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8288000" cy="10287000"/>
  <p:notesSz cx="6858000" cy="9144000"/>
  <p:embeddedFontLst>
    <p:embeddedFont>
      <p:font typeface="Cambria" panose="02040503050406030204" pitchFamily="18" charset="0"/>
      <p:regular r:id="rId23"/>
      <p:bold r:id="rId24"/>
      <p:italic r:id="rId25"/>
      <p:boldItalic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SimSun-ExtB" panose="02010609060101010101" pitchFamily="49" charset="-122"/>
      <p:regular r:id="rId31"/>
    </p:embeddedFont>
    <p:embeddedFont>
      <p:font typeface="Arial Bold" panose="020B0704020202020204" pitchFamily="34" charset="0"/>
      <p:bold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 autoAdjust="0"/>
    <p:restoredTop sz="94622" autoAdjust="0"/>
  </p:normalViewPr>
  <p:slideViewPr>
    <p:cSldViewPr>
      <p:cViewPr varScale="1">
        <p:scale>
          <a:sx n="54" d="100"/>
          <a:sy n="54" d="100"/>
        </p:scale>
        <p:origin x="557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9C3B2-6467-4E8D-A9AC-159EE99E64A6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41A09-AE6E-4619-BA38-4A1C90D0B5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983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41A09-AE6E-4619-BA38-4A1C90D0B5B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003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41A09-AE6E-4619-BA38-4A1C90D0B5B4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106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BhargaviShankar123/Blood-Bank-Donor-Management-System-using-Python-Django-and-MySQL" TargetMode="Externa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ieeexplore.ieee.org/document/9844389" TargetMode="External"/><Relationship Id="rId13" Type="http://schemas.openxmlformats.org/officeDocument/2006/relationships/hyperlink" Target="https://ieeexplore.ieee.org/document/8633941" TargetMode="External"/><Relationship Id="rId3" Type="http://schemas.openxmlformats.org/officeDocument/2006/relationships/image" Target="../media/image2.svg"/><Relationship Id="rId7" Type="http://schemas.openxmlformats.org/officeDocument/2006/relationships/hyperlink" Target="https://ieeexplore.ieee.org/document/9917630" TargetMode="External"/><Relationship Id="rId12" Type="http://schemas.openxmlformats.org/officeDocument/2006/relationships/hyperlink" Target="https://ieeexplore.ieee.org/document/935698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ieeexplore.ieee.org/document/10113983" TargetMode="External"/><Relationship Id="rId11" Type="http://schemas.openxmlformats.org/officeDocument/2006/relationships/hyperlink" Target="https://ieeexplore.ieee.org/document/9115776" TargetMode="External"/><Relationship Id="rId5" Type="http://schemas.openxmlformats.org/officeDocument/2006/relationships/hyperlink" Target="https://ieeexplore.ieee.org/document/10200259" TargetMode="External"/><Relationship Id="rId10" Type="http://schemas.openxmlformats.org/officeDocument/2006/relationships/hyperlink" Target="https://ieeexplore.ieee.org/document/3133953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s://ieeexplore.ieee.org/document/3189369" TargetMode="External"/><Relationship Id="rId14" Type="http://schemas.openxmlformats.org/officeDocument/2006/relationships/hyperlink" Target="https://ieeexplore.ieee.org/document/10122876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ieeexplore.ieee.org/document/10200259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ieeexplore.ieee.org/document/10113983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ieeexplore.ieee.org/document/3133953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52398" y="1285748"/>
            <a:ext cx="16135565" cy="133602"/>
          </a:xfrm>
          <a:custGeom>
            <a:avLst/>
            <a:gdLst/>
            <a:ahLst/>
            <a:cxnLst/>
            <a:rect l="l" t="t" r="r" b="b"/>
            <a:pathLst>
              <a:path w="16135565" h="133602">
                <a:moveTo>
                  <a:pt x="0" y="0"/>
                </a:moveTo>
                <a:lnTo>
                  <a:pt x="16135565" y="0"/>
                </a:lnTo>
                <a:lnTo>
                  <a:pt x="16135565" y="133602"/>
                </a:lnTo>
                <a:lnTo>
                  <a:pt x="0" y="1336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8987049"/>
            <a:ext cx="18288000" cy="1299972"/>
            <a:chOff x="0" y="0"/>
            <a:chExt cx="24384000" cy="17332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733296"/>
            </a:xfrm>
            <a:custGeom>
              <a:avLst/>
              <a:gdLst/>
              <a:ahLst/>
              <a:cxnLst/>
              <a:rect l="l" t="t" r="r" b="b"/>
              <a:pathLst>
                <a:path w="24384000" h="1733296">
                  <a:moveTo>
                    <a:pt x="0" y="0"/>
                  </a:moveTo>
                  <a:lnTo>
                    <a:pt x="24384000" y="0"/>
                  </a:lnTo>
                  <a:lnTo>
                    <a:pt x="24384000" y="1733296"/>
                  </a:lnTo>
                  <a:lnTo>
                    <a:pt x="0" y="17332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85531" b="-85531"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1144401" y="2031626"/>
            <a:ext cx="15361950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IN" sz="4800" b="1" dirty="0">
                <a:latin typeface="Times New Roman" panose="02020603050405020304" pitchFamily="18" charset="0"/>
                <a:ea typeface="SimSun-ExtB" panose="02010609060101010101" pitchFamily="49" charset="-122"/>
                <a:cs typeface="Times New Roman" panose="02020603050405020304" pitchFamily="18" charset="0"/>
              </a:rPr>
              <a:t>Donor </a:t>
            </a:r>
            <a:r>
              <a:rPr lang="en-IN" sz="4800" b="1" dirty="0" smtClean="0">
                <a:latin typeface="Times New Roman" panose="02020603050405020304" pitchFamily="18" charset="0"/>
                <a:ea typeface="SimSun-ExtB" panose="02010609060101010101" pitchFamily="49" charset="-122"/>
                <a:cs typeface="Times New Roman" panose="02020603050405020304" pitchFamily="18" charset="0"/>
              </a:rPr>
              <a:t>Hub</a:t>
            </a:r>
            <a:endParaRPr lang="en-IN" sz="4800" b="1" dirty="0">
              <a:latin typeface="Times New Roman" panose="02020603050405020304" pitchFamily="18" charset="0"/>
              <a:ea typeface="SimSun-ExtB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77128" y="3092080"/>
            <a:ext cx="5772900" cy="98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1" dirty="0">
                <a:solidFill>
                  <a:srgbClr val="17365D"/>
                </a:solidFill>
                <a:latin typeface="Arial Bold"/>
                <a:ea typeface="Arial Bold"/>
                <a:cs typeface="Arial Bold"/>
                <a:sym typeface="Arial Bold"/>
              </a:rPr>
              <a:t>Batch Number:</a:t>
            </a:r>
          </a:p>
          <a:p>
            <a:pPr algn="l">
              <a:lnSpc>
                <a:spcPts val="3600"/>
              </a:lnSpc>
            </a:pPr>
            <a:endParaRPr lang="en-US" sz="3000" b="1" dirty="0">
              <a:solidFill>
                <a:srgbClr val="17365D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graphicFrame>
        <p:nvGraphicFramePr>
          <p:cNvPr id="7" name="Table 7"/>
          <p:cNvGraphicFramePr>
            <a:graphicFrameLocks noGrp="1"/>
          </p:cNvGraphicFramePr>
          <p:nvPr/>
        </p:nvGraphicFramePr>
        <p:xfrm>
          <a:off x="723899" y="3860232"/>
          <a:ext cx="8496300" cy="2475364"/>
        </p:xfrm>
        <a:graphic>
          <a:graphicData uri="http://schemas.openxmlformats.org/drawingml/2006/table">
            <a:tbl>
              <a:tblPr/>
              <a:tblGrid>
                <a:gridCol w="3284689"/>
                <a:gridCol w="5211611"/>
              </a:tblGrid>
              <a:tr h="698011">
                <a:tc>
                  <a:txBody>
                    <a:bodyPr/>
                    <a:lstStyle/>
                    <a:p>
                      <a:pPr algn="ctr">
                        <a:lnSpc>
                          <a:spcPts val="3240"/>
                        </a:lnSpc>
                        <a:defRPr/>
                      </a:pPr>
                      <a:r>
                        <a:rPr lang="en-US" sz="2700" b="1" dirty="0">
                          <a:solidFill>
                            <a:srgbClr val="17365D"/>
                          </a:solidFill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Roll Number</a:t>
                      </a:r>
                      <a:endParaRPr lang="en-US" sz="1100" dirty="0"/>
                    </a:p>
                  </a:txBody>
                  <a:tcPr marL="91450" marR="91450" marT="91450" marB="914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40"/>
                        </a:lnSpc>
                        <a:defRPr/>
                      </a:pPr>
                      <a:r>
                        <a:rPr lang="en-US" sz="2700" b="1">
                          <a:solidFill>
                            <a:srgbClr val="17365D"/>
                          </a:solidFill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Student Name</a:t>
                      </a:r>
                      <a:endParaRPr lang="en-US" sz="1100"/>
                    </a:p>
                  </a:txBody>
                  <a:tcPr marL="91450" marR="91450" marT="91450" marB="914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6257"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 b="1">
                          <a:solidFill>
                            <a:srgbClr val="000000"/>
                          </a:solidFill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20211CSE0289</a:t>
                      </a:r>
                      <a:endParaRPr lang="en-US" sz="1100"/>
                    </a:p>
                  </a:txBody>
                  <a:tcPr marL="91450" marR="91450" marT="91450" marB="914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 b="1">
                          <a:solidFill>
                            <a:srgbClr val="000000"/>
                          </a:solidFill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BHARGAVI S</a:t>
                      </a:r>
                      <a:endParaRPr lang="en-US" sz="1100"/>
                    </a:p>
                  </a:txBody>
                  <a:tcPr marL="91450" marR="91450" marT="91450" marB="914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5548"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 b="1">
                          <a:solidFill>
                            <a:srgbClr val="000000"/>
                          </a:solidFill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20211CSE0745</a:t>
                      </a:r>
                      <a:endParaRPr lang="en-US" sz="1100"/>
                    </a:p>
                  </a:txBody>
                  <a:tcPr marL="91450" marR="91450" marT="91450" marB="914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7" b="1">
                          <a:solidFill>
                            <a:srgbClr val="000000"/>
                          </a:solidFill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KIRAN KUMAR KC</a:t>
                      </a:r>
                      <a:endParaRPr lang="en-US" sz="1100"/>
                    </a:p>
                  </a:txBody>
                  <a:tcPr marL="91450" marR="91450" marT="91450" marB="914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5548"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 b="1">
                          <a:solidFill>
                            <a:srgbClr val="000000"/>
                          </a:solidFill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20211CSE0629</a:t>
                      </a:r>
                      <a:endParaRPr lang="en-US" sz="1100"/>
                    </a:p>
                  </a:txBody>
                  <a:tcPr marL="91450" marR="91450" marT="91450" marB="914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7" b="1" dirty="0">
                          <a:solidFill>
                            <a:srgbClr val="000000"/>
                          </a:solidFill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RAHUL GOWDA V</a:t>
                      </a:r>
                      <a:endParaRPr lang="en-US" sz="1100" dirty="0"/>
                    </a:p>
                  </a:txBody>
                  <a:tcPr marL="91450" marR="91450" marT="91450" marB="914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8"/>
          <p:cNvSpPr txBox="1"/>
          <p:nvPr/>
        </p:nvSpPr>
        <p:spPr>
          <a:xfrm>
            <a:off x="9811718" y="3710935"/>
            <a:ext cx="8088600" cy="3190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b="1">
                <a:solidFill>
                  <a:srgbClr val="17365D"/>
                </a:solidFill>
                <a:latin typeface="Arial Bold"/>
                <a:ea typeface="Arial Bold"/>
                <a:cs typeface="Arial Bold"/>
                <a:sym typeface="Arial Bold"/>
              </a:rPr>
              <a:t>Under the Supervision of,</a:t>
            </a:r>
          </a:p>
          <a:p>
            <a:pPr algn="ctr">
              <a:lnSpc>
                <a:spcPts val="3060"/>
              </a:lnSpc>
            </a:pPr>
            <a:endParaRPr lang="en-US" sz="3000" b="1">
              <a:solidFill>
                <a:srgbClr val="17365D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algn="l">
              <a:lnSpc>
                <a:spcPts val="3060"/>
              </a:lnSpc>
            </a:pPr>
            <a:r>
              <a:rPr lang="en-US" sz="2550" b="1">
                <a:solidFill>
                  <a:srgbClr val="17365D"/>
                </a:solidFill>
                <a:latin typeface="Arial Bold"/>
                <a:ea typeface="Arial Bold"/>
                <a:cs typeface="Arial Bold"/>
                <a:sym typeface="Arial Bold"/>
              </a:rPr>
              <a:t>Mr.Ramesh T</a:t>
            </a:r>
          </a:p>
          <a:p>
            <a:pPr algn="l">
              <a:lnSpc>
                <a:spcPts val="3060"/>
              </a:lnSpc>
            </a:pPr>
            <a:r>
              <a:rPr lang="en-US" sz="2550" b="1">
                <a:solidFill>
                  <a:srgbClr val="17365D"/>
                </a:solidFill>
                <a:latin typeface="Arial Bold"/>
                <a:ea typeface="Arial Bold"/>
                <a:cs typeface="Arial Bold"/>
                <a:sym typeface="Arial Bold"/>
              </a:rPr>
              <a:t>Professor / Associate Professor / Assistant Professor</a:t>
            </a:r>
          </a:p>
          <a:p>
            <a:pPr algn="l">
              <a:lnSpc>
                <a:spcPts val="3060"/>
              </a:lnSpc>
            </a:pPr>
            <a:r>
              <a:rPr lang="en-US" sz="2550" b="1">
                <a:solidFill>
                  <a:srgbClr val="17365D"/>
                </a:solidFill>
                <a:latin typeface="Arial Bold"/>
                <a:ea typeface="Arial Bold"/>
                <a:cs typeface="Arial Bold"/>
                <a:sym typeface="Arial Bold"/>
              </a:rPr>
              <a:t>School of Computer Science and Engineering</a:t>
            </a:r>
          </a:p>
          <a:p>
            <a:pPr algn="l">
              <a:lnSpc>
                <a:spcPts val="3060"/>
              </a:lnSpc>
            </a:pPr>
            <a:r>
              <a:rPr lang="en-US" sz="2550" b="1">
                <a:solidFill>
                  <a:srgbClr val="17365D"/>
                </a:solidFill>
                <a:latin typeface="Arial Bold"/>
                <a:ea typeface="Arial Bold"/>
                <a:cs typeface="Arial Bold"/>
                <a:sym typeface="Arial Bold"/>
              </a:rPr>
              <a:t>Presidency University</a:t>
            </a:r>
          </a:p>
          <a:p>
            <a:pPr algn="l">
              <a:lnSpc>
                <a:spcPts val="3060"/>
              </a:lnSpc>
            </a:pPr>
            <a:endParaRPr lang="en-US" sz="2550" b="1">
              <a:solidFill>
                <a:srgbClr val="17365D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71583" y="642084"/>
            <a:ext cx="5772900" cy="687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48"/>
              </a:lnSpc>
            </a:pPr>
            <a:r>
              <a:rPr lang="en-US" sz="2550" b="1">
                <a:solidFill>
                  <a:srgbClr val="17365D"/>
                </a:solidFill>
                <a:latin typeface="Arial Bold"/>
                <a:ea typeface="Arial Bold"/>
                <a:cs typeface="Arial Bold"/>
                <a:sym typeface="Arial Bold"/>
              </a:rPr>
              <a:t>PIP2001 Capstone Project</a:t>
            </a:r>
          </a:p>
          <a:p>
            <a:pPr algn="ctr">
              <a:lnSpc>
                <a:spcPts val="2448"/>
              </a:lnSpc>
            </a:pPr>
            <a:r>
              <a:rPr lang="en-US" sz="2550" b="1">
                <a:solidFill>
                  <a:srgbClr val="17365D"/>
                </a:solidFill>
                <a:latin typeface="Arial Bold"/>
                <a:ea typeface="Arial Bold"/>
                <a:cs typeface="Arial Bold"/>
                <a:sym typeface="Arial Bold"/>
              </a:rPr>
              <a:t>Review-1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4188" y="6625585"/>
            <a:ext cx="18192022" cy="2352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1" dirty="0">
                <a:solidFill>
                  <a:srgbClr val="4F81BD"/>
                </a:solidFill>
                <a:latin typeface="Arial Bold"/>
                <a:ea typeface="Arial Bold"/>
                <a:cs typeface="Arial Bold"/>
                <a:sym typeface="Arial Bold"/>
              </a:rPr>
              <a:t>Name of the Program: </a:t>
            </a:r>
            <a:r>
              <a:rPr lang="en-US" sz="30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CSE</a:t>
            </a:r>
          </a:p>
          <a:p>
            <a:pPr>
              <a:lnSpc>
                <a:spcPts val="3600"/>
              </a:lnSpc>
            </a:pPr>
            <a:r>
              <a:rPr lang="en-US" sz="3000" b="1" dirty="0">
                <a:solidFill>
                  <a:srgbClr val="4F81BD"/>
                </a:solidFill>
                <a:latin typeface="Arial Bold"/>
                <a:ea typeface="Arial Bold"/>
                <a:cs typeface="Arial Bold"/>
                <a:sym typeface="Arial Bold"/>
              </a:rPr>
              <a:t>Name of the </a:t>
            </a:r>
            <a:r>
              <a:rPr lang="en-US" sz="3000" b="1" dirty="0" err="1">
                <a:solidFill>
                  <a:srgbClr val="4F81BD"/>
                </a:solidFill>
                <a:latin typeface="Arial Bold"/>
                <a:ea typeface="Arial Bold"/>
                <a:cs typeface="Arial Bold"/>
                <a:sym typeface="Arial Bold"/>
              </a:rPr>
              <a:t>HoD</a:t>
            </a:r>
            <a:r>
              <a:rPr lang="en-US" sz="3000" b="1" dirty="0">
                <a:solidFill>
                  <a:srgbClr val="4F81BD"/>
                </a:solidFill>
                <a:latin typeface="Arial Bold"/>
                <a:ea typeface="Arial Bold"/>
                <a:cs typeface="Arial Bold"/>
                <a:sym typeface="Arial Bold"/>
              </a:rPr>
              <a:t>: </a:t>
            </a:r>
            <a:r>
              <a:rPr lang="en-IN" sz="3000" b="1" dirty="0" err="1">
                <a:latin typeface="Arial Bold" panose="020B0704020202020204" pitchFamily="34" charset="0"/>
                <a:cs typeface="Arial Bold" panose="020B0704020202020204" pitchFamily="34" charset="0"/>
              </a:rPr>
              <a:t>Dr.Asif</a:t>
            </a:r>
            <a:r>
              <a:rPr lang="en-IN" sz="3000" b="1" dirty="0">
                <a:latin typeface="Arial Bold" panose="020B0704020202020204" pitchFamily="34" charset="0"/>
                <a:cs typeface="Arial Bold" panose="020B0704020202020204" pitchFamily="34" charset="0"/>
              </a:rPr>
              <a:t> Mohammed H.B </a:t>
            </a:r>
            <a:endParaRPr lang="en-US" sz="3000" b="1" dirty="0" smtClean="0">
              <a:solidFill>
                <a:srgbClr val="000000"/>
              </a:solidFill>
              <a:latin typeface="Arial Bold" panose="020B0704020202020204" pitchFamily="34" charset="0"/>
              <a:ea typeface="Arial Bold"/>
              <a:cs typeface="Arial Bold" panose="020B0704020202020204" pitchFamily="34" charset="0"/>
              <a:sym typeface="Arial Bold"/>
            </a:endParaRPr>
          </a:p>
          <a:p>
            <a:pPr algn="l">
              <a:lnSpc>
                <a:spcPts val="3600"/>
              </a:lnSpc>
            </a:pPr>
            <a:r>
              <a:rPr lang="en-US" sz="3000" b="1" dirty="0" smtClean="0">
                <a:solidFill>
                  <a:srgbClr val="4F81BD"/>
                </a:solidFill>
                <a:latin typeface="Arial Bold"/>
                <a:ea typeface="Arial Bold"/>
                <a:cs typeface="Arial Bold"/>
                <a:sym typeface="Arial Bold"/>
              </a:rPr>
              <a:t>Name of the Program Project Coordinator: </a:t>
            </a:r>
            <a:r>
              <a:rPr lang="en-US" sz="3000" b="1" dirty="0" smtClean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Dr. </a:t>
            </a:r>
            <a:r>
              <a:rPr lang="en-US" sz="3000" b="1" dirty="0" err="1" smtClean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Jayanthi</a:t>
            </a:r>
            <a:r>
              <a:rPr lang="en-US" sz="3000" b="1" dirty="0" smtClean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. K.</a:t>
            </a:r>
          </a:p>
          <a:p>
            <a:pPr algn="l">
              <a:lnSpc>
                <a:spcPts val="3600"/>
              </a:lnSpc>
            </a:pPr>
            <a:r>
              <a:rPr lang="en-US" sz="3000" b="1" dirty="0" smtClean="0">
                <a:solidFill>
                  <a:srgbClr val="4F81BD"/>
                </a:solidFill>
                <a:latin typeface="Arial Bold"/>
                <a:ea typeface="Arial Bold"/>
                <a:cs typeface="Arial Bold"/>
                <a:sym typeface="Arial Bold"/>
              </a:rPr>
              <a:t>Name </a:t>
            </a:r>
            <a:r>
              <a:rPr lang="en-US" sz="3000" b="1" dirty="0">
                <a:solidFill>
                  <a:srgbClr val="4F81BD"/>
                </a:solidFill>
                <a:latin typeface="Arial Bold"/>
                <a:ea typeface="Arial Bold"/>
                <a:cs typeface="Arial Bold"/>
                <a:sym typeface="Arial Bold"/>
              </a:rPr>
              <a:t>of the School Project Coordinators: </a:t>
            </a:r>
            <a:r>
              <a:rPr lang="en-US" sz="30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Dr. </a:t>
            </a:r>
            <a:r>
              <a:rPr lang="en-US" sz="3000" b="1" dirty="0" err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Sampath</a:t>
            </a:r>
            <a:r>
              <a:rPr lang="en-US" sz="30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A K / Dr. Abdul </a:t>
            </a:r>
            <a:r>
              <a:rPr lang="en-US" sz="3000" b="1" dirty="0" err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Khadar</a:t>
            </a:r>
            <a:r>
              <a:rPr lang="en-US" sz="30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A / Mr. </a:t>
            </a:r>
            <a:r>
              <a:rPr lang="en-US" sz="3000" b="1" dirty="0" err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Md</a:t>
            </a:r>
            <a:r>
              <a:rPr lang="en-US" sz="30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Ziaur</a:t>
            </a:r>
            <a:r>
              <a:rPr lang="en-US" sz="30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Rahman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52398" y="1285748"/>
            <a:ext cx="16135565" cy="133602"/>
          </a:xfrm>
          <a:custGeom>
            <a:avLst/>
            <a:gdLst/>
            <a:ahLst/>
            <a:cxnLst/>
            <a:rect l="l" t="t" r="r" b="b"/>
            <a:pathLst>
              <a:path w="16135565" h="133602">
                <a:moveTo>
                  <a:pt x="0" y="0"/>
                </a:moveTo>
                <a:lnTo>
                  <a:pt x="16135565" y="0"/>
                </a:lnTo>
                <a:lnTo>
                  <a:pt x="16135565" y="133602"/>
                </a:lnTo>
                <a:lnTo>
                  <a:pt x="0" y="1336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9014345"/>
            <a:ext cx="18288000" cy="1299972"/>
            <a:chOff x="0" y="0"/>
            <a:chExt cx="24384000" cy="17332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733296"/>
            </a:xfrm>
            <a:custGeom>
              <a:avLst/>
              <a:gdLst/>
              <a:ahLst/>
              <a:cxnLst/>
              <a:rect l="l" t="t" r="r" b="b"/>
              <a:pathLst>
                <a:path w="24384000" h="1733296">
                  <a:moveTo>
                    <a:pt x="0" y="0"/>
                  </a:moveTo>
                  <a:lnTo>
                    <a:pt x="24384000" y="0"/>
                  </a:lnTo>
                  <a:lnTo>
                    <a:pt x="24384000" y="1733296"/>
                  </a:lnTo>
                  <a:lnTo>
                    <a:pt x="0" y="17332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85531" b="-85531"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1310625" y="343357"/>
            <a:ext cx="1581915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b="1" dirty="0">
                <a:solidFill>
                  <a:srgbClr val="17365D"/>
                </a:solidFill>
                <a:latin typeface="Arial Bold"/>
                <a:ea typeface="Arial Bold"/>
                <a:cs typeface="Arial Bold"/>
                <a:sym typeface="Arial Bold"/>
              </a:rPr>
              <a:t>Methodology/Modules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37921" y="1805060"/>
            <a:ext cx="14511679" cy="64227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1: Admin Panel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blood groups, donor records, and user queries.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and respond to blood requests.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blood request reports and maintain secure admin access.</a:t>
            </a:r>
          </a:p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2: Donor Panel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Donors can register, update their profiles, and manage their availability.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incoming blood requests and respond accordingly.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secure account access with password management.</a:t>
            </a:r>
          </a:p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3: User Panel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for donors based on city and blood group.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donor contact details and send blood requests.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informational pages like Home, About Us, and Contact Us.</a:t>
            </a:r>
          </a:p>
          <a:p>
            <a:pPr algn="ctr">
              <a:lnSpc>
                <a:spcPts val="4920"/>
              </a:lnSpc>
            </a:pP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52398" y="1285748"/>
            <a:ext cx="16135565" cy="133602"/>
          </a:xfrm>
          <a:custGeom>
            <a:avLst/>
            <a:gdLst/>
            <a:ahLst/>
            <a:cxnLst/>
            <a:rect l="l" t="t" r="r" b="b"/>
            <a:pathLst>
              <a:path w="16135565" h="133602">
                <a:moveTo>
                  <a:pt x="0" y="0"/>
                </a:moveTo>
                <a:lnTo>
                  <a:pt x="16135565" y="0"/>
                </a:lnTo>
                <a:lnTo>
                  <a:pt x="16135565" y="133602"/>
                </a:lnTo>
                <a:lnTo>
                  <a:pt x="0" y="1336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8987049"/>
            <a:ext cx="18288000" cy="1299972"/>
            <a:chOff x="0" y="0"/>
            <a:chExt cx="24384000" cy="17332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733296"/>
            </a:xfrm>
            <a:custGeom>
              <a:avLst/>
              <a:gdLst/>
              <a:ahLst/>
              <a:cxnLst/>
              <a:rect l="l" t="t" r="r" b="b"/>
              <a:pathLst>
                <a:path w="24384000" h="1733296">
                  <a:moveTo>
                    <a:pt x="0" y="0"/>
                  </a:moveTo>
                  <a:lnTo>
                    <a:pt x="24384000" y="0"/>
                  </a:lnTo>
                  <a:lnTo>
                    <a:pt x="24384000" y="1733296"/>
                  </a:lnTo>
                  <a:lnTo>
                    <a:pt x="0" y="17332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85531" b="-85531"/>
              </a:stretch>
            </a:blipFill>
          </p:spPr>
        </p:sp>
      </p:grpSp>
      <p:sp>
        <p:nvSpPr>
          <p:cNvPr id="7" name="TextBox 7"/>
          <p:cNvSpPr txBox="1"/>
          <p:nvPr/>
        </p:nvSpPr>
        <p:spPr>
          <a:xfrm>
            <a:off x="1310625" y="343357"/>
            <a:ext cx="1581915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b="1">
                <a:solidFill>
                  <a:srgbClr val="17365D"/>
                </a:solidFill>
                <a:latin typeface="Arial Bold"/>
                <a:ea typeface="Arial Bold"/>
                <a:cs typeface="Arial Bold"/>
                <a:sym typeface="Arial Bold"/>
              </a:rPr>
              <a:t>Architecture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1790700"/>
            <a:ext cx="17678400" cy="686806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52398" y="1285748"/>
            <a:ext cx="16135565" cy="133602"/>
          </a:xfrm>
          <a:custGeom>
            <a:avLst/>
            <a:gdLst/>
            <a:ahLst/>
            <a:cxnLst/>
            <a:rect l="l" t="t" r="r" b="b"/>
            <a:pathLst>
              <a:path w="16135565" h="133602">
                <a:moveTo>
                  <a:pt x="0" y="0"/>
                </a:moveTo>
                <a:lnTo>
                  <a:pt x="16135565" y="0"/>
                </a:lnTo>
                <a:lnTo>
                  <a:pt x="16135565" y="133602"/>
                </a:lnTo>
                <a:lnTo>
                  <a:pt x="0" y="1336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8987049"/>
            <a:ext cx="18288000" cy="1299972"/>
            <a:chOff x="0" y="0"/>
            <a:chExt cx="24384000" cy="17332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733296"/>
            </a:xfrm>
            <a:custGeom>
              <a:avLst/>
              <a:gdLst/>
              <a:ahLst/>
              <a:cxnLst/>
              <a:rect l="l" t="t" r="r" b="b"/>
              <a:pathLst>
                <a:path w="24384000" h="1733296">
                  <a:moveTo>
                    <a:pt x="0" y="0"/>
                  </a:moveTo>
                  <a:lnTo>
                    <a:pt x="24384000" y="0"/>
                  </a:lnTo>
                  <a:lnTo>
                    <a:pt x="24384000" y="1733296"/>
                  </a:lnTo>
                  <a:lnTo>
                    <a:pt x="0" y="17332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85531" b="-85531"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834279" y="800298"/>
            <a:ext cx="14354906" cy="82153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8405"/>
              </a:lnSpc>
            </a:pP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sz="28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donor registration and blood request services.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a simple and user-friendly interface for users, donors, and admins.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Backend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storage, retrieval, and processing of donor and request data.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Manages user authentication and access control.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donor details, blood groups, and blood request records.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Maintains contact queries and admin reports.</a:t>
            </a:r>
          </a:p>
          <a:p>
            <a:pPr algn="just">
              <a:lnSpc>
                <a:spcPts val="8405"/>
              </a:lnSpc>
            </a:pPr>
            <a:endParaRPr lang="en-US" sz="3502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56231" lvl="3" indent="-239058" algn="just">
              <a:lnSpc>
                <a:spcPts val="6640"/>
              </a:lnSpc>
            </a:pPr>
            <a:endParaRPr lang="en-US" sz="3502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56231" lvl="3" indent="-239058" algn="just">
              <a:lnSpc>
                <a:spcPts val="5502"/>
              </a:lnSpc>
            </a:pPr>
            <a:endParaRPr lang="en-US" sz="3502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56231" lvl="3" indent="-239058" algn="just">
              <a:lnSpc>
                <a:spcPts val="5502"/>
              </a:lnSpc>
            </a:pPr>
            <a:endParaRPr lang="en-US" sz="3502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78905" y="-86689"/>
            <a:ext cx="15819150" cy="11982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4200" b="1">
                <a:solidFill>
                  <a:srgbClr val="17365D"/>
                </a:solidFill>
                <a:latin typeface="Arial Bold"/>
                <a:ea typeface="Arial Bold"/>
                <a:cs typeface="Arial Bold"/>
                <a:sym typeface="Arial Bold"/>
              </a:rPr>
              <a:t>Analysis of Problem Statement (contd...)</a:t>
            </a:r>
          </a:p>
        </p:txBody>
      </p:sp>
      <p:pic>
        <p:nvPicPr>
          <p:cNvPr id="9" name="Picture 2" descr="How To Write Good Software Requirements Specificati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5143500"/>
            <a:ext cx="6890734" cy="3644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52398" y="1285748"/>
            <a:ext cx="16135565" cy="133602"/>
          </a:xfrm>
          <a:custGeom>
            <a:avLst/>
            <a:gdLst/>
            <a:ahLst/>
            <a:cxnLst/>
            <a:rect l="l" t="t" r="r" b="b"/>
            <a:pathLst>
              <a:path w="16135565" h="133602">
                <a:moveTo>
                  <a:pt x="0" y="0"/>
                </a:moveTo>
                <a:lnTo>
                  <a:pt x="16135565" y="0"/>
                </a:lnTo>
                <a:lnTo>
                  <a:pt x="16135565" y="133602"/>
                </a:lnTo>
                <a:lnTo>
                  <a:pt x="0" y="1336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8987049"/>
            <a:ext cx="18288000" cy="1299972"/>
            <a:chOff x="0" y="0"/>
            <a:chExt cx="24384000" cy="17332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733296"/>
            </a:xfrm>
            <a:custGeom>
              <a:avLst/>
              <a:gdLst/>
              <a:ahLst/>
              <a:cxnLst/>
              <a:rect l="l" t="t" r="r" b="b"/>
              <a:pathLst>
                <a:path w="24384000" h="1733296">
                  <a:moveTo>
                    <a:pt x="0" y="0"/>
                  </a:moveTo>
                  <a:lnTo>
                    <a:pt x="24384000" y="0"/>
                  </a:lnTo>
                  <a:lnTo>
                    <a:pt x="24384000" y="1733296"/>
                  </a:lnTo>
                  <a:lnTo>
                    <a:pt x="0" y="17332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85531" b="-85531"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1152398" y="1136936"/>
            <a:ext cx="15556227" cy="76719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8863"/>
              </a:lnSpc>
            </a:pPr>
            <a:r>
              <a:rPr lang="en-US" sz="3692" dirty="0">
                <a:solidFill>
                  <a:srgbClr val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Cambria"/>
              </a:rPr>
              <a:t>Hardware Requirements: </a:t>
            </a:r>
          </a:p>
          <a:p>
            <a:pPr marL="1008348" lvl="3" indent="-252087" algn="just">
              <a:lnSpc>
                <a:spcPts val="8863"/>
              </a:lnSpc>
              <a:buFont typeface="Arial"/>
              <a:buChar char="￭"/>
            </a:pPr>
            <a:r>
              <a:rPr lang="en-US" sz="3692" dirty="0">
                <a:solidFill>
                  <a:srgbClr val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Cambria"/>
              </a:rPr>
              <a:t>Servers: For backend processing and data management.</a:t>
            </a:r>
          </a:p>
          <a:p>
            <a:pPr marL="1008348" lvl="3" indent="-252087" algn="just">
              <a:lnSpc>
                <a:spcPts val="8863"/>
              </a:lnSpc>
              <a:buFont typeface="Arial"/>
              <a:buChar char="￭"/>
            </a:pPr>
            <a:r>
              <a:rPr lang="en-US" sz="3692" dirty="0">
                <a:solidFill>
                  <a:srgbClr val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Cambria"/>
              </a:rPr>
              <a:t>Network Infrastructure: For communication.</a:t>
            </a:r>
          </a:p>
          <a:p>
            <a:pPr marL="1008348" lvl="3" indent="-252087" algn="just">
              <a:lnSpc>
                <a:spcPts val="8863"/>
              </a:lnSpc>
              <a:buFont typeface="Arial"/>
              <a:buChar char="￭"/>
            </a:pPr>
            <a:r>
              <a:rPr lang="en-US" sz="3692" dirty="0">
                <a:solidFill>
                  <a:srgbClr val="0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Cambria"/>
              </a:rPr>
              <a:t>User Devices:  Mobile devices, tablets ,computers.</a:t>
            </a:r>
          </a:p>
          <a:p>
            <a:pPr marL="1020145" lvl="3" indent="-255036" algn="just">
              <a:lnSpc>
                <a:spcPts val="8496"/>
              </a:lnSpc>
            </a:pPr>
            <a:endParaRPr lang="en-US" sz="373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20145" lvl="3" indent="-255036" algn="just">
              <a:lnSpc>
                <a:spcPts val="8496"/>
              </a:lnSpc>
            </a:pPr>
            <a:endParaRPr lang="en-US" sz="373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20145" lvl="3" indent="-255036" algn="just">
              <a:lnSpc>
                <a:spcPts val="8496"/>
              </a:lnSpc>
            </a:pPr>
            <a:endParaRPr lang="en-US" sz="373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92447" y="-343737"/>
            <a:ext cx="15819150" cy="11982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4200" b="1">
                <a:solidFill>
                  <a:srgbClr val="17365D"/>
                </a:solidFill>
                <a:latin typeface="Arial Bold"/>
                <a:ea typeface="Arial Bold"/>
                <a:cs typeface="Arial Bold"/>
                <a:sym typeface="Arial Bold"/>
              </a:rPr>
              <a:t>Analysis of Problem Statement (contd...)</a:t>
            </a:r>
          </a:p>
        </p:txBody>
      </p:sp>
      <p:pic>
        <p:nvPicPr>
          <p:cNvPr id="9" name="Picture 2" descr="Network servers in data center closeup | Premium AI-gener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676900"/>
            <a:ext cx="6570565" cy="288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52398" y="1285748"/>
            <a:ext cx="16135565" cy="133602"/>
          </a:xfrm>
          <a:custGeom>
            <a:avLst/>
            <a:gdLst/>
            <a:ahLst/>
            <a:cxnLst/>
            <a:rect l="l" t="t" r="r" b="b"/>
            <a:pathLst>
              <a:path w="16135565" h="133602">
                <a:moveTo>
                  <a:pt x="0" y="0"/>
                </a:moveTo>
                <a:lnTo>
                  <a:pt x="16135565" y="0"/>
                </a:lnTo>
                <a:lnTo>
                  <a:pt x="16135565" y="133602"/>
                </a:lnTo>
                <a:lnTo>
                  <a:pt x="0" y="1336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8987049"/>
            <a:ext cx="18288000" cy="1299972"/>
            <a:chOff x="0" y="0"/>
            <a:chExt cx="24384000" cy="17332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733296"/>
            </a:xfrm>
            <a:custGeom>
              <a:avLst/>
              <a:gdLst/>
              <a:ahLst/>
              <a:cxnLst/>
              <a:rect l="l" t="t" r="r" b="b"/>
              <a:pathLst>
                <a:path w="24384000" h="1733296">
                  <a:moveTo>
                    <a:pt x="0" y="0"/>
                  </a:moveTo>
                  <a:lnTo>
                    <a:pt x="24384000" y="0"/>
                  </a:lnTo>
                  <a:lnTo>
                    <a:pt x="24384000" y="1733296"/>
                  </a:lnTo>
                  <a:lnTo>
                    <a:pt x="0" y="17332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85531" b="-85531"/>
              </a:stretch>
            </a:blipFill>
          </p:spPr>
        </p:sp>
      </p:grpSp>
      <p:sp>
        <p:nvSpPr>
          <p:cNvPr id="6" name="TextBox 6"/>
          <p:cNvSpPr txBox="1"/>
          <p:nvPr/>
        </p:nvSpPr>
        <p:spPr>
          <a:xfrm>
            <a:off x="1310625" y="343357"/>
            <a:ext cx="1581915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b="1">
                <a:solidFill>
                  <a:srgbClr val="17365D"/>
                </a:solidFill>
                <a:latin typeface="Arial Bold"/>
                <a:ea typeface="Arial Bold"/>
                <a:cs typeface="Arial Bold"/>
                <a:sym typeface="Arial Bold"/>
              </a:rPr>
              <a:t>Timeline of the Project (Gantt Chart)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419350"/>
            <a:ext cx="11887200" cy="731428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52398" y="1285748"/>
            <a:ext cx="16135565" cy="133602"/>
          </a:xfrm>
          <a:custGeom>
            <a:avLst/>
            <a:gdLst/>
            <a:ahLst/>
            <a:cxnLst/>
            <a:rect l="l" t="t" r="r" b="b"/>
            <a:pathLst>
              <a:path w="16135565" h="133602">
                <a:moveTo>
                  <a:pt x="0" y="0"/>
                </a:moveTo>
                <a:lnTo>
                  <a:pt x="16135565" y="0"/>
                </a:lnTo>
                <a:lnTo>
                  <a:pt x="16135565" y="133602"/>
                </a:lnTo>
                <a:lnTo>
                  <a:pt x="0" y="1336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9072774"/>
            <a:ext cx="18288000" cy="1299972"/>
            <a:chOff x="0" y="0"/>
            <a:chExt cx="24384000" cy="17332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733296"/>
            </a:xfrm>
            <a:custGeom>
              <a:avLst/>
              <a:gdLst/>
              <a:ahLst/>
              <a:cxnLst/>
              <a:rect l="l" t="t" r="r" b="b"/>
              <a:pathLst>
                <a:path w="24384000" h="1733296">
                  <a:moveTo>
                    <a:pt x="0" y="0"/>
                  </a:moveTo>
                  <a:lnTo>
                    <a:pt x="24384000" y="0"/>
                  </a:lnTo>
                  <a:lnTo>
                    <a:pt x="24384000" y="1733296"/>
                  </a:lnTo>
                  <a:lnTo>
                    <a:pt x="0" y="17332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85531" b="-85531"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1310625" y="343357"/>
            <a:ext cx="1581915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b="1" dirty="0">
                <a:solidFill>
                  <a:srgbClr val="17365D"/>
                </a:solidFill>
                <a:latin typeface="Arial Bold"/>
                <a:ea typeface="Arial Bold"/>
                <a:cs typeface="Arial Bold"/>
                <a:sym typeface="Arial Bold"/>
              </a:rPr>
              <a:t>Expected Outcomes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310625" y="2400300"/>
            <a:ext cx="144018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fully functional web-based blood bank management system accessible to donors, recipients, and administrators.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 blood donor registration and real-time request tracking.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Accurate donor search based on city and blood group.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Improved coordination between users and blood banks, reducing response time during emergencies.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 and centralized data storage using MySQL for better record management.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52398" y="1285748"/>
            <a:ext cx="16135565" cy="133602"/>
          </a:xfrm>
          <a:custGeom>
            <a:avLst/>
            <a:gdLst/>
            <a:ahLst/>
            <a:cxnLst/>
            <a:rect l="l" t="t" r="r" b="b"/>
            <a:pathLst>
              <a:path w="16135565" h="133602">
                <a:moveTo>
                  <a:pt x="0" y="0"/>
                </a:moveTo>
                <a:lnTo>
                  <a:pt x="16135565" y="0"/>
                </a:lnTo>
                <a:lnTo>
                  <a:pt x="16135565" y="133602"/>
                </a:lnTo>
                <a:lnTo>
                  <a:pt x="0" y="1336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8987049"/>
            <a:ext cx="18288000" cy="1299972"/>
            <a:chOff x="0" y="0"/>
            <a:chExt cx="24384000" cy="17332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733296"/>
            </a:xfrm>
            <a:custGeom>
              <a:avLst/>
              <a:gdLst/>
              <a:ahLst/>
              <a:cxnLst/>
              <a:rect l="l" t="t" r="r" b="b"/>
              <a:pathLst>
                <a:path w="24384000" h="1733296">
                  <a:moveTo>
                    <a:pt x="0" y="0"/>
                  </a:moveTo>
                  <a:lnTo>
                    <a:pt x="24384000" y="0"/>
                  </a:lnTo>
                  <a:lnTo>
                    <a:pt x="24384000" y="1733296"/>
                  </a:lnTo>
                  <a:lnTo>
                    <a:pt x="0" y="17332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85531" b="-85531"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1310625" y="343357"/>
            <a:ext cx="1581915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b="1">
                <a:solidFill>
                  <a:srgbClr val="17365D"/>
                </a:solidFill>
                <a:latin typeface="Arial Bold"/>
                <a:ea typeface="Arial Bold"/>
                <a:cs typeface="Arial Bold"/>
                <a:sym typeface="Arial Bold"/>
              </a:rPr>
              <a:t>Conclusion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85802" y="2369678"/>
            <a:ext cx="16278198" cy="50726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6720"/>
              </a:lnSpc>
              <a:spcBef>
                <a:spcPct val="0"/>
              </a:spcBef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Donor Hub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aims to transform blood donation and management by providing a centralized digital platform that connects donors, recipients, and administrators efficiently. By enabling real-time donor search, secure data handling, and streamlined communication, the system enhances the speed and reliability of blood availability. This solution contributes to more responsive, transparent, and life-saving blood bank operations.</a:t>
            </a:r>
            <a:endParaRPr lang="en-US" sz="5600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52398" y="1285748"/>
            <a:ext cx="16135565" cy="133602"/>
          </a:xfrm>
          <a:custGeom>
            <a:avLst/>
            <a:gdLst/>
            <a:ahLst/>
            <a:cxnLst/>
            <a:rect l="l" t="t" r="r" b="b"/>
            <a:pathLst>
              <a:path w="16135565" h="133602">
                <a:moveTo>
                  <a:pt x="0" y="0"/>
                </a:moveTo>
                <a:lnTo>
                  <a:pt x="16135565" y="0"/>
                </a:lnTo>
                <a:lnTo>
                  <a:pt x="16135565" y="133602"/>
                </a:lnTo>
                <a:lnTo>
                  <a:pt x="0" y="1336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8987049"/>
            <a:ext cx="18288000" cy="1299972"/>
            <a:chOff x="0" y="0"/>
            <a:chExt cx="24384000" cy="17332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733296"/>
            </a:xfrm>
            <a:custGeom>
              <a:avLst/>
              <a:gdLst/>
              <a:ahLst/>
              <a:cxnLst/>
              <a:rect l="l" t="t" r="r" b="b"/>
              <a:pathLst>
                <a:path w="24384000" h="1733296">
                  <a:moveTo>
                    <a:pt x="0" y="0"/>
                  </a:moveTo>
                  <a:lnTo>
                    <a:pt x="24384000" y="0"/>
                  </a:lnTo>
                  <a:lnTo>
                    <a:pt x="24384000" y="1733296"/>
                  </a:lnTo>
                  <a:lnTo>
                    <a:pt x="0" y="17332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85531" b="-85531"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871084" y="-86689"/>
            <a:ext cx="15819150" cy="11982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4200" b="1">
                <a:solidFill>
                  <a:srgbClr val="17365D"/>
                </a:solidFill>
                <a:latin typeface="Arial Bold"/>
                <a:ea typeface="Arial Bold"/>
                <a:cs typeface="Arial Bold"/>
                <a:sym typeface="Arial Bold"/>
              </a:rPr>
              <a:t>Github Link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56085" y="2327165"/>
            <a:ext cx="17128190" cy="60657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20"/>
              </a:lnSpc>
            </a:pPr>
            <a:r>
              <a:rPr lang="en-US" sz="3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36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en-US" sz="3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link provided should have public access permission.</a:t>
            </a:r>
          </a:p>
          <a:p>
            <a:pPr algn="just">
              <a:lnSpc>
                <a:spcPts val="4320"/>
              </a:lnSpc>
            </a:pPr>
            <a:r>
              <a:rPr lang="en-IN" sz="3600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5"/>
              </a:rPr>
              <a:t>https://github.com/Blood-Bank-Donor-Management-System-using-Python-Django-and-MySQL</a:t>
            </a:r>
            <a:endParaRPr lang="en-IN" sz="3600"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4320"/>
              </a:lnSpc>
            </a:pPr>
            <a:endParaRPr lang="en-US" sz="3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ts val="4320"/>
              </a:lnSpc>
            </a:pPr>
            <a:endParaRPr lang="en-US" sz="3300" dirty="0">
              <a:solidFill>
                <a:srgbClr val="953735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ts val="8640"/>
              </a:lnSpc>
            </a:pPr>
            <a:endParaRPr lang="en-US" sz="3300" dirty="0">
              <a:solidFill>
                <a:srgbClr val="953735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ts val="8640"/>
              </a:lnSpc>
            </a:pPr>
            <a:endParaRPr lang="en-US" sz="3300" dirty="0">
              <a:solidFill>
                <a:srgbClr val="953735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ts val="8640"/>
              </a:lnSpc>
            </a:pPr>
            <a:endParaRPr lang="en-US" sz="3300" dirty="0">
              <a:solidFill>
                <a:srgbClr val="95373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62214" y="1186306"/>
            <a:ext cx="16135565" cy="133602"/>
          </a:xfrm>
          <a:custGeom>
            <a:avLst/>
            <a:gdLst/>
            <a:ahLst/>
            <a:cxnLst/>
            <a:rect l="l" t="t" r="r" b="b"/>
            <a:pathLst>
              <a:path w="16135565" h="133602">
                <a:moveTo>
                  <a:pt x="0" y="0"/>
                </a:moveTo>
                <a:lnTo>
                  <a:pt x="16135565" y="0"/>
                </a:lnTo>
                <a:lnTo>
                  <a:pt x="16135565" y="133602"/>
                </a:lnTo>
                <a:lnTo>
                  <a:pt x="0" y="1336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8987049"/>
            <a:ext cx="18288000" cy="1299972"/>
            <a:chOff x="0" y="0"/>
            <a:chExt cx="24384000" cy="17332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733296"/>
            </a:xfrm>
            <a:custGeom>
              <a:avLst/>
              <a:gdLst/>
              <a:ahLst/>
              <a:cxnLst/>
              <a:rect l="l" t="t" r="r" b="b"/>
              <a:pathLst>
                <a:path w="24384000" h="1733296">
                  <a:moveTo>
                    <a:pt x="0" y="0"/>
                  </a:moveTo>
                  <a:lnTo>
                    <a:pt x="24384000" y="0"/>
                  </a:lnTo>
                  <a:lnTo>
                    <a:pt x="24384000" y="1733296"/>
                  </a:lnTo>
                  <a:lnTo>
                    <a:pt x="0" y="17332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85531" b="-85531"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1234425" y="462406"/>
            <a:ext cx="1581915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b="1">
                <a:solidFill>
                  <a:srgbClr val="17365D"/>
                </a:solidFill>
                <a:latin typeface="Arial Bold"/>
                <a:ea typeface="Arial Bold"/>
                <a:cs typeface="Arial Bold"/>
                <a:sym typeface="Arial Bold"/>
              </a:rPr>
              <a:t>References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00396" y="1407645"/>
            <a:ext cx="16459200" cy="73866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M., D. R., D. D. S., and S. S., "Blood Donors and Blood Banks Tracking Applications,"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 2nd International Conference on Advancements in Electrical, Electronics, Communication, Computing and Automation (ICAECA)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Coimbatore, India, 2023, pp. 1–6.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Link: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https://ieeexplore.ieee.org/document/10200259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Kaur, A. Gupta, A.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Tripathi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K. Gupta, and A. Srivastava, "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RaktFlow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Blood Bank Management and Donation System,"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 OPJU International Technology Conference on Emerging Technologies for Sustainable Development (OTCON)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Raigarh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Chhattisgarh, India, 2023, pp. 1–6.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Link: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https://ieeexplore.ieee.org/document/10113983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Elakya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Dhanam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Hemnaath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Dhanalakshmi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Gayathri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H. B. I., "Blood Donor Management System - An Android Based Model and Implementation,"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 Third International Conference on Intelligent Computing Instrumentation and Control Technologies (ICICICT)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Kannur, India, 2022, pp. 607–614.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Link: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https://ieeexplore.ieee.org/document/9917630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Kaur et al., "A Web-based Blood Bank System for Managing Records of Donors and Receipts,"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 International Conference on Computational Intelligence and Sustainable Engineering Solutions (CISES)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Greater Noida, India, 2022, pp. 459–464.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Link: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https://ieeexplore.ieee.org/document/9844389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W. Li, B. Wang, L. Wang, and Q. Zhou, "Accurate Detection of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Chylous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Blood Levels by Deep Learning,"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Access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10, pp. 73988–73996, 2022.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Link: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https://ieeexplore.ieee.org/document/3189369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Hawashin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"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-Based Management of Blood Donation,"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Access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9, pp. 163016–163032, 2021.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Link: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https://ieeexplore.ieee.org/document/3133953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H. D. Das, R. Ahmed, N.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Smrity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L. Islam, "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BDonor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Geo-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localised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Blood Donor Management System Using Mobile Crowdsourcing,"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 IEEE 9th International Conference on Communication Systems and Network Technologies (CSNT)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Gwalior, India, 2020, pp. 313–317.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Link: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https://ieeexplore.ieee.org/document/9115776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 A. J.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Sandaruwan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U. D. L.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Dolapihilla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 W. N. R.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Karunathilaka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W. A. D. T. L.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Wijayaweera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W. H.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Rankothge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N. D. U.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Gamage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"Towards an Efficient and Secure Blood Bank Management System,"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 IEEE 8th R10 Humanitarian Technology Conference (R10-HTC)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Kuching, Malaysia, 2020, pp. 1–6.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DOI: 10.1109/R10-HTC49770.2020.9356980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Link: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https://ieeexplore.ieee.org/document/9356980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Govender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A. E.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Ezugwu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"A Symbiotic Organisms Search Algorithm for Optimal Allocation of Blood Products,"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Access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7, pp. 2567–2588, 2019.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DOI: 10.1109/ACCESS.2018.2886408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Link: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13"/>
              </a:rPr>
              <a:t>https://ieeexplore.ieee.org/document/8633941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Palaniappan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 G.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Mahalakshmi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K.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Vidhya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"Cloud-Based Blood Bank System Using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Transparent Donation and Distribution,"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 International Conference on Computational Intelligence and Sustainable Engineering Solutions (CISES)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Greater Noida, India, 2023, pp. 112–117.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DOI: 10.1109/CISES58789.2023.10122876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Link: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14"/>
              </a:rPr>
              <a:t>https://ieeexplore.ieee.org/document/10122876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52398" y="1285748"/>
            <a:ext cx="16135565" cy="133602"/>
          </a:xfrm>
          <a:custGeom>
            <a:avLst/>
            <a:gdLst/>
            <a:ahLst/>
            <a:cxnLst/>
            <a:rect l="l" t="t" r="r" b="b"/>
            <a:pathLst>
              <a:path w="16135565" h="133602">
                <a:moveTo>
                  <a:pt x="0" y="0"/>
                </a:moveTo>
                <a:lnTo>
                  <a:pt x="16135565" y="0"/>
                </a:lnTo>
                <a:lnTo>
                  <a:pt x="16135565" y="133602"/>
                </a:lnTo>
                <a:lnTo>
                  <a:pt x="0" y="1336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8987049"/>
            <a:ext cx="18288000" cy="1299972"/>
            <a:chOff x="0" y="0"/>
            <a:chExt cx="24384000" cy="17332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733296"/>
            </a:xfrm>
            <a:custGeom>
              <a:avLst/>
              <a:gdLst/>
              <a:ahLst/>
              <a:cxnLst/>
              <a:rect l="l" t="t" r="r" b="b"/>
              <a:pathLst>
                <a:path w="24384000" h="1733296">
                  <a:moveTo>
                    <a:pt x="0" y="0"/>
                  </a:moveTo>
                  <a:lnTo>
                    <a:pt x="24384000" y="0"/>
                  </a:lnTo>
                  <a:lnTo>
                    <a:pt x="24384000" y="1733296"/>
                  </a:lnTo>
                  <a:lnTo>
                    <a:pt x="0" y="17332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85531" b="-85531"/>
              </a:stretch>
            </a:blipFill>
          </p:spPr>
        </p:sp>
      </p:grpSp>
      <p:sp>
        <p:nvSpPr>
          <p:cNvPr id="5" name="Freeform 5"/>
          <p:cNvSpPr/>
          <p:nvPr/>
        </p:nvSpPr>
        <p:spPr>
          <a:xfrm>
            <a:off x="10278857" y="1638425"/>
            <a:ext cx="7730067" cy="7130987"/>
          </a:xfrm>
          <a:custGeom>
            <a:avLst/>
            <a:gdLst/>
            <a:ahLst/>
            <a:cxnLst/>
            <a:rect l="l" t="t" r="r" b="b"/>
            <a:pathLst>
              <a:path w="7730067" h="7130987">
                <a:moveTo>
                  <a:pt x="0" y="0"/>
                </a:moveTo>
                <a:lnTo>
                  <a:pt x="7730066" y="0"/>
                </a:lnTo>
                <a:lnTo>
                  <a:pt x="7730066" y="7130987"/>
                </a:lnTo>
                <a:lnTo>
                  <a:pt x="0" y="713098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310625" y="343357"/>
            <a:ext cx="1581915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b="1" dirty="0">
                <a:solidFill>
                  <a:srgbClr val="17365D"/>
                </a:solidFill>
                <a:latin typeface="Arial Bold"/>
                <a:ea typeface="Arial Bold"/>
                <a:cs typeface="Arial Bold"/>
                <a:sym typeface="Arial Bold"/>
              </a:rPr>
              <a:t>Project work mapping with SDG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09600" y="2449318"/>
            <a:ext cx="9439275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SDG 3: Good Health and Well-Being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Ensures timely access to safe blood, improving health outcomes and saving lives.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SDG 11: Sustainable Cities and Communities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Strengthens emergency medical support systems in urban and rural areas through efficient donor-recipient connectivity.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SDG 16: Peace, Justice, and Strong Institutions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Promotes transparency, accountability, and efficiency in managing donor records and blood distribution processes.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52398" y="1285748"/>
            <a:ext cx="16135565" cy="133602"/>
          </a:xfrm>
          <a:custGeom>
            <a:avLst/>
            <a:gdLst/>
            <a:ahLst/>
            <a:cxnLst/>
            <a:rect l="l" t="t" r="r" b="b"/>
            <a:pathLst>
              <a:path w="16135565" h="133602">
                <a:moveTo>
                  <a:pt x="0" y="0"/>
                </a:moveTo>
                <a:lnTo>
                  <a:pt x="16135565" y="0"/>
                </a:lnTo>
                <a:lnTo>
                  <a:pt x="16135565" y="133602"/>
                </a:lnTo>
                <a:lnTo>
                  <a:pt x="0" y="1336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8987049"/>
            <a:ext cx="18288000" cy="1299972"/>
            <a:chOff x="0" y="0"/>
            <a:chExt cx="24384000" cy="17332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733296"/>
            </a:xfrm>
            <a:custGeom>
              <a:avLst/>
              <a:gdLst/>
              <a:ahLst/>
              <a:cxnLst/>
              <a:rect l="l" t="t" r="r" b="b"/>
              <a:pathLst>
                <a:path w="24384000" h="1733296">
                  <a:moveTo>
                    <a:pt x="0" y="0"/>
                  </a:moveTo>
                  <a:lnTo>
                    <a:pt x="24384000" y="0"/>
                  </a:lnTo>
                  <a:lnTo>
                    <a:pt x="24384000" y="1733296"/>
                  </a:lnTo>
                  <a:lnTo>
                    <a:pt x="0" y="17332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85531" b="-85531"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1310625" y="343357"/>
            <a:ext cx="1581915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b="1">
                <a:solidFill>
                  <a:srgbClr val="17365D"/>
                </a:solidFill>
                <a:latin typeface="Arial Bold"/>
                <a:ea typeface="Arial Bold"/>
                <a:cs typeface="Arial Bold"/>
                <a:sym typeface="Arial Bold"/>
              </a:rPr>
              <a:t>Content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681019"/>
            <a:ext cx="7048699" cy="74904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75980" lvl="3" indent="-218995" algn="just">
              <a:lnSpc>
                <a:spcPts val="7439"/>
              </a:lnSpc>
              <a:buFont typeface="Arial"/>
              <a:buChar char="￭"/>
            </a:pPr>
            <a:r>
              <a:rPr lang="en-US" sz="309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Introduction</a:t>
            </a:r>
          </a:p>
          <a:p>
            <a:pPr marL="875980" lvl="3" indent="-218995" algn="just">
              <a:lnSpc>
                <a:spcPts val="7439"/>
              </a:lnSpc>
              <a:buFont typeface="Arial"/>
              <a:buChar char="￭"/>
            </a:pPr>
            <a:r>
              <a:rPr lang="en-US" sz="309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Literature Review                                 </a:t>
            </a:r>
          </a:p>
          <a:p>
            <a:pPr marL="875586" lvl="3" indent="-218896" algn="just">
              <a:lnSpc>
                <a:spcPts val="7439"/>
              </a:lnSpc>
              <a:buFont typeface="Arial"/>
              <a:buChar char="￭"/>
            </a:pPr>
            <a:r>
              <a:rPr lang="en-US" sz="309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Existing method Drawback</a:t>
            </a:r>
          </a:p>
          <a:p>
            <a:pPr marL="875586" lvl="3" indent="-218896" algn="just">
              <a:lnSpc>
                <a:spcPts val="7439"/>
              </a:lnSpc>
              <a:buFont typeface="Arial"/>
              <a:buChar char="￭"/>
            </a:pPr>
            <a:r>
              <a:rPr lang="en-US" sz="309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Proposed Method</a:t>
            </a:r>
          </a:p>
          <a:p>
            <a:pPr marL="875586" lvl="3" indent="-218896" algn="just">
              <a:lnSpc>
                <a:spcPts val="7439"/>
              </a:lnSpc>
              <a:buFont typeface="Arial"/>
              <a:buChar char="￭"/>
            </a:pPr>
            <a:r>
              <a:rPr lang="en-US" sz="309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Methodology/Modules</a:t>
            </a:r>
          </a:p>
          <a:p>
            <a:pPr marL="875586" lvl="3" indent="-218896" algn="just">
              <a:lnSpc>
                <a:spcPts val="7439"/>
              </a:lnSpc>
              <a:buFont typeface="Arial"/>
              <a:buChar char="￭"/>
            </a:pPr>
            <a:r>
              <a:rPr lang="en-US" sz="309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Architecture diagram</a:t>
            </a:r>
          </a:p>
          <a:p>
            <a:pPr marL="875586" lvl="3" indent="-218896" algn="just">
              <a:lnSpc>
                <a:spcPts val="7439"/>
              </a:lnSpc>
              <a:buFont typeface="Arial"/>
              <a:buChar char="￭"/>
            </a:pPr>
            <a:r>
              <a:rPr lang="en-US" sz="309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Hardware/software components</a:t>
            </a:r>
          </a:p>
          <a:p>
            <a:pPr marL="875980" lvl="3" indent="-218995" algn="just">
              <a:lnSpc>
                <a:spcPts val="7439"/>
              </a:lnSpc>
            </a:pPr>
            <a:endParaRPr lang="en-US" sz="3099" b="1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498063" y="2033444"/>
            <a:ext cx="6640949" cy="5200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9288" lvl="1" indent="-334644" algn="ctr">
              <a:lnSpc>
                <a:spcPts val="3719"/>
              </a:lnSpc>
              <a:buFont typeface="Arial"/>
              <a:buChar char="•"/>
            </a:pPr>
            <a:r>
              <a:rPr lang="en-US" sz="309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Timeline of the Project</a:t>
            </a:r>
          </a:p>
          <a:p>
            <a:pPr algn="ctr">
              <a:lnSpc>
                <a:spcPts val="3719"/>
              </a:lnSpc>
            </a:pPr>
            <a:endParaRPr lang="en-US" sz="3099" b="1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marL="669288" lvl="1" indent="-334644" algn="ctr">
              <a:lnSpc>
                <a:spcPts val="3719"/>
              </a:lnSpc>
              <a:buFont typeface="Arial"/>
              <a:buChar char="•"/>
            </a:pPr>
            <a:r>
              <a:rPr lang="en-US" sz="309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Expected Outcomes</a:t>
            </a:r>
          </a:p>
          <a:p>
            <a:pPr algn="ctr">
              <a:lnSpc>
                <a:spcPts val="3719"/>
              </a:lnSpc>
            </a:pPr>
            <a:endParaRPr lang="en-US" sz="3099" b="1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marL="669288" lvl="1" indent="-334644" algn="ctr">
              <a:lnSpc>
                <a:spcPts val="3719"/>
              </a:lnSpc>
              <a:buFont typeface="Arial"/>
              <a:buChar char="•"/>
            </a:pPr>
            <a:r>
              <a:rPr lang="en-US" sz="309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Conclusion</a:t>
            </a:r>
          </a:p>
          <a:p>
            <a:pPr algn="ctr">
              <a:lnSpc>
                <a:spcPts val="3719"/>
              </a:lnSpc>
            </a:pPr>
            <a:endParaRPr lang="en-US" sz="3099" b="1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marL="669288" lvl="1" indent="-334644" algn="ctr">
              <a:lnSpc>
                <a:spcPts val="3719"/>
              </a:lnSpc>
              <a:buFont typeface="Arial"/>
              <a:buChar char="•"/>
            </a:pPr>
            <a:r>
              <a:rPr lang="en-US" sz="309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Github Link</a:t>
            </a:r>
          </a:p>
          <a:p>
            <a:pPr algn="ctr">
              <a:lnSpc>
                <a:spcPts val="3719"/>
              </a:lnSpc>
            </a:pPr>
            <a:endParaRPr lang="en-US" sz="3099" b="1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marL="669288" lvl="1" indent="-334644" algn="ctr">
              <a:lnSpc>
                <a:spcPts val="3719"/>
              </a:lnSpc>
              <a:buFont typeface="Arial"/>
              <a:buChar char="•"/>
            </a:pPr>
            <a:r>
              <a:rPr lang="en-US" sz="309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References</a:t>
            </a:r>
          </a:p>
          <a:p>
            <a:pPr algn="ctr">
              <a:lnSpc>
                <a:spcPts val="3719"/>
              </a:lnSpc>
            </a:pPr>
            <a:endParaRPr lang="en-US" sz="3099" b="1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marL="669288" lvl="1" indent="-334644" algn="ctr">
              <a:lnSpc>
                <a:spcPts val="3719"/>
              </a:lnSpc>
              <a:buFont typeface="Arial"/>
              <a:buChar char="•"/>
            </a:pPr>
            <a:r>
              <a:rPr lang="en-US" sz="309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Project work mapping with SDG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52398" y="1285748"/>
            <a:ext cx="16135565" cy="133602"/>
          </a:xfrm>
          <a:custGeom>
            <a:avLst/>
            <a:gdLst/>
            <a:ahLst/>
            <a:cxnLst/>
            <a:rect l="l" t="t" r="r" b="b"/>
            <a:pathLst>
              <a:path w="16135565" h="133602">
                <a:moveTo>
                  <a:pt x="0" y="0"/>
                </a:moveTo>
                <a:lnTo>
                  <a:pt x="16135565" y="0"/>
                </a:lnTo>
                <a:lnTo>
                  <a:pt x="16135565" y="133602"/>
                </a:lnTo>
                <a:lnTo>
                  <a:pt x="0" y="1336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8987049"/>
            <a:ext cx="18288000" cy="1299972"/>
            <a:chOff x="0" y="0"/>
            <a:chExt cx="24384000" cy="17332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733296"/>
            </a:xfrm>
            <a:custGeom>
              <a:avLst/>
              <a:gdLst/>
              <a:ahLst/>
              <a:cxnLst/>
              <a:rect l="l" t="t" r="r" b="b"/>
              <a:pathLst>
                <a:path w="24384000" h="1733296">
                  <a:moveTo>
                    <a:pt x="0" y="0"/>
                  </a:moveTo>
                  <a:lnTo>
                    <a:pt x="24384000" y="0"/>
                  </a:lnTo>
                  <a:lnTo>
                    <a:pt x="24384000" y="1733296"/>
                  </a:lnTo>
                  <a:lnTo>
                    <a:pt x="0" y="17332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85531" b="-85531"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6124216" y="2161972"/>
            <a:ext cx="5839968" cy="5903214"/>
            <a:chOff x="0" y="0"/>
            <a:chExt cx="7786624" cy="78709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786624" cy="7870952"/>
            </a:xfrm>
            <a:custGeom>
              <a:avLst/>
              <a:gdLst/>
              <a:ahLst/>
              <a:cxnLst/>
              <a:rect l="l" t="t" r="r" b="b"/>
              <a:pathLst>
                <a:path w="7786624" h="7870952">
                  <a:moveTo>
                    <a:pt x="0" y="0"/>
                  </a:moveTo>
                  <a:lnTo>
                    <a:pt x="7786624" y="0"/>
                  </a:lnTo>
                  <a:lnTo>
                    <a:pt x="7786624" y="7870952"/>
                  </a:lnTo>
                  <a:lnTo>
                    <a:pt x="0" y="78709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52398" y="1285748"/>
            <a:ext cx="16135565" cy="133602"/>
          </a:xfrm>
          <a:custGeom>
            <a:avLst/>
            <a:gdLst/>
            <a:ahLst/>
            <a:cxnLst/>
            <a:rect l="l" t="t" r="r" b="b"/>
            <a:pathLst>
              <a:path w="16135565" h="133602">
                <a:moveTo>
                  <a:pt x="0" y="0"/>
                </a:moveTo>
                <a:lnTo>
                  <a:pt x="16135565" y="0"/>
                </a:lnTo>
                <a:lnTo>
                  <a:pt x="16135565" y="133602"/>
                </a:lnTo>
                <a:lnTo>
                  <a:pt x="0" y="1336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8987049"/>
            <a:ext cx="18288000" cy="1299972"/>
            <a:chOff x="0" y="0"/>
            <a:chExt cx="24384000" cy="17332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733296"/>
            </a:xfrm>
            <a:custGeom>
              <a:avLst/>
              <a:gdLst/>
              <a:ahLst/>
              <a:cxnLst/>
              <a:rect l="l" t="t" r="r" b="b"/>
              <a:pathLst>
                <a:path w="24384000" h="1733296">
                  <a:moveTo>
                    <a:pt x="0" y="0"/>
                  </a:moveTo>
                  <a:lnTo>
                    <a:pt x="24384000" y="0"/>
                  </a:lnTo>
                  <a:lnTo>
                    <a:pt x="24384000" y="1733296"/>
                  </a:lnTo>
                  <a:lnTo>
                    <a:pt x="0" y="17332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t="-85531" b="-85531"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1310625" y="343357"/>
            <a:ext cx="1581915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b="1" dirty="0">
                <a:solidFill>
                  <a:srgbClr val="17365D"/>
                </a:solidFill>
                <a:latin typeface="Arial Bold"/>
                <a:ea typeface="Arial Bold"/>
                <a:cs typeface="Arial Bold"/>
                <a:sym typeface="Arial Bold"/>
              </a:rPr>
              <a:t>Introduction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00100" y="2476500"/>
            <a:ext cx="16687800" cy="38472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5040"/>
              </a:lnSpc>
              <a:spcBef>
                <a:spcPct val="0"/>
              </a:spcBef>
            </a:pP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Donor Hub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web-based Blood Bank Donor Management System designed to connect blood donors with recipients efficiently. The platform allows secure donor registration, real-time blood request tracking, and search functionality based on blood group and location. By streamlining communication and data management,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DonorHub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ensures timely access to blood and improves the overall efficiency of blood bank operations.</a:t>
            </a:r>
            <a:endParaRPr lang="en-US" sz="4400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52398" y="1285748"/>
            <a:ext cx="16135565" cy="133602"/>
          </a:xfrm>
          <a:custGeom>
            <a:avLst/>
            <a:gdLst/>
            <a:ahLst/>
            <a:cxnLst/>
            <a:rect l="l" t="t" r="r" b="b"/>
            <a:pathLst>
              <a:path w="16135565" h="133602">
                <a:moveTo>
                  <a:pt x="0" y="0"/>
                </a:moveTo>
                <a:lnTo>
                  <a:pt x="16135565" y="0"/>
                </a:lnTo>
                <a:lnTo>
                  <a:pt x="16135565" y="133602"/>
                </a:lnTo>
                <a:lnTo>
                  <a:pt x="0" y="1336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9072774"/>
            <a:ext cx="18288000" cy="1299972"/>
            <a:chOff x="0" y="0"/>
            <a:chExt cx="24384000" cy="17332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733296"/>
            </a:xfrm>
            <a:custGeom>
              <a:avLst/>
              <a:gdLst/>
              <a:ahLst/>
              <a:cxnLst/>
              <a:rect l="l" t="t" r="r" b="b"/>
              <a:pathLst>
                <a:path w="24384000" h="1733296">
                  <a:moveTo>
                    <a:pt x="0" y="0"/>
                  </a:moveTo>
                  <a:lnTo>
                    <a:pt x="24384000" y="0"/>
                  </a:lnTo>
                  <a:lnTo>
                    <a:pt x="24384000" y="1733296"/>
                  </a:lnTo>
                  <a:lnTo>
                    <a:pt x="0" y="17332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85531" b="-85531"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1310625" y="343357"/>
            <a:ext cx="1581915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b="1" dirty="0">
                <a:solidFill>
                  <a:srgbClr val="17365D"/>
                </a:solidFill>
                <a:latin typeface="Arial Bold"/>
                <a:ea typeface="Arial Bold"/>
                <a:cs typeface="Arial Bold"/>
                <a:sym typeface="Arial Bold"/>
              </a:rPr>
              <a:t>Literature Review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53190" y="2324100"/>
            <a:ext cx="15781619" cy="55399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M., D. R., D. D. S., and S. S.,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"Blood Donors and Blood Banks Tracking Applications,"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2023 2nd International Conference on Advancements in Electrical, Electronics, Communication, Computing and Automation (ICAECA), Coimbatore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India,2023,pp.1–6.</a:t>
            </a:r>
          </a:p>
          <a:p>
            <a:pPr algn="just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Paper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Link: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https://ieeexplore.ieee.org/document/10200259 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Takeaway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Demonstrates the importance of digital tracking systems to monitor donor availability and blood stock levels in real-time, enhancing traceability and operational efficiency in blood banks</a:t>
            </a:r>
            <a:r>
              <a:rPr lang="en-US" sz="3200" dirty="0"/>
              <a:t>.</a:t>
            </a: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52398" y="1285748"/>
            <a:ext cx="16135565" cy="133602"/>
          </a:xfrm>
          <a:custGeom>
            <a:avLst/>
            <a:gdLst/>
            <a:ahLst/>
            <a:cxnLst/>
            <a:rect l="l" t="t" r="r" b="b"/>
            <a:pathLst>
              <a:path w="16135565" h="133602">
                <a:moveTo>
                  <a:pt x="0" y="0"/>
                </a:moveTo>
                <a:lnTo>
                  <a:pt x="16135565" y="0"/>
                </a:lnTo>
                <a:lnTo>
                  <a:pt x="16135565" y="133602"/>
                </a:lnTo>
                <a:lnTo>
                  <a:pt x="0" y="1336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8987049"/>
            <a:ext cx="18288000" cy="1299972"/>
            <a:chOff x="0" y="0"/>
            <a:chExt cx="24384000" cy="17332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733296"/>
            </a:xfrm>
            <a:custGeom>
              <a:avLst/>
              <a:gdLst/>
              <a:ahLst/>
              <a:cxnLst/>
              <a:rect l="l" t="t" r="r" b="b"/>
              <a:pathLst>
                <a:path w="24384000" h="1733296">
                  <a:moveTo>
                    <a:pt x="0" y="0"/>
                  </a:moveTo>
                  <a:lnTo>
                    <a:pt x="24384000" y="0"/>
                  </a:lnTo>
                  <a:lnTo>
                    <a:pt x="24384000" y="1733296"/>
                  </a:lnTo>
                  <a:lnTo>
                    <a:pt x="0" y="17332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85531" b="-85531"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1310625" y="343357"/>
            <a:ext cx="1581915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b="1">
                <a:solidFill>
                  <a:srgbClr val="17365D"/>
                </a:solidFill>
                <a:latin typeface="Arial Bold"/>
                <a:ea typeface="Arial Bold"/>
                <a:cs typeface="Arial Bold"/>
                <a:sym typeface="Arial Bold"/>
              </a:rPr>
              <a:t>Literature Review</a:t>
            </a:r>
          </a:p>
        </p:txBody>
      </p:sp>
      <p:sp>
        <p:nvSpPr>
          <p:cNvPr id="7" name="Rectangle 6"/>
          <p:cNvSpPr/>
          <p:nvPr/>
        </p:nvSpPr>
        <p:spPr>
          <a:xfrm>
            <a:off x="1905000" y="2061818"/>
            <a:ext cx="13258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Kaur, A. Gupta, A. </a:t>
            </a:r>
            <a:r>
              <a:rPr lang="en-I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Tripathi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K. Gupta, and A. Srivastava,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RaktFlow</a:t>
            </a:r>
            <a:r>
              <a:rPr lang="en-I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Blood Bank Management and Donation System,"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2022 OPJU International Technology Conference on Emerging Technologies for Sustainable Development (OTCON), </a:t>
            </a:r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Raigarh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India, 2023, pp. </a:t>
            </a: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1–6</a:t>
            </a:r>
          </a:p>
          <a:p>
            <a:pPr algn="just"/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Link: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https://ieeexplore.ieee.org/document/10113983 </a:t>
            </a:r>
            <a:endParaRPr lang="en-IN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Takeaway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Emphasizes a user-friendly interface and donor tracking modules, illustrating how digital platforms can streamline registration and location-based donor-recipient matching.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52398" y="1285748"/>
            <a:ext cx="16135565" cy="133602"/>
          </a:xfrm>
          <a:custGeom>
            <a:avLst/>
            <a:gdLst/>
            <a:ahLst/>
            <a:cxnLst/>
            <a:rect l="l" t="t" r="r" b="b"/>
            <a:pathLst>
              <a:path w="16135565" h="133602">
                <a:moveTo>
                  <a:pt x="0" y="0"/>
                </a:moveTo>
                <a:lnTo>
                  <a:pt x="16135565" y="0"/>
                </a:lnTo>
                <a:lnTo>
                  <a:pt x="16135565" y="133602"/>
                </a:lnTo>
                <a:lnTo>
                  <a:pt x="0" y="1336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8987049"/>
            <a:ext cx="18288000" cy="1299972"/>
            <a:chOff x="0" y="0"/>
            <a:chExt cx="24384000" cy="17332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733296"/>
            </a:xfrm>
            <a:custGeom>
              <a:avLst/>
              <a:gdLst/>
              <a:ahLst/>
              <a:cxnLst/>
              <a:rect l="l" t="t" r="r" b="b"/>
              <a:pathLst>
                <a:path w="24384000" h="1733296">
                  <a:moveTo>
                    <a:pt x="0" y="0"/>
                  </a:moveTo>
                  <a:lnTo>
                    <a:pt x="24384000" y="0"/>
                  </a:lnTo>
                  <a:lnTo>
                    <a:pt x="24384000" y="1733296"/>
                  </a:lnTo>
                  <a:lnTo>
                    <a:pt x="0" y="17332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85531" b="-85531"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1310625" y="343357"/>
            <a:ext cx="1581915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b="1">
                <a:solidFill>
                  <a:srgbClr val="17365D"/>
                </a:solidFill>
                <a:latin typeface="Arial Bold"/>
                <a:ea typeface="Arial Bold"/>
                <a:cs typeface="Arial Bold"/>
                <a:sym typeface="Arial Bold"/>
              </a:rPr>
              <a:t>Literature Review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828800" y="2324100"/>
            <a:ext cx="13563600" cy="48787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799"/>
              </a:lnSpc>
              <a:spcBef>
                <a:spcPct val="0"/>
              </a:spcBef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Hawashin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I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-Based Management of Blood Donation,"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IEEE Access, vol. 9, pp. </a:t>
            </a: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163016–163032, 2021.</a:t>
            </a:r>
            <a:b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Link: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https://ieeexplore.ieee.org/document/3133953 </a:t>
            </a:r>
            <a:endParaRPr lang="en-IN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4799"/>
              </a:lnSpc>
              <a:spcBef>
                <a:spcPct val="0"/>
              </a:spcBef>
            </a:pPr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Takeaway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Introduces </a:t>
            </a:r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 secure method to manage donor data and transaction logs, ensuring transparency, privacy, and trust in donation systems.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52398" y="1285748"/>
            <a:ext cx="16135565" cy="133602"/>
          </a:xfrm>
          <a:custGeom>
            <a:avLst/>
            <a:gdLst/>
            <a:ahLst/>
            <a:cxnLst/>
            <a:rect l="l" t="t" r="r" b="b"/>
            <a:pathLst>
              <a:path w="16135565" h="133602">
                <a:moveTo>
                  <a:pt x="0" y="0"/>
                </a:moveTo>
                <a:lnTo>
                  <a:pt x="16135565" y="0"/>
                </a:lnTo>
                <a:lnTo>
                  <a:pt x="16135565" y="133602"/>
                </a:lnTo>
                <a:lnTo>
                  <a:pt x="0" y="1336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8987049"/>
            <a:ext cx="18288000" cy="1299972"/>
            <a:chOff x="0" y="0"/>
            <a:chExt cx="24384000" cy="17332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733296"/>
            </a:xfrm>
            <a:custGeom>
              <a:avLst/>
              <a:gdLst/>
              <a:ahLst/>
              <a:cxnLst/>
              <a:rect l="l" t="t" r="r" b="b"/>
              <a:pathLst>
                <a:path w="24384000" h="1733296">
                  <a:moveTo>
                    <a:pt x="0" y="0"/>
                  </a:moveTo>
                  <a:lnTo>
                    <a:pt x="24384000" y="0"/>
                  </a:lnTo>
                  <a:lnTo>
                    <a:pt x="24384000" y="1733296"/>
                  </a:lnTo>
                  <a:lnTo>
                    <a:pt x="0" y="17332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85531" b="-85531"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1310625" y="343357"/>
            <a:ext cx="1581915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b="1" dirty="0">
                <a:solidFill>
                  <a:srgbClr val="17365D"/>
                </a:solidFill>
                <a:latin typeface="Arial Bold"/>
                <a:ea typeface="Arial Bold"/>
                <a:cs typeface="Arial Bold"/>
                <a:sym typeface="Arial Bold"/>
              </a:rPr>
              <a:t>Existing method Drawback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98115" y="2400300"/>
            <a:ext cx="14690656" cy="45201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Centralized Donor Information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Donor data is scattered across hospitals, NGOs, and local systems with no unified database.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Delayed Response Time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Manual processes and lack of real-time tracking slow down the blood request and delivery process.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Donor Reach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Inability to search donors based on location or blood group leads to missed opportunities during emergencies.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Record Maintenance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Traditional systems often lack secure, updated digital records of blood inventory and donor history.</a:t>
            </a:r>
          </a:p>
          <a:p>
            <a:pPr marL="854681" lvl="1" indent="-427340" algn="ctr">
              <a:lnSpc>
                <a:spcPts val="4750"/>
              </a:lnSpc>
              <a:buFont typeface="Arial"/>
              <a:buChar char="•"/>
            </a:pPr>
            <a:endParaRPr lang="en-US" sz="3958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52398" y="1285748"/>
            <a:ext cx="16135565" cy="133602"/>
          </a:xfrm>
          <a:custGeom>
            <a:avLst/>
            <a:gdLst/>
            <a:ahLst/>
            <a:cxnLst/>
            <a:rect l="l" t="t" r="r" b="b"/>
            <a:pathLst>
              <a:path w="16135565" h="133602">
                <a:moveTo>
                  <a:pt x="0" y="0"/>
                </a:moveTo>
                <a:lnTo>
                  <a:pt x="16135565" y="0"/>
                </a:lnTo>
                <a:lnTo>
                  <a:pt x="16135565" y="133602"/>
                </a:lnTo>
                <a:lnTo>
                  <a:pt x="0" y="1336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8987049"/>
            <a:ext cx="18288000" cy="1299972"/>
            <a:chOff x="0" y="0"/>
            <a:chExt cx="24384000" cy="17332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733296"/>
            </a:xfrm>
            <a:custGeom>
              <a:avLst/>
              <a:gdLst/>
              <a:ahLst/>
              <a:cxnLst/>
              <a:rect l="l" t="t" r="r" b="b"/>
              <a:pathLst>
                <a:path w="24384000" h="1733296">
                  <a:moveTo>
                    <a:pt x="0" y="0"/>
                  </a:moveTo>
                  <a:lnTo>
                    <a:pt x="24384000" y="0"/>
                  </a:lnTo>
                  <a:lnTo>
                    <a:pt x="24384000" y="1733296"/>
                  </a:lnTo>
                  <a:lnTo>
                    <a:pt x="0" y="17332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85531" b="-85531"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1310625" y="343357"/>
            <a:ext cx="1581915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b="1" dirty="0">
                <a:solidFill>
                  <a:srgbClr val="17365D"/>
                </a:solidFill>
                <a:latin typeface="Arial Bold"/>
                <a:ea typeface="Arial Bold"/>
                <a:cs typeface="Arial Bold"/>
                <a:sym typeface="Arial Bold"/>
              </a:rPr>
              <a:t>Proposed Method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10624" y="2476500"/>
            <a:ext cx="15416607" cy="49705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DonorHub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will integrate all blood donation-related services into a single digital platform for streamlined donor-recipient coordination: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Donor Registration &amp; Management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 secure portal for donors to register, manage their availability, and update personal information.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Blood Request Handling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Users can search for donors by city and blood group and submit blood requests instantly.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Control &amp; Reporting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Admin can manage blood groups, monitor requests, maintain donor records, and generate reports for efficient operations.</a:t>
            </a:r>
          </a:p>
          <a:p>
            <a:pPr marL="571500" indent="-571500" algn="just">
              <a:lnSpc>
                <a:spcPts val="4200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52398" y="1285748"/>
            <a:ext cx="16135565" cy="133602"/>
          </a:xfrm>
          <a:custGeom>
            <a:avLst/>
            <a:gdLst/>
            <a:ahLst/>
            <a:cxnLst/>
            <a:rect l="l" t="t" r="r" b="b"/>
            <a:pathLst>
              <a:path w="16135565" h="133602">
                <a:moveTo>
                  <a:pt x="0" y="0"/>
                </a:moveTo>
                <a:lnTo>
                  <a:pt x="16135565" y="0"/>
                </a:lnTo>
                <a:lnTo>
                  <a:pt x="16135565" y="133602"/>
                </a:lnTo>
                <a:lnTo>
                  <a:pt x="0" y="1336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8987049"/>
            <a:ext cx="18288000" cy="1299972"/>
            <a:chOff x="0" y="0"/>
            <a:chExt cx="24384000" cy="17332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733296"/>
            </a:xfrm>
            <a:custGeom>
              <a:avLst/>
              <a:gdLst/>
              <a:ahLst/>
              <a:cxnLst/>
              <a:rect l="l" t="t" r="r" b="b"/>
              <a:pathLst>
                <a:path w="24384000" h="1733296">
                  <a:moveTo>
                    <a:pt x="0" y="0"/>
                  </a:moveTo>
                  <a:lnTo>
                    <a:pt x="24384000" y="0"/>
                  </a:lnTo>
                  <a:lnTo>
                    <a:pt x="24384000" y="1733296"/>
                  </a:lnTo>
                  <a:lnTo>
                    <a:pt x="0" y="17332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t="-85531" b="-85531"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1310625" y="343357"/>
            <a:ext cx="1581915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b="1">
                <a:solidFill>
                  <a:srgbClr val="17365D"/>
                </a:solidFill>
                <a:latin typeface="Arial Bold"/>
                <a:ea typeface="Arial Bold"/>
                <a:cs typeface="Arial Bold"/>
                <a:sym typeface="Arial Bold"/>
              </a:rPr>
              <a:t>Objectives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0" y="2476500"/>
            <a:ext cx="13716000" cy="4544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enhance the management of blood donation and availability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connect blood donors and recipients efficiently across different locations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provide a secure platform for storing and accessing donor information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enable fast and accurate search based on blood group and city</a:t>
            </a:r>
          </a:p>
          <a:p>
            <a:pPr marL="863382" lvl="1" indent="-431691" algn="just">
              <a:lnSpc>
                <a:spcPts val="9157"/>
              </a:lnSpc>
              <a:buFont typeface="Arial"/>
              <a:buChar char="•"/>
            </a:pPr>
            <a:endParaRPr lang="en-US" sz="3998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928</Words>
  <Application>Microsoft Office PowerPoint</Application>
  <PresentationFormat>Custom</PresentationFormat>
  <Paragraphs>138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Cambria</vt:lpstr>
      <vt:lpstr>Calibri</vt:lpstr>
      <vt:lpstr>Times New Roman</vt:lpstr>
      <vt:lpstr>Wingdings</vt:lpstr>
      <vt:lpstr>SimSun-ExtB</vt:lpstr>
      <vt:lpstr>Arial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 Requirements Servers For backend processing and data management Network Infrastructure For connectivity and communication Devices For user access and testing (e.g., mobile devices, compu (3).pptx</dc:title>
  <cp:lastModifiedBy>lenovo</cp:lastModifiedBy>
  <cp:revision>19</cp:revision>
  <dcterms:created xsi:type="dcterms:W3CDTF">2006-08-16T00:00:00Z</dcterms:created>
  <dcterms:modified xsi:type="dcterms:W3CDTF">2025-04-11T19:18:49Z</dcterms:modified>
  <dc:identifier>DAGRCEaRKzA</dc:identifier>
</cp:coreProperties>
</file>