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78" r:id="rId14"/>
    <p:sldId id="279"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A098-BE74-FB89-104B-384232F18B0E}"/>
              </a:ext>
            </a:extLst>
          </p:cNvPr>
          <p:cNvSpPr>
            <a:spLocks noGrp="1"/>
          </p:cNvSpPr>
          <p:nvPr>
            <p:ph type="ctrTitle"/>
          </p:nvPr>
        </p:nvSpPr>
        <p:spPr/>
        <p:txBody>
          <a:bodyPr/>
          <a:lstStyle/>
          <a:p>
            <a:r>
              <a:rPr lang="en-IN" dirty="0"/>
              <a:t>JAVA CONCEPTS</a:t>
            </a:r>
          </a:p>
        </p:txBody>
      </p:sp>
      <p:sp>
        <p:nvSpPr>
          <p:cNvPr id="3" name="Subtitle 2">
            <a:extLst>
              <a:ext uri="{FF2B5EF4-FFF2-40B4-BE49-F238E27FC236}">
                <a16:creationId xmlns:a16="http://schemas.microsoft.com/office/drawing/2014/main" id="{4021DC04-1370-AA33-9D16-C38C1FFF8320}"/>
              </a:ext>
            </a:extLst>
          </p:cNvPr>
          <p:cNvSpPr>
            <a:spLocks noGrp="1"/>
          </p:cNvSpPr>
          <p:nvPr>
            <p:ph type="subTitle" idx="1"/>
          </p:nvPr>
        </p:nvSpPr>
        <p:spPr>
          <a:xfrm>
            <a:off x="12864351" y="4554543"/>
            <a:ext cx="609601" cy="71244"/>
          </a:xfrm>
        </p:spPr>
        <p:txBody>
          <a:bodyPr>
            <a:normAutofit fontScale="25000" lnSpcReduction="20000"/>
          </a:bodyPr>
          <a:lstStyle/>
          <a:p>
            <a:endParaRPr lang="en-IN" dirty="0"/>
          </a:p>
        </p:txBody>
      </p:sp>
    </p:spTree>
    <p:extLst>
      <p:ext uri="{BB962C8B-B14F-4D97-AF65-F5344CB8AC3E}">
        <p14:creationId xmlns:p14="http://schemas.microsoft.com/office/powerpoint/2010/main" val="246075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9C2EC0-EA78-250D-2F8D-CA435AFCF969}"/>
              </a:ext>
            </a:extLst>
          </p:cNvPr>
          <p:cNvSpPr txBox="1"/>
          <p:nvPr/>
        </p:nvSpPr>
        <p:spPr>
          <a:xfrm>
            <a:off x="385481" y="416859"/>
            <a:ext cx="11430001" cy="3847207"/>
          </a:xfrm>
          <a:prstGeom prst="rect">
            <a:avLst/>
          </a:prstGeom>
          <a:noFill/>
        </p:spPr>
        <p:txBody>
          <a:bodyPr wrap="square" rtlCol="0">
            <a:spAutoFit/>
          </a:bodyPr>
          <a:lstStyle/>
          <a:p>
            <a:r>
              <a:rPr lang="en-IN" dirty="0"/>
              <a:t>TOKENS:-</a:t>
            </a:r>
          </a:p>
          <a:p>
            <a:endParaRPr lang="en-IN" dirty="0"/>
          </a:p>
          <a:p>
            <a:pPr marL="285750" indent="-28575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Tokens is a </a:t>
            </a:r>
            <a:r>
              <a:rPr lang="en-US" sz="1600" dirty="0">
                <a:latin typeface="Times New Roman" panose="02020603050405020304" pitchFamily="18" charset="0"/>
                <a:cs typeface="Times New Roman" panose="02020603050405020304" pitchFamily="18" charset="0"/>
              </a:rPr>
              <a:t>smallest individual units of a program that are recognize by compilers.</a:t>
            </a:r>
          </a:p>
          <a:p>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Types of Tokens:-</a:t>
            </a:r>
          </a:p>
          <a:p>
            <a:pPr algn="just"/>
            <a:endParaRPr lang="en-US" sz="1600"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i="0" dirty="0">
                <a:solidFill>
                  <a:srgbClr val="000000"/>
                </a:solidFill>
                <a:effectLst/>
                <a:latin typeface="Times New Roman" panose="02020603050405020304" pitchFamily="18" charset="0"/>
                <a:cs typeface="Times New Roman" panose="02020603050405020304" pitchFamily="18" charset="0"/>
              </a:rPr>
              <a:t> Keywords</a:t>
            </a:r>
          </a:p>
          <a:p>
            <a:pPr>
              <a:buFont typeface="Arial" panose="020B0604020202020204" pitchFamily="34" charset="0"/>
              <a:buChar char="•"/>
            </a:pPr>
            <a:r>
              <a:rPr lang="en-US" sz="1600" i="0" dirty="0">
                <a:solidFill>
                  <a:srgbClr val="000000"/>
                </a:solidFill>
                <a:effectLst/>
                <a:latin typeface="Times New Roman" panose="02020603050405020304" pitchFamily="18" charset="0"/>
                <a:cs typeface="Times New Roman" panose="02020603050405020304" pitchFamily="18" charset="0"/>
              </a:rPr>
              <a:t> Identifiers</a:t>
            </a:r>
          </a:p>
          <a:p>
            <a:pPr>
              <a:buFont typeface="Arial" panose="020B0604020202020204" pitchFamily="34" charset="0"/>
              <a:buChar char="•"/>
            </a:pPr>
            <a:r>
              <a:rPr lang="en-US" sz="1600" i="0" dirty="0">
                <a:solidFill>
                  <a:srgbClr val="000000"/>
                </a:solidFill>
                <a:effectLst/>
                <a:latin typeface="Times New Roman" panose="02020603050405020304" pitchFamily="18" charset="0"/>
                <a:cs typeface="Times New Roman" panose="02020603050405020304" pitchFamily="18" charset="0"/>
              </a:rPr>
              <a:t> Literals</a:t>
            </a:r>
          </a:p>
          <a:p>
            <a:pPr>
              <a:buFont typeface="Arial" panose="020B0604020202020204" pitchFamily="34" charset="0"/>
              <a:buChar char="•"/>
            </a:pPr>
            <a:r>
              <a:rPr lang="en-US" sz="1600" i="0" dirty="0">
                <a:solidFill>
                  <a:srgbClr val="000000"/>
                </a:solidFill>
                <a:effectLst/>
                <a:latin typeface="Times New Roman" panose="02020603050405020304" pitchFamily="18" charset="0"/>
                <a:cs typeface="Times New Roman" panose="02020603050405020304" pitchFamily="18" charset="0"/>
              </a:rPr>
              <a:t> Operators</a:t>
            </a:r>
          </a:p>
          <a:p>
            <a:pPr>
              <a:buFont typeface="Arial" panose="020B0604020202020204" pitchFamily="34" charset="0"/>
              <a:buChar char="•"/>
            </a:pPr>
            <a:r>
              <a:rPr lang="en-US" sz="1600" i="0" dirty="0">
                <a:solidFill>
                  <a:srgbClr val="000000"/>
                </a:solidFill>
                <a:effectLst/>
                <a:latin typeface="Times New Roman" panose="02020603050405020304" pitchFamily="18" charset="0"/>
                <a:cs typeface="Times New Roman" panose="02020603050405020304" pitchFamily="18" charset="0"/>
              </a:rPr>
              <a:t> Special Symbols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0" dirty="0">
                <a:solidFill>
                  <a:srgbClr val="333333"/>
                </a:solidFill>
                <a:effectLst/>
                <a:latin typeface="Times New Roman" panose="02020603050405020304" pitchFamily="18" charset="0"/>
                <a:cs typeface="Times New Roman" panose="02020603050405020304" pitchFamily="18" charset="0"/>
              </a:rPr>
              <a:t>Keywords:</a:t>
            </a:r>
            <a:r>
              <a:rPr lang="en-US" sz="1600" b="0" i="0" dirty="0">
                <a:solidFill>
                  <a:srgbClr val="333333"/>
                </a:solidFill>
                <a:effectLst/>
                <a:latin typeface="Times New Roman" panose="02020603050405020304" pitchFamily="18" charset="0"/>
                <a:cs typeface="Times New Roman" panose="02020603050405020304" pitchFamily="18" charset="0"/>
              </a:rPr>
              <a:t> These are the </a:t>
            </a:r>
            <a:r>
              <a:rPr lang="en-US" sz="1600" i="0" dirty="0">
                <a:solidFill>
                  <a:srgbClr val="333333"/>
                </a:solidFill>
                <a:effectLst/>
                <a:latin typeface="Times New Roman" panose="02020603050405020304" pitchFamily="18" charset="0"/>
                <a:cs typeface="Times New Roman" panose="02020603050405020304" pitchFamily="18" charset="0"/>
              </a:rPr>
              <a:t>pre-defined </a:t>
            </a:r>
            <a:r>
              <a:rPr lang="en-US" sz="1600" b="0" i="0" dirty="0">
                <a:solidFill>
                  <a:srgbClr val="333333"/>
                </a:solidFill>
                <a:effectLst/>
                <a:latin typeface="Times New Roman" panose="02020603050405020304" pitchFamily="18" charset="0"/>
                <a:cs typeface="Times New Roman" panose="02020603050405020304" pitchFamily="18" charset="0"/>
              </a:rPr>
              <a:t>reserved words of any programming language. Each </a:t>
            </a:r>
            <a:r>
              <a:rPr lang="en-US" sz="1600" dirty="0">
                <a:latin typeface="Times New Roman" panose="02020603050405020304" pitchFamily="18" charset="0"/>
                <a:cs typeface="Times New Roman" panose="02020603050405020304" pitchFamily="18" charset="0"/>
              </a:rPr>
              <a:t>keyword</a:t>
            </a:r>
            <a:r>
              <a:rPr lang="en-US" sz="1600" b="0" i="0" dirty="0">
                <a:solidFill>
                  <a:srgbClr val="333333"/>
                </a:solidFill>
                <a:effectLst/>
                <a:latin typeface="Times New Roman" panose="02020603050405020304" pitchFamily="18" charset="0"/>
                <a:cs typeface="Times New Roman" panose="02020603050405020304" pitchFamily="18" charset="0"/>
              </a:rPr>
              <a:t> has a special meaning. It is always written in lower case.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11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BF7EB0-EACF-8DBC-787F-15E04FD2EAEB}"/>
              </a:ext>
            </a:extLst>
          </p:cNvPr>
          <p:cNvPicPr>
            <a:picLocks noChangeAspect="1"/>
          </p:cNvPicPr>
          <p:nvPr/>
        </p:nvPicPr>
        <p:blipFill>
          <a:blip r:embed="rId2"/>
          <a:stretch>
            <a:fillRect/>
          </a:stretch>
        </p:blipFill>
        <p:spPr>
          <a:xfrm>
            <a:off x="1347729" y="635120"/>
            <a:ext cx="5259260" cy="2242180"/>
          </a:xfrm>
          <a:prstGeom prst="rect">
            <a:avLst/>
          </a:prstGeom>
        </p:spPr>
      </p:pic>
      <p:sp>
        <p:nvSpPr>
          <p:cNvPr id="6" name="TextBox 5">
            <a:extLst>
              <a:ext uri="{FF2B5EF4-FFF2-40B4-BE49-F238E27FC236}">
                <a16:creationId xmlns:a16="http://schemas.microsoft.com/office/drawing/2014/main" id="{86857098-45E4-2A20-935E-49B9700AEC74}"/>
              </a:ext>
            </a:extLst>
          </p:cNvPr>
          <p:cNvSpPr txBox="1"/>
          <p:nvPr/>
        </p:nvSpPr>
        <p:spPr>
          <a:xfrm flipH="1">
            <a:off x="275383" y="181755"/>
            <a:ext cx="7403951" cy="369332"/>
          </a:xfrm>
          <a:prstGeom prst="rect">
            <a:avLst/>
          </a:prstGeom>
          <a:noFill/>
        </p:spPr>
        <p:txBody>
          <a:bodyPr wrap="square" rtlCol="0">
            <a:spAutoFit/>
          </a:bodyPr>
          <a:lstStyle/>
          <a:p>
            <a:r>
              <a:rPr lang="en-US" b="0" i="0" dirty="0">
                <a:solidFill>
                  <a:srgbClr val="333333"/>
                </a:solidFill>
                <a:effectLst/>
                <a:latin typeface="inter-regular"/>
              </a:rPr>
              <a:t>Java provides the following keywords:</a:t>
            </a:r>
            <a:endParaRPr lang="en-IN" dirty="0"/>
          </a:p>
        </p:txBody>
      </p:sp>
      <p:sp>
        <p:nvSpPr>
          <p:cNvPr id="7" name="TextBox 6">
            <a:extLst>
              <a:ext uri="{FF2B5EF4-FFF2-40B4-BE49-F238E27FC236}">
                <a16:creationId xmlns:a16="http://schemas.microsoft.com/office/drawing/2014/main" id="{AD726C39-E005-6887-AB06-10F8A86351D3}"/>
              </a:ext>
            </a:extLst>
          </p:cNvPr>
          <p:cNvSpPr txBox="1"/>
          <p:nvPr/>
        </p:nvSpPr>
        <p:spPr>
          <a:xfrm>
            <a:off x="197223" y="3045366"/>
            <a:ext cx="10318377" cy="21852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Identifiers:- </a:t>
            </a:r>
            <a:r>
              <a:rPr lang="en-US" sz="1600" dirty="0">
                <a:latin typeface="Times New Roman" panose="02020603050405020304" pitchFamily="18" charset="0"/>
                <a:cs typeface="Times New Roman" panose="02020603050405020304" pitchFamily="18" charset="0"/>
              </a:rPr>
              <a:t>Identifiers are the name given to programming elements such as objects, variables, methods, packages etc..</a:t>
            </a:r>
          </a:p>
          <a:p>
            <a:endParaRPr lang="en-US" dirty="0"/>
          </a:p>
          <a:p>
            <a:r>
              <a:rPr lang="en-US" sz="1600" b="1" dirty="0">
                <a:latin typeface="Times New Roman" panose="02020603050405020304" pitchFamily="18" charset="0"/>
                <a:cs typeface="Times New Roman" panose="02020603050405020304" pitchFamily="18" charset="0"/>
              </a:rPr>
              <a:t>Identifier rules:</a:t>
            </a:r>
          </a:p>
          <a:p>
            <a:endParaRPr lang="en-US" dirty="0"/>
          </a:p>
          <a:p>
            <a:r>
              <a:rPr lang="en-US" sz="1600" dirty="0">
                <a:latin typeface="Times New Roman" panose="02020603050405020304" pitchFamily="18" charset="0"/>
                <a:cs typeface="Times New Roman" panose="02020603050405020304" pitchFamily="18" charset="0"/>
              </a:rPr>
              <a:t>1.They can have alphabets, digits, underscore and dollar symbol.</a:t>
            </a:r>
          </a:p>
          <a:p>
            <a:r>
              <a:rPr lang="en-US" sz="1600" dirty="0">
                <a:latin typeface="Times New Roman" panose="02020603050405020304" pitchFamily="18" charset="0"/>
                <a:cs typeface="Times New Roman" panose="02020603050405020304" pitchFamily="18" charset="0"/>
              </a:rPr>
              <a:t>2.They must not begin with digit</a:t>
            </a:r>
          </a:p>
          <a:p>
            <a:r>
              <a:rPr lang="en-US" sz="1600" dirty="0">
                <a:latin typeface="Times New Roman" panose="02020603050405020304" pitchFamily="18" charset="0"/>
                <a:cs typeface="Times New Roman" panose="02020603050405020304" pitchFamily="18" charset="0"/>
              </a:rPr>
              <a:t>3.Keywords cannot be used as identifiers</a:t>
            </a:r>
          </a:p>
          <a:p>
            <a:r>
              <a:rPr lang="en-US" sz="1600" dirty="0">
                <a:latin typeface="Times New Roman" panose="02020603050405020304" pitchFamily="18" charset="0"/>
                <a:cs typeface="Times New Roman" panose="02020603050405020304" pitchFamily="18" charset="0"/>
              </a:rPr>
              <a:t>4.whitespace characters are also not allowed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537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725681-C33A-DBCC-D03A-71B0950FAEEF}"/>
              </a:ext>
            </a:extLst>
          </p:cNvPr>
          <p:cNvSpPr txBox="1"/>
          <p:nvPr/>
        </p:nvSpPr>
        <p:spPr>
          <a:xfrm>
            <a:off x="394447" y="439269"/>
            <a:ext cx="9368118" cy="427809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LITERALS:  </a:t>
            </a:r>
            <a:r>
              <a:rPr lang="en-US" sz="1600" dirty="0">
                <a:latin typeface="Times New Roman" panose="02020603050405020304" pitchFamily="18" charset="0"/>
                <a:cs typeface="Times New Roman" panose="02020603050405020304" pitchFamily="18" charset="0"/>
              </a:rPr>
              <a:t>Literals are  any constant value in the program like 9,true,false,null,etc..</a:t>
            </a:r>
          </a:p>
          <a:p>
            <a:endParaRPr lang="en-US" sz="1600" dirty="0">
              <a:latin typeface="Times New Roman" panose="02020603050405020304" pitchFamily="18" charset="0"/>
              <a:cs typeface="Times New Roman" panose="02020603050405020304" pitchFamily="18" charset="0"/>
            </a:endParaRPr>
          </a:p>
          <a:p>
            <a:r>
              <a:rPr lang="en-US" sz="1600" b="1" i="0" dirty="0">
                <a:solidFill>
                  <a:srgbClr val="000000"/>
                </a:solidFill>
                <a:effectLst/>
                <a:latin typeface="Times New Roman" panose="02020603050405020304" pitchFamily="18" charset="0"/>
                <a:cs typeface="Times New Roman" panose="02020603050405020304" pitchFamily="18" charset="0"/>
              </a:rPr>
              <a:t>Operators: </a:t>
            </a:r>
            <a:r>
              <a:rPr lang="en-US" sz="1600" i="0" dirty="0">
                <a:solidFill>
                  <a:srgbClr val="000000"/>
                </a:solidFill>
                <a:effectLst/>
                <a:latin typeface="Times New Roman" panose="02020603050405020304" pitchFamily="18" charset="0"/>
                <a:cs typeface="Times New Roman" panose="02020603050405020304" pitchFamily="18" charset="0"/>
              </a:rPr>
              <a:t>symbols that are used to perform certain mathematical and logical operations those are called as operators.</a:t>
            </a:r>
          </a:p>
          <a:p>
            <a:endParaRPr lang="en-US" sz="1600" i="0" dirty="0">
              <a:solidFill>
                <a:srgbClr val="000000"/>
              </a:solidFill>
              <a:effectLst/>
              <a:latin typeface="Times New Roman" panose="02020603050405020304" pitchFamily="18" charset="0"/>
              <a:cs typeface="Times New Roman" panose="02020603050405020304" pitchFamily="18" charset="0"/>
            </a:endParaRPr>
          </a:p>
          <a:p>
            <a:r>
              <a:rPr lang="en-US" sz="1600" dirty="0">
                <a:solidFill>
                  <a:srgbClr val="000000"/>
                </a:solidFill>
                <a:latin typeface="Times New Roman" panose="02020603050405020304" pitchFamily="18" charset="0"/>
                <a:cs typeface="Times New Roman" panose="02020603050405020304" pitchFamily="18" charset="0"/>
              </a:rPr>
              <a:t>TYPES OF OPERATORS ARE:-</a:t>
            </a:r>
          </a:p>
          <a:p>
            <a:endParaRPr lang="en-US" sz="1600" i="0" dirty="0">
              <a:solidFill>
                <a:srgbClr val="000000"/>
              </a:solidFill>
              <a:effectLst/>
              <a:latin typeface="Times New Roman" panose="02020603050405020304" pitchFamily="18" charset="0"/>
              <a:cs typeface="Times New Roman" panose="02020603050405020304" pitchFamily="18" charset="0"/>
            </a:endParaRPr>
          </a:p>
          <a:p>
            <a:r>
              <a:rPr lang="en-US" sz="1600" i="0" dirty="0">
                <a:solidFill>
                  <a:srgbClr val="000000"/>
                </a:solidFill>
                <a:effectLst/>
                <a:latin typeface="Times New Roman" panose="02020603050405020304" pitchFamily="18" charset="0"/>
                <a:cs typeface="Times New Roman" panose="02020603050405020304" pitchFamily="18" charset="0"/>
              </a:rPr>
              <a:t>           1.Arthimatic operator</a:t>
            </a:r>
          </a:p>
          <a:p>
            <a:r>
              <a:rPr lang="en-US" sz="1600" i="0" dirty="0">
                <a:solidFill>
                  <a:srgbClr val="000000"/>
                </a:solidFill>
                <a:effectLst/>
                <a:latin typeface="Times New Roman" panose="02020603050405020304" pitchFamily="18" charset="0"/>
                <a:cs typeface="Times New Roman" panose="02020603050405020304" pitchFamily="18" charset="0"/>
              </a:rPr>
              <a:t>           2. bitwise operator</a:t>
            </a:r>
          </a:p>
          <a:p>
            <a:r>
              <a:rPr lang="en-US" sz="1600" i="0" dirty="0">
                <a:solidFill>
                  <a:srgbClr val="000000"/>
                </a:solidFill>
                <a:effectLst/>
                <a:latin typeface="Times New Roman" panose="02020603050405020304" pitchFamily="18" charset="0"/>
                <a:cs typeface="Times New Roman" panose="02020603050405020304" pitchFamily="18" charset="0"/>
              </a:rPr>
              <a:t>           3. Assignment operator</a:t>
            </a:r>
          </a:p>
          <a:p>
            <a:r>
              <a:rPr lang="en-US" sz="1600" i="0" dirty="0">
                <a:solidFill>
                  <a:srgbClr val="000000"/>
                </a:solidFill>
                <a:effectLst/>
                <a:latin typeface="Times New Roman" panose="02020603050405020304" pitchFamily="18" charset="0"/>
                <a:cs typeface="Times New Roman" panose="02020603050405020304" pitchFamily="18" charset="0"/>
              </a:rPr>
              <a:t>           4. Relational operator</a:t>
            </a:r>
          </a:p>
          <a:p>
            <a:r>
              <a:rPr lang="en-US" sz="1600" i="0" dirty="0">
                <a:solidFill>
                  <a:srgbClr val="000000"/>
                </a:solidFill>
                <a:effectLst/>
                <a:latin typeface="Times New Roman" panose="02020603050405020304" pitchFamily="18" charset="0"/>
                <a:cs typeface="Times New Roman" panose="02020603050405020304" pitchFamily="18" charset="0"/>
              </a:rPr>
              <a:t>           5. logical operator</a:t>
            </a:r>
          </a:p>
          <a:p>
            <a:r>
              <a:rPr lang="en-US" sz="1600" i="0" dirty="0">
                <a:solidFill>
                  <a:srgbClr val="000000"/>
                </a:solidFill>
                <a:effectLst/>
                <a:latin typeface="Times New Roman" panose="02020603050405020304" pitchFamily="18" charset="0"/>
                <a:cs typeface="Times New Roman" panose="02020603050405020304" pitchFamily="18" charset="0"/>
              </a:rPr>
              <a:t>           6.ternary operator</a:t>
            </a:r>
          </a:p>
          <a:p>
            <a:r>
              <a:rPr lang="en-US" sz="1600" dirty="0">
                <a:solidFill>
                  <a:srgbClr val="000000"/>
                </a:solidFill>
                <a:latin typeface="Times New Roman" panose="02020603050405020304" pitchFamily="18" charset="0"/>
                <a:cs typeface="Times New Roman" panose="02020603050405020304" pitchFamily="18" charset="0"/>
              </a:rPr>
              <a:t>          7.Increment/Decrement operators</a:t>
            </a:r>
            <a:endParaRPr lang="en-US" sz="1600" i="0" dirty="0">
              <a:solidFill>
                <a:srgbClr val="000000"/>
              </a:solidFill>
              <a:effectLst/>
              <a:latin typeface="Times New Roman" panose="02020603050405020304" pitchFamily="18" charset="0"/>
              <a:cs typeface="Times New Roman" panose="02020603050405020304" pitchFamily="18" charset="0"/>
            </a:endParaRPr>
          </a:p>
          <a:p>
            <a:endParaRPr lang="en-US" sz="1600" dirty="0">
              <a:solidFill>
                <a:srgbClr val="000000"/>
              </a:solidFill>
              <a:latin typeface="Times New Roman" panose="02020603050405020304" pitchFamily="18" charset="0"/>
              <a:cs typeface="Times New Roman" panose="02020603050405020304" pitchFamily="18" charset="0"/>
            </a:endParaRPr>
          </a:p>
          <a:p>
            <a:r>
              <a:rPr lang="en-US" sz="1600" b="1" i="0" dirty="0">
                <a:solidFill>
                  <a:srgbClr val="000000"/>
                </a:solidFill>
                <a:effectLst/>
                <a:latin typeface="Times New Roman" panose="02020603050405020304" pitchFamily="18" charset="0"/>
                <a:cs typeface="Times New Roman" panose="02020603050405020304" pitchFamily="18" charset="0"/>
              </a:rPr>
              <a:t>Special Symbols: </a:t>
            </a:r>
            <a:r>
              <a:rPr lang="en-US" sz="1600" i="0" dirty="0">
                <a:solidFill>
                  <a:srgbClr val="000000"/>
                </a:solidFill>
                <a:effectLst/>
                <a:latin typeface="Times New Roman" panose="02020603050405020304" pitchFamily="18" charset="0"/>
                <a:cs typeface="Times New Roman" panose="02020603050405020304" pitchFamily="18" charset="0"/>
              </a:rPr>
              <a:t>special symbols</a:t>
            </a:r>
            <a:r>
              <a:rPr lang="en-US" sz="1600" dirty="0">
                <a:solidFill>
                  <a:srgbClr val="000000"/>
                </a:solidFill>
                <a:latin typeface="Times New Roman" panose="02020603050405020304" pitchFamily="18" charset="0"/>
                <a:cs typeface="Times New Roman" panose="02020603050405020304" pitchFamily="18" charset="0"/>
              </a:rPr>
              <a:t> are </a:t>
            </a:r>
            <a:r>
              <a:rPr lang="en-US" sz="1600" i="0" dirty="0">
                <a:solidFill>
                  <a:srgbClr val="000000"/>
                </a:solidFill>
                <a:effectLst/>
                <a:latin typeface="Times New Roman" panose="02020603050405020304" pitchFamily="18" charset="0"/>
                <a:cs typeface="Times New Roman" panose="02020603050405020304" pitchFamily="18" charset="0"/>
              </a:rPr>
              <a:t>few character's which have special meaning known to java compiler and cannot be used for other purpose like..(){}[]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19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071AF9-B273-7E9F-4ED1-4E81B235AD4B}"/>
              </a:ext>
            </a:extLst>
          </p:cNvPr>
          <p:cNvSpPr txBox="1"/>
          <p:nvPr/>
        </p:nvSpPr>
        <p:spPr>
          <a:xfrm>
            <a:off x="4016189" y="322729"/>
            <a:ext cx="2277034" cy="707886"/>
          </a:xfrm>
          <a:prstGeom prst="rect">
            <a:avLst/>
          </a:prstGeom>
          <a:noFill/>
        </p:spPr>
        <p:txBody>
          <a:bodyPr wrap="square" rtlCol="0">
            <a:spAutoFit/>
          </a:bodyPr>
          <a:lstStyle/>
          <a:p>
            <a:r>
              <a:rPr lang="en-IN" sz="2000" b="1" i="0" dirty="0">
                <a:solidFill>
                  <a:srgbClr val="000000"/>
                </a:solidFill>
                <a:effectLst/>
                <a:latin typeface="Times New Roman" panose="02020603050405020304" pitchFamily="18" charset="0"/>
                <a:cs typeface="Times New Roman" panose="02020603050405020304" pitchFamily="18" charset="0"/>
              </a:rPr>
              <a:t>JAVA METHODS</a:t>
            </a:r>
          </a:p>
          <a:p>
            <a:endParaRPr lang="en-IN" sz="2000" dirty="0"/>
          </a:p>
        </p:txBody>
      </p:sp>
      <p:sp>
        <p:nvSpPr>
          <p:cNvPr id="3" name="TextBox 2">
            <a:extLst>
              <a:ext uri="{FF2B5EF4-FFF2-40B4-BE49-F238E27FC236}">
                <a16:creationId xmlns:a16="http://schemas.microsoft.com/office/drawing/2014/main" id="{ADF81488-7ACA-6B5F-2F54-397517FD4899}"/>
              </a:ext>
            </a:extLst>
          </p:cNvPr>
          <p:cNvSpPr txBox="1"/>
          <p:nvPr/>
        </p:nvSpPr>
        <p:spPr>
          <a:xfrm>
            <a:off x="295834" y="1157207"/>
            <a:ext cx="10578353" cy="3785652"/>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A </a:t>
            </a:r>
            <a:r>
              <a:rPr lang="en-US" sz="1600" i="0" dirty="0">
                <a:solidFill>
                  <a:srgbClr val="333333"/>
                </a:solidFill>
                <a:effectLst/>
                <a:latin typeface="Times New Roman" panose="02020603050405020304" pitchFamily="18" charset="0"/>
                <a:cs typeface="Times New Roman" panose="02020603050405020304" pitchFamily="18" charset="0"/>
              </a:rPr>
              <a:t>method </a:t>
            </a:r>
            <a:r>
              <a:rPr lang="en-US" sz="1600" b="0" i="0" dirty="0">
                <a:solidFill>
                  <a:srgbClr val="333333"/>
                </a:solidFill>
                <a:effectLst/>
                <a:latin typeface="Times New Roman" panose="02020603050405020304" pitchFamily="18" charset="0"/>
                <a:cs typeface="Times New Roman" panose="02020603050405020304" pitchFamily="18" charset="0"/>
              </a:rPr>
              <a:t>is a block of code or collection of statements or a set of code grouped together to perform a certain task or operation.</a:t>
            </a:r>
          </a:p>
          <a:p>
            <a:endParaRPr lang="en-US" sz="1600"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 It is used to achieve the </a:t>
            </a:r>
            <a:r>
              <a:rPr lang="en-US" sz="1600" i="0" dirty="0">
                <a:solidFill>
                  <a:srgbClr val="333333"/>
                </a:solidFill>
                <a:effectLst/>
                <a:latin typeface="Times New Roman" panose="02020603050405020304" pitchFamily="18" charset="0"/>
                <a:cs typeface="Times New Roman" panose="02020603050405020304" pitchFamily="18" charset="0"/>
              </a:rPr>
              <a:t>reusability</a:t>
            </a:r>
            <a:r>
              <a:rPr lang="en-US" sz="1600" b="0" i="0" dirty="0">
                <a:solidFill>
                  <a:srgbClr val="333333"/>
                </a:solidFill>
                <a:effectLst/>
                <a:latin typeface="Times New Roman" panose="02020603050405020304" pitchFamily="18" charset="0"/>
                <a:cs typeface="Times New Roman" panose="02020603050405020304" pitchFamily="18" charset="0"/>
              </a:rPr>
              <a:t> of code. We write a method once and use it many times. </a:t>
            </a:r>
          </a:p>
          <a:p>
            <a:pPr marL="285750" indent="-285750">
              <a:buFont typeface="Arial" panose="020B0604020202020204" pitchFamily="34" charset="0"/>
              <a:buChar char="•"/>
            </a:pPr>
            <a:endParaRPr lang="en-US" sz="1600"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333333"/>
                </a:solidFill>
                <a:effectLst/>
                <a:latin typeface="inter-regular"/>
              </a:rPr>
              <a:t> </a:t>
            </a:r>
            <a:r>
              <a:rPr lang="en-US" sz="1600" b="0" i="0" dirty="0">
                <a:solidFill>
                  <a:srgbClr val="333333"/>
                </a:solidFill>
                <a:effectLst/>
                <a:latin typeface="Times New Roman" panose="02020603050405020304" pitchFamily="18" charset="0"/>
                <a:cs typeface="Times New Roman" panose="02020603050405020304" pitchFamily="18" charset="0"/>
              </a:rPr>
              <a:t>It also provides the</a:t>
            </a:r>
            <a:r>
              <a:rPr lang="en-US" sz="1600" i="0" dirty="0">
                <a:solidFill>
                  <a:srgbClr val="333333"/>
                </a:solidFill>
                <a:effectLst/>
                <a:latin typeface="Times New Roman" panose="02020603050405020304" pitchFamily="18" charset="0"/>
                <a:cs typeface="Times New Roman" panose="02020603050405020304" pitchFamily="18" charset="0"/>
              </a:rPr>
              <a:t> easy modification </a:t>
            </a:r>
            <a:r>
              <a:rPr lang="en-US" sz="1600" b="0" i="0" dirty="0">
                <a:solidFill>
                  <a:srgbClr val="333333"/>
                </a:solidFill>
                <a:effectLst/>
                <a:latin typeface="Times New Roman" panose="02020603050405020304" pitchFamily="18" charset="0"/>
                <a:cs typeface="Times New Roman" panose="02020603050405020304" pitchFamily="18" charset="0"/>
              </a:rPr>
              <a:t>and </a:t>
            </a:r>
            <a:r>
              <a:rPr lang="en-US" sz="1600" i="0" dirty="0">
                <a:solidFill>
                  <a:srgbClr val="333333"/>
                </a:solidFill>
                <a:effectLst/>
                <a:latin typeface="Times New Roman" panose="02020603050405020304" pitchFamily="18" charset="0"/>
                <a:cs typeface="Times New Roman" panose="02020603050405020304" pitchFamily="18" charset="0"/>
              </a:rPr>
              <a:t>readability</a:t>
            </a:r>
            <a:r>
              <a:rPr lang="en-US" sz="1600" b="0" i="0" dirty="0">
                <a:solidFill>
                  <a:srgbClr val="333333"/>
                </a:solidFill>
                <a:effectLst/>
                <a:latin typeface="Times New Roman" panose="02020603050405020304" pitchFamily="18" charset="0"/>
                <a:cs typeface="Times New Roman" panose="02020603050405020304" pitchFamily="18" charset="0"/>
              </a:rPr>
              <a:t> of code, just by adding or removing a chunk of code. </a:t>
            </a:r>
          </a:p>
          <a:p>
            <a:pPr marL="285750" indent="-285750">
              <a:buFont typeface="Arial" panose="020B0604020202020204" pitchFamily="34" charset="0"/>
              <a:buChar char="•"/>
            </a:pPr>
            <a:endParaRPr lang="en-US" sz="1600"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The method is executed only when we call or invoke it.</a:t>
            </a:r>
          </a:p>
          <a:p>
            <a:pPr marL="285750" indent="-285750">
              <a:buFont typeface="Arial" panose="020B0604020202020204" pitchFamily="34" charset="0"/>
              <a:buChar char="•"/>
            </a:pPr>
            <a:endParaRPr lang="en-US" sz="1600"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solidFill>
                  <a:srgbClr val="333333"/>
                </a:solidFill>
                <a:effectLst/>
                <a:latin typeface="inter-regular"/>
              </a:rPr>
              <a:t>The most important method in Java is the </a:t>
            </a:r>
            <a:r>
              <a:rPr lang="en-US" sz="1600" b="1" i="0" dirty="0">
                <a:solidFill>
                  <a:srgbClr val="333333"/>
                </a:solidFill>
                <a:effectLst/>
                <a:latin typeface="inter-bold"/>
              </a:rPr>
              <a:t>main()</a:t>
            </a:r>
            <a:r>
              <a:rPr lang="en-US" sz="1600" b="0" i="0" dirty="0">
                <a:solidFill>
                  <a:srgbClr val="333333"/>
                </a:solidFill>
                <a:effectLst/>
                <a:latin typeface="inter-regular"/>
              </a:rPr>
              <a:t> method.</a:t>
            </a:r>
            <a:endParaRPr lang="en-US" sz="1600" b="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A Method has two parts:</a:t>
            </a:r>
          </a:p>
          <a:p>
            <a:endParaRPr lang="en-US" sz="1600" dirty="0">
              <a:solidFill>
                <a:srgbClr val="333333"/>
              </a:solidFill>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1.Method header.</a:t>
            </a:r>
          </a:p>
          <a:p>
            <a:r>
              <a:rPr lang="en-IN" sz="1600" dirty="0">
                <a:latin typeface="Times New Roman" panose="02020603050405020304" pitchFamily="18" charset="0"/>
                <a:cs typeface="Times New Roman" panose="02020603050405020304" pitchFamily="18" charset="0"/>
              </a:rPr>
              <a:t>                 2.Method body.</a:t>
            </a:r>
          </a:p>
        </p:txBody>
      </p:sp>
    </p:spTree>
    <p:extLst>
      <p:ext uri="{BB962C8B-B14F-4D97-AF65-F5344CB8AC3E}">
        <p14:creationId xmlns:p14="http://schemas.microsoft.com/office/powerpoint/2010/main" val="291578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57AF6-58B5-DDB2-016E-9C4BA8024E3A}"/>
              </a:ext>
            </a:extLst>
          </p:cNvPr>
          <p:cNvSpPr txBox="1"/>
          <p:nvPr/>
        </p:nvSpPr>
        <p:spPr>
          <a:xfrm>
            <a:off x="717176" y="457200"/>
            <a:ext cx="5629836" cy="646331"/>
          </a:xfrm>
          <a:prstGeom prst="rect">
            <a:avLst/>
          </a:prstGeom>
          <a:noFill/>
        </p:spPr>
        <p:txBody>
          <a:bodyPr wrap="square" rtlCol="0">
            <a:spAutoFit/>
          </a:bodyPr>
          <a:lstStyle/>
          <a:p>
            <a:r>
              <a:rPr lang="en-IN" b="1" i="0" dirty="0">
                <a:effectLst/>
                <a:latin typeface="Times New Roman" panose="02020603050405020304" pitchFamily="18" charset="0"/>
                <a:cs typeface="Times New Roman" panose="02020603050405020304" pitchFamily="18" charset="0"/>
              </a:rPr>
              <a:t>Method Declaration:-</a:t>
            </a:r>
          </a:p>
          <a:p>
            <a:endParaRPr lang="en-IN" dirty="0"/>
          </a:p>
        </p:txBody>
      </p:sp>
      <p:pic>
        <p:nvPicPr>
          <p:cNvPr id="2050" name="Picture 2" descr="Method in Java">
            <a:extLst>
              <a:ext uri="{FF2B5EF4-FFF2-40B4-BE49-F238E27FC236}">
                <a16:creationId xmlns:a16="http://schemas.microsoft.com/office/drawing/2014/main" id="{51B9BFDF-8450-D92D-4148-5351E51C4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874" y="944657"/>
            <a:ext cx="6667500" cy="3086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33A208-7A05-CDF2-AD27-C72B95B339DB}"/>
              </a:ext>
            </a:extLst>
          </p:cNvPr>
          <p:cNvSpPr txBox="1"/>
          <p:nvPr/>
        </p:nvSpPr>
        <p:spPr>
          <a:xfrm>
            <a:off x="215154" y="1175248"/>
            <a:ext cx="4035238" cy="2308324"/>
          </a:xfrm>
          <a:prstGeom prst="rect">
            <a:avLst/>
          </a:prstGeom>
          <a:noFill/>
        </p:spPr>
        <p:txBody>
          <a:bodyPr wrap="square" rtlCol="0">
            <a:spAutoFit/>
          </a:bodyPr>
          <a:lstStyle/>
          <a:p>
            <a:r>
              <a:rPr lang="en-US" dirty="0"/>
              <a:t> Method declaration has six Components</a:t>
            </a:r>
          </a:p>
          <a:p>
            <a:endParaRPr lang="en-US" dirty="0"/>
          </a:p>
          <a:p>
            <a:pPr marL="342900" indent="-342900">
              <a:buFont typeface="+mj-lt"/>
              <a:buAutoNum type="arabicPeriod"/>
            </a:pPr>
            <a:r>
              <a:rPr lang="en-US" dirty="0"/>
              <a:t>Access Modifier</a:t>
            </a:r>
          </a:p>
          <a:p>
            <a:pPr marL="342900" indent="-342900">
              <a:buFont typeface="+mj-lt"/>
              <a:buAutoNum type="arabicPeriod"/>
            </a:pPr>
            <a:r>
              <a:rPr lang="en-US" dirty="0"/>
              <a:t>Return type</a:t>
            </a:r>
          </a:p>
          <a:p>
            <a:pPr marL="342900" indent="-342900">
              <a:buFont typeface="+mj-lt"/>
              <a:buAutoNum type="arabicPeriod"/>
            </a:pPr>
            <a:r>
              <a:rPr lang="en-US" dirty="0"/>
              <a:t>Method Name</a:t>
            </a:r>
          </a:p>
          <a:p>
            <a:pPr marL="342900" indent="-342900">
              <a:buFont typeface="+mj-lt"/>
              <a:buAutoNum type="arabicPeriod"/>
            </a:pPr>
            <a:r>
              <a:rPr lang="en-US" dirty="0"/>
              <a:t>Parameter list</a:t>
            </a:r>
          </a:p>
          <a:p>
            <a:pPr marL="342900" indent="-342900">
              <a:buFont typeface="+mj-lt"/>
              <a:buAutoNum type="arabicPeriod"/>
            </a:pPr>
            <a:r>
              <a:rPr lang="en-US" dirty="0"/>
              <a:t>Exception list</a:t>
            </a:r>
          </a:p>
          <a:p>
            <a:pPr marL="342900" indent="-342900">
              <a:buFont typeface="+mj-lt"/>
              <a:buAutoNum type="arabicPeriod"/>
            </a:pPr>
            <a:r>
              <a:rPr lang="en-US" dirty="0"/>
              <a:t>Method body</a:t>
            </a:r>
            <a:endParaRPr lang="en-IN" dirty="0"/>
          </a:p>
        </p:txBody>
      </p:sp>
    </p:spTree>
    <p:extLst>
      <p:ext uri="{BB962C8B-B14F-4D97-AF65-F5344CB8AC3E}">
        <p14:creationId xmlns:p14="http://schemas.microsoft.com/office/powerpoint/2010/main" val="1023413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DD42E-48D1-38FB-9450-EEF9F94AF11A}"/>
              </a:ext>
            </a:extLst>
          </p:cNvPr>
          <p:cNvSpPr txBox="1"/>
          <p:nvPr/>
        </p:nvSpPr>
        <p:spPr>
          <a:xfrm>
            <a:off x="251010" y="394447"/>
            <a:ext cx="11940989"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NAMING CONVENTIONS:-</a:t>
            </a:r>
          </a:p>
          <a:p>
            <a:endParaRPr lang="en-US" dirty="0"/>
          </a:p>
          <a:p>
            <a:pPr marL="342900" indent="-342900">
              <a:buAutoNum type="arabicPeriod"/>
            </a:pPr>
            <a:r>
              <a:rPr lang="en-US" dirty="0">
                <a:latin typeface="Times New Roman" panose="02020603050405020304" pitchFamily="18" charset="0"/>
                <a:cs typeface="Times New Roman" panose="02020603050405020304" pitchFamily="18" charset="0"/>
              </a:rPr>
              <a:t>Names of packages in Java are written in lower case letters.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Each word of class names and interface names start with a upper case letter.</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3. The first word of a variable and method name is in lower case letters; then from second word onwards, each new word starts  with a upper case letter.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4. constants should be written by using all upper case letters.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5.All keywords should be written by using all lower case letters.</a:t>
            </a:r>
          </a:p>
          <a:p>
            <a:endParaRPr lang="en-US" dirty="0"/>
          </a:p>
          <a:p>
            <a:r>
              <a:rPr lang="en-IN" b="1" i="0" dirty="0">
                <a:effectLst/>
                <a:latin typeface="Times New Roman" panose="02020603050405020304" pitchFamily="18" charset="0"/>
                <a:cs typeface="Times New Roman" panose="02020603050405020304" pitchFamily="18" charset="0"/>
              </a:rPr>
              <a:t>Data Types in Java:</a:t>
            </a:r>
          </a:p>
          <a:p>
            <a:endParaRPr lang="en-IN" b="1" i="0" dirty="0">
              <a:effectLst/>
              <a:latin typeface="Times New Roman" panose="02020603050405020304" pitchFamily="18" charset="0"/>
              <a:cs typeface="Times New Roman" panose="02020603050405020304" pitchFamily="18" charset="0"/>
            </a:endParaRPr>
          </a:p>
          <a:p>
            <a:pPr algn="just"/>
            <a:r>
              <a:rPr lang="en-US" sz="1600" b="0" i="0" dirty="0">
                <a:solidFill>
                  <a:srgbClr val="333333"/>
                </a:solidFill>
                <a:effectLst/>
                <a:latin typeface="Times New Roman" panose="02020603050405020304" pitchFamily="18" charset="0"/>
                <a:cs typeface="Times New Roman" panose="02020603050405020304" pitchFamily="18" charset="0"/>
              </a:rPr>
              <a:t>Data types specify the different sizes and values that can be stored in the variable. There are two types of data types in Java:</a:t>
            </a:r>
          </a:p>
          <a:p>
            <a:pPr algn="just"/>
            <a:endParaRPr lang="en-US" sz="1600" b="0" i="0" dirty="0">
              <a:solidFill>
                <a:srgbClr val="333333"/>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i="0" dirty="0">
                <a:solidFill>
                  <a:srgbClr val="000000"/>
                </a:solidFill>
                <a:effectLst/>
                <a:latin typeface="Times New Roman" panose="02020603050405020304" pitchFamily="18" charset="0"/>
                <a:cs typeface="Times New Roman" panose="02020603050405020304" pitchFamily="18" charset="0"/>
              </a:rPr>
              <a:t>Primitive data types</a:t>
            </a:r>
          </a:p>
          <a:p>
            <a:pPr algn="just">
              <a:buFont typeface="+mj-lt"/>
              <a:buAutoNum type="arabicPeriod"/>
            </a:pPr>
            <a:r>
              <a:rPr lang="en-US" sz="1600" i="0" dirty="0">
                <a:solidFill>
                  <a:srgbClr val="000000"/>
                </a:solidFill>
                <a:effectLst/>
                <a:latin typeface="Times New Roman" panose="02020603050405020304" pitchFamily="18" charset="0"/>
                <a:cs typeface="Times New Roman" panose="02020603050405020304" pitchFamily="18" charset="0"/>
              </a:rPr>
              <a:t>Non-primitive data types:</a:t>
            </a:r>
          </a:p>
          <a:p>
            <a:endParaRPr lang="en-IN" dirty="0"/>
          </a:p>
        </p:txBody>
      </p:sp>
    </p:spTree>
    <p:extLst>
      <p:ext uri="{BB962C8B-B14F-4D97-AF65-F5344CB8AC3E}">
        <p14:creationId xmlns:p14="http://schemas.microsoft.com/office/powerpoint/2010/main" val="2613153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E3323C-8657-050C-E5C0-E15618F177A1}"/>
              </a:ext>
            </a:extLst>
          </p:cNvPr>
          <p:cNvPicPr>
            <a:picLocks noChangeAspect="1"/>
          </p:cNvPicPr>
          <p:nvPr/>
        </p:nvPicPr>
        <p:blipFill>
          <a:blip r:embed="rId2"/>
          <a:stretch>
            <a:fillRect/>
          </a:stretch>
        </p:blipFill>
        <p:spPr>
          <a:xfrm>
            <a:off x="5317190" y="1012955"/>
            <a:ext cx="5297021" cy="2913362"/>
          </a:xfrm>
          <a:prstGeom prst="rect">
            <a:avLst/>
          </a:prstGeom>
        </p:spPr>
      </p:pic>
      <p:sp>
        <p:nvSpPr>
          <p:cNvPr id="4" name="TextBox 3">
            <a:extLst>
              <a:ext uri="{FF2B5EF4-FFF2-40B4-BE49-F238E27FC236}">
                <a16:creationId xmlns:a16="http://schemas.microsoft.com/office/drawing/2014/main" id="{D1D7487E-6DFC-22FA-E579-100A23449227}"/>
              </a:ext>
            </a:extLst>
          </p:cNvPr>
          <p:cNvSpPr txBox="1"/>
          <p:nvPr/>
        </p:nvSpPr>
        <p:spPr>
          <a:xfrm>
            <a:off x="233083" y="335845"/>
            <a:ext cx="7584141" cy="550920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Primitive data types:- </a:t>
            </a:r>
            <a:r>
              <a:rPr lang="en-IN" sz="1600" dirty="0">
                <a:latin typeface="Times New Roman" panose="02020603050405020304" pitchFamily="18" charset="0"/>
                <a:cs typeface="Times New Roman" panose="02020603050405020304" pitchFamily="18" charset="0"/>
              </a:rPr>
              <a:t>predefined in java</a:t>
            </a:r>
          </a:p>
          <a:p>
            <a:r>
              <a:rPr lang="en-IN" sz="1600"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&gt;-- Numeric</a:t>
            </a:r>
            <a:r>
              <a:rPr lang="en-IN"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integer:-number without decimal point</a:t>
            </a:r>
          </a:p>
          <a:p>
            <a:r>
              <a:rPr lang="en-IN" sz="1600" dirty="0">
                <a:latin typeface="Times New Roman" panose="02020603050405020304" pitchFamily="18" charset="0"/>
                <a:cs typeface="Times New Roman" panose="02020603050405020304" pitchFamily="18" charset="0"/>
              </a:rPr>
              <a:t>                 byte:-size:1,range:-(-2^7 to 2^7-1)</a:t>
            </a:r>
          </a:p>
          <a:p>
            <a:r>
              <a:rPr lang="en-IN" sz="1600" dirty="0">
                <a:latin typeface="Times New Roman" panose="02020603050405020304" pitchFamily="18" charset="0"/>
                <a:cs typeface="Times New Roman" panose="02020603050405020304" pitchFamily="18" charset="0"/>
              </a:rPr>
              <a:t>                 short:-size:2,range:-(-2^15 to 2^15-1)</a:t>
            </a:r>
          </a:p>
          <a:p>
            <a:r>
              <a:rPr lang="en-IN" sz="1600" dirty="0">
                <a:latin typeface="Times New Roman" panose="02020603050405020304" pitchFamily="18" charset="0"/>
                <a:cs typeface="Times New Roman" panose="02020603050405020304" pitchFamily="18" charset="0"/>
              </a:rPr>
              <a:t>                 int:-size:4,range:-(-2^31 to 2^31-1)</a:t>
            </a:r>
          </a:p>
          <a:p>
            <a:r>
              <a:rPr lang="en-IN" sz="1600" dirty="0">
                <a:latin typeface="Times New Roman" panose="02020603050405020304" pitchFamily="18" charset="0"/>
                <a:cs typeface="Times New Roman" panose="02020603050405020304" pitchFamily="18" charset="0"/>
              </a:rPr>
              <a:t>                 long:-size:8,range:-(-2^63 to 2^63-1)</a:t>
            </a: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floating point:-</a:t>
            </a:r>
          </a:p>
          <a:p>
            <a:r>
              <a:rPr lang="en-IN" sz="1600" dirty="0">
                <a:latin typeface="Times New Roman" panose="02020603050405020304" pitchFamily="18" charset="0"/>
                <a:cs typeface="Times New Roman" panose="02020603050405020304" pitchFamily="18" charset="0"/>
              </a:rPr>
              <a:t>              double:-8byte</a:t>
            </a:r>
          </a:p>
          <a:p>
            <a:r>
              <a:rPr lang="en-IN" sz="1600" dirty="0">
                <a:latin typeface="Times New Roman" panose="02020603050405020304" pitchFamily="18" charset="0"/>
                <a:cs typeface="Times New Roman" panose="02020603050405020304" pitchFamily="18" charset="0"/>
              </a:rPr>
              <a:t>              float:-4byte</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&gt;-- </a:t>
            </a:r>
            <a:r>
              <a:rPr lang="en-IN" sz="1600" b="1" dirty="0">
                <a:latin typeface="Times New Roman" panose="02020603050405020304" pitchFamily="18" charset="0"/>
                <a:cs typeface="Times New Roman" panose="02020603050405020304" pitchFamily="18" charset="0"/>
              </a:rPr>
              <a:t>Non-numeric</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Boolean:-1 byte(true and false)</a:t>
            </a:r>
          </a:p>
          <a:p>
            <a:r>
              <a:rPr lang="en-IN" sz="1600" dirty="0">
                <a:latin typeface="Times New Roman" panose="02020603050405020304" pitchFamily="18" charset="0"/>
                <a:cs typeface="Times New Roman" panose="02020603050405020304" pitchFamily="18" charset="0"/>
              </a:rPr>
              <a:t>                  char:-2byte</a:t>
            </a: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Non-primitive data types</a:t>
            </a:r>
            <a:r>
              <a:rPr lang="en-IN" sz="1600" dirty="0">
                <a:latin typeface="Times New Roman" panose="02020603050405020304" pitchFamily="18" charset="0"/>
                <a:cs typeface="Times New Roman" panose="02020603050405020304" pitchFamily="18" charset="0"/>
              </a:rPr>
              <a:t>:- user-defined </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string</a:t>
            </a:r>
          </a:p>
          <a:p>
            <a:r>
              <a:rPr lang="en-IN" sz="1600" dirty="0">
                <a:latin typeface="Times New Roman" panose="02020603050405020304" pitchFamily="18" charset="0"/>
                <a:cs typeface="Times New Roman" panose="02020603050405020304" pitchFamily="18" charset="0"/>
              </a:rPr>
              <a:t>               arrays</a:t>
            </a:r>
          </a:p>
          <a:p>
            <a:r>
              <a:rPr lang="en-IN" sz="1600" dirty="0">
                <a:latin typeface="Times New Roman" panose="02020603050405020304" pitchFamily="18" charset="0"/>
                <a:cs typeface="Times New Roman" panose="02020603050405020304" pitchFamily="18" charset="0"/>
              </a:rPr>
              <a:t>               user defined class</a:t>
            </a:r>
          </a:p>
        </p:txBody>
      </p:sp>
    </p:spTree>
    <p:extLst>
      <p:ext uri="{BB962C8B-B14F-4D97-AF65-F5344CB8AC3E}">
        <p14:creationId xmlns:p14="http://schemas.microsoft.com/office/powerpoint/2010/main" val="231639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A0FC72-EB27-77AD-0B06-2D3662BDACE0}"/>
              </a:ext>
            </a:extLst>
          </p:cNvPr>
          <p:cNvSpPr txBox="1"/>
          <p:nvPr/>
        </p:nvSpPr>
        <p:spPr>
          <a:xfrm>
            <a:off x="376518" y="277907"/>
            <a:ext cx="10049435" cy="63401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VARIABLES:- </a:t>
            </a:r>
            <a:r>
              <a:rPr lang="en-US" sz="1600" dirty="0">
                <a:latin typeface="Times New Roman" panose="02020603050405020304" pitchFamily="18" charset="0"/>
                <a:cs typeface="Times New Roman" panose="02020603050405020304" pitchFamily="18" charset="0"/>
              </a:rPr>
              <a:t>variable is a named memory location whose value can change during the execution of the program</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variables must first be declare before they can be used.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syntax:- datatypes var1,var2;</a:t>
            </a:r>
          </a:p>
          <a:p>
            <a:r>
              <a:rPr lang="en-US" sz="1600" dirty="0">
                <a:latin typeface="Times New Roman" panose="02020603050405020304" pitchFamily="18" charset="0"/>
                <a:cs typeface="Times New Roman" panose="02020603050405020304" pitchFamily="18" charset="0"/>
              </a:rPr>
              <a:t>  ex:-int x, 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TYPE CASTING:- </a:t>
            </a:r>
            <a:r>
              <a:rPr lang="en-US" sz="1600" dirty="0">
                <a:latin typeface="Times New Roman" panose="02020603050405020304" pitchFamily="18" charset="0"/>
                <a:cs typeface="Times New Roman" panose="02020603050405020304" pitchFamily="18" charset="0"/>
              </a:rPr>
              <a:t>the process of converting one data type to another data types is know as type casting.</a:t>
            </a:r>
          </a:p>
          <a:p>
            <a:endParaRPr lang="en-US" sz="16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&gt;--implicit (or) widening type conversion:-</a:t>
            </a:r>
          </a:p>
          <a:p>
            <a:r>
              <a:rPr lang="en-US" sz="1400" dirty="0">
                <a:latin typeface="Times New Roman" panose="02020603050405020304" pitchFamily="18" charset="0"/>
                <a:cs typeface="Times New Roman" panose="02020603050405020304" pitchFamily="18" charset="0"/>
              </a:rPr>
              <a:t>      * convert smaller data type to large data type</a:t>
            </a:r>
          </a:p>
          <a:p>
            <a:r>
              <a:rPr lang="en-US" sz="1400" dirty="0">
                <a:latin typeface="Times New Roman" panose="02020603050405020304" pitchFamily="18" charset="0"/>
                <a:cs typeface="Times New Roman" panose="02020603050405020304" pitchFamily="18" charset="0"/>
              </a:rPr>
              <a:t>     * carried out by compiler automatically</a:t>
            </a:r>
          </a:p>
          <a:p>
            <a:r>
              <a:rPr lang="en-US" sz="1400" dirty="0">
                <a:latin typeface="Times New Roman" panose="02020603050405020304" pitchFamily="18" charset="0"/>
                <a:cs typeface="Times New Roman" panose="02020603050405020304" pitchFamily="18" charset="0"/>
              </a:rPr>
              <a:t>     ( byte&gt;-- int&gt;-- long&gt;-- float&gt;-- double)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&gt;-- </a:t>
            </a:r>
            <a:r>
              <a:rPr lang="en-US" sz="1400" b="1" dirty="0">
                <a:latin typeface="Times New Roman" panose="02020603050405020304" pitchFamily="18" charset="0"/>
                <a:cs typeface="Times New Roman" panose="02020603050405020304" pitchFamily="18" charset="0"/>
              </a:rPr>
              <a:t>explicit (or) narrowing type conversion:-</a:t>
            </a:r>
          </a:p>
          <a:p>
            <a:r>
              <a:rPr lang="en-US" sz="1400" dirty="0">
                <a:latin typeface="Times New Roman" panose="02020603050405020304" pitchFamily="18" charset="0"/>
                <a:cs typeface="Times New Roman" panose="02020603050405020304" pitchFamily="18" charset="0"/>
              </a:rPr>
              <a:t>   * convert larger data type to  smaller data type</a:t>
            </a:r>
          </a:p>
          <a:p>
            <a:r>
              <a:rPr lang="en-US" sz="1400" dirty="0">
                <a:latin typeface="Times New Roman" panose="02020603050405020304" pitchFamily="18" charset="0"/>
                <a:cs typeface="Times New Roman" panose="02020603050405020304" pitchFamily="18" charset="0"/>
              </a:rPr>
              <a:t>   * carried out by programmer using casting</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OPERATERS:- </a:t>
            </a:r>
            <a:r>
              <a:rPr lang="en-US" sz="1400" dirty="0">
                <a:latin typeface="Times New Roman" panose="02020603050405020304" pitchFamily="18" charset="0"/>
                <a:cs typeface="Times New Roman" panose="02020603050405020304" pitchFamily="18" charset="0"/>
              </a:rPr>
              <a:t>symbols that are used to perform certain mathematical and logical operations those are called as operators.</a:t>
            </a:r>
          </a:p>
          <a:p>
            <a:r>
              <a:rPr lang="en-US" sz="1400" dirty="0">
                <a:latin typeface="Times New Roman" panose="02020603050405020304" pitchFamily="18" charset="0"/>
                <a:cs typeface="Times New Roman" panose="02020603050405020304" pitchFamily="18" charset="0"/>
              </a:rPr>
              <a:t>TYPES OF OPERATORS:-</a:t>
            </a:r>
          </a:p>
          <a:p>
            <a:r>
              <a:rPr lang="en-US" sz="1400" dirty="0">
                <a:latin typeface="Times New Roman" panose="02020603050405020304" pitchFamily="18" charset="0"/>
                <a:cs typeface="Times New Roman" panose="02020603050405020304" pitchFamily="18" charset="0"/>
              </a:rPr>
              <a:t>           1.Arthimatic operator(+,-,*,/,%)</a:t>
            </a:r>
          </a:p>
          <a:p>
            <a:r>
              <a:rPr lang="en-US" sz="1400" dirty="0">
                <a:latin typeface="Times New Roman" panose="02020603050405020304" pitchFamily="18" charset="0"/>
                <a:cs typeface="Times New Roman" panose="02020603050405020304" pitchFamily="18" charset="0"/>
              </a:rPr>
              <a:t>           2. bitwise operator(&amp;(AND), |(OR) , ^( Exclusive-OR), ~(complement), &lt;&lt;(left shift), &gt;&gt;(right shift))</a:t>
            </a:r>
          </a:p>
          <a:p>
            <a:r>
              <a:rPr lang="en-US" sz="1400" dirty="0">
                <a:latin typeface="Times New Roman" panose="02020603050405020304" pitchFamily="18" charset="0"/>
                <a:cs typeface="Times New Roman" panose="02020603050405020304" pitchFamily="18" charset="0"/>
              </a:rPr>
              <a:t>           3. Assignment operator(=, +=, -=, *=, /=, %=)</a:t>
            </a:r>
          </a:p>
          <a:p>
            <a:r>
              <a:rPr lang="en-US" sz="1400" dirty="0">
                <a:latin typeface="Times New Roman" panose="02020603050405020304" pitchFamily="18" charset="0"/>
                <a:cs typeface="Times New Roman" panose="02020603050405020304" pitchFamily="18" charset="0"/>
              </a:rPr>
              <a:t>           4. Relational operator(= =, &gt;, &lt;, &gt;=, &lt;=, !=)</a:t>
            </a:r>
          </a:p>
          <a:p>
            <a:r>
              <a:rPr lang="en-US" sz="1400" dirty="0">
                <a:latin typeface="Times New Roman" panose="02020603050405020304" pitchFamily="18" charset="0"/>
                <a:cs typeface="Times New Roman" panose="02020603050405020304" pitchFamily="18" charset="0"/>
              </a:rPr>
              <a:t>           5. logical operator(&amp;&amp;(logical AND), ||(logical OR), !(logical NOT))</a:t>
            </a:r>
          </a:p>
          <a:p>
            <a:r>
              <a:rPr lang="en-US" sz="1400" dirty="0">
                <a:latin typeface="Times New Roman" panose="02020603050405020304" pitchFamily="18" charset="0"/>
                <a:cs typeface="Times New Roman" panose="02020603050405020304" pitchFamily="18" charset="0"/>
              </a:rPr>
              <a:t>           6.ternary operator(?:)-(variable=expression ? expression:expression2)</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64F6A9E-8EF0-F745-DC8C-32C7B6E082BC}"/>
              </a:ext>
            </a:extLst>
          </p:cNvPr>
          <p:cNvSpPr txBox="1"/>
          <p:nvPr/>
        </p:nvSpPr>
        <p:spPr>
          <a:xfrm>
            <a:off x="4724398" y="1954305"/>
            <a:ext cx="3998260" cy="2092881"/>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Widening Type Conversion</a:t>
            </a:r>
          </a:p>
          <a:p>
            <a:r>
              <a:rPr lang="en-US" sz="1400" dirty="0">
                <a:latin typeface="Times New Roman" panose="02020603050405020304" pitchFamily="18" charset="0"/>
                <a:cs typeface="Times New Roman" panose="02020603050405020304" pitchFamily="18" charset="0"/>
              </a:rPr>
              <a:t>– Implicit conversion by compiler automatically</a:t>
            </a:r>
          </a:p>
          <a:p>
            <a:r>
              <a:rPr lang="en-US" sz="1400" dirty="0">
                <a:latin typeface="Times New Roman" panose="02020603050405020304" pitchFamily="18" charset="0"/>
                <a:cs typeface="Times New Roman" panose="02020603050405020304" pitchFamily="18" charset="0"/>
              </a:rPr>
              <a:t>byte -&gt; short, int, long, float, double</a:t>
            </a:r>
          </a:p>
          <a:p>
            <a:r>
              <a:rPr lang="en-US" sz="1400" dirty="0">
                <a:latin typeface="Times New Roman" panose="02020603050405020304" pitchFamily="18" charset="0"/>
                <a:cs typeface="Times New Roman" panose="02020603050405020304" pitchFamily="18" charset="0"/>
              </a:rPr>
              <a:t>short -&gt; int, long, float, double</a:t>
            </a:r>
          </a:p>
          <a:p>
            <a:r>
              <a:rPr lang="en-US" sz="1400" dirty="0">
                <a:latin typeface="Times New Roman" panose="02020603050405020304" pitchFamily="18" charset="0"/>
                <a:cs typeface="Times New Roman" panose="02020603050405020304" pitchFamily="18" charset="0"/>
              </a:rPr>
              <a:t>char -&gt; int, long, float, double</a:t>
            </a:r>
          </a:p>
          <a:p>
            <a:r>
              <a:rPr lang="en-US" sz="1400" dirty="0">
                <a:latin typeface="Times New Roman" panose="02020603050405020304" pitchFamily="18" charset="0"/>
                <a:cs typeface="Times New Roman" panose="02020603050405020304" pitchFamily="18" charset="0"/>
              </a:rPr>
              <a:t>int -&gt; long, float, double</a:t>
            </a:r>
          </a:p>
          <a:p>
            <a:r>
              <a:rPr lang="en-US" sz="1400" dirty="0">
                <a:latin typeface="Times New Roman" panose="02020603050405020304" pitchFamily="18" charset="0"/>
                <a:cs typeface="Times New Roman" panose="02020603050405020304" pitchFamily="18" charset="0"/>
              </a:rPr>
              <a:t>long -&gt; float, double</a:t>
            </a:r>
          </a:p>
          <a:p>
            <a:r>
              <a:rPr lang="en-US" sz="1400" dirty="0">
                <a:latin typeface="Times New Roman" panose="02020603050405020304" pitchFamily="18" charset="0"/>
                <a:cs typeface="Times New Roman" panose="02020603050405020304" pitchFamily="18" charset="0"/>
              </a:rPr>
              <a:t>float -&gt; double</a:t>
            </a:r>
          </a:p>
          <a:p>
            <a:endParaRPr lang="en-IN" dirty="0"/>
          </a:p>
        </p:txBody>
      </p:sp>
      <p:sp>
        <p:nvSpPr>
          <p:cNvPr id="4" name="TextBox 3">
            <a:extLst>
              <a:ext uri="{FF2B5EF4-FFF2-40B4-BE49-F238E27FC236}">
                <a16:creationId xmlns:a16="http://schemas.microsoft.com/office/drawing/2014/main" id="{461D09C2-C564-F6CB-CFB5-3EE657A42BDF}"/>
              </a:ext>
            </a:extLst>
          </p:cNvPr>
          <p:cNvSpPr txBox="1"/>
          <p:nvPr/>
        </p:nvSpPr>
        <p:spPr>
          <a:xfrm>
            <a:off x="8633012" y="1766047"/>
            <a:ext cx="3334869" cy="2246769"/>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Narrowing Type Conversion</a:t>
            </a:r>
          </a:p>
          <a:p>
            <a:r>
              <a:rPr lang="en-IN" sz="1400" dirty="0">
                <a:latin typeface="Times New Roman" panose="02020603050405020304" pitchFamily="18" charset="0"/>
                <a:cs typeface="Times New Roman" panose="02020603050405020304" pitchFamily="18" charset="0"/>
              </a:rPr>
              <a:t>– Programmer should describe the conversion explicitly</a:t>
            </a:r>
          </a:p>
          <a:p>
            <a:r>
              <a:rPr lang="en-IN" sz="1400" dirty="0">
                <a:latin typeface="Times New Roman" panose="02020603050405020304" pitchFamily="18" charset="0"/>
                <a:cs typeface="Times New Roman" panose="02020603050405020304" pitchFamily="18" charset="0"/>
              </a:rPr>
              <a:t>byte -&gt; char</a:t>
            </a:r>
          </a:p>
          <a:p>
            <a:r>
              <a:rPr lang="en-IN" sz="1400" dirty="0">
                <a:latin typeface="Times New Roman" panose="02020603050405020304" pitchFamily="18" charset="0"/>
                <a:cs typeface="Times New Roman" panose="02020603050405020304" pitchFamily="18" charset="0"/>
              </a:rPr>
              <a:t>short -&gt; byte, char</a:t>
            </a:r>
          </a:p>
          <a:p>
            <a:r>
              <a:rPr lang="en-IN" sz="1400" dirty="0">
                <a:latin typeface="Times New Roman" panose="02020603050405020304" pitchFamily="18" charset="0"/>
                <a:cs typeface="Times New Roman" panose="02020603050405020304" pitchFamily="18" charset="0"/>
              </a:rPr>
              <a:t>char -&gt; byte, short</a:t>
            </a:r>
          </a:p>
          <a:p>
            <a:r>
              <a:rPr lang="en-IN" sz="1400" dirty="0">
                <a:latin typeface="Times New Roman" panose="02020603050405020304" pitchFamily="18" charset="0"/>
                <a:cs typeface="Times New Roman" panose="02020603050405020304" pitchFamily="18" charset="0"/>
              </a:rPr>
              <a:t>int -&gt; byte, short, char</a:t>
            </a:r>
          </a:p>
          <a:p>
            <a:r>
              <a:rPr lang="en-IN" sz="1400" dirty="0">
                <a:latin typeface="Times New Roman" panose="02020603050405020304" pitchFamily="18" charset="0"/>
                <a:cs typeface="Times New Roman" panose="02020603050405020304" pitchFamily="18" charset="0"/>
              </a:rPr>
              <a:t>long -&gt; byte, short, char, int</a:t>
            </a:r>
          </a:p>
          <a:p>
            <a:r>
              <a:rPr lang="en-IN" sz="1400" dirty="0">
                <a:latin typeface="Times New Roman" panose="02020603050405020304" pitchFamily="18" charset="0"/>
                <a:cs typeface="Times New Roman" panose="02020603050405020304" pitchFamily="18" charset="0"/>
              </a:rPr>
              <a:t>float -&gt; byte, short, char, int, long</a:t>
            </a:r>
          </a:p>
          <a:p>
            <a:r>
              <a:rPr lang="en-IN" sz="1400" dirty="0">
                <a:latin typeface="Times New Roman" panose="02020603050405020304" pitchFamily="18" charset="0"/>
                <a:cs typeface="Times New Roman" panose="02020603050405020304" pitchFamily="18" charset="0"/>
              </a:rPr>
              <a:t>double -&gt; byte, short, char, int, long, float</a:t>
            </a:r>
          </a:p>
        </p:txBody>
      </p:sp>
    </p:spTree>
    <p:extLst>
      <p:ext uri="{BB962C8B-B14F-4D97-AF65-F5344CB8AC3E}">
        <p14:creationId xmlns:p14="http://schemas.microsoft.com/office/powerpoint/2010/main" val="69249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64BCAD-D02C-0983-36DE-A1160B2800C9}"/>
              </a:ext>
            </a:extLst>
          </p:cNvPr>
          <p:cNvSpPr txBox="1"/>
          <p:nvPr/>
        </p:nvSpPr>
        <p:spPr>
          <a:xfrm>
            <a:off x="407892" y="842681"/>
            <a:ext cx="10923495" cy="630942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Control statement:-</a:t>
            </a:r>
            <a:r>
              <a:rPr lang="en-US" dirty="0"/>
              <a:t> </a:t>
            </a:r>
            <a:r>
              <a:rPr lang="en-US" sz="1600" dirty="0">
                <a:latin typeface="Times New Roman" panose="02020603050405020304" pitchFamily="18" charset="0"/>
                <a:cs typeface="Times New Roman" panose="02020603050405020304" pitchFamily="18" charset="0"/>
              </a:rPr>
              <a:t>control statements are used controlling the  order of execution of statement’s.</a:t>
            </a:r>
          </a:p>
          <a:p>
            <a:endParaRPr lang="en-US" sz="1600" dirty="0">
              <a:latin typeface="Times New Roman" panose="02020603050405020304" pitchFamily="18" charset="0"/>
              <a:cs typeface="Times New Roman" panose="02020603050405020304" pitchFamily="18" charset="0"/>
            </a:endParaRPr>
          </a:p>
          <a:p>
            <a:pPr algn="just"/>
            <a:r>
              <a:rPr lang="en-US" sz="1600" i="0" dirty="0">
                <a:solidFill>
                  <a:srgbClr val="333333"/>
                </a:solidFill>
                <a:effectLst/>
                <a:latin typeface="Times New Roman" panose="02020603050405020304" pitchFamily="18" charset="0"/>
                <a:cs typeface="Times New Roman" panose="02020603050405020304" pitchFamily="18" charset="0"/>
              </a:rPr>
              <a:t>Java provides three types of control flow statements.</a:t>
            </a:r>
          </a:p>
          <a:p>
            <a:pPr algn="just"/>
            <a:endParaRPr lang="en-US" sz="1600" i="0" dirty="0">
              <a:solidFill>
                <a:srgbClr val="333333"/>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i="0" dirty="0">
                <a:solidFill>
                  <a:srgbClr val="000000"/>
                </a:solidFill>
                <a:effectLst/>
                <a:latin typeface="Times New Roman" panose="02020603050405020304" pitchFamily="18" charset="0"/>
                <a:cs typeface="Times New Roman" panose="02020603050405020304" pitchFamily="18" charset="0"/>
              </a:rPr>
              <a:t> Decision Making /Conditional statements</a:t>
            </a:r>
          </a:p>
          <a:p>
            <a:r>
              <a:rPr lang="en-US" sz="1600" dirty="0">
                <a:latin typeface="Times New Roman" panose="02020603050405020304" pitchFamily="18" charset="0"/>
                <a:cs typeface="Times New Roman" panose="02020603050405020304" pitchFamily="18" charset="0"/>
              </a:rPr>
              <a:t>        1.simple if</a:t>
            </a:r>
          </a:p>
          <a:p>
            <a:r>
              <a:rPr lang="en-US" sz="1600" dirty="0">
                <a:latin typeface="Times New Roman" panose="02020603050405020304" pitchFamily="18" charset="0"/>
                <a:cs typeface="Times New Roman" panose="02020603050405020304" pitchFamily="18" charset="0"/>
              </a:rPr>
              <a:t>        2.if else</a:t>
            </a:r>
          </a:p>
          <a:p>
            <a:r>
              <a:rPr lang="en-US" sz="1600" dirty="0">
                <a:latin typeface="Times New Roman" panose="02020603050405020304" pitchFamily="18" charset="0"/>
                <a:cs typeface="Times New Roman" panose="02020603050405020304" pitchFamily="18" charset="0"/>
              </a:rPr>
              <a:t>        3. else if ladder</a:t>
            </a:r>
          </a:p>
          <a:p>
            <a:r>
              <a:rPr lang="en-US" sz="1600" dirty="0">
                <a:latin typeface="Times New Roman" panose="02020603050405020304" pitchFamily="18" charset="0"/>
                <a:cs typeface="Times New Roman" panose="02020603050405020304" pitchFamily="18" charset="0"/>
              </a:rPr>
              <a:t>        4. nested if</a:t>
            </a:r>
          </a:p>
          <a:p>
            <a:r>
              <a:rPr lang="en-US" sz="1600" dirty="0">
                <a:latin typeface="Times New Roman" panose="02020603050405020304" pitchFamily="18" charset="0"/>
                <a:cs typeface="Times New Roman" panose="02020603050405020304" pitchFamily="18" charset="0"/>
              </a:rPr>
              <a:t>        5 switch</a:t>
            </a:r>
          </a:p>
          <a:p>
            <a:pPr lvl="1" algn="just"/>
            <a:endParaRPr lang="en-US" sz="1600" i="0" dirty="0">
              <a:solidFill>
                <a:srgbClr val="000000"/>
              </a:solidFill>
              <a:effectLst/>
              <a:latin typeface="Times New Roman" panose="02020603050405020304" pitchFamily="18" charset="0"/>
              <a:cs typeface="Times New Roman" panose="02020603050405020304" pitchFamily="18" charset="0"/>
            </a:endParaRPr>
          </a:p>
          <a:p>
            <a:pPr algn="just"/>
            <a:r>
              <a:rPr lang="en-US" sz="1600" i="0" dirty="0">
                <a:solidFill>
                  <a:srgbClr val="000000"/>
                </a:solidFill>
                <a:effectLst/>
                <a:latin typeface="Times New Roman" panose="02020603050405020304" pitchFamily="18" charset="0"/>
                <a:cs typeface="Times New Roman" panose="02020603050405020304" pitchFamily="18" charset="0"/>
              </a:rPr>
              <a:t>2. Looping statements</a:t>
            </a:r>
          </a:p>
          <a:p>
            <a:pPr marL="742950" lvl="1" indent="-285750" algn="just">
              <a:buFont typeface="+mj-lt"/>
              <a:buAutoNum type="arabicPeriod"/>
            </a:pPr>
            <a:r>
              <a:rPr lang="en-US" sz="1600" i="0" dirty="0">
                <a:solidFill>
                  <a:srgbClr val="000000"/>
                </a:solidFill>
                <a:effectLst/>
                <a:latin typeface="Times New Roman" panose="02020603050405020304" pitchFamily="18" charset="0"/>
                <a:cs typeface="Times New Roman" panose="02020603050405020304" pitchFamily="18" charset="0"/>
              </a:rPr>
              <a:t>while loop</a:t>
            </a:r>
          </a:p>
          <a:p>
            <a:pPr marL="742950" lvl="1" indent="-285750" algn="just">
              <a:buFont typeface="+mj-lt"/>
              <a:buAutoNum type="arabicPeriod"/>
            </a:pPr>
            <a:r>
              <a:rPr lang="en-US" sz="1600" i="0" dirty="0">
                <a:solidFill>
                  <a:srgbClr val="000000"/>
                </a:solidFill>
                <a:effectLst/>
                <a:latin typeface="Times New Roman" panose="02020603050405020304" pitchFamily="18" charset="0"/>
                <a:cs typeface="Times New Roman" panose="02020603050405020304" pitchFamily="18" charset="0"/>
              </a:rPr>
              <a:t>do while loop</a:t>
            </a:r>
          </a:p>
          <a:p>
            <a:pPr marL="742950" lvl="1" indent="-285750" algn="just">
              <a:buFont typeface="+mj-lt"/>
              <a:buAutoNum type="arabicPeriod"/>
            </a:pPr>
            <a:r>
              <a:rPr lang="en-US" sz="1600" i="0" dirty="0">
                <a:solidFill>
                  <a:srgbClr val="000000"/>
                </a:solidFill>
                <a:effectLst/>
                <a:latin typeface="Times New Roman" panose="02020603050405020304" pitchFamily="18" charset="0"/>
                <a:cs typeface="Times New Roman" panose="02020603050405020304" pitchFamily="18" charset="0"/>
              </a:rPr>
              <a:t>for loop</a:t>
            </a:r>
          </a:p>
          <a:p>
            <a:pPr marL="742950" lvl="1" indent="-285750" algn="just">
              <a:buFont typeface="+mj-lt"/>
              <a:buAutoNum type="arabicPeriod"/>
            </a:pPr>
            <a:endParaRPr lang="en-US" sz="1600" i="0" dirty="0">
              <a:solidFill>
                <a:srgbClr val="000000"/>
              </a:solidFill>
              <a:effectLst/>
              <a:latin typeface="Times New Roman" panose="02020603050405020304" pitchFamily="18" charset="0"/>
              <a:cs typeface="Times New Roman" panose="02020603050405020304" pitchFamily="18" charset="0"/>
            </a:endParaRPr>
          </a:p>
          <a:p>
            <a:pPr algn="just"/>
            <a:r>
              <a:rPr lang="en-US" sz="1600" i="0" dirty="0">
                <a:solidFill>
                  <a:srgbClr val="000000"/>
                </a:solidFill>
                <a:effectLst/>
                <a:latin typeface="Times New Roman" panose="02020603050405020304" pitchFamily="18" charset="0"/>
                <a:cs typeface="Times New Roman" panose="02020603050405020304" pitchFamily="18" charset="0"/>
              </a:rPr>
              <a:t>3. Jump statements</a:t>
            </a:r>
          </a:p>
          <a:p>
            <a:pPr marL="742950" lvl="1" indent="-285750" algn="just">
              <a:buFont typeface="+mj-lt"/>
              <a:buAutoNum type="arabicPeriod"/>
            </a:pPr>
            <a:r>
              <a:rPr lang="en-US" sz="1600" i="0" dirty="0">
                <a:solidFill>
                  <a:srgbClr val="000000"/>
                </a:solidFill>
                <a:effectLst/>
                <a:latin typeface="Times New Roman" panose="02020603050405020304" pitchFamily="18" charset="0"/>
                <a:cs typeface="Times New Roman" panose="02020603050405020304" pitchFamily="18" charset="0"/>
              </a:rPr>
              <a:t>break statement</a:t>
            </a:r>
          </a:p>
          <a:p>
            <a:pPr marL="742950" lvl="1" indent="-285750" algn="just">
              <a:buFont typeface="+mj-lt"/>
              <a:buAutoNum type="arabicPeriod"/>
            </a:pPr>
            <a:r>
              <a:rPr lang="en-US" sz="1600" i="0" dirty="0">
                <a:solidFill>
                  <a:srgbClr val="000000"/>
                </a:solidFill>
                <a:effectLst/>
                <a:latin typeface="Times New Roman" panose="02020603050405020304" pitchFamily="18" charset="0"/>
                <a:cs typeface="Times New Roman" panose="02020603050405020304" pitchFamily="18" charset="0"/>
              </a:rPr>
              <a:t>continue statement</a:t>
            </a:r>
          </a:p>
          <a:p>
            <a:pPr marL="742950" lvl="1" indent="-285750"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Return</a:t>
            </a:r>
            <a:endParaRPr lang="en-US" sz="1600" i="0" dirty="0">
              <a:solidFill>
                <a:srgbClr val="000000"/>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65B77BF7-2823-60C9-6B76-EF6C75D4FAA3}"/>
              </a:ext>
            </a:extLst>
          </p:cNvPr>
          <p:cNvSpPr txBox="1"/>
          <p:nvPr/>
        </p:nvSpPr>
        <p:spPr>
          <a:xfrm>
            <a:off x="3379694" y="304800"/>
            <a:ext cx="3397624" cy="53788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Control statements</a:t>
            </a:r>
            <a:endParaRPr lang="en-IN" sz="2800" dirty="0"/>
          </a:p>
        </p:txBody>
      </p:sp>
    </p:spTree>
    <p:extLst>
      <p:ext uri="{BB962C8B-B14F-4D97-AF65-F5344CB8AC3E}">
        <p14:creationId xmlns:p14="http://schemas.microsoft.com/office/powerpoint/2010/main" val="2567438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4A3C04-37A5-7C12-1C94-579411B977B4}"/>
              </a:ext>
            </a:extLst>
          </p:cNvPr>
          <p:cNvSpPr txBox="1"/>
          <p:nvPr/>
        </p:nvSpPr>
        <p:spPr>
          <a:xfrm>
            <a:off x="359038" y="815788"/>
            <a:ext cx="2375648" cy="243143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simple if statement:-</a:t>
            </a:r>
          </a:p>
          <a:p>
            <a:endParaRPr lang="en-US" dirty="0"/>
          </a:p>
          <a:p>
            <a:r>
              <a:rPr lang="en-US" sz="1600" dirty="0">
                <a:latin typeface="Times New Roman" panose="02020603050405020304" pitchFamily="18" charset="0"/>
                <a:cs typeface="Times New Roman" panose="02020603050405020304" pitchFamily="18" charset="0"/>
              </a:rPr>
              <a:t>if(condition)</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statement block;</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statement-X;</a:t>
            </a:r>
          </a:p>
          <a:p>
            <a:endParaRPr lang="en-US" dirty="0"/>
          </a:p>
          <a:p>
            <a:endParaRPr lang="en-IN" dirty="0"/>
          </a:p>
        </p:txBody>
      </p:sp>
      <p:sp>
        <p:nvSpPr>
          <p:cNvPr id="5" name="TextBox 4">
            <a:extLst>
              <a:ext uri="{FF2B5EF4-FFF2-40B4-BE49-F238E27FC236}">
                <a16:creationId xmlns:a16="http://schemas.microsoft.com/office/drawing/2014/main" id="{25C93D1E-5F90-E9D4-AE8C-F90AFED58A41}"/>
              </a:ext>
            </a:extLst>
          </p:cNvPr>
          <p:cNvSpPr txBox="1"/>
          <p:nvPr/>
        </p:nvSpPr>
        <p:spPr>
          <a:xfrm>
            <a:off x="334160" y="3045209"/>
            <a:ext cx="2761130" cy="2831544"/>
          </a:xfrm>
          <a:prstGeom prst="rect">
            <a:avLst/>
          </a:prstGeom>
          <a:noFill/>
        </p:spPr>
        <p:txBody>
          <a:bodyPr wrap="square" rtlCol="0">
            <a:spAutoFit/>
          </a:bodyPr>
          <a:lstStyle/>
          <a:p>
            <a:r>
              <a:rPr lang="en-US" dirty="0"/>
              <a:t> </a:t>
            </a:r>
            <a:r>
              <a:rPr lang="en-US" sz="1600" b="1" dirty="0">
                <a:latin typeface="Times New Roman" panose="02020603050405020304" pitchFamily="18" charset="0"/>
                <a:cs typeface="Times New Roman" panose="02020603050405020304" pitchFamily="18" charset="0"/>
              </a:rPr>
              <a:t>if else statement:-</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if(condition)</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statement block1;</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else</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statementblock2;</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statement-X;</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D77831D-3400-29E4-0133-BA9E435612C1}"/>
              </a:ext>
            </a:extLst>
          </p:cNvPr>
          <p:cNvSpPr txBox="1"/>
          <p:nvPr/>
        </p:nvSpPr>
        <p:spPr>
          <a:xfrm>
            <a:off x="2789483" y="800399"/>
            <a:ext cx="2626659" cy="4893647"/>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else if ladder</a:t>
            </a:r>
          </a:p>
          <a:p>
            <a:endParaRPr lang="en-IN" dirty="0"/>
          </a:p>
          <a:p>
            <a:r>
              <a:rPr lang="en-IN" sz="1600" dirty="0">
                <a:latin typeface="Times New Roman" panose="02020603050405020304" pitchFamily="18" charset="0"/>
                <a:cs typeface="Times New Roman" panose="02020603050405020304" pitchFamily="18" charset="0"/>
              </a:rPr>
              <a:t>if(condition1)</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statement1;</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else if(condition2)</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statement2;</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else{</a:t>
            </a:r>
          </a:p>
          <a:p>
            <a:r>
              <a:rPr lang="en-IN" sz="1600" dirty="0">
                <a:latin typeface="Times New Roman" panose="02020603050405020304" pitchFamily="18" charset="0"/>
                <a:cs typeface="Times New Roman" panose="02020603050405020304" pitchFamily="18" charset="0"/>
              </a:rPr>
              <a:t>      statement block n;</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Statement x;</a:t>
            </a:r>
          </a:p>
          <a:p>
            <a:endParaRPr lang="en-IN" dirty="0"/>
          </a:p>
          <a:p>
            <a:endParaRPr lang="en-IN" dirty="0"/>
          </a:p>
        </p:txBody>
      </p:sp>
      <p:sp>
        <p:nvSpPr>
          <p:cNvPr id="7" name="TextBox 6">
            <a:extLst>
              <a:ext uri="{FF2B5EF4-FFF2-40B4-BE49-F238E27FC236}">
                <a16:creationId xmlns:a16="http://schemas.microsoft.com/office/drawing/2014/main" id="{6D44E0A4-F409-F89D-9C71-4DE30BF51AF5}"/>
              </a:ext>
            </a:extLst>
          </p:cNvPr>
          <p:cNvSpPr txBox="1"/>
          <p:nvPr/>
        </p:nvSpPr>
        <p:spPr>
          <a:xfrm>
            <a:off x="5714603" y="815788"/>
            <a:ext cx="2122507" cy="338554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Nested if-else</a:t>
            </a:r>
          </a:p>
          <a:p>
            <a:endParaRPr lang="en-IN" dirty="0"/>
          </a:p>
          <a:p>
            <a:r>
              <a:rPr lang="en-IN" sz="1600" dirty="0">
                <a:latin typeface="Times New Roman" panose="02020603050405020304" pitchFamily="18" charset="0"/>
                <a:cs typeface="Times New Roman" panose="02020603050405020304" pitchFamily="18" charset="0"/>
              </a:rPr>
              <a:t>if(condition1)</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if(condition2)</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Statement block 1;</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else</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Statement block3;</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Statement x;</a:t>
            </a:r>
            <a:endParaRPr lang="en-IN" dirty="0"/>
          </a:p>
        </p:txBody>
      </p:sp>
      <p:sp>
        <p:nvSpPr>
          <p:cNvPr id="9" name="TextBox 8">
            <a:extLst>
              <a:ext uri="{FF2B5EF4-FFF2-40B4-BE49-F238E27FC236}">
                <a16:creationId xmlns:a16="http://schemas.microsoft.com/office/drawing/2014/main" id="{91892915-38FF-281B-0075-A451CBC3B3C1}"/>
              </a:ext>
            </a:extLst>
          </p:cNvPr>
          <p:cNvSpPr txBox="1"/>
          <p:nvPr/>
        </p:nvSpPr>
        <p:spPr>
          <a:xfrm>
            <a:off x="9096709" y="794475"/>
            <a:ext cx="2976282" cy="433965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Switch statement:-</a:t>
            </a:r>
          </a:p>
          <a:p>
            <a:endParaRPr lang="en-US"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switch(expression)</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case label 1:statementblock1</a:t>
            </a:r>
          </a:p>
          <a:p>
            <a:r>
              <a:rPr lang="en-US" sz="1600" dirty="0">
                <a:latin typeface="Times New Roman" panose="02020603050405020304" pitchFamily="18" charset="0"/>
                <a:cs typeface="Times New Roman" panose="02020603050405020304" pitchFamily="18" charset="0"/>
              </a:rPr>
              <a:t>   break;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case label 2:statementblock2</a:t>
            </a:r>
          </a:p>
          <a:p>
            <a:r>
              <a:rPr lang="en-US" sz="1600" dirty="0">
                <a:latin typeface="Times New Roman" panose="02020603050405020304" pitchFamily="18" charset="0"/>
                <a:cs typeface="Times New Roman" panose="02020603050405020304" pitchFamily="18" charset="0"/>
              </a:rPr>
              <a:t>   break;</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case label 3:statementblock3</a:t>
            </a:r>
          </a:p>
          <a:p>
            <a:r>
              <a:rPr lang="en-US" sz="1600" dirty="0">
                <a:latin typeface="Times New Roman" panose="02020603050405020304" pitchFamily="18" charset="0"/>
                <a:cs typeface="Times New Roman" panose="02020603050405020304" pitchFamily="18" charset="0"/>
              </a:rPr>
              <a:t>   break;</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default: Statement block;</a:t>
            </a:r>
          </a:p>
          <a:p>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24AD6DC-B90D-6D67-5536-2B33C0C89006}"/>
              </a:ext>
            </a:extLst>
          </p:cNvPr>
          <p:cNvSpPr txBox="1"/>
          <p:nvPr/>
        </p:nvSpPr>
        <p:spPr>
          <a:xfrm>
            <a:off x="3015732" y="122942"/>
            <a:ext cx="4630042" cy="646331"/>
          </a:xfrm>
          <a:prstGeom prst="rect">
            <a:avLst/>
          </a:prstGeom>
          <a:noFill/>
        </p:spPr>
        <p:txBody>
          <a:bodyPr wrap="square" rtlCol="0">
            <a:spAutoFit/>
          </a:bodyPr>
          <a:lstStyle/>
          <a:p>
            <a:r>
              <a:rPr lang="en-US" b="1" i="0" dirty="0">
                <a:solidFill>
                  <a:srgbClr val="000000"/>
                </a:solidFill>
                <a:effectLst/>
                <a:latin typeface="Times New Roman" panose="02020603050405020304" pitchFamily="18" charset="0"/>
                <a:cs typeface="Times New Roman" panose="02020603050405020304" pitchFamily="18" charset="0"/>
              </a:rPr>
              <a:t>Decision Making /Conditional statements</a:t>
            </a:r>
          </a:p>
          <a:p>
            <a:endParaRPr lang="en-IN" dirty="0"/>
          </a:p>
        </p:txBody>
      </p:sp>
    </p:spTree>
    <p:extLst>
      <p:ext uri="{BB962C8B-B14F-4D97-AF65-F5344CB8AC3E}">
        <p14:creationId xmlns:p14="http://schemas.microsoft.com/office/powerpoint/2010/main" val="165862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7B9D-05AE-F564-AAB8-CB09EB1C7D03}"/>
              </a:ext>
            </a:extLst>
          </p:cNvPr>
          <p:cNvSpPr>
            <a:spLocks noGrp="1"/>
          </p:cNvSpPr>
          <p:nvPr>
            <p:ph type="title"/>
          </p:nvPr>
        </p:nvSpPr>
        <p:spPr>
          <a:xfrm>
            <a:off x="1451579" y="1120588"/>
            <a:ext cx="9603275" cy="733166"/>
          </a:xfrm>
        </p:spPr>
        <p:txBody>
          <a:bodyPr/>
          <a:lstStyle/>
          <a:p>
            <a:r>
              <a:rPr lang="en-IN" dirty="0"/>
              <a:t>TOPICS</a:t>
            </a:r>
          </a:p>
        </p:txBody>
      </p:sp>
      <p:sp>
        <p:nvSpPr>
          <p:cNvPr id="3" name="Content Placeholder 2">
            <a:extLst>
              <a:ext uri="{FF2B5EF4-FFF2-40B4-BE49-F238E27FC236}">
                <a16:creationId xmlns:a16="http://schemas.microsoft.com/office/drawing/2014/main" id="{B3648DA8-1983-19E8-2E01-10860F7C3B87}"/>
              </a:ext>
            </a:extLst>
          </p:cNvPr>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INTRODUCTION TO JAVA</a:t>
            </a:r>
          </a:p>
          <a:p>
            <a:r>
              <a:rPr lang="en-IN" dirty="0">
                <a:latin typeface="Times New Roman" panose="02020603050405020304" pitchFamily="18" charset="0"/>
                <a:cs typeface="Times New Roman" panose="02020603050405020304" pitchFamily="18" charset="0"/>
              </a:rPr>
              <a:t>FEATURES OF JAVA</a:t>
            </a:r>
          </a:p>
          <a:p>
            <a:r>
              <a:rPr lang="en-US" dirty="0">
                <a:latin typeface="Times New Roman" panose="02020603050405020304" pitchFamily="18" charset="0"/>
                <a:cs typeface="Times New Roman" panose="02020603050405020304" pitchFamily="18" charset="0"/>
              </a:rPr>
              <a:t>IMPLEMENTATION OF JAVA APLLICATION PROGRAM</a:t>
            </a:r>
          </a:p>
          <a:p>
            <a:r>
              <a:rPr lang="en-US" dirty="0">
                <a:latin typeface="Times New Roman" panose="02020603050405020304" pitchFamily="18" charset="0"/>
                <a:cs typeface="Times New Roman" panose="02020603050405020304" pitchFamily="18" charset="0"/>
              </a:rPr>
              <a:t>JDK,JRE,JVM</a:t>
            </a:r>
          </a:p>
          <a:p>
            <a:r>
              <a:rPr lang="en-US" dirty="0">
                <a:latin typeface="Times New Roman" panose="02020603050405020304" pitchFamily="18" charset="0"/>
                <a:cs typeface="Times New Roman" panose="02020603050405020304" pitchFamily="18" charset="0"/>
              </a:rPr>
              <a:t>TOKENS</a:t>
            </a:r>
          </a:p>
          <a:p>
            <a:r>
              <a:rPr lang="en-US" dirty="0">
                <a:latin typeface="Times New Roman" panose="02020603050405020304" pitchFamily="18" charset="0"/>
                <a:cs typeface="Times New Roman" panose="02020603050405020304" pitchFamily="18" charset="0"/>
              </a:rPr>
              <a:t>JAVA METHODS</a:t>
            </a:r>
          </a:p>
          <a:p>
            <a:r>
              <a:rPr lang="en-US" dirty="0">
                <a:latin typeface="Times New Roman" panose="02020603050405020304" pitchFamily="18" charset="0"/>
                <a:cs typeface="Times New Roman" panose="02020603050405020304" pitchFamily="18" charset="0"/>
              </a:rPr>
              <a:t>DATA TYPES</a:t>
            </a:r>
          </a:p>
          <a:p>
            <a:r>
              <a:rPr lang="en-US" dirty="0">
                <a:latin typeface="Times New Roman" panose="02020603050405020304" pitchFamily="18" charset="0"/>
                <a:cs typeface="Times New Roman" panose="02020603050405020304" pitchFamily="18" charset="0"/>
              </a:rPr>
              <a:t>OPERATORS</a:t>
            </a:r>
          </a:p>
          <a:p>
            <a:r>
              <a:rPr lang="en-US" dirty="0">
                <a:latin typeface="Times New Roman" panose="02020603050405020304" pitchFamily="18" charset="0"/>
                <a:cs typeface="Times New Roman" panose="02020603050405020304" pitchFamily="18" charset="0"/>
              </a:rPr>
              <a:t>CONTROL STATEMENTS</a:t>
            </a:r>
          </a:p>
          <a:p>
            <a:r>
              <a:rPr lang="en-US" dirty="0">
                <a:latin typeface="Times New Roman" panose="02020603050405020304" pitchFamily="18" charset="0"/>
                <a:cs typeface="Times New Roman" panose="02020603050405020304" pitchFamily="18" charset="0"/>
              </a:rPr>
              <a:t>JAVA ARRAYS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38193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47B019-908B-DF2B-2B51-88359AC603A3}"/>
              </a:ext>
            </a:extLst>
          </p:cNvPr>
          <p:cNvSpPr txBox="1"/>
          <p:nvPr/>
        </p:nvSpPr>
        <p:spPr>
          <a:xfrm>
            <a:off x="744071" y="690283"/>
            <a:ext cx="10363200" cy="5262979"/>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r>
              <a:rPr lang="en-US" sz="1400" b="1" dirty="0">
                <a:latin typeface="Times New Roman" panose="02020603050405020304" pitchFamily="18" charset="0"/>
                <a:cs typeface="Times New Roman" panose="02020603050405020304" pitchFamily="18" charset="0"/>
              </a:rPr>
              <a:t>while loop:-</a:t>
            </a:r>
            <a:r>
              <a:rPr lang="en-US" sz="1400" dirty="0">
                <a:latin typeface="Times New Roman" panose="02020603050405020304" pitchFamily="18" charset="0"/>
                <a:cs typeface="Times New Roman" panose="02020603050405020304" pitchFamily="18" charset="0"/>
              </a:rPr>
              <a:t>when we don't know how many number of times the loops is executed and depend on other like number .we use while loop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while(condition)</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Statement block;</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Statement-X;</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2.</a:t>
            </a:r>
            <a:r>
              <a:rPr lang="en-US" sz="1400" b="1" dirty="0">
                <a:latin typeface="Times New Roman" panose="02020603050405020304" pitchFamily="18" charset="0"/>
                <a:cs typeface="Times New Roman" panose="02020603050405020304" pitchFamily="18" charset="0"/>
              </a:rPr>
              <a:t>do-while loop:- </a:t>
            </a:r>
            <a:r>
              <a:rPr lang="en-US" sz="1400" dirty="0">
                <a:latin typeface="Times New Roman" panose="02020603050405020304" pitchFamily="18" charset="0"/>
                <a:cs typeface="Times New Roman" panose="02020603050405020304" pitchFamily="18" charset="0"/>
              </a:rPr>
              <a:t>statements in the statement block gets executed at least once irrespective of  condition , then we use do-while loop.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do</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Statement block;</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while(condition);</a:t>
            </a:r>
          </a:p>
          <a:p>
            <a:r>
              <a:rPr lang="en-US" sz="1400" dirty="0">
                <a:latin typeface="Times New Roman" panose="02020603050405020304" pitchFamily="18" charset="0"/>
                <a:cs typeface="Times New Roman" panose="02020603050405020304" pitchFamily="18" charset="0"/>
              </a:rPr>
              <a:t>Statement--x;</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for loop: </a:t>
            </a:r>
            <a:r>
              <a:rPr lang="en-US" sz="1400" dirty="0">
                <a:latin typeface="Times New Roman" panose="02020603050405020304" pitchFamily="18" charset="0"/>
                <a:cs typeface="Times New Roman" panose="02020603050405020304" pitchFamily="18" charset="0"/>
              </a:rPr>
              <a:t>when we know how many number of times the loop is executed, then for loop is used.</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for(initialization ; condition ; increment/decrement section)</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statement block;</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statement-x;</a:t>
            </a: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E468E6-5E81-B338-7233-77A940ABB673}"/>
              </a:ext>
            </a:extLst>
          </p:cNvPr>
          <p:cNvSpPr txBox="1"/>
          <p:nvPr/>
        </p:nvSpPr>
        <p:spPr>
          <a:xfrm>
            <a:off x="3720353" y="161365"/>
            <a:ext cx="2492188" cy="369332"/>
          </a:xfrm>
          <a:prstGeom prst="rect">
            <a:avLst/>
          </a:prstGeom>
          <a:noFill/>
        </p:spPr>
        <p:txBody>
          <a:bodyPr wrap="square" rtlCol="0">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Looping statements</a:t>
            </a:r>
            <a:endParaRPr lang="en-IN" b="1" dirty="0"/>
          </a:p>
        </p:txBody>
      </p:sp>
    </p:spTree>
    <p:extLst>
      <p:ext uri="{BB962C8B-B14F-4D97-AF65-F5344CB8AC3E}">
        <p14:creationId xmlns:p14="http://schemas.microsoft.com/office/powerpoint/2010/main" val="239704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E750B1-89E5-9130-AED1-BCB04ECD3AF3}"/>
              </a:ext>
            </a:extLst>
          </p:cNvPr>
          <p:cNvSpPr txBox="1"/>
          <p:nvPr/>
        </p:nvSpPr>
        <p:spPr>
          <a:xfrm>
            <a:off x="1057835" y="824750"/>
            <a:ext cx="9529482" cy="5016758"/>
          </a:xfrm>
          <a:prstGeom prst="rect">
            <a:avLst/>
          </a:prstGeom>
          <a:noFill/>
        </p:spPr>
        <p:txBody>
          <a:bodyPr wrap="square" rtlCol="0">
            <a:spAutoFit/>
          </a:bodyPr>
          <a:lstStyle/>
          <a:p>
            <a:pPr algn="just"/>
            <a:r>
              <a:rPr lang="en-US" sz="1600" i="0" dirty="0">
                <a:solidFill>
                  <a:srgbClr val="000000"/>
                </a:solidFill>
                <a:effectLst/>
                <a:latin typeface="Times New Roman" panose="02020603050405020304" pitchFamily="18" charset="0"/>
                <a:cs typeface="Times New Roman" panose="02020603050405020304" pitchFamily="18" charset="0"/>
              </a:rPr>
              <a:t>Jump statements are of 3 types:-</a:t>
            </a:r>
          </a:p>
          <a:p>
            <a:pPr marL="742950" lvl="1" indent="-285750" algn="just">
              <a:buFont typeface="+mj-lt"/>
              <a:buAutoNum type="arabicPeriod"/>
            </a:pPr>
            <a:r>
              <a:rPr lang="en-US" sz="1600" i="0" dirty="0">
                <a:solidFill>
                  <a:srgbClr val="000000"/>
                </a:solidFill>
                <a:effectLst/>
                <a:latin typeface="Times New Roman" panose="02020603050405020304" pitchFamily="18" charset="0"/>
                <a:cs typeface="Times New Roman" panose="02020603050405020304" pitchFamily="18" charset="0"/>
              </a:rPr>
              <a:t>break </a:t>
            </a:r>
          </a:p>
          <a:p>
            <a:pPr marL="742950" lvl="1" indent="-285750" algn="just">
              <a:buFont typeface="+mj-lt"/>
              <a:buAutoNum type="arabicPeriod"/>
            </a:pPr>
            <a:r>
              <a:rPr lang="en-US" sz="1600" i="0" dirty="0">
                <a:solidFill>
                  <a:srgbClr val="000000"/>
                </a:solidFill>
                <a:effectLst/>
                <a:latin typeface="Times New Roman" panose="02020603050405020304" pitchFamily="18" charset="0"/>
                <a:cs typeface="Times New Roman" panose="02020603050405020304" pitchFamily="18" charset="0"/>
              </a:rPr>
              <a:t>continue </a:t>
            </a:r>
          </a:p>
          <a:p>
            <a:pPr marL="742950" lvl="1" indent="-285750" algn="just">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Return</a:t>
            </a:r>
          </a:p>
          <a:p>
            <a:pPr lvl="1" algn="just"/>
            <a:endParaRPr lang="en-US" sz="1600" i="0" dirty="0">
              <a:solidFill>
                <a:srgbClr val="000000"/>
              </a:solidFill>
              <a:effectLst/>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break:</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break is a keyword.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break use inside the switch and inside the loops.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inside loops , the control goes to the next immediate statement of loop.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inside switch , the control comes out of the switch in which break is executed.</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continue:-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Continue is a keyword.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continue use inside the loops only.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continue execute inside of loops, the execution of the loop will be suspended for that particular iteration and control goes to next iteration.</a:t>
            </a:r>
          </a:p>
          <a:p>
            <a:r>
              <a:rPr lang="en-US" sz="1600" b="1" dirty="0">
                <a:latin typeface="Times New Roman" panose="02020603050405020304" pitchFamily="18" charset="0"/>
                <a:cs typeface="Times New Roman" panose="02020603050405020304" pitchFamily="18" charset="0"/>
              </a:rPr>
              <a:t>return:-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return is a keyword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used to return the value where it is called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executed , the control will goes to the where it is called.</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1EFB3D-BC31-FF38-7CA9-5D2B24256C24}"/>
              </a:ext>
            </a:extLst>
          </p:cNvPr>
          <p:cNvSpPr txBox="1"/>
          <p:nvPr/>
        </p:nvSpPr>
        <p:spPr>
          <a:xfrm>
            <a:off x="376518" y="233083"/>
            <a:ext cx="1999129" cy="369332"/>
          </a:xfrm>
          <a:prstGeom prst="rect">
            <a:avLst/>
          </a:prstGeom>
          <a:noFill/>
        </p:spPr>
        <p:txBody>
          <a:bodyPr wrap="square" rtlCol="0">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Jump statements:</a:t>
            </a:r>
            <a:endParaRPr lang="en-IN" b="1" dirty="0"/>
          </a:p>
        </p:txBody>
      </p:sp>
    </p:spTree>
    <p:extLst>
      <p:ext uri="{BB962C8B-B14F-4D97-AF65-F5344CB8AC3E}">
        <p14:creationId xmlns:p14="http://schemas.microsoft.com/office/powerpoint/2010/main" val="4194352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E8BEA3-4268-ED3B-3710-261F5E35824A}"/>
              </a:ext>
            </a:extLst>
          </p:cNvPr>
          <p:cNvSpPr txBox="1"/>
          <p:nvPr/>
        </p:nvSpPr>
        <p:spPr>
          <a:xfrm>
            <a:off x="4195482" y="188258"/>
            <a:ext cx="2814918" cy="800219"/>
          </a:xfrm>
          <a:prstGeom prst="rect">
            <a:avLst/>
          </a:prstGeom>
          <a:noFill/>
        </p:spPr>
        <p:txBody>
          <a:bodyPr wrap="square" rtlCol="0">
            <a:spAutoFit/>
          </a:bodyPr>
          <a:lstStyle/>
          <a:p>
            <a:r>
              <a:rPr lang="en-IN" sz="2800" b="1" i="0" dirty="0">
                <a:effectLst/>
                <a:latin typeface="Times New Roman" panose="02020603050405020304" pitchFamily="18" charset="0"/>
                <a:cs typeface="Times New Roman" panose="02020603050405020304" pitchFamily="18" charset="0"/>
              </a:rPr>
              <a:t>Java Arrays</a:t>
            </a:r>
          </a:p>
          <a:p>
            <a:endParaRPr lang="en-IN" dirty="0"/>
          </a:p>
        </p:txBody>
      </p:sp>
      <p:sp>
        <p:nvSpPr>
          <p:cNvPr id="4" name="TextBox 3">
            <a:extLst>
              <a:ext uri="{FF2B5EF4-FFF2-40B4-BE49-F238E27FC236}">
                <a16:creationId xmlns:a16="http://schemas.microsoft.com/office/drawing/2014/main" id="{4D83380A-9B96-BC2C-BB78-CDF037688667}"/>
              </a:ext>
            </a:extLst>
          </p:cNvPr>
          <p:cNvSpPr txBox="1"/>
          <p:nvPr/>
        </p:nvSpPr>
        <p:spPr>
          <a:xfrm>
            <a:off x="336639" y="1012749"/>
            <a:ext cx="11021643" cy="2031325"/>
          </a:xfrm>
          <a:prstGeom prst="rect">
            <a:avLst/>
          </a:prstGeom>
          <a:noFill/>
        </p:spPr>
        <p:txBody>
          <a:bodyPr wrap="square" rtlCol="0">
            <a:spAutoFit/>
          </a:bodyPr>
          <a:lstStyle/>
          <a:p>
            <a:pPr marL="285750" indent="-285750">
              <a:buFont typeface="Wingdings" panose="05000000000000000000" pitchFamily="2" charset="2"/>
              <a:buChar char="v"/>
            </a:pPr>
            <a:r>
              <a:rPr lang="en-US" b="1" i="0" dirty="0">
                <a:solidFill>
                  <a:srgbClr val="333333"/>
                </a:solidFill>
                <a:effectLst/>
                <a:latin typeface="inter-bold"/>
              </a:rPr>
              <a:t>Java array</a:t>
            </a:r>
            <a:r>
              <a:rPr lang="en-US" b="0" i="0" dirty="0">
                <a:solidFill>
                  <a:srgbClr val="333333"/>
                </a:solidFill>
                <a:effectLst/>
                <a:latin typeface="inter-regular"/>
              </a:rPr>
              <a:t> is an object which contains elements of a similar data type. Additionally, The elements of an array are stored in a contiguous memory location. </a:t>
            </a:r>
          </a:p>
          <a:p>
            <a:pPr marL="285750" indent="-285750">
              <a:buFont typeface="Wingdings" panose="05000000000000000000" pitchFamily="2" charset="2"/>
              <a:buChar char="v"/>
            </a:pPr>
            <a:r>
              <a:rPr lang="en-US" b="0" i="0" dirty="0">
                <a:solidFill>
                  <a:srgbClr val="333333"/>
                </a:solidFill>
                <a:effectLst/>
                <a:latin typeface="inter-regular"/>
              </a:rPr>
              <a:t>Array in Java is index-based, the first element of the array is stored at the 0th index, 2nd element is stored on 1st index and so on.</a:t>
            </a:r>
            <a:endParaRPr lang="en-US" dirty="0">
              <a:solidFill>
                <a:srgbClr val="333333"/>
              </a:solidFill>
              <a:latin typeface="inter-regular"/>
            </a:endParaRPr>
          </a:p>
          <a:p>
            <a:endParaRPr lang="en-US" dirty="0">
              <a:solidFill>
                <a:srgbClr val="333333"/>
              </a:solidFill>
              <a:latin typeface="inter-regular"/>
            </a:endParaRPr>
          </a:p>
          <a:p>
            <a:endParaRPr lang="en-US" dirty="0">
              <a:solidFill>
                <a:srgbClr val="333333"/>
              </a:solidFill>
              <a:latin typeface="inter-regular"/>
            </a:endParaRPr>
          </a:p>
          <a:p>
            <a:endParaRPr lang="en-US" dirty="0">
              <a:solidFill>
                <a:srgbClr val="333333"/>
              </a:solidFill>
              <a:latin typeface="inter-regular"/>
            </a:endParaRPr>
          </a:p>
        </p:txBody>
      </p:sp>
      <p:pic>
        <p:nvPicPr>
          <p:cNvPr id="4098" name="Picture 2" descr="Java array">
            <a:extLst>
              <a:ext uri="{FF2B5EF4-FFF2-40B4-BE49-F238E27FC236}">
                <a16:creationId xmlns:a16="http://schemas.microsoft.com/office/drawing/2014/main" id="{598DFAA3-5900-D6FE-1F59-3102D6719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7333" y="2017336"/>
            <a:ext cx="3139728"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AB9D6B-30DD-B6C5-6ADD-81E5B1C488F8}"/>
              </a:ext>
            </a:extLst>
          </p:cNvPr>
          <p:cNvSpPr txBox="1"/>
          <p:nvPr/>
        </p:nvSpPr>
        <p:spPr>
          <a:xfrm>
            <a:off x="336639" y="3269010"/>
            <a:ext cx="8892988" cy="2123658"/>
          </a:xfrm>
          <a:prstGeom prst="rect">
            <a:avLst/>
          </a:prstGeom>
          <a:noFill/>
        </p:spPr>
        <p:txBody>
          <a:bodyPr wrap="square" rtlCol="0">
            <a:spAutoFit/>
          </a:bodyPr>
          <a:lstStyle/>
          <a:p>
            <a:pPr algn="just"/>
            <a:r>
              <a:rPr lang="en-US" b="1" i="0" dirty="0">
                <a:effectLst/>
                <a:latin typeface="Times New Roman" panose="02020603050405020304" pitchFamily="18" charset="0"/>
                <a:cs typeface="Times New Roman" panose="02020603050405020304" pitchFamily="18" charset="0"/>
              </a:rPr>
              <a:t>Types of Array in java</a:t>
            </a:r>
          </a:p>
          <a:p>
            <a:pPr algn="just"/>
            <a:endParaRPr lang="en-US" b="1" i="0" dirty="0">
              <a:effectLst/>
              <a:latin typeface="Times New Roman" panose="02020603050405020304" pitchFamily="18" charset="0"/>
              <a:cs typeface="Times New Roman" panose="02020603050405020304" pitchFamily="18" charset="0"/>
            </a:endParaRPr>
          </a:p>
          <a:p>
            <a:pPr algn="just"/>
            <a:r>
              <a:rPr lang="en-US" sz="1600" b="0" i="0" dirty="0">
                <a:solidFill>
                  <a:srgbClr val="333333"/>
                </a:solidFill>
                <a:effectLst/>
                <a:latin typeface="inter-regular"/>
              </a:rPr>
              <a:t>There are two types of array.</a:t>
            </a:r>
          </a:p>
          <a:p>
            <a:pPr algn="just"/>
            <a:endParaRPr lang="en-US" sz="1600" b="0" i="0" dirty="0">
              <a:solidFill>
                <a:srgbClr val="333333"/>
              </a:solidFill>
              <a:effectLst/>
              <a:latin typeface="inter-regular"/>
            </a:endParaRPr>
          </a:p>
          <a:p>
            <a:pPr algn="just">
              <a:buFont typeface="Arial" panose="020B0604020202020204" pitchFamily="34" charset="0"/>
              <a:buChar char="•"/>
            </a:pPr>
            <a:r>
              <a:rPr lang="en-US" sz="1600" b="0" i="0" dirty="0">
                <a:solidFill>
                  <a:srgbClr val="000000"/>
                </a:solidFill>
                <a:effectLst/>
                <a:latin typeface="inter-regular"/>
              </a:rPr>
              <a:t> Single Dimensional Array</a:t>
            </a: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r>
              <a:rPr lang="en-US" sz="1600" b="0" i="0" dirty="0">
                <a:solidFill>
                  <a:srgbClr val="000000"/>
                </a:solidFill>
                <a:effectLst/>
                <a:latin typeface="inter-regular"/>
              </a:rPr>
              <a:t> Multidimensional Array</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69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5BAC7-0345-FB04-1B9E-0E65134F252A}"/>
              </a:ext>
            </a:extLst>
          </p:cNvPr>
          <p:cNvSpPr txBox="1"/>
          <p:nvPr/>
        </p:nvSpPr>
        <p:spPr>
          <a:xfrm>
            <a:off x="206188" y="928736"/>
            <a:ext cx="4025153" cy="2585323"/>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DECLARATION OF ARRAY:-</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datatype[] array name;  (int[] marks;)</a:t>
            </a:r>
          </a:p>
          <a:p>
            <a:r>
              <a:rPr lang="en-IN" sz="1800" dirty="0">
                <a:latin typeface="Times New Roman" panose="02020603050405020304" pitchFamily="18" charset="0"/>
                <a:cs typeface="Times New Roman" panose="02020603050405020304" pitchFamily="18" charset="0"/>
              </a:rPr>
              <a:t>                           or</a:t>
            </a:r>
          </a:p>
          <a:p>
            <a:r>
              <a:rPr lang="en-IN" sz="1800" dirty="0">
                <a:latin typeface="Times New Roman" panose="02020603050405020304" pitchFamily="18" charset="0"/>
                <a:cs typeface="Times New Roman" panose="02020603050405020304" pitchFamily="18" charset="0"/>
              </a:rPr>
              <a:t>datatype array name[];  (float temp[];)</a:t>
            </a:r>
          </a:p>
          <a:p>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or</a:t>
            </a:r>
          </a:p>
          <a:p>
            <a:r>
              <a:rPr lang="en-IN" sz="1800" dirty="0">
                <a:latin typeface="Times New Roman" panose="02020603050405020304" pitchFamily="18" charset="0"/>
                <a:cs typeface="Times New Roman" panose="02020603050405020304" pitchFamily="18" charset="0"/>
              </a:rPr>
              <a:t>datatype  []array name;(string  names[];)</a:t>
            </a:r>
          </a:p>
          <a:p>
            <a:endParaRPr lang="en-IN" sz="1800" dirty="0">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6DD9232D-6268-54C1-810D-42426152975E}"/>
              </a:ext>
            </a:extLst>
          </p:cNvPr>
          <p:cNvSpPr txBox="1"/>
          <p:nvPr/>
        </p:nvSpPr>
        <p:spPr>
          <a:xfrm>
            <a:off x="4697504" y="866873"/>
            <a:ext cx="4760259" cy="2031325"/>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INITIALIZATION:-</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datatype[] array name;</a:t>
            </a:r>
          </a:p>
          <a:p>
            <a:r>
              <a:rPr lang="en-IN" sz="1800" dirty="0">
                <a:latin typeface="Times New Roman" panose="02020603050405020304" pitchFamily="18" charset="0"/>
                <a:cs typeface="Times New Roman" panose="02020603050405020304" pitchFamily="18" charset="0"/>
              </a:rPr>
              <a:t>Array name=new datatype[length]; </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(int[] marks;</a:t>
            </a:r>
          </a:p>
          <a:p>
            <a:r>
              <a:rPr lang="en-IN" sz="1800" dirty="0">
                <a:latin typeface="Times New Roman" panose="02020603050405020304" pitchFamily="18" charset="0"/>
                <a:cs typeface="Times New Roman" panose="02020603050405020304" pitchFamily="18" charset="0"/>
              </a:rPr>
              <a:t>marks =new int[5])</a:t>
            </a:r>
            <a:endParaRPr lang="en-IN" dirty="0"/>
          </a:p>
        </p:txBody>
      </p:sp>
      <p:sp>
        <p:nvSpPr>
          <p:cNvPr id="4" name="TextBox 3">
            <a:extLst>
              <a:ext uri="{FF2B5EF4-FFF2-40B4-BE49-F238E27FC236}">
                <a16:creationId xmlns:a16="http://schemas.microsoft.com/office/drawing/2014/main" id="{E2EFD482-EF71-D5FA-705E-5833258FC3A6}"/>
              </a:ext>
            </a:extLst>
          </p:cNvPr>
          <p:cNvSpPr txBox="1"/>
          <p:nvPr/>
        </p:nvSpPr>
        <p:spPr>
          <a:xfrm>
            <a:off x="3173506" y="251012"/>
            <a:ext cx="3316942" cy="369332"/>
          </a:xfrm>
          <a:prstGeom prst="rect">
            <a:avLst/>
          </a:prstGeom>
          <a:noFill/>
        </p:spPr>
        <p:txBody>
          <a:bodyPr wrap="square" rtlCol="0">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Single Dimensional Array</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C444CB1-AA1E-CF78-A237-0279B30BCB6F}"/>
              </a:ext>
            </a:extLst>
          </p:cNvPr>
          <p:cNvSpPr txBox="1"/>
          <p:nvPr/>
        </p:nvSpPr>
        <p:spPr>
          <a:xfrm>
            <a:off x="2510118" y="3144727"/>
            <a:ext cx="6033247" cy="369332"/>
          </a:xfrm>
          <a:prstGeom prst="rect">
            <a:avLst/>
          </a:prstGeom>
          <a:noFill/>
        </p:spPr>
        <p:txBody>
          <a:bodyPr wrap="square" rtlCol="0">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Multidimensional Array / Two- DIMENSIONAL ARRAY</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0B5E236-A304-17FB-DA5B-3DC50AC444C0}"/>
              </a:ext>
            </a:extLst>
          </p:cNvPr>
          <p:cNvSpPr txBox="1"/>
          <p:nvPr/>
        </p:nvSpPr>
        <p:spPr>
          <a:xfrm rot="10800000" flipV="1">
            <a:off x="600631" y="3763946"/>
            <a:ext cx="10425955" cy="1569660"/>
          </a:xfrm>
          <a:prstGeom prst="rect">
            <a:avLst/>
          </a:prstGeom>
          <a:noFill/>
        </p:spPr>
        <p:txBody>
          <a:bodyPr wrap="square" rtlCol="0">
            <a:spAutoFit/>
          </a:bodyPr>
          <a:lstStyle/>
          <a:p>
            <a:pPr marL="285750" indent="-285750">
              <a:buFont typeface="Wingdings" panose="05000000000000000000" pitchFamily="2" charset="2"/>
              <a:buChar char="q"/>
            </a:pPr>
            <a:r>
              <a:rPr lang="en-US" sz="1600" b="0" i="0" dirty="0">
                <a:solidFill>
                  <a:srgbClr val="333333"/>
                </a:solidFill>
                <a:effectLst/>
                <a:latin typeface="Times New Roman" panose="02020603050405020304" pitchFamily="18" charset="0"/>
                <a:cs typeface="Times New Roman" panose="02020603050405020304" pitchFamily="18" charset="0"/>
              </a:rPr>
              <a:t>In Two-</a:t>
            </a:r>
            <a:r>
              <a:rPr lang="en-US" sz="1600" dirty="0">
                <a:solidFill>
                  <a:srgbClr val="333333"/>
                </a:solidFill>
                <a:latin typeface="Times New Roman" panose="02020603050405020304" pitchFamily="18" charset="0"/>
                <a:cs typeface="Times New Roman" panose="02020603050405020304" pitchFamily="18" charset="0"/>
              </a:rPr>
              <a:t>Dimensional Array </a:t>
            </a:r>
            <a:r>
              <a:rPr lang="en-US" sz="1600" b="0" i="0" dirty="0">
                <a:solidFill>
                  <a:srgbClr val="333333"/>
                </a:solidFill>
                <a:effectLst/>
                <a:latin typeface="Times New Roman" panose="02020603050405020304" pitchFamily="18" charset="0"/>
                <a:cs typeface="Times New Roman" panose="02020603050405020304" pitchFamily="18" charset="0"/>
              </a:rPr>
              <a:t>data is stored in row and column based index (also known as matrix form).</a:t>
            </a: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declaration:- datatype[] [] array name; or datatype [][]array name; datatype[] array name[];</a:t>
            </a: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Initialization:-datatypes[][]array name={……}</a:t>
            </a:r>
            <a:endParaRPr lang="en-I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READING ELEMENTS THROUGH KEYBOARS:-  int[][] marks=new int[2][3];</a:t>
            </a: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array . length:--no of row</a:t>
            </a:r>
          </a:p>
          <a:p>
            <a:pPr marL="285750" indent="-285750">
              <a:buFont typeface="Wingdings" panose="05000000000000000000" pitchFamily="2" charset="2"/>
              <a:buChar char="q"/>
            </a:pPr>
            <a:r>
              <a:rPr lang="en-IN" sz="1600" dirty="0">
                <a:latin typeface="Times New Roman" panose="02020603050405020304" pitchFamily="18" charset="0"/>
                <a:cs typeface="Times New Roman" panose="02020603050405020304" pitchFamily="18" charset="0"/>
              </a:rPr>
              <a:t>array[0].length:---no of elements in each row</a:t>
            </a:r>
          </a:p>
        </p:txBody>
      </p:sp>
      <p:sp>
        <p:nvSpPr>
          <p:cNvPr id="8" name="TextBox 7">
            <a:extLst>
              <a:ext uri="{FF2B5EF4-FFF2-40B4-BE49-F238E27FC236}">
                <a16:creationId xmlns:a16="http://schemas.microsoft.com/office/drawing/2014/main" id="{CE10295E-9B04-1AD1-3E21-DD4A325D3FF6}"/>
              </a:ext>
            </a:extLst>
          </p:cNvPr>
          <p:cNvSpPr txBox="1"/>
          <p:nvPr/>
        </p:nvSpPr>
        <p:spPr>
          <a:xfrm>
            <a:off x="8426822" y="628233"/>
            <a:ext cx="3729318" cy="280076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INITIALIZE ARRAY THROUGH KEYBOARD: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=0;i&lt;</a:t>
            </a:r>
            <a:r>
              <a:rPr lang="en-US" dirty="0" err="1">
                <a:latin typeface="Times New Roman" panose="02020603050405020304" pitchFamily="18" charset="0"/>
                <a:cs typeface="Times New Roman" panose="02020603050405020304" pitchFamily="18" charset="0"/>
              </a:rPr>
              <a:t>array.length;i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array[</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sc.nextInt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PRINTING ARRAY ELEMENTS:-</a:t>
            </a:r>
          </a:p>
          <a:p>
            <a:endParaRPr lang="en-US" sz="1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for(int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=0;i&lt;</a:t>
            </a:r>
            <a:r>
              <a:rPr lang="en-US" dirty="0" err="1">
                <a:latin typeface="Times New Roman" panose="02020603050405020304" pitchFamily="18" charset="0"/>
                <a:cs typeface="Times New Roman" panose="02020603050405020304" pitchFamily="18" charset="0"/>
              </a:rPr>
              <a:t>array.length;i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(array[</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162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9E9BB6-0746-C5F6-E163-E5DCF49C5A5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1652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7629A-4634-B935-AEB2-130DFA001069}"/>
              </a:ext>
            </a:extLst>
          </p:cNvPr>
          <p:cNvSpPr txBox="1"/>
          <p:nvPr/>
        </p:nvSpPr>
        <p:spPr>
          <a:xfrm>
            <a:off x="314659" y="493058"/>
            <a:ext cx="4571105" cy="461665"/>
          </a:xfrm>
          <a:prstGeom prst="rect">
            <a:avLst/>
          </a:prstGeom>
          <a:noFill/>
        </p:spPr>
        <p:txBody>
          <a:bodyPr wrap="square" rtlCol="0">
            <a:spAutoFit/>
          </a:bodyPr>
          <a:lstStyle/>
          <a:p>
            <a:r>
              <a:rPr lang="en-IN" sz="2400" dirty="0"/>
              <a:t>INTRODUCTION  TO  JAVA:-</a:t>
            </a:r>
          </a:p>
        </p:txBody>
      </p:sp>
      <p:sp>
        <p:nvSpPr>
          <p:cNvPr id="4" name="TextBox 3">
            <a:extLst>
              <a:ext uri="{FF2B5EF4-FFF2-40B4-BE49-F238E27FC236}">
                <a16:creationId xmlns:a16="http://schemas.microsoft.com/office/drawing/2014/main" id="{23FC6FE5-1073-A496-E00E-133686053083}"/>
              </a:ext>
            </a:extLst>
          </p:cNvPr>
          <p:cNvSpPr txBox="1"/>
          <p:nvPr/>
        </p:nvSpPr>
        <p:spPr>
          <a:xfrm>
            <a:off x="524433" y="1467508"/>
            <a:ext cx="10098743" cy="433965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Java </a:t>
            </a:r>
            <a:r>
              <a:rPr lang="en-US" sz="1600" b="0" i="0" dirty="0">
                <a:effectLst/>
                <a:latin typeface="Times New Roman" panose="02020603050405020304" pitchFamily="18" charset="0"/>
                <a:cs typeface="Times New Roman" panose="02020603050405020304" pitchFamily="18" charset="0"/>
              </a:rPr>
              <a:t>is a high-level programming language that was developed by James Gosling in the year 1982.</a:t>
            </a:r>
          </a:p>
          <a:p>
            <a:endParaRPr lang="en-US" sz="1600" b="0" i="0" dirty="0">
              <a:effectLst/>
              <a:latin typeface="Times New Roman" panose="02020603050405020304" pitchFamily="18" charset="0"/>
              <a:cs typeface="Times New Roman" panose="02020603050405020304" pitchFamily="18" charset="0"/>
            </a:endParaRPr>
          </a:p>
          <a:p>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1" dirty="0">
                <a:effectLst/>
                <a:latin typeface="Times New Roman" panose="02020603050405020304" pitchFamily="18" charset="0"/>
                <a:cs typeface="Times New Roman" panose="02020603050405020304" pitchFamily="18" charset="0"/>
              </a:rPr>
              <a:t>James Gosling</a:t>
            </a:r>
            <a:r>
              <a:rPr lang="en-US" sz="1600" b="0" i="0" dirty="0">
                <a:effectLst/>
                <a:latin typeface="Times New Roman" panose="02020603050405020304" pitchFamily="18" charset="0"/>
                <a:cs typeface="Times New Roman" panose="02020603050405020304" pitchFamily="18" charset="0"/>
              </a:rPr>
              <a:t> is known as the father of Java. Before Java, its name was </a:t>
            </a:r>
            <a:r>
              <a:rPr lang="en-US" sz="1600" b="0" i="1" dirty="0">
                <a:effectLst/>
                <a:latin typeface="Times New Roman" panose="02020603050405020304" pitchFamily="18" charset="0"/>
                <a:cs typeface="Times New Roman" panose="02020603050405020304" pitchFamily="18" charset="0"/>
              </a:rPr>
              <a:t>Oak</a:t>
            </a:r>
            <a:r>
              <a:rPr lang="en-US" sz="1600" b="0" i="0" dirty="0">
                <a:effectLst/>
                <a:latin typeface="Times New Roman" panose="02020603050405020304" pitchFamily="18" charset="0"/>
                <a:cs typeface="Times New Roman" panose="02020603050405020304" pitchFamily="18" charset="0"/>
              </a:rPr>
              <a:t>. Since Oak was already a registered company, so James Gosling and his team changed the name from Oak to Java.</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endParaRPr lang="en-US" sz="1600" b="0" i="0" dirty="0">
              <a:solidFill>
                <a:srgbClr val="373E3F"/>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It is based on the principles of object-oriented programming and can be used to develop large-scale applications.</a:t>
            </a:r>
          </a:p>
          <a:p>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solidFill>
                <a:srgbClr val="373E3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Java is </a:t>
            </a:r>
            <a:r>
              <a:rPr lang="en-US" sz="1600" b="0" i="0" dirty="0">
                <a:effectLst/>
                <a:latin typeface="Times New Roman" panose="02020603050405020304" pitchFamily="18" charset="0"/>
                <a:cs typeface="Times New Roman" panose="02020603050405020304" pitchFamily="18" charset="0"/>
              </a:rPr>
              <a:t>general-purpose programming language made for developers to </a:t>
            </a:r>
            <a:r>
              <a:rPr lang="en-US" sz="1600" i="1" dirty="0">
                <a:latin typeface="Times New Roman" panose="02020603050405020304" pitchFamily="18" charset="0"/>
                <a:cs typeface="Times New Roman" panose="02020603050405020304" pitchFamily="18" charset="0"/>
              </a:rPr>
              <a:t>wr</a:t>
            </a:r>
            <a:r>
              <a:rPr lang="en-US" sz="1600" b="0" i="1" dirty="0">
                <a:effectLst/>
                <a:latin typeface="Times New Roman" panose="02020603050405020304" pitchFamily="18" charset="0"/>
                <a:cs typeface="Times New Roman" panose="02020603050405020304" pitchFamily="18" charset="0"/>
              </a:rPr>
              <a:t>ite once run anywhere(WORA) </a:t>
            </a:r>
            <a:r>
              <a:rPr lang="en-US" sz="1600" b="0" i="0" dirty="0">
                <a:effectLst/>
                <a:latin typeface="Times New Roman" panose="02020603050405020304" pitchFamily="18" charset="0"/>
                <a:cs typeface="Times New Roman" panose="02020603050405020304" pitchFamily="18" charset="0"/>
              </a:rPr>
              <a:t>that is compiled Java code can run on all platforms that support Java. </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Java applications are compiled to byte code that can run on any Java Virtual Machine. </a:t>
            </a:r>
          </a:p>
          <a:p>
            <a:br>
              <a:rPr lang="en-US" b="0" i="0" dirty="0">
                <a:solidFill>
                  <a:srgbClr val="000000"/>
                </a:solidFill>
                <a:effectLst/>
                <a:latin typeface="Arial" panose="020B0604020202020204" pitchFamily="34" charset="0"/>
              </a:rPr>
            </a:br>
            <a:endParaRPr lang="en-IN" dirty="0"/>
          </a:p>
        </p:txBody>
      </p:sp>
    </p:spTree>
    <p:extLst>
      <p:ext uri="{BB962C8B-B14F-4D97-AF65-F5344CB8AC3E}">
        <p14:creationId xmlns:p14="http://schemas.microsoft.com/office/powerpoint/2010/main" val="96714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FECDDD-2F91-3FDD-72A5-20F6E4F3627E}"/>
              </a:ext>
            </a:extLst>
          </p:cNvPr>
          <p:cNvSpPr txBox="1"/>
          <p:nvPr/>
        </p:nvSpPr>
        <p:spPr>
          <a:xfrm>
            <a:off x="331695" y="788893"/>
            <a:ext cx="482301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FEATURES OF JAVA:-</a:t>
            </a:r>
          </a:p>
        </p:txBody>
      </p:sp>
      <p:sp>
        <p:nvSpPr>
          <p:cNvPr id="3" name="TextBox 2">
            <a:extLst>
              <a:ext uri="{FF2B5EF4-FFF2-40B4-BE49-F238E27FC236}">
                <a16:creationId xmlns:a16="http://schemas.microsoft.com/office/drawing/2014/main" id="{BD123595-D17F-C4B5-ACA0-4CB417CF4B79}"/>
              </a:ext>
            </a:extLst>
          </p:cNvPr>
          <p:cNvSpPr txBox="1"/>
          <p:nvPr/>
        </p:nvSpPr>
        <p:spPr>
          <a:xfrm>
            <a:off x="618566" y="1470212"/>
            <a:ext cx="8122024" cy="4093428"/>
          </a:xfrm>
          <a:prstGeom prst="rect">
            <a:avLst/>
          </a:prstGeom>
          <a:noFill/>
        </p:spPr>
        <p:txBody>
          <a:bodyPr wrap="square" rtlCol="0">
            <a:spAutoFit/>
          </a:bodyPr>
          <a:lstStyle/>
          <a:p>
            <a:pPr algn="l" rtl="0"/>
            <a:r>
              <a:rPr lang="en-US" sz="1600" b="0" i="0" dirty="0">
                <a:effectLst/>
                <a:latin typeface="Times New Roman" panose="02020603050405020304" pitchFamily="18" charset="0"/>
                <a:cs typeface="Times New Roman" panose="02020603050405020304" pitchFamily="18" charset="0"/>
              </a:rPr>
              <a:t>There a</a:t>
            </a:r>
            <a:r>
              <a:rPr lang="en-US" sz="1600" dirty="0">
                <a:latin typeface="Times New Roman" panose="02020603050405020304" pitchFamily="18" charset="0"/>
                <a:cs typeface="Times New Roman" panose="02020603050405020304" pitchFamily="18" charset="0"/>
              </a:rPr>
              <a:t>re </a:t>
            </a:r>
            <a:r>
              <a:rPr lang="en-US" sz="1600" b="0" i="0" dirty="0">
                <a:effectLst/>
                <a:latin typeface="Times New Roman" panose="02020603050405020304" pitchFamily="18" charset="0"/>
                <a:cs typeface="Times New Roman" panose="02020603050405020304" pitchFamily="18" charset="0"/>
              </a:rPr>
              <a:t>many features of java. They are also known as java buzzwords.</a:t>
            </a:r>
            <a:endParaRPr lang="en-US" sz="1600" dirty="0">
              <a:effectLst/>
              <a:latin typeface="Times New Roman" panose="02020603050405020304" pitchFamily="18" charset="0"/>
              <a:cs typeface="Times New Roman" panose="02020603050405020304" pitchFamily="18" charset="0"/>
            </a:endParaRPr>
          </a:p>
          <a:p>
            <a:pPr algn="l" rtl="0"/>
            <a:endParaRPr lang="en-US" sz="1600" dirty="0">
              <a:latin typeface="Times New Roman" panose="02020603050405020304" pitchFamily="18" charset="0"/>
              <a:cs typeface="Times New Roman" panose="02020603050405020304" pitchFamily="18" charset="0"/>
            </a:endParaRPr>
          </a:p>
          <a:p>
            <a:pPr algn="l" rtl="0"/>
            <a:r>
              <a:rPr lang="en-US" sz="1600" dirty="0">
                <a:effectLst/>
                <a:latin typeface="Times New Roman" panose="02020603050405020304" pitchFamily="18" charset="0"/>
                <a:cs typeface="Times New Roman" panose="02020603050405020304" pitchFamily="18" charset="0"/>
              </a:rPr>
              <a:t>1. Object Oriented</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2. Simple</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3. Secured</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4. Platform Independent</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5. Robust</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6. Portable</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7. Architecture Neutral</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8. Dynamic</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9. Interpreted</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10. High Performance</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11. Multithreaded</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12. Distributed</a:t>
            </a:r>
          </a:p>
          <a:p>
            <a:br>
              <a:rPr lang="en-US" b="0" i="0" dirty="0">
                <a:solidFill>
                  <a:srgbClr val="000000"/>
                </a:solidFill>
                <a:effectLst/>
                <a:latin typeface="Arial" panose="020B0604020202020204" pitchFamily="34" charset="0"/>
              </a:rPr>
            </a:br>
            <a:endParaRPr lang="en-IN" dirty="0"/>
          </a:p>
        </p:txBody>
      </p:sp>
    </p:spTree>
    <p:extLst>
      <p:ext uri="{BB962C8B-B14F-4D97-AF65-F5344CB8AC3E}">
        <p14:creationId xmlns:p14="http://schemas.microsoft.com/office/powerpoint/2010/main" val="162848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8593F9-E643-D540-FD33-0A65B4A059AF}"/>
              </a:ext>
            </a:extLst>
          </p:cNvPr>
          <p:cNvSpPr txBox="1"/>
          <p:nvPr/>
        </p:nvSpPr>
        <p:spPr>
          <a:xfrm>
            <a:off x="251010" y="654422"/>
            <a:ext cx="11358284" cy="5386090"/>
          </a:xfrm>
          <a:prstGeom prst="rect">
            <a:avLst/>
          </a:prstGeom>
          <a:noFill/>
        </p:spPr>
        <p:txBody>
          <a:bodyPr wrap="square" rtlCol="0">
            <a:spAutoFit/>
          </a:bodyPr>
          <a:lstStyle/>
          <a:p>
            <a:pPr marL="342900" indent="-342900" algn="just">
              <a:buFont typeface="+mj-lt"/>
              <a:buAutoNum type="arabicParenR"/>
            </a:pPr>
            <a:r>
              <a:rPr lang="en-US" sz="1600" b="1" dirty="0">
                <a:effectLst/>
                <a:latin typeface="Times New Roman" panose="02020603050405020304" pitchFamily="18" charset="0"/>
                <a:cs typeface="Times New Roman" panose="02020603050405020304" pitchFamily="18" charset="0"/>
              </a:rPr>
              <a:t>Object Oriented:- </a:t>
            </a:r>
            <a:r>
              <a:rPr lang="en-US" sz="1600" dirty="0">
                <a:effectLst/>
                <a:latin typeface="Times New Roman" panose="02020603050405020304" pitchFamily="18" charset="0"/>
                <a:cs typeface="Times New Roman" panose="02020603050405020304" pitchFamily="18" charset="0"/>
              </a:rPr>
              <a:t>In java, everything is an object which has some data and behavior. Java can be easily extended as it is based on Object Model. Object , Class, Inheritance, polymorphism, Abstraction, Encapsulation  are some basic concept of OOP’s. </a:t>
            </a:r>
          </a:p>
          <a:p>
            <a:endParaRPr lang="en-US" sz="1600" dirty="0">
              <a:latin typeface="Times New Roman" panose="02020603050405020304" pitchFamily="18" charset="0"/>
              <a:cs typeface="Times New Roman" panose="02020603050405020304" pitchFamily="18" charset="0"/>
            </a:endParaRPr>
          </a:p>
          <a:p>
            <a:pPr algn="just" rtl="0"/>
            <a:r>
              <a:rPr lang="en-US" sz="1600" b="1" dirty="0">
                <a:effectLst/>
                <a:latin typeface="Times New Roman" panose="02020603050405020304" pitchFamily="18" charset="0"/>
                <a:cs typeface="Times New Roman" panose="02020603050405020304" pitchFamily="18" charset="0"/>
              </a:rPr>
              <a:t>2)  Simple: </a:t>
            </a:r>
            <a:r>
              <a:rPr lang="en-US" sz="1600" dirty="0">
                <a:effectLst/>
                <a:latin typeface="Times New Roman" panose="02020603050405020304" pitchFamily="18" charset="0"/>
                <a:cs typeface="Times New Roman" panose="02020603050405020304" pitchFamily="18" charset="0"/>
              </a:rPr>
              <a:t>Java is designed to be easy to learn and use, with simple syntax and clear</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documentation.</a:t>
            </a:r>
          </a:p>
          <a:p>
            <a:pPr algn="l" rtl="0"/>
            <a:endParaRPr lang="en-US" sz="1600" dirty="0">
              <a:latin typeface="Times New Roman" panose="02020603050405020304" pitchFamily="18" charset="0"/>
              <a:cs typeface="Times New Roman" panose="02020603050405020304" pitchFamily="18" charset="0"/>
            </a:endParaRPr>
          </a:p>
          <a:p>
            <a:pPr algn="just" rtl="0"/>
            <a:r>
              <a:rPr lang="en-US" sz="1600" b="1" dirty="0">
                <a:effectLst/>
                <a:latin typeface="Times New Roman" panose="02020603050405020304" pitchFamily="18" charset="0"/>
                <a:cs typeface="Times New Roman" panose="02020603050405020304" pitchFamily="18" charset="0"/>
              </a:rPr>
              <a:t>3)  Secure:</a:t>
            </a:r>
            <a:r>
              <a:rPr lang="en-US" sz="1600" dirty="0">
                <a:effectLst/>
                <a:latin typeface="Times New Roman" panose="02020603050405020304" pitchFamily="18" charset="0"/>
                <a:cs typeface="Times New Roman" panose="02020603050405020304" pitchFamily="18" charset="0"/>
              </a:rPr>
              <a:t> Java provides a secure environment for developing and executing applications,</a:t>
            </a:r>
            <a:r>
              <a:rPr lang="en-US" sz="1600" dirty="0">
                <a:latin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cs typeface="Times New Roman" panose="02020603050405020304" pitchFamily="18" charset="0"/>
              </a:rPr>
              <a:t>with built-in security features like bytecode verification and a security manager.</a:t>
            </a:r>
          </a:p>
          <a:p>
            <a:pPr algn="l" rtl="0"/>
            <a:r>
              <a:rPr lang="en-US" sz="1600" dirty="0">
                <a:effectLst/>
                <a:latin typeface="Times New Roman" panose="02020603050405020304" pitchFamily="18" charset="0"/>
                <a:cs typeface="Times New Roman" panose="02020603050405020304" pitchFamily="18" charset="0"/>
              </a:rPr>
              <a:t> </a:t>
            </a:r>
          </a:p>
          <a:p>
            <a:pPr algn="l" rtl="0"/>
            <a:r>
              <a:rPr lang="en-US" sz="1600" b="1" dirty="0">
                <a:latin typeface="Times New Roman" panose="02020603050405020304" pitchFamily="18" charset="0"/>
                <a:cs typeface="Times New Roman" panose="02020603050405020304" pitchFamily="18" charset="0"/>
              </a:rPr>
              <a:t>4)  </a:t>
            </a:r>
            <a:r>
              <a:rPr lang="en-US" sz="1600" b="1" dirty="0">
                <a:effectLst/>
                <a:latin typeface="Times New Roman" panose="02020603050405020304" pitchFamily="18" charset="0"/>
                <a:cs typeface="Times New Roman" panose="02020603050405020304" pitchFamily="18" charset="0"/>
              </a:rPr>
              <a:t>Platform Independent:</a:t>
            </a:r>
            <a:r>
              <a:rPr lang="en-US" sz="1600" b="1" i="0" dirty="0">
                <a:solidFill>
                  <a:srgbClr val="212529"/>
                </a:solidFill>
                <a:effectLst/>
                <a:latin typeface="Times New Roman" panose="02020603050405020304" pitchFamily="18" charset="0"/>
                <a:cs typeface="Times New Roman" panose="02020603050405020304" pitchFamily="18" charset="0"/>
              </a:rPr>
              <a:t> </a:t>
            </a:r>
            <a:r>
              <a:rPr lang="en-US" sz="1600" b="0" i="0" dirty="0">
                <a:solidFill>
                  <a:srgbClr val="212529"/>
                </a:solidFill>
                <a:effectLst/>
                <a:latin typeface="Times New Roman" panose="02020603050405020304" pitchFamily="18" charset="0"/>
                <a:cs typeface="Times New Roman" panose="02020603050405020304" pitchFamily="18" charset="0"/>
              </a:rPr>
              <a:t>Unlike other programming languages such as C, C++ etc. which are compiled into platform specific machines. Java is guaranteed to be write-once, run-anywhere language.</a:t>
            </a:r>
          </a:p>
          <a:p>
            <a:pPr algn="l" rtl="0"/>
            <a:endParaRPr lang="en-US" sz="1600" dirty="0">
              <a:solidFill>
                <a:srgbClr val="212529"/>
              </a:solidFill>
              <a:effectLst/>
              <a:latin typeface="Times New Roman" panose="02020603050405020304" pitchFamily="18" charset="0"/>
              <a:cs typeface="Times New Roman" panose="02020603050405020304" pitchFamily="18" charset="0"/>
            </a:endParaRPr>
          </a:p>
          <a:p>
            <a:pPr algn="just" rtl="0"/>
            <a:r>
              <a:rPr lang="en-US" sz="1600" b="1" dirty="0">
                <a:solidFill>
                  <a:srgbClr val="212529"/>
                </a:solidFill>
                <a:latin typeface="Times New Roman" panose="02020603050405020304" pitchFamily="18" charset="0"/>
                <a:cs typeface="Times New Roman" panose="02020603050405020304" pitchFamily="18" charset="0"/>
              </a:rPr>
              <a:t>5) </a:t>
            </a:r>
            <a:r>
              <a:rPr lang="en-IN" sz="1600" b="1" i="0" dirty="0">
                <a:effectLst/>
                <a:latin typeface="Times New Roman" panose="02020603050405020304" pitchFamily="18" charset="0"/>
                <a:cs typeface="Times New Roman" panose="02020603050405020304" pitchFamily="18" charset="0"/>
              </a:rPr>
              <a:t>Robust: </a:t>
            </a:r>
            <a:r>
              <a:rPr lang="en-US" sz="1600" b="0" i="0" dirty="0">
                <a:effectLst/>
                <a:latin typeface="Times New Roman" panose="02020603050405020304" pitchFamily="18" charset="0"/>
                <a:cs typeface="Times New Roman" panose="02020603050405020304" pitchFamily="18" charset="0"/>
              </a:rPr>
              <a:t>Java has strong error-checking mechanisms that catch and handle errors at compile time and runtime, making it less prone to crashes or errors.</a:t>
            </a:r>
            <a:r>
              <a:rPr lang="en-US" sz="1600" b="0" i="0" dirty="0">
                <a:solidFill>
                  <a:srgbClr val="212529"/>
                </a:solidFill>
                <a:effectLst/>
                <a:latin typeface="Times New Roman" panose="02020603050405020304" pitchFamily="18" charset="0"/>
                <a:cs typeface="Times New Roman" panose="02020603050405020304" pitchFamily="18" charset="0"/>
              </a:rPr>
              <a:t> But the main areas which Java improved were Memory Management and mishandled Exceptions by introducing automatic </a:t>
            </a:r>
            <a:r>
              <a:rPr lang="en-US" sz="1600" i="0" dirty="0">
                <a:solidFill>
                  <a:srgbClr val="212529"/>
                </a:solidFill>
                <a:effectLst/>
                <a:latin typeface="Times New Roman" panose="02020603050405020304" pitchFamily="18" charset="0"/>
                <a:cs typeface="Times New Roman" panose="02020603050405020304" pitchFamily="18" charset="0"/>
              </a:rPr>
              <a:t>Garbage Collector </a:t>
            </a:r>
            <a:r>
              <a:rPr lang="en-US" sz="1600" b="0" i="0" dirty="0">
                <a:solidFill>
                  <a:srgbClr val="212529"/>
                </a:solidFill>
                <a:effectLst/>
                <a:latin typeface="Times New Roman" panose="02020603050405020304" pitchFamily="18" charset="0"/>
                <a:cs typeface="Times New Roman" panose="02020603050405020304" pitchFamily="18" charset="0"/>
              </a:rPr>
              <a:t>and </a:t>
            </a:r>
            <a:r>
              <a:rPr lang="en-US" sz="1600" i="0" dirty="0">
                <a:solidFill>
                  <a:srgbClr val="212529"/>
                </a:solidFill>
                <a:effectLst/>
                <a:latin typeface="Times New Roman" panose="02020603050405020304" pitchFamily="18" charset="0"/>
                <a:cs typeface="Times New Roman" panose="02020603050405020304" pitchFamily="18" charset="0"/>
              </a:rPr>
              <a:t>Exception Handling.</a:t>
            </a:r>
          </a:p>
          <a:p>
            <a:pPr algn="l" rtl="0"/>
            <a:endParaRPr lang="en-US" sz="1600" dirty="0">
              <a:solidFill>
                <a:srgbClr val="212529"/>
              </a:solidFill>
              <a:latin typeface="Times New Roman" panose="02020603050405020304" pitchFamily="18" charset="0"/>
              <a:cs typeface="Times New Roman" panose="02020603050405020304" pitchFamily="18" charset="0"/>
            </a:endParaRPr>
          </a:p>
          <a:p>
            <a:pPr algn="l" rtl="0"/>
            <a:r>
              <a:rPr lang="en-US" sz="1600" b="1" dirty="0">
                <a:solidFill>
                  <a:srgbClr val="212529"/>
                </a:solidFill>
                <a:effectLst/>
                <a:latin typeface="Times New Roman" panose="02020603050405020304" pitchFamily="18" charset="0"/>
                <a:cs typeface="Times New Roman" panose="02020603050405020304" pitchFamily="18" charset="0"/>
              </a:rPr>
              <a:t>6)</a:t>
            </a:r>
            <a:r>
              <a:rPr lang="en-US" sz="1600" b="1" dirty="0">
                <a:effectLst/>
                <a:latin typeface="Times New Roman" panose="02020603050405020304" pitchFamily="18" charset="0"/>
                <a:cs typeface="Times New Roman" panose="02020603050405020304" pitchFamily="18" charset="0"/>
              </a:rPr>
              <a:t> Portable</a:t>
            </a:r>
            <a:r>
              <a:rPr lang="en-US" sz="1600" b="1" dirty="0">
                <a:solidFill>
                  <a:srgbClr val="212529"/>
                </a:solidFill>
                <a:effectLst/>
                <a:latin typeface="Times New Roman" panose="02020603050405020304" pitchFamily="18" charset="0"/>
                <a:cs typeface="Times New Roman" panose="02020603050405020304" pitchFamily="18" charset="0"/>
              </a:rPr>
              <a:t>:</a:t>
            </a:r>
            <a:r>
              <a:rPr lang="en-US" sz="1600" b="1" i="0" dirty="0">
                <a:solidFill>
                  <a:srgbClr val="212529"/>
                </a:solidFill>
                <a:effectLst/>
                <a:latin typeface="Times New Roman" panose="02020603050405020304" pitchFamily="18" charset="0"/>
                <a:cs typeface="Times New Roman" panose="02020603050405020304" pitchFamily="18" charset="0"/>
              </a:rPr>
              <a:t> </a:t>
            </a:r>
            <a:r>
              <a:rPr lang="en-US" sz="1600" b="0" i="0" dirty="0">
                <a:solidFill>
                  <a:srgbClr val="212529"/>
                </a:solidFill>
                <a:effectLst/>
                <a:latin typeface="Times New Roman" panose="02020603050405020304" pitchFamily="18" charset="0"/>
                <a:cs typeface="Times New Roman" panose="02020603050405020304" pitchFamily="18" charset="0"/>
              </a:rPr>
              <a:t>Java Byte code can be carried to any platform. No implementation dependent features. Everything related to storage is predefined, example: size of primitive data types.</a:t>
            </a:r>
            <a:br>
              <a:rPr lang="en-US" sz="1600" dirty="0">
                <a:effectLst/>
                <a:latin typeface="Times New Roman" panose="02020603050405020304" pitchFamily="18" charset="0"/>
                <a:cs typeface="Times New Roman" panose="02020603050405020304" pitchFamily="18" charset="0"/>
              </a:rPr>
            </a:br>
            <a:br>
              <a:rPr lang="en-US" sz="1600" b="0" i="0" dirty="0">
                <a:solidFill>
                  <a:srgbClr val="000000"/>
                </a:solidFill>
                <a:effectLst/>
                <a:latin typeface="Arial" panose="020B0604020202020204" pitchFamily="34" charset="0"/>
              </a:rPr>
            </a:br>
            <a:br>
              <a:rPr lang="en-US" sz="1600" dirty="0">
                <a:effectLst/>
              </a:rPr>
            </a:br>
            <a:br>
              <a:rPr lang="en-US" b="0" i="0" dirty="0">
                <a:solidFill>
                  <a:srgbClr val="212529"/>
                </a:solidFill>
                <a:effectLst/>
                <a:latin typeface="system-ui"/>
              </a:rPr>
            </a:br>
            <a:endParaRPr lang="en-IN" dirty="0"/>
          </a:p>
        </p:txBody>
      </p:sp>
    </p:spTree>
    <p:extLst>
      <p:ext uri="{BB962C8B-B14F-4D97-AF65-F5344CB8AC3E}">
        <p14:creationId xmlns:p14="http://schemas.microsoft.com/office/powerpoint/2010/main" val="109058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C87C7E-0D24-8478-108C-7FA5222DB6C2}"/>
              </a:ext>
            </a:extLst>
          </p:cNvPr>
          <p:cNvSpPr txBox="1"/>
          <p:nvPr/>
        </p:nvSpPr>
        <p:spPr>
          <a:xfrm>
            <a:off x="430304" y="421340"/>
            <a:ext cx="10694895" cy="5324535"/>
          </a:xfrm>
          <a:prstGeom prst="rect">
            <a:avLst/>
          </a:prstGeom>
          <a:noFill/>
        </p:spPr>
        <p:txBody>
          <a:bodyPr wrap="square" rtlCol="0">
            <a:spAutoFit/>
          </a:bodyPr>
          <a:lstStyle/>
          <a:p>
            <a:r>
              <a:rPr lang="en-US" sz="1600" b="1" dirty="0">
                <a:effectLst/>
                <a:latin typeface="Arial" panose="020B0604020202020204" pitchFamily="34" charset="0"/>
              </a:rPr>
              <a:t>7</a:t>
            </a:r>
            <a:r>
              <a:rPr lang="en-US" sz="1600" b="1" dirty="0">
                <a:effectLst/>
                <a:latin typeface="Times New Roman" panose="02020603050405020304" pitchFamily="18" charset="0"/>
                <a:cs typeface="Times New Roman" panose="02020603050405020304" pitchFamily="18" charset="0"/>
              </a:rPr>
              <a:t>) Architecture Neutral:-</a:t>
            </a:r>
            <a:r>
              <a:rPr lang="en-US" sz="1600" b="0" i="0" dirty="0">
                <a:effectLst/>
                <a:latin typeface="Times New Roman" panose="02020603050405020304" pitchFamily="18" charset="0"/>
                <a:cs typeface="Times New Roman" panose="02020603050405020304" pitchFamily="18" charset="0"/>
              </a:rPr>
              <a:t> Java code can be compiled into byte code that can run on any architecture, making it highly flexible and portable.</a:t>
            </a:r>
          </a:p>
          <a:p>
            <a:endParaRPr lang="en-US" sz="1600" dirty="0">
              <a:latin typeface="Times New Roman" panose="02020603050405020304" pitchFamily="18" charset="0"/>
              <a:cs typeface="Times New Roman" panose="02020603050405020304" pitchFamily="18" charset="0"/>
            </a:endParaRPr>
          </a:p>
          <a:p>
            <a:pPr algn="just"/>
            <a:r>
              <a:rPr lang="en-US" sz="1600" b="1" dirty="0">
                <a:effectLst/>
                <a:latin typeface="Times New Roman" panose="02020603050405020304" pitchFamily="18" charset="0"/>
                <a:cs typeface="Times New Roman" panose="02020603050405020304" pitchFamily="18" charset="0"/>
              </a:rPr>
              <a:t>8. Dynamic:-</a:t>
            </a:r>
            <a:r>
              <a:rPr lang="en-US" sz="1600" b="1" i="0" dirty="0">
                <a:solidFill>
                  <a:srgbClr val="333333"/>
                </a:solidFill>
                <a:effectLst/>
                <a:latin typeface="Times New Roman" panose="02020603050405020304" pitchFamily="18" charset="0"/>
                <a:cs typeface="Times New Roman" panose="02020603050405020304" pitchFamily="18" charset="0"/>
              </a:rPr>
              <a:t> </a:t>
            </a:r>
            <a:r>
              <a:rPr lang="en-US" sz="1600" b="0" i="0" dirty="0">
                <a:solidFill>
                  <a:srgbClr val="333333"/>
                </a:solidFill>
                <a:effectLst/>
                <a:latin typeface="Times New Roman" panose="02020603050405020304" pitchFamily="18" charset="0"/>
                <a:cs typeface="Times New Roman" panose="02020603050405020304" pitchFamily="18" charset="0"/>
              </a:rPr>
              <a:t>Java is a dynamic language. It supports the dynamic loading of classes. It means classes are loaded on demand. It also supports functions from its native languages, i.e., C and C++. Java supports dynamic compilation and automatic memory management (garbage collection).</a:t>
            </a:r>
          </a:p>
          <a:p>
            <a:pPr algn="just"/>
            <a:endParaRPr lang="en-US" sz="1600" dirty="0">
              <a:solidFill>
                <a:srgbClr val="333333"/>
              </a:solidFill>
              <a:latin typeface="Times New Roman" panose="02020603050405020304" pitchFamily="18" charset="0"/>
              <a:cs typeface="Times New Roman" panose="02020603050405020304" pitchFamily="18" charset="0"/>
            </a:endParaRPr>
          </a:p>
          <a:p>
            <a:pPr algn="just"/>
            <a:r>
              <a:rPr lang="en-US" sz="1600" b="1" dirty="0">
                <a:effectLst/>
                <a:latin typeface="Times New Roman" panose="02020603050405020304" pitchFamily="18" charset="0"/>
                <a:cs typeface="Times New Roman" panose="02020603050405020304" pitchFamily="18" charset="0"/>
              </a:rPr>
              <a:t>9. Interpreted:-</a:t>
            </a:r>
            <a:r>
              <a:rPr lang="en-US" sz="1600" dirty="0">
                <a:effectLst/>
                <a:latin typeface="Times New Roman" panose="02020603050405020304" pitchFamily="18" charset="0"/>
                <a:cs typeface="Times New Roman" panose="02020603050405020304" pitchFamily="18" charset="0"/>
              </a:rPr>
              <a:t>After a Java program is compiled, it is transformed into bytecode, which can be understood by the Java Runtime Environment (JRE). The bytecode is then interpreted by the Java Virtual Machine (JVM), effectively making Java an interpreted language.</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effectLst/>
                <a:latin typeface="Times New Roman" panose="02020603050405020304" pitchFamily="18" charset="0"/>
                <a:cs typeface="Times New Roman" panose="02020603050405020304" pitchFamily="18" charset="0"/>
              </a:rPr>
              <a:t>10. High Performance:- </a:t>
            </a:r>
            <a:r>
              <a:rPr lang="en-US" sz="1600" b="0" i="0" dirty="0">
                <a:effectLst/>
                <a:latin typeface="Times New Roman" panose="02020603050405020304" pitchFamily="18" charset="0"/>
                <a:cs typeface="Times New Roman" panose="02020603050405020304" pitchFamily="18" charset="0"/>
              </a:rPr>
              <a:t>Java has a fast execution speed due to its Just-In-Time (JIT) compilation and efficient garbage collection mechanism.</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effectLst/>
                <a:latin typeface="Times New Roman" panose="02020603050405020304" pitchFamily="18" charset="0"/>
                <a:cs typeface="Times New Roman" panose="02020603050405020304" pitchFamily="18" charset="0"/>
              </a:rPr>
              <a:t>11. Multithreaded:- </a:t>
            </a:r>
            <a:r>
              <a:rPr lang="en-US" sz="1600" b="0" i="0" dirty="0">
                <a:solidFill>
                  <a:srgbClr val="212529"/>
                </a:solidFill>
                <a:effectLst/>
                <a:latin typeface="Times New Roman" panose="02020603050405020304" pitchFamily="18" charset="0"/>
                <a:cs typeface="Times New Roman" panose="02020603050405020304" pitchFamily="18" charset="0"/>
              </a:rPr>
              <a:t>Java multithreading feature makes it possible to write program that can do many tasks simultaneously. Benefit of multithreading is that it utilizes same memory and other resources to execute multiple threads at the same time, like While typing, grammatical errors are checked along.</a:t>
            </a:r>
          </a:p>
          <a:p>
            <a:pPr algn="just"/>
            <a:endParaRPr lang="en-US" sz="1600" dirty="0">
              <a:solidFill>
                <a:srgbClr val="212529"/>
              </a:solidFill>
              <a:latin typeface="Times New Roman" panose="02020603050405020304" pitchFamily="18" charset="0"/>
              <a:cs typeface="Times New Roman" panose="02020603050405020304" pitchFamily="18" charset="0"/>
            </a:endParaRPr>
          </a:p>
          <a:p>
            <a:pPr algn="just"/>
            <a:r>
              <a:rPr lang="en-US" sz="1600" b="1" dirty="0">
                <a:effectLst/>
                <a:latin typeface="Times New Roman" panose="02020603050405020304" pitchFamily="18" charset="0"/>
                <a:cs typeface="Times New Roman" panose="02020603050405020304" pitchFamily="18" charset="0"/>
              </a:rPr>
              <a:t>12. Distributed</a:t>
            </a:r>
            <a:r>
              <a:rPr lang="en-US" sz="1600" b="1" dirty="0">
                <a:solidFill>
                  <a:srgbClr val="212529"/>
                </a:solidFill>
                <a:effectLst/>
                <a:latin typeface="Times New Roman" panose="02020603050405020304" pitchFamily="18" charset="0"/>
                <a:cs typeface="Times New Roman" panose="02020603050405020304" pitchFamily="18" charset="0"/>
              </a:rPr>
              <a:t>:-</a:t>
            </a:r>
            <a:r>
              <a:rPr lang="en-US" sz="1600" b="0" i="0" dirty="0">
                <a:solidFill>
                  <a:srgbClr val="333333"/>
                </a:solidFill>
                <a:effectLst/>
                <a:latin typeface="Times New Roman" panose="02020603050405020304" pitchFamily="18" charset="0"/>
                <a:cs typeface="Times New Roman" panose="02020603050405020304" pitchFamily="18" charset="0"/>
              </a:rPr>
              <a:t> Java is distributed because it facilitates users to create distributed applications in Java. RMI and EJB are used for creating distributed applications. This feature of Java makes us able to access files by calling the methods from any machine on the internet.</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93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B40DC-E114-0F77-731E-271535918472}"/>
              </a:ext>
            </a:extLst>
          </p:cNvPr>
          <p:cNvSpPr txBox="1"/>
          <p:nvPr/>
        </p:nvSpPr>
        <p:spPr>
          <a:xfrm>
            <a:off x="555812" y="152400"/>
            <a:ext cx="9780494" cy="6401753"/>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Implementation of a Java application program:</a:t>
            </a:r>
          </a:p>
          <a:p>
            <a:endParaRPr lang="en-US" b="1" i="0" dirty="0">
              <a:effectLst/>
              <a:latin typeface="Times New Roman" panose="02020603050405020304" pitchFamily="18" charset="0"/>
              <a:cs typeface="Times New Roman" panose="02020603050405020304" pitchFamily="18" charset="0"/>
            </a:endParaRPr>
          </a:p>
          <a:p>
            <a:r>
              <a:rPr lang="en-US" sz="1600" b="0" i="0" dirty="0">
                <a:effectLst/>
                <a:latin typeface="Times New Roman" panose="02020603050405020304" pitchFamily="18" charset="0"/>
                <a:cs typeface="Times New Roman" panose="02020603050405020304" pitchFamily="18" charset="0"/>
              </a:rPr>
              <a:t>1. Creating the program</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2. Compiling the program</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3. Running the program</a:t>
            </a:r>
          </a:p>
          <a:p>
            <a:endParaRPr lang="en-US" sz="1600"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0" i="0" dirty="0">
                <a:effectLst/>
                <a:latin typeface="Times New Roman" panose="02020603050405020304" pitchFamily="18" charset="0"/>
                <a:cs typeface="Times New Roman" panose="02020603050405020304" pitchFamily="18" charset="0"/>
              </a:rPr>
              <a:t>Anatomy  of java program:-</a:t>
            </a:r>
          </a:p>
          <a:p>
            <a:endParaRPr lang="en-US" sz="1400" b="0" i="0" dirty="0">
              <a:effectLst/>
              <a:latin typeface="Times New Roman" panose="02020603050405020304" pitchFamily="18" charset="0"/>
              <a:cs typeface="Times New Roman" panose="02020603050405020304" pitchFamily="18" charset="0"/>
            </a:endParaRPr>
          </a:p>
          <a:p>
            <a:r>
              <a:rPr lang="en-US" sz="1400" b="0" i="0" dirty="0">
                <a:effectLst/>
                <a:latin typeface="Times New Roman" panose="02020603050405020304" pitchFamily="18" charset="0"/>
                <a:cs typeface="Times New Roman" panose="02020603050405020304" pitchFamily="18" charset="0"/>
              </a:rPr>
              <a:t>documentation section</a:t>
            </a:r>
          </a:p>
          <a:p>
            <a:r>
              <a:rPr lang="en-US" sz="1400" b="0" i="0" dirty="0">
                <a:effectLst/>
                <a:latin typeface="Times New Roman" panose="02020603050405020304" pitchFamily="18" charset="0"/>
                <a:cs typeface="Times New Roman" panose="02020603050405020304" pitchFamily="18" charset="0"/>
              </a:rPr>
              <a:t>package statement</a:t>
            </a:r>
          </a:p>
          <a:p>
            <a:r>
              <a:rPr lang="en-US" sz="1400" b="0" i="0" dirty="0">
                <a:effectLst/>
                <a:latin typeface="Times New Roman" panose="02020603050405020304" pitchFamily="18" charset="0"/>
                <a:cs typeface="Times New Roman" panose="02020603050405020304" pitchFamily="18" charset="0"/>
              </a:rPr>
              <a:t>import statements</a:t>
            </a:r>
          </a:p>
          <a:p>
            <a:r>
              <a:rPr lang="en-US" sz="1400" b="0" i="0" dirty="0">
                <a:effectLst/>
                <a:latin typeface="Times New Roman" panose="02020603050405020304" pitchFamily="18" charset="0"/>
                <a:cs typeface="Times New Roman" panose="02020603050405020304" pitchFamily="18" charset="0"/>
              </a:rPr>
              <a:t>interface statements</a:t>
            </a:r>
          </a:p>
          <a:p>
            <a:r>
              <a:rPr lang="en-US" sz="1400" b="0" i="0" dirty="0">
                <a:effectLst/>
                <a:latin typeface="Times New Roman" panose="02020603050405020304" pitchFamily="18" charset="0"/>
                <a:cs typeface="Times New Roman" panose="02020603050405020304" pitchFamily="18" charset="0"/>
              </a:rPr>
              <a:t>class definitions</a:t>
            </a:r>
          </a:p>
          <a:p>
            <a:r>
              <a:rPr lang="en-US" sz="1400" b="0" i="0" dirty="0">
                <a:effectLst/>
                <a:latin typeface="Times New Roman" panose="02020603050405020304" pitchFamily="18" charset="0"/>
                <a:cs typeface="Times New Roman" panose="02020603050405020304" pitchFamily="18" charset="0"/>
              </a:rPr>
              <a:t>Main Method class</a:t>
            </a:r>
          </a:p>
          <a:p>
            <a:r>
              <a:rPr lang="en-US" sz="1400" b="0" i="0" dirty="0">
                <a:effectLst/>
                <a:latin typeface="Times New Roman" panose="02020603050405020304" pitchFamily="18" charset="0"/>
                <a:cs typeface="Times New Roman" panose="02020603050405020304" pitchFamily="18" charset="0"/>
              </a:rPr>
              <a:t>{</a:t>
            </a:r>
          </a:p>
          <a:p>
            <a:r>
              <a:rPr lang="en-US" sz="1400" b="0" i="0" dirty="0">
                <a:effectLst/>
                <a:latin typeface="Times New Roman" panose="02020603050405020304" pitchFamily="18" charset="0"/>
                <a:cs typeface="Times New Roman" panose="02020603050405020304" pitchFamily="18" charset="0"/>
              </a:rPr>
              <a:t>  Main Method Definition</a:t>
            </a:r>
          </a:p>
          <a:p>
            <a:r>
              <a:rPr lang="en-US" sz="1400" b="0" i="0" dirty="0">
                <a:effectLst/>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sz="1400" b="1" i="0" dirty="0">
                <a:effectLst/>
                <a:latin typeface="Times New Roman" panose="02020603050405020304" pitchFamily="18" charset="0"/>
                <a:cs typeface="Times New Roman" panose="02020603050405020304" pitchFamily="18" charset="0"/>
              </a:rPr>
              <a:t>Steps to compile and run a JAVA Program</a:t>
            </a:r>
          </a:p>
          <a:p>
            <a:endParaRPr lang="en-US" sz="1400" i="0" dirty="0">
              <a:effectLst/>
              <a:latin typeface="Times New Roman" panose="02020603050405020304" pitchFamily="18" charset="0"/>
              <a:cs typeface="Times New Roman" panose="02020603050405020304" pitchFamily="18" charset="0"/>
            </a:endParaRPr>
          </a:p>
          <a:p>
            <a:r>
              <a:rPr lang="en-US" sz="1400" i="0" dirty="0">
                <a:effectLst/>
                <a:latin typeface="Times New Roman" panose="02020603050405020304" pitchFamily="18" charset="0"/>
                <a:cs typeface="Times New Roman" panose="02020603050405020304" pitchFamily="18" charset="0"/>
              </a:rPr>
              <a:t>1.save code with java extension</a:t>
            </a:r>
          </a:p>
          <a:p>
            <a:r>
              <a:rPr lang="en-US" sz="1400" i="0" dirty="0">
                <a:effectLst/>
                <a:latin typeface="Times New Roman" panose="02020603050405020304" pitchFamily="18" charset="0"/>
                <a:cs typeface="Times New Roman" panose="02020603050405020304" pitchFamily="18" charset="0"/>
              </a:rPr>
              <a:t>      </a:t>
            </a:r>
            <a:r>
              <a:rPr lang="en-US" sz="1400" i="0" dirty="0" err="1">
                <a:effectLst/>
                <a:latin typeface="Times New Roman" panose="02020603050405020304" pitchFamily="18" charset="0"/>
                <a:cs typeface="Times New Roman" panose="02020603050405020304" pitchFamily="18" charset="0"/>
              </a:rPr>
              <a:t>MyFirstApp.Java</a:t>
            </a:r>
            <a:endParaRPr lang="en-US" sz="1400" i="0" dirty="0">
              <a:effectLst/>
              <a:latin typeface="Times New Roman" panose="02020603050405020304" pitchFamily="18" charset="0"/>
              <a:cs typeface="Times New Roman" panose="02020603050405020304" pitchFamily="18" charset="0"/>
            </a:endParaRPr>
          </a:p>
          <a:p>
            <a:r>
              <a:rPr lang="en-US" sz="1400" i="0" dirty="0">
                <a:effectLst/>
                <a:latin typeface="Times New Roman" panose="02020603050405020304" pitchFamily="18" charset="0"/>
                <a:cs typeface="Times New Roman" panose="02020603050405020304" pitchFamily="18" charset="0"/>
              </a:rPr>
              <a:t>2.compile</a:t>
            </a:r>
          </a:p>
          <a:p>
            <a:r>
              <a:rPr lang="en-US" sz="1400" i="0" dirty="0">
                <a:effectLst/>
                <a:latin typeface="Times New Roman" panose="02020603050405020304" pitchFamily="18" charset="0"/>
                <a:cs typeface="Times New Roman" panose="02020603050405020304" pitchFamily="18" charset="0"/>
              </a:rPr>
              <a:t>    </a:t>
            </a:r>
            <a:r>
              <a:rPr lang="en-US" sz="1400" i="0" dirty="0" err="1">
                <a:effectLst/>
                <a:latin typeface="Times New Roman" panose="02020603050405020304" pitchFamily="18" charset="0"/>
                <a:cs typeface="Times New Roman" panose="02020603050405020304" pitchFamily="18" charset="0"/>
              </a:rPr>
              <a:t>javac</a:t>
            </a:r>
            <a:r>
              <a:rPr lang="en-US" sz="1400" i="0" dirty="0">
                <a:effectLst/>
                <a:latin typeface="Times New Roman" panose="02020603050405020304" pitchFamily="18" charset="0"/>
                <a:cs typeface="Times New Roman" panose="02020603050405020304" pitchFamily="18" charset="0"/>
              </a:rPr>
              <a:t> MyFirstApp</a:t>
            </a:r>
            <a:r>
              <a:rPr lang="en-US" sz="1400" dirty="0">
                <a:latin typeface="Times New Roman" panose="02020603050405020304" pitchFamily="18" charset="0"/>
                <a:cs typeface="Times New Roman" panose="02020603050405020304" pitchFamily="18" charset="0"/>
              </a:rPr>
              <a:t>.java</a:t>
            </a:r>
            <a:endParaRPr lang="en-US" sz="1400" i="0" dirty="0">
              <a:effectLst/>
              <a:latin typeface="Times New Roman" panose="02020603050405020304" pitchFamily="18" charset="0"/>
              <a:cs typeface="Times New Roman" panose="02020603050405020304" pitchFamily="18" charset="0"/>
            </a:endParaRPr>
          </a:p>
          <a:p>
            <a:r>
              <a:rPr lang="en-US" sz="1400" i="0" dirty="0">
                <a:effectLst/>
                <a:latin typeface="Times New Roman" panose="02020603050405020304" pitchFamily="18" charset="0"/>
                <a:cs typeface="Times New Roman" panose="02020603050405020304" pitchFamily="18" charset="0"/>
              </a:rPr>
              <a:t>3.Run</a:t>
            </a:r>
          </a:p>
          <a:p>
            <a:r>
              <a:rPr lang="en-US" sz="1400" i="0" dirty="0">
                <a:effectLst/>
                <a:latin typeface="Times New Roman" panose="02020603050405020304" pitchFamily="18" charset="0"/>
                <a:cs typeface="Times New Roman" panose="02020603050405020304" pitchFamily="18" charset="0"/>
              </a:rPr>
              <a:t>   java </a:t>
            </a:r>
            <a:r>
              <a:rPr lang="en-US" sz="1400" i="0" dirty="0" err="1">
                <a:effectLst/>
                <a:latin typeface="Times New Roman" panose="02020603050405020304" pitchFamily="18" charset="0"/>
                <a:cs typeface="Times New Roman" panose="02020603050405020304" pitchFamily="18" charset="0"/>
              </a:rPr>
              <a:t>MyFirstApp</a:t>
            </a:r>
            <a:endParaRPr lang="en-US" sz="1400" i="0" dirty="0">
              <a:effectLst/>
              <a:latin typeface="Times New Roman" panose="02020603050405020304" pitchFamily="18" charset="0"/>
              <a:cs typeface="Times New Roman" panose="02020603050405020304" pitchFamily="18" charset="0"/>
            </a:endParaRPr>
          </a:p>
          <a:p>
            <a:r>
              <a:rPr lang="en-US" sz="1400" i="0" dirty="0">
                <a:effectLst/>
                <a:latin typeface="Times New Roman" panose="02020603050405020304" pitchFamily="18" charset="0"/>
                <a:cs typeface="Times New Roman" panose="02020603050405020304" pitchFamily="18" charset="0"/>
              </a:rPr>
              <a:t>4.Output.</a:t>
            </a:r>
          </a:p>
          <a:p>
            <a:endParaRPr lang="en-US" sz="1400" b="1" i="0" dirty="0">
              <a:effectLst/>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74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EDBDC-7741-75A8-6F8E-DC74348C2F34}"/>
              </a:ext>
            </a:extLst>
          </p:cNvPr>
          <p:cNvSpPr txBox="1"/>
          <p:nvPr/>
        </p:nvSpPr>
        <p:spPr>
          <a:xfrm>
            <a:off x="246528" y="188260"/>
            <a:ext cx="11698943" cy="437042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JDK , JRE , JVM,JIT:</a:t>
            </a:r>
          </a:p>
          <a:p>
            <a:endParaRPr lang="en-IN"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JDK</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JDK is java development kit.</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JDK contains JRE+ compilers + debug etc..</a:t>
            </a:r>
          </a:p>
          <a:p>
            <a:pPr marL="285750" indent="-285750">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JDK</a:t>
            </a:r>
            <a:r>
              <a:rPr lang="en-US" sz="1600" b="0" i="0" dirty="0">
                <a:effectLst/>
                <a:latin typeface="Times New Roman" panose="02020603050405020304" pitchFamily="18" charset="0"/>
                <a:cs typeface="Times New Roman" panose="02020603050405020304" pitchFamily="18" charset="0"/>
              </a:rPr>
              <a:t> (Java Development Kit) is a Kit that provides the environment to </a:t>
            </a:r>
            <a:r>
              <a:rPr lang="en-US" sz="1600" i="0" dirty="0">
                <a:effectLst/>
                <a:latin typeface="Times New Roman" panose="02020603050405020304" pitchFamily="18" charset="0"/>
                <a:cs typeface="Times New Roman" panose="02020603050405020304" pitchFamily="18" charset="0"/>
              </a:rPr>
              <a:t>develop and execute(run) </a:t>
            </a:r>
            <a:r>
              <a:rPr lang="en-US" sz="1600" b="0" i="0" dirty="0">
                <a:effectLst/>
                <a:latin typeface="Times New Roman" panose="02020603050405020304" pitchFamily="18" charset="0"/>
                <a:cs typeface="Times New Roman" panose="02020603050405020304" pitchFamily="18" charset="0"/>
              </a:rPr>
              <a:t>the Java program</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JRE</a:t>
            </a: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a:t>
            </a:r>
            <a:r>
              <a:rPr lang="en-US" sz="1600" b="1" i="0" dirty="0">
                <a:solidFill>
                  <a:srgbClr val="FFFFFF"/>
                </a:solidFill>
                <a:effectLst/>
                <a:latin typeface="Nunito" pitchFamily="2" charset="0"/>
              </a:rPr>
              <a:t> </a:t>
            </a:r>
            <a:r>
              <a:rPr lang="en-US" sz="1600" i="0" dirty="0">
                <a:effectLst/>
                <a:latin typeface="Times New Roman" panose="02020603050405020304" pitchFamily="18" charset="0"/>
                <a:cs typeface="Times New Roman" panose="02020603050405020304" pitchFamily="18" charset="0"/>
              </a:rPr>
              <a:t>JRE</a:t>
            </a:r>
            <a:r>
              <a:rPr lang="en-US" sz="1600" b="1"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(Java Runtime Environment) is an installation package that provides an environment to </a:t>
            </a:r>
            <a:r>
              <a:rPr lang="en-US" sz="1600" i="0" dirty="0">
                <a:effectLst/>
                <a:latin typeface="Times New Roman" panose="02020603050405020304" pitchFamily="18" charset="0"/>
                <a:cs typeface="Times New Roman" panose="02020603050405020304" pitchFamily="18" charset="0"/>
              </a:rPr>
              <a:t>only run </a:t>
            </a:r>
            <a:r>
              <a:rPr lang="en-US" sz="1600" b="0" i="0" dirty="0">
                <a:effectLst/>
                <a:latin typeface="Times New Roman" panose="02020603050405020304" pitchFamily="18" charset="0"/>
                <a:cs typeface="Times New Roman" panose="02020603050405020304" pitchFamily="18" charset="0"/>
              </a:rPr>
              <a:t>the java program </a:t>
            </a:r>
            <a:r>
              <a:rPr lang="en-US" sz="1600" dirty="0">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JRE is only used by those who only want to run Java programs that are end-users of your system.</a:t>
            </a:r>
          </a:p>
          <a:p>
            <a:pPr marL="285750" indent="-285750">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  The Java Runtime Environment is a set of software tools which are used for developing Java applications.</a:t>
            </a:r>
          </a:p>
          <a:p>
            <a:pPr marL="285750" indent="-285750">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  It is the implementation of JVM. </a:t>
            </a:r>
          </a:p>
          <a:p>
            <a:pPr marL="285750" indent="-285750">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  It physically exists.</a:t>
            </a:r>
          </a:p>
          <a:p>
            <a:pPr marL="285750" indent="-285750">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  It contains a set of libraries + other files that JVM uses at runtime.</a:t>
            </a:r>
            <a:endParaRPr lang="en-US" sz="1600" b="0" i="0" dirty="0">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284A76A-B0F1-3428-DEB2-A3DBC00C747C}"/>
              </a:ext>
            </a:extLst>
          </p:cNvPr>
          <p:cNvPicPr>
            <a:picLocks noChangeAspect="1"/>
          </p:cNvPicPr>
          <p:nvPr/>
        </p:nvPicPr>
        <p:blipFill>
          <a:blip r:embed="rId2"/>
          <a:stretch>
            <a:fillRect/>
          </a:stretch>
        </p:blipFill>
        <p:spPr>
          <a:xfrm>
            <a:off x="1704693" y="4174749"/>
            <a:ext cx="2656737" cy="1553698"/>
          </a:xfrm>
          <a:prstGeom prst="rect">
            <a:avLst/>
          </a:prstGeom>
        </p:spPr>
      </p:pic>
      <p:pic>
        <p:nvPicPr>
          <p:cNvPr id="6" name="Picture 5">
            <a:extLst>
              <a:ext uri="{FF2B5EF4-FFF2-40B4-BE49-F238E27FC236}">
                <a16:creationId xmlns:a16="http://schemas.microsoft.com/office/drawing/2014/main" id="{39E6FA9B-773B-3C34-3B0A-B95D1B2E0A35}"/>
              </a:ext>
            </a:extLst>
          </p:cNvPr>
          <p:cNvPicPr>
            <a:picLocks noChangeAspect="1"/>
          </p:cNvPicPr>
          <p:nvPr/>
        </p:nvPicPr>
        <p:blipFill>
          <a:blip r:embed="rId3"/>
          <a:stretch>
            <a:fillRect/>
          </a:stretch>
        </p:blipFill>
        <p:spPr>
          <a:xfrm>
            <a:off x="5299914" y="4174749"/>
            <a:ext cx="2822110" cy="1488141"/>
          </a:xfrm>
          <a:prstGeom prst="rect">
            <a:avLst/>
          </a:prstGeom>
        </p:spPr>
      </p:pic>
    </p:spTree>
    <p:extLst>
      <p:ext uri="{BB962C8B-B14F-4D97-AF65-F5344CB8AC3E}">
        <p14:creationId xmlns:p14="http://schemas.microsoft.com/office/powerpoint/2010/main" val="312598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9FAE2-DDA4-BBD3-5325-CBE15D1E1CAF}"/>
              </a:ext>
            </a:extLst>
          </p:cNvPr>
          <p:cNvSpPr txBox="1"/>
          <p:nvPr/>
        </p:nvSpPr>
        <p:spPr>
          <a:xfrm>
            <a:off x="708212" y="726140"/>
            <a:ext cx="11483788" cy="4924425"/>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JVM</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JVM (Java Virtual Machine) is a very important part of both JDK and JRE because it is contained or inbuilt in both.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Java program  run using JRE or JDK goes into JVM and JVM is responsible for executing the java program line by line, hence it is also known as an interpreter.</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JVM is java virtual machine, translate bytecode to machine code.</a:t>
            </a:r>
          </a:p>
          <a:p>
            <a:pPr marL="285750" indent="-285750">
              <a:buFont typeface="Arial" panose="020B0604020202020204" pitchFamily="34" charset="0"/>
              <a:buChar char="•"/>
            </a:pPr>
            <a:r>
              <a:rPr lang="en-US" sz="1600" b="0" i="0" dirty="0">
                <a:solidFill>
                  <a:srgbClr val="333333"/>
                </a:solidFill>
                <a:effectLst/>
                <a:latin typeface="Times New Roman" panose="02020603050405020304" pitchFamily="18" charset="0"/>
                <a:cs typeface="Times New Roman" panose="02020603050405020304" pitchFamily="18" charset="0"/>
              </a:rPr>
              <a:t>It is called a virtual machine because it doesn't physically exist.</a:t>
            </a:r>
            <a:endParaRPr lang="en-IN" sz="16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JIT</a:t>
            </a:r>
            <a:endParaRPr lang="en-IN"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JIT is just- in-time COMPILER improve the performance of java program by compiling bytecode into native machine code at  runtime</a:t>
            </a:r>
          </a:p>
          <a:p>
            <a:r>
              <a:rPr lang="en-IN" sz="1800" dirty="0">
                <a:latin typeface="Times New Roman" panose="02020603050405020304" pitchFamily="18" charset="0"/>
                <a:cs typeface="Times New Roman" panose="02020603050405020304" pitchFamily="18" charset="0"/>
              </a:rPr>
              <a:t>And identify the </a:t>
            </a:r>
            <a:r>
              <a:rPr lang="en-IN" sz="1800" dirty="0" err="1">
                <a:latin typeface="Times New Roman" panose="02020603050405020304" pitchFamily="18" charset="0"/>
                <a:cs typeface="Times New Roman" panose="02020603050405020304" pitchFamily="18" charset="0"/>
              </a:rPr>
              <a:t>hostsport</a:t>
            </a:r>
            <a:r>
              <a:rPr lang="en-IN" sz="1800" dirty="0">
                <a:latin typeface="Times New Roman" panose="02020603050405020304" pitchFamily="18" charset="0"/>
                <a:cs typeface="Times New Roman" panose="02020603050405020304" pitchFamily="18" charset="0"/>
              </a:rPr>
              <a:t>(parts of program)</a:t>
            </a:r>
          </a:p>
          <a:p>
            <a:endParaRPr lang="en-IN" dirty="0"/>
          </a:p>
        </p:txBody>
      </p:sp>
      <p:pic>
        <p:nvPicPr>
          <p:cNvPr id="1026" name="Picture 2">
            <a:extLst>
              <a:ext uri="{FF2B5EF4-FFF2-40B4-BE49-F238E27FC236}">
                <a16:creationId xmlns:a16="http://schemas.microsoft.com/office/drawing/2014/main" id="{457A5E01-4526-0A2A-C3BF-18F2F1D27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082" y="2357439"/>
            <a:ext cx="6986948" cy="15511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5911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1235</TotalTime>
  <Words>2781</Words>
  <Application>Microsoft Office PowerPoint</Application>
  <PresentationFormat>Widescreen</PresentationFormat>
  <Paragraphs>433</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Gill Sans MT</vt:lpstr>
      <vt:lpstr>inter-bold</vt:lpstr>
      <vt:lpstr>inter-regular</vt:lpstr>
      <vt:lpstr>Nunito</vt:lpstr>
      <vt:lpstr>system-ui</vt:lpstr>
      <vt:lpstr>Times New Roman</vt:lpstr>
      <vt:lpstr>Wingdings</vt:lpstr>
      <vt:lpstr>Gallery</vt:lpstr>
      <vt:lpstr>JAVA CONCEPTS</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B</dc:creator>
  <cp:lastModifiedBy>B</cp:lastModifiedBy>
  <cp:revision>2</cp:revision>
  <dcterms:created xsi:type="dcterms:W3CDTF">2023-05-18T12:29:00Z</dcterms:created>
  <dcterms:modified xsi:type="dcterms:W3CDTF">2023-05-21T06:52:53Z</dcterms:modified>
</cp:coreProperties>
</file>