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61" r:id="rId3"/>
    <p:sldId id="260" r:id="rId4"/>
    <p:sldId id="259" r:id="rId5"/>
    <p:sldId id="258"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7E80FC6-0468-41CE-8904-8FF043B6232E}" type="datetimeFigureOut">
              <a:rPr lang="en-IN" smtClean="0"/>
              <a:t>14-11-2024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F06B5C9-046C-4B5E-9EE8-DF4828956F6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571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E80FC6-0468-41CE-8904-8FF043B6232E}"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6B5C9-046C-4B5E-9EE8-DF4828956F60}" type="slidenum">
              <a:rPr lang="en-IN" smtClean="0"/>
              <a:t>‹#›</a:t>
            </a:fld>
            <a:endParaRPr lang="en-IN"/>
          </a:p>
        </p:txBody>
      </p:sp>
    </p:spTree>
    <p:extLst>
      <p:ext uri="{BB962C8B-B14F-4D97-AF65-F5344CB8AC3E}">
        <p14:creationId xmlns:p14="http://schemas.microsoft.com/office/powerpoint/2010/main" val="423239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E80FC6-0468-41CE-8904-8FF043B623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6B5C9-046C-4B5E-9EE8-DF4828956F6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760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E80FC6-0468-41CE-8904-8FF043B623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6B5C9-046C-4B5E-9EE8-DF4828956F6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7717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E80FC6-0468-41CE-8904-8FF043B623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6B5C9-046C-4B5E-9EE8-DF4828956F60}" type="slidenum">
              <a:rPr lang="en-IN" smtClean="0"/>
              <a:t>‹#›</a:t>
            </a:fld>
            <a:endParaRPr lang="en-IN"/>
          </a:p>
        </p:txBody>
      </p:sp>
    </p:spTree>
    <p:extLst>
      <p:ext uri="{BB962C8B-B14F-4D97-AF65-F5344CB8AC3E}">
        <p14:creationId xmlns:p14="http://schemas.microsoft.com/office/powerpoint/2010/main" val="2154453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E80FC6-0468-41CE-8904-8FF043B623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6B5C9-046C-4B5E-9EE8-DF4828956F6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80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E80FC6-0468-41CE-8904-8FF043B623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6B5C9-046C-4B5E-9EE8-DF4828956F6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413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80FC6-0468-41CE-8904-8FF043B623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6B5C9-046C-4B5E-9EE8-DF4828956F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775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80FC6-0468-41CE-8904-8FF043B623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6B5C9-046C-4B5E-9EE8-DF4828956F6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22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80FC6-0468-41CE-8904-8FF043B623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6B5C9-046C-4B5E-9EE8-DF4828956F60}" type="slidenum">
              <a:rPr lang="en-IN" smtClean="0"/>
              <a:t>‹#›</a:t>
            </a:fld>
            <a:endParaRPr lang="en-IN"/>
          </a:p>
        </p:txBody>
      </p:sp>
    </p:spTree>
    <p:extLst>
      <p:ext uri="{BB962C8B-B14F-4D97-AF65-F5344CB8AC3E}">
        <p14:creationId xmlns:p14="http://schemas.microsoft.com/office/powerpoint/2010/main" val="217031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E80FC6-0468-41CE-8904-8FF043B6232E}"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6B5C9-046C-4B5E-9EE8-DF4828956F6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93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E80FC6-0468-41CE-8904-8FF043B6232E}"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6B5C9-046C-4B5E-9EE8-DF4828956F60}" type="slidenum">
              <a:rPr lang="en-IN" smtClean="0"/>
              <a:t>‹#›</a:t>
            </a:fld>
            <a:endParaRPr lang="en-IN"/>
          </a:p>
        </p:txBody>
      </p:sp>
    </p:spTree>
    <p:extLst>
      <p:ext uri="{BB962C8B-B14F-4D97-AF65-F5344CB8AC3E}">
        <p14:creationId xmlns:p14="http://schemas.microsoft.com/office/powerpoint/2010/main" val="151194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E80FC6-0468-41CE-8904-8FF043B6232E}"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06B5C9-046C-4B5E-9EE8-DF4828956F6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01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E80FC6-0468-41CE-8904-8FF043B6232E}"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06B5C9-046C-4B5E-9EE8-DF4828956F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45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80FC6-0468-41CE-8904-8FF043B6232E}" type="datetimeFigureOut">
              <a:rPr lang="en-IN" smtClean="0"/>
              <a:t>14-11-2024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06B5C9-046C-4B5E-9EE8-DF4828956F60}" type="slidenum">
              <a:rPr lang="en-IN" smtClean="0"/>
              <a:t>‹#›</a:t>
            </a:fld>
            <a:endParaRPr lang="en-IN"/>
          </a:p>
        </p:txBody>
      </p:sp>
    </p:spTree>
    <p:extLst>
      <p:ext uri="{BB962C8B-B14F-4D97-AF65-F5344CB8AC3E}">
        <p14:creationId xmlns:p14="http://schemas.microsoft.com/office/powerpoint/2010/main" val="305448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E80FC6-0468-41CE-8904-8FF043B6232E}"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6B5C9-046C-4B5E-9EE8-DF4828956F6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74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E80FC6-0468-41CE-8904-8FF043B6232E}"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6B5C9-046C-4B5E-9EE8-DF4828956F60}" type="slidenum">
              <a:rPr lang="en-IN" smtClean="0"/>
              <a:t>‹#›</a:t>
            </a:fld>
            <a:endParaRPr lang="en-IN"/>
          </a:p>
        </p:txBody>
      </p:sp>
    </p:spTree>
    <p:extLst>
      <p:ext uri="{BB962C8B-B14F-4D97-AF65-F5344CB8AC3E}">
        <p14:creationId xmlns:p14="http://schemas.microsoft.com/office/powerpoint/2010/main" val="284739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E80FC6-0468-41CE-8904-8FF043B6232E}" type="datetimeFigureOut">
              <a:rPr lang="en-IN" smtClean="0"/>
              <a:t>14-11-2024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06B5C9-046C-4B5E-9EE8-DF4828956F60}" type="slidenum">
              <a:rPr lang="en-IN" smtClean="0"/>
              <a:t>‹#›</a:t>
            </a:fld>
            <a:endParaRPr lang="en-IN"/>
          </a:p>
        </p:txBody>
      </p:sp>
    </p:spTree>
    <p:extLst>
      <p:ext uri="{BB962C8B-B14F-4D97-AF65-F5344CB8AC3E}">
        <p14:creationId xmlns:p14="http://schemas.microsoft.com/office/powerpoint/2010/main" val="42872876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1530D6-883B-A683-B9A9-C13189BEBA50}"/>
              </a:ext>
            </a:extLst>
          </p:cNvPr>
          <p:cNvSpPr txBox="1"/>
          <p:nvPr/>
        </p:nvSpPr>
        <p:spPr>
          <a:xfrm>
            <a:off x="2194560" y="2601884"/>
            <a:ext cx="10166465" cy="707886"/>
          </a:xfrm>
          <a:prstGeom prst="rect">
            <a:avLst/>
          </a:prstGeom>
          <a:noFill/>
        </p:spPr>
        <p:txBody>
          <a:bodyPr wrap="square" rtlCol="0">
            <a:spAutoFit/>
          </a:bodyPr>
          <a:lstStyle/>
          <a:p>
            <a:r>
              <a:rPr lang="en-US" sz="4000" dirty="0">
                <a:latin typeface="Bahnschrift" panose="020B0502040204020203" pitchFamily="34" charset="0"/>
              </a:rPr>
              <a:t>EDGE COMPUTING IN NETWORKS</a:t>
            </a:r>
            <a:endParaRPr lang="en-IN" sz="4000" dirty="0">
              <a:latin typeface="Bahnschrift" panose="020B0502040204020203" pitchFamily="34" charset="0"/>
            </a:endParaRPr>
          </a:p>
        </p:txBody>
      </p:sp>
    </p:spTree>
    <p:extLst>
      <p:ext uri="{BB962C8B-B14F-4D97-AF65-F5344CB8AC3E}">
        <p14:creationId xmlns:p14="http://schemas.microsoft.com/office/powerpoint/2010/main" val="161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273291-444A-7C6C-2010-9B1DD45ED032}"/>
              </a:ext>
            </a:extLst>
          </p:cNvPr>
          <p:cNvSpPr txBox="1"/>
          <p:nvPr/>
        </p:nvSpPr>
        <p:spPr>
          <a:xfrm>
            <a:off x="947651" y="1014153"/>
            <a:ext cx="10316094" cy="4154984"/>
          </a:xfrm>
          <a:prstGeom prst="rect">
            <a:avLst/>
          </a:prstGeom>
          <a:noFill/>
        </p:spPr>
        <p:txBody>
          <a:bodyPr wrap="square" rtlCol="0">
            <a:spAutoFit/>
          </a:bodyPr>
          <a:lstStyle/>
          <a:p>
            <a:pPr algn="ctr"/>
            <a:r>
              <a:rPr lang="en-US" sz="3600" b="1" dirty="0"/>
              <a:t>Introduction to Edge Computing</a:t>
            </a:r>
          </a:p>
          <a:p>
            <a:r>
              <a:rPr lang="en-US" sz="2400" b="1" dirty="0"/>
              <a:t>Definition</a:t>
            </a:r>
            <a:r>
              <a:rPr lang="en-US" sz="2400" dirty="0"/>
              <a:t>: </a:t>
            </a:r>
          </a:p>
          <a:p>
            <a:r>
              <a:rPr lang="en-US" sz="2400" dirty="0"/>
              <a:t>Edge computing is a distributed computing paradigm that brings computation and data storage closer to the data source, or "edge" of the network, rather than relying on a central data center.</a:t>
            </a:r>
          </a:p>
          <a:p>
            <a:endParaRPr lang="en-US" dirty="0"/>
          </a:p>
          <a:p>
            <a:r>
              <a:rPr lang="en-US" sz="2400" b="1" dirty="0"/>
              <a:t>Why it Matters</a:t>
            </a:r>
            <a:r>
              <a:rPr lang="en-US" dirty="0"/>
              <a:t>: </a:t>
            </a:r>
          </a:p>
          <a:p>
            <a:r>
              <a:rPr lang="en-US" sz="2400" dirty="0"/>
              <a:t>With the rise of IoT devices, the volume of data generated is immense. Processing data at the edge reduces latency, improves speed, and optimizes bandwidth usage, which is essential for applications requiring real-time processing.</a:t>
            </a:r>
          </a:p>
          <a:p>
            <a:endParaRPr lang="en-IN" dirty="0"/>
          </a:p>
        </p:txBody>
      </p:sp>
    </p:spTree>
    <p:extLst>
      <p:ext uri="{BB962C8B-B14F-4D97-AF65-F5344CB8AC3E}">
        <p14:creationId xmlns:p14="http://schemas.microsoft.com/office/powerpoint/2010/main" val="79311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4199A-B576-9F89-E5DF-8C1180A77AE9}"/>
              </a:ext>
            </a:extLst>
          </p:cNvPr>
          <p:cNvSpPr txBox="1"/>
          <p:nvPr/>
        </p:nvSpPr>
        <p:spPr>
          <a:xfrm>
            <a:off x="947651" y="1255222"/>
            <a:ext cx="10482349" cy="3662541"/>
          </a:xfrm>
          <a:prstGeom prst="rect">
            <a:avLst/>
          </a:prstGeom>
          <a:noFill/>
        </p:spPr>
        <p:txBody>
          <a:bodyPr wrap="square" rtlCol="0">
            <a:spAutoFit/>
          </a:bodyPr>
          <a:lstStyle/>
          <a:p>
            <a:pPr algn="ctr"/>
            <a:r>
              <a:rPr lang="en-US" b="1" dirty="0"/>
              <a:t> </a:t>
            </a:r>
            <a:r>
              <a:rPr lang="en-US" sz="2800" b="1" dirty="0">
                <a:latin typeface="+mj-lt"/>
              </a:rPr>
              <a:t>Core Concepts</a:t>
            </a:r>
          </a:p>
          <a:p>
            <a:pPr>
              <a:buFont typeface="Arial" panose="020B0604020202020204" pitchFamily="34" charset="0"/>
              <a:buChar char="•"/>
            </a:pPr>
            <a:r>
              <a:rPr lang="en-US" sz="2000" b="1" dirty="0"/>
              <a:t>Latency Reduction</a:t>
            </a:r>
            <a:r>
              <a:rPr lang="en-US" dirty="0"/>
              <a:t>:</a:t>
            </a:r>
          </a:p>
          <a:p>
            <a:r>
              <a:rPr lang="en-US" dirty="0"/>
              <a:t> Edge computing minimizes the physical distance that data must travel, which is critical for applications like autonomous vehicles and real-time analytics.</a:t>
            </a:r>
          </a:p>
          <a:p>
            <a:endParaRPr lang="en-US" dirty="0"/>
          </a:p>
          <a:p>
            <a:pPr>
              <a:buFont typeface="Arial" panose="020B0604020202020204" pitchFamily="34" charset="0"/>
              <a:buChar char="•"/>
            </a:pPr>
            <a:r>
              <a:rPr lang="en-US" sz="2000" b="1" dirty="0"/>
              <a:t>Bandwidth Efficiency</a:t>
            </a:r>
            <a:r>
              <a:rPr lang="en-US" dirty="0"/>
              <a:t>: </a:t>
            </a:r>
          </a:p>
          <a:p>
            <a:r>
              <a:rPr lang="en-US" dirty="0"/>
              <a:t> By processing data locally, only relevant or aggregated information is sent to the cloud, saving bandwidth.</a:t>
            </a:r>
          </a:p>
          <a:p>
            <a:endParaRPr lang="en-US" dirty="0"/>
          </a:p>
          <a:p>
            <a:pPr>
              <a:buFont typeface="Arial" panose="020B0604020202020204" pitchFamily="34" charset="0"/>
              <a:buChar char="•"/>
            </a:pPr>
            <a:r>
              <a:rPr lang="en-US" sz="2000" b="1" dirty="0"/>
              <a:t>Privacy and Security</a:t>
            </a:r>
            <a:r>
              <a:rPr lang="en-US" sz="2000" dirty="0"/>
              <a:t>: </a:t>
            </a:r>
          </a:p>
          <a:p>
            <a:r>
              <a:rPr lang="en-US" dirty="0"/>
              <a:t>  Keeping data closer to its source can improve privacy and security, as sensitive data doesn’t have to travel over the      internet to centralized data centers.</a:t>
            </a:r>
          </a:p>
          <a:p>
            <a:endParaRPr lang="en-IN" dirty="0"/>
          </a:p>
        </p:txBody>
      </p:sp>
    </p:spTree>
    <p:extLst>
      <p:ext uri="{BB962C8B-B14F-4D97-AF65-F5344CB8AC3E}">
        <p14:creationId xmlns:p14="http://schemas.microsoft.com/office/powerpoint/2010/main" val="306605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8355F2-0823-00D7-DD5E-47C50E317959}"/>
              </a:ext>
            </a:extLst>
          </p:cNvPr>
          <p:cNvSpPr txBox="1"/>
          <p:nvPr/>
        </p:nvSpPr>
        <p:spPr>
          <a:xfrm>
            <a:off x="881149" y="914400"/>
            <a:ext cx="10457411" cy="4585871"/>
          </a:xfrm>
          <a:prstGeom prst="rect">
            <a:avLst/>
          </a:prstGeom>
          <a:noFill/>
        </p:spPr>
        <p:txBody>
          <a:bodyPr wrap="square" rtlCol="0">
            <a:spAutoFit/>
          </a:bodyPr>
          <a:lstStyle/>
          <a:p>
            <a:pPr algn="ctr"/>
            <a:r>
              <a:rPr lang="en-US" sz="2400" b="1" dirty="0"/>
              <a:t> Applications of Edge Computing in Networks</a:t>
            </a:r>
          </a:p>
          <a:p>
            <a:pPr algn="ctr"/>
            <a:endParaRPr lang="en-US" sz="2400" b="1" dirty="0"/>
          </a:p>
          <a:p>
            <a:pPr>
              <a:buFont typeface="Arial" panose="020B0604020202020204" pitchFamily="34" charset="0"/>
              <a:buChar char="•"/>
            </a:pPr>
            <a:r>
              <a:rPr lang="en-US" sz="2000" b="1" dirty="0"/>
              <a:t>Internet of Things (IoT)</a:t>
            </a:r>
            <a:r>
              <a:rPr lang="en-US" sz="2000" dirty="0"/>
              <a:t>:</a:t>
            </a:r>
          </a:p>
          <a:p>
            <a:r>
              <a:rPr lang="en-US" sz="2000" dirty="0"/>
              <a:t> </a:t>
            </a:r>
            <a:r>
              <a:rPr lang="en-US" dirty="0"/>
              <a:t>Devices like smart cameras, industrial sensors, and wearables use edge computing to process data locally and send insights to the cloud only when necessary.</a:t>
            </a:r>
          </a:p>
          <a:p>
            <a:pPr>
              <a:buFont typeface="Arial" panose="020B0604020202020204" pitchFamily="34" charset="0"/>
              <a:buChar char="•"/>
            </a:pPr>
            <a:r>
              <a:rPr lang="en-US" sz="2000" b="1" dirty="0"/>
              <a:t>Telecommunications</a:t>
            </a:r>
            <a:r>
              <a:rPr lang="en-US" sz="2000" dirty="0"/>
              <a:t>:</a:t>
            </a:r>
            <a:r>
              <a:rPr lang="en-US" dirty="0"/>
              <a:t> </a:t>
            </a:r>
          </a:p>
          <a:p>
            <a:r>
              <a:rPr lang="en-US" dirty="0"/>
              <a:t>Telecom companies use edge computing to enhance 5G network efficiency by hosting applications closer to users in decentralized micro data centers.</a:t>
            </a:r>
          </a:p>
          <a:p>
            <a:pPr>
              <a:buFont typeface="Arial" panose="020B0604020202020204" pitchFamily="34" charset="0"/>
              <a:buChar char="•"/>
            </a:pPr>
            <a:r>
              <a:rPr lang="en-US" sz="2000" b="1" dirty="0"/>
              <a:t>Autonomous Vehicles</a:t>
            </a:r>
            <a:r>
              <a:rPr lang="en-US" sz="2000" dirty="0"/>
              <a:t>: </a:t>
            </a:r>
          </a:p>
          <a:p>
            <a:r>
              <a:rPr lang="en-US" dirty="0"/>
              <a:t>Edge computing allows vehicles to process sensor data quickly, enabling real-time decisions without relying on the cloud.</a:t>
            </a:r>
          </a:p>
          <a:p>
            <a:pPr>
              <a:buFont typeface="Arial" panose="020B0604020202020204" pitchFamily="34" charset="0"/>
              <a:buChar char="•"/>
            </a:pPr>
            <a:r>
              <a:rPr lang="en-US" sz="2000" b="1" dirty="0"/>
              <a:t>Healthcare</a:t>
            </a:r>
            <a:r>
              <a:rPr lang="en-US" sz="2000" dirty="0"/>
              <a:t>:</a:t>
            </a:r>
            <a:r>
              <a:rPr lang="en-US" dirty="0"/>
              <a:t> </a:t>
            </a:r>
          </a:p>
          <a:p>
            <a:r>
              <a:rPr lang="en-US" dirty="0"/>
              <a:t>Wearables and medical devices that monitor health metrics in real-time utilize edge computing to alert doctors immediately if there's an anomaly.</a:t>
            </a:r>
          </a:p>
          <a:p>
            <a:endParaRPr lang="en-IN" dirty="0"/>
          </a:p>
        </p:txBody>
      </p:sp>
    </p:spTree>
    <p:extLst>
      <p:ext uri="{BB962C8B-B14F-4D97-AF65-F5344CB8AC3E}">
        <p14:creationId xmlns:p14="http://schemas.microsoft.com/office/powerpoint/2010/main" val="213423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E913EB-D6A5-DA13-F604-3DA884574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829" y="723452"/>
            <a:ext cx="5744096" cy="5494468"/>
          </a:xfrm>
          <a:prstGeom prst="rect">
            <a:avLst/>
          </a:prstGeom>
        </p:spPr>
      </p:pic>
      <p:sp>
        <p:nvSpPr>
          <p:cNvPr id="5" name="TextBox 4">
            <a:extLst>
              <a:ext uri="{FF2B5EF4-FFF2-40B4-BE49-F238E27FC236}">
                <a16:creationId xmlns:a16="http://schemas.microsoft.com/office/drawing/2014/main" id="{F3774688-28D8-675F-2E50-419B930EB1A7}"/>
              </a:ext>
            </a:extLst>
          </p:cNvPr>
          <p:cNvSpPr txBox="1"/>
          <p:nvPr/>
        </p:nvSpPr>
        <p:spPr>
          <a:xfrm>
            <a:off x="6700059" y="723452"/>
            <a:ext cx="4779818" cy="5355312"/>
          </a:xfrm>
          <a:prstGeom prst="rect">
            <a:avLst/>
          </a:prstGeom>
          <a:noFill/>
        </p:spPr>
        <p:txBody>
          <a:bodyPr wrap="square" rtlCol="0">
            <a:spAutoFit/>
          </a:bodyPr>
          <a:lstStyle/>
          <a:p>
            <a:r>
              <a:rPr lang="en-US" b="1" dirty="0"/>
              <a:t>Cloud Layer</a:t>
            </a:r>
            <a:r>
              <a:rPr lang="en-US" dirty="0"/>
              <a:t>: A central cloud server performs large-scale data processing and connects to the Edge Layer over the Internet.</a:t>
            </a:r>
          </a:p>
          <a:p>
            <a:endParaRPr lang="en-US" dirty="0"/>
          </a:p>
          <a:p>
            <a:r>
              <a:rPr lang="en-US" b="1" dirty="0"/>
              <a:t>Edge Layer</a:t>
            </a:r>
            <a:r>
              <a:rPr lang="en-US" dirty="0"/>
              <a:t>: Distributed edge nodes handle data processing closer to devices, reducing latency and bandwidth by processing data locally before sending necessary information to the cloud.</a:t>
            </a:r>
          </a:p>
          <a:p>
            <a:endParaRPr lang="en-US" dirty="0"/>
          </a:p>
          <a:p>
            <a:r>
              <a:rPr lang="en-US" b="1" dirty="0"/>
              <a:t>Device Layer</a:t>
            </a:r>
            <a:r>
              <a:rPr lang="en-US" dirty="0"/>
              <a:t>: Various devices (mobility, automotive, robotics, factories, field services) generate data and connect to nearby edge nodes for faster, localized processing.</a:t>
            </a:r>
          </a:p>
          <a:p>
            <a:endParaRPr lang="en-US" dirty="0"/>
          </a:p>
          <a:p>
            <a:r>
              <a:rPr lang="en-US" b="1" dirty="0"/>
              <a:t>Edge Networking</a:t>
            </a:r>
            <a:r>
              <a:rPr lang="en-US" dirty="0"/>
              <a:t> enables data flow between devices, edge nodes, and the cloud server, optimizing response time and efficiency for real-time applications.</a:t>
            </a:r>
          </a:p>
          <a:p>
            <a:endParaRPr lang="en-IN" dirty="0"/>
          </a:p>
        </p:txBody>
      </p:sp>
    </p:spTree>
    <p:extLst>
      <p:ext uri="{BB962C8B-B14F-4D97-AF65-F5344CB8AC3E}">
        <p14:creationId xmlns:p14="http://schemas.microsoft.com/office/powerpoint/2010/main" val="267723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644BF-B47B-715D-9F65-D95EF8A22D9D}"/>
              </a:ext>
            </a:extLst>
          </p:cNvPr>
          <p:cNvSpPr txBox="1"/>
          <p:nvPr/>
        </p:nvSpPr>
        <p:spPr>
          <a:xfrm>
            <a:off x="881149" y="856211"/>
            <a:ext cx="10399222" cy="4893647"/>
          </a:xfrm>
          <a:prstGeom prst="rect">
            <a:avLst/>
          </a:prstGeom>
          <a:noFill/>
        </p:spPr>
        <p:txBody>
          <a:bodyPr wrap="square" rtlCol="0">
            <a:spAutoFit/>
          </a:bodyPr>
          <a:lstStyle/>
          <a:p>
            <a:r>
              <a:rPr lang="en-US" sz="2000" b="1" dirty="0"/>
              <a:t>Challenges in Edge Computing</a:t>
            </a:r>
          </a:p>
          <a:p>
            <a:endParaRPr lang="en-US" b="1" dirty="0"/>
          </a:p>
          <a:p>
            <a:pPr>
              <a:buFont typeface="Arial" panose="020B0604020202020204" pitchFamily="34" charset="0"/>
              <a:buChar char="•"/>
            </a:pPr>
            <a:r>
              <a:rPr lang="en-US" b="1" dirty="0"/>
              <a:t>Scalability</a:t>
            </a:r>
            <a:r>
              <a:rPr lang="en-US" dirty="0"/>
              <a:t>: Managing numerous edge devices can be complex and requires robust networking and management protocols.</a:t>
            </a:r>
          </a:p>
          <a:p>
            <a:pPr>
              <a:buFont typeface="Arial" panose="020B0604020202020204" pitchFamily="34" charset="0"/>
              <a:buChar char="•"/>
            </a:pPr>
            <a:r>
              <a:rPr lang="en-US" b="1" dirty="0"/>
              <a:t>Data Security</a:t>
            </a:r>
            <a:r>
              <a:rPr lang="en-US" dirty="0"/>
              <a:t>: While data stays local, there’s a need to secure each edge device and node against cyber threats.</a:t>
            </a:r>
          </a:p>
          <a:p>
            <a:pPr>
              <a:buFont typeface="Arial" panose="020B0604020202020204" pitchFamily="34" charset="0"/>
              <a:buChar char="•"/>
            </a:pPr>
            <a:r>
              <a:rPr lang="en-US" b="1" dirty="0"/>
              <a:t>Interoperability</a:t>
            </a:r>
            <a:r>
              <a:rPr lang="en-US" dirty="0"/>
              <a:t>: With diverse devices from different manufacturers, ensuring compatibility can be challenging.</a:t>
            </a:r>
          </a:p>
          <a:p>
            <a:pPr>
              <a:buFont typeface="Arial" panose="020B0604020202020204" pitchFamily="34" charset="0"/>
              <a:buChar char="•"/>
            </a:pPr>
            <a:r>
              <a:rPr lang="en-US" b="1" dirty="0"/>
              <a:t>Cost</a:t>
            </a:r>
            <a:r>
              <a:rPr lang="en-US" dirty="0"/>
              <a:t>: Initial setup can be costly, as it requires investment in local processing power and maintenance.</a:t>
            </a:r>
          </a:p>
          <a:p>
            <a:pPr>
              <a:buFont typeface="Arial" panose="020B0604020202020204" pitchFamily="34" charset="0"/>
              <a:buChar char="•"/>
            </a:pPr>
            <a:endParaRPr lang="en-US" dirty="0"/>
          </a:p>
          <a:p>
            <a:r>
              <a:rPr lang="en-US" sz="2000" b="1" dirty="0"/>
              <a:t>Future of Edge Computing in Networks</a:t>
            </a:r>
          </a:p>
          <a:p>
            <a:endParaRPr lang="en-US" sz="2000" b="1" dirty="0"/>
          </a:p>
          <a:p>
            <a:pPr>
              <a:buFont typeface="Arial" panose="020B0604020202020204" pitchFamily="34" charset="0"/>
              <a:buChar char="•"/>
            </a:pPr>
            <a:r>
              <a:rPr lang="en-US" b="1" dirty="0"/>
              <a:t>AI and Machine Learning at the Edge</a:t>
            </a:r>
            <a:r>
              <a:rPr lang="en-US" dirty="0"/>
              <a:t>: As processing power increases, more sophisticated AI models will run directly on edge devices.</a:t>
            </a:r>
          </a:p>
          <a:p>
            <a:pPr>
              <a:buFont typeface="Arial" panose="020B0604020202020204" pitchFamily="34" charset="0"/>
              <a:buChar char="•"/>
            </a:pPr>
            <a:r>
              <a:rPr lang="en-US" b="1" dirty="0"/>
              <a:t>Edge and 5G Integration</a:t>
            </a:r>
            <a:r>
              <a:rPr lang="en-US" dirty="0"/>
              <a:t>: The combination of edge computing and 5G is expected to support low-latency applications, such as augmented reality and advanced IoT.</a:t>
            </a:r>
          </a:p>
          <a:p>
            <a:pPr>
              <a:buFont typeface="Arial" panose="020B0604020202020204" pitchFamily="34" charset="0"/>
              <a:buChar char="•"/>
            </a:pPr>
            <a:r>
              <a:rPr lang="en-US" b="1" dirty="0"/>
              <a:t>Smart Cities</a:t>
            </a:r>
            <a:r>
              <a:rPr lang="en-US" dirty="0"/>
              <a:t>: Edge computing will be instrumental in smart cities, where vast amounts of data need to be processed in real time to manage resources and services efficiently.</a:t>
            </a:r>
          </a:p>
          <a:p>
            <a:endParaRPr lang="en-IN" dirty="0"/>
          </a:p>
        </p:txBody>
      </p:sp>
    </p:spTree>
    <p:extLst>
      <p:ext uri="{BB962C8B-B14F-4D97-AF65-F5344CB8AC3E}">
        <p14:creationId xmlns:p14="http://schemas.microsoft.com/office/powerpoint/2010/main" val="44716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6E1C1-0D94-89B4-6A4D-7AFCA726C8E8}"/>
              </a:ext>
            </a:extLst>
          </p:cNvPr>
          <p:cNvSpPr txBox="1"/>
          <p:nvPr/>
        </p:nvSpPr>
        <p:spPr>
          <a:xfrm>
            <a:off x="2692400" y="2515523"/>
            <a:ext cx="10424160"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8325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TotalTime>
  <Words>559</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bhargavi reddy</dc:creator>
  <cp:lastModifiedBy>bhargavi reddy</cp:lastModifiedBy>
  <cp:revision>1</cp:revision>
  <dcterms:created xsi:type="dcterms:W3CDTF">2024-11-07T07:52:59Z</dcterms:created>
  <dcterms:modified xsi:type="dcterms:W3CDTF">2024-11-14T15:55:06Z</dcterms:modified>
</cp:coreProperties>
</file>