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2C4B-68E3-880A-5F8A-25901F494476}"/>
              </a:ext>
            </a:extLst>
          </p:cNvPr>
          <p:cNvSpPr>
            <a:spLocks noGrp="1"/>
          </p:cNvSpPr>
          <p:nvPr>
            <p:ph type="ctrTitle"/>
          </p:nvPr>
        </p:nvSpPr>
        <p:spPr>
          <a:xfrm>
            <a:off x="1558857" y="2409753"/>
            <a:ext cx="9074285" cy="2038494"/>
          </a:xfrm>
        </p:spPr>
        <p:txBody>
          <a:bodyPr>
            <a:normAutofit/>
          </a:bodyPr>
          <a:lstStyle/>
          <a:p>
            <a:r>
              <a:rPr lang="en-IN" sz="3200" dirty="0"/>
              <a:t>Reflecting Real-time monitoring of Agricultural Equipment in RBK</a:t>
            </a:r>
          </a:p>
        </p:txBody>
      </p:sp>
    </p:spTree>
    <p:extLst>
      <p:ext uri="{BB962C8B-B14F-4D97-AF65-F5344CB8AC3E}">
        <p14:creationId xmlns:p14="http://schemas.microsoft.com/office/powerpoint/2010/main" val="41993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D385-5037-8D5D-E1C0-7E3AC4292BFA}"/>
              </a:ext>
            </a:extLst>
          </p:cNvPr>
          <p:cNvSpPr>
            <a:spLocks noGrp="1"/>
          </p:cNvSpPr>
          <p:nvPr>
            <p:ph type="title"/>
          </p:nvPr>
        </p:nvSpPr>
        <p:spPr>
          <a:xfrm>
            <a:off x="0" y="11381"/>
            <a:ext cx="12192000" cy="727921"/>
          </a:xfrm>
          <a:solidFill>
            <a:schemeClr val="tx2">
              <a:lumMod val="20000"/>
              <a:lumOff val="80000"/>
            </a:schemeClr>
          </a:solidFill>
        </p:spPr>
        <p:txBody>
          <a:bodyPr>
            <a:normAutofit fontScale="90000"/>
          </a:bodyPr>
          <a:lstStyle/>
          <a:p>
            <a:r>
              <a:rPr lang="en-IN" dirty="0"/>
              <a:t>abstract</a:t>
            </a:r>
          </a:p>
        </p:txBody>
      </p:sp>
      <p:sp>
        <p:nvSpPr>
          <p:cNvPr id="3" name="TextBox 2">
            <a:extLst>
              <a:ext uri="{FF2B5EF4-FFF2-40B4-BE49-F238E27FC236}">
                <a16:creationId xmlns:a16="http://schemas.microsoft.com/office/drawing/2014/main" id="{DBF093A5-4540-0607-07CD-E9A5AC8278E7}"/>
              </a:ext>
            </a:extLst>
          </p:cNvPr>
          <p:cNvSpPr txBox="1"/>
          <p:nvPr/>
        </p:nvSpPr>
        <p:spPr>
          <a:xfrm>
            <a:off x="755515" y="2363822"/>
            <a:ext cx="10680970" cy="258532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Rythu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Bharosa</a:t>
            </a:r>
            <a:r>
              <a:rPr lang="en-US" b="1" dirty="0">
                <a:latin typeface="Times New Roman" panose="02020603050405020304" pitchFamily="18" charset="0"/>
                <a:cs typeface="Times New Roman" panose="02020603050405020304" pitchFamily="18" charset="0"/>
              </a:rPr>
              <a:t> Kendra </a:t>
            </a:r>
            <a:r>
              <a:rPr lang="en-US" dirty="0">
                <a:latin typeface="Times New Roman" panose="02020603050405020304" pitchFamily="18" charset="0"/>
                <a:cs typeface="Times New Roman" panose="02020603050405020304" pitchFamily="18" charset="0"/>
              </a:rPr>
              <a:t>(RBK) is an initiative established by the government of Andhra Pradesh to support farmers by providing them with quality inputs, like seeds, fertilizers, pesticides and farm supplements. These inputs play a role in enhancing crop productivity and reducing cultivation costs. Additionally, RBK offers extension advisories at the village level. Currently all the information related to these services is managed using pen and paper. This project proposes an automated system that directly stores data into a database processes facility transactions and generates a report on the status of provided services. The real time location and status of RBK vehicles carrying these facilities can be tracked through a user interface developed using React technology. By equipping RBK vehicles with GPS devices and connecting them to a control center utilizing geo location concepts administrators can gain insights, into vehicle movements, route efficiency and potential delays.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9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F9130E-247A-E36D-4760-AA2F7218C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878D6-FD60-1F12-EFE1-6F025AB50DBD}"/>
              </a:ext>
            </a:extLst>
          </p:cNvPr>
          <p:cNvSpPr>
            <a:spLocks noGrp="1"/>
          </p:cNvSpPr>
          <p:nvPr>
            <p:ph type="title"/>
          </p:nvPr>
        </p:nvSpPr>
        <p:spPr>
          <a:xfrm>
            <a:off x="0" y="11381"/>
            <a:ext cx="12192000" cy="727921"/>
          </a:xfrm>
          <a:solidFill>
            <a:schemeClr val="tx2">
              <a:lumMod val="20000"/>
              <a:lumOff val="80000"/>
            </a:schemeClr>
          </a:solidFill>
        </p:spPr>
        <p:txBody>
          <a:bodyPr>
            <a:normAutofit fontScale="90000"/>
          </a:bodyPr>
          <a:lstStyle/>
          <a:p>
            <a:r>
              <a:rPr lang="en-IN" dirty="0"/>
              <a:t>Introduction </a:t>
            </a:r>
          </a:p>
        </p:txBody>
      </p:sp>
      <p:sp>
        <p:nvSpPr>
          <p:cNvPr id="3" name="TextBox 2">
            <a:extLst>
              <a:ext uri="{FF2B5EF4-FFF2-40B4-BE49-F238E27FC236}">
                <a16:creationId xmlns:a16="http://schemas.microsoft.com/office/drawing/2014/main" id="{5410711B-E79F-BDD3-3110-EDCFA3424F96}"/>
              </a:ext>
            </a:extLst>
          </p:cNvPr>
          <p:cNvSpPr txBox="1"/>
          <p:nvPr/>
        </p:nvSpPr>
        <p:spPr>
          <a:xfrm>
            <a:off x="755515" y="2196674"/>
            <a:ext cx="10680970"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approach that helps farmers from buying seeds to selling the crop, is called “</a:t>
            </a:r>
            <a:r>
              <a:rPr lang="en-US" dirty="0" err="1">
                <a:latin typeface="Times New Roman" panose="02020603050405020304" pitchFamily="18" charset="0"/>
                <a:cs typeface="Times New Roman" panose="02020603050405020304" pitchFamily="18" charset="0"/>
              </a:rPr>
              <a:t>Rythu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Bharosa</a:t>
            </a:r>
            <a:r>
              <a:rPr lang="en-US" dirty="0">
                <a:latin typeface="Times New Roman" panose="02020603050405020304" pitchFamily="18" charset="0"/>
                <a:cs typeface="Times New Roman" panose="02020603050405020304" pitchFamily="18" charset="0"/>
              </a:rPr>
              <a:t> Kendra” (RBK). RBK’s were first launched in the state of Andhra Pradesh in October 2019. It integrates all the requirements of the farmers, like Agri labs, seed distribution and many more. Many departments are under RBK which work for the welfare of the farmers, like Integrated call </a:t>
            </a:r>
            <a:r>
              <a:rPr lang="en-US" dirty="0" err="1">
                <a:latin typeface="Times New Roman" panose="02020603050405020304" pitchFamily="18" charset="0"/>
                <a:cs typeface="Times New Roman" panose="02020603050405020304" pitchFamily="18" charset="0"/>
              </a:rPr>
              <a:t>centres</a:t>
            </a:r>
            <a:r>
              <a:rPr lang="en-US" dirty="0">
                <a:latin typeface="Times New Roman" panose="02020603050405020304" pitchFamily="18" charset="0"/>
                <a:cs typeface="Times New Roman" panose="02020603050405020304" pitchFamily="18" charset="0"/>
              </a:rPr>
              <a:t> (ICC) which provide solutions to farmers on, calls, Custom Hiring </a:t>
            </a:r>
            <a:r>
              <a:rPr lang="en-US" dirty="0" err="1">
                <a:latin typeface="Times New Roman" panose="02020603050405020304" pitchFamily="18" charset="0"/>
                <a:cs typeface="Times New Roman" panose="02020603050405020304" pitchFamily="18" charset="0"/>
              </a:rPr>
              <a:t>Centres</a:t>
            </a:r>
            <a:r>
              <a:rPr lang="en-US" dirty="0">
                <a:latin typeface="Times New Roman" panose="02020603050405020304" pitchFamily="18" charset="0"/>
                <a:cs typeface="Times New Roman" panose="02020603050405020304" pitchFamily="18" charset="0"/>
              </a:rPr>
              <a:t> (CHC) which provide machinery, to the farmers, such as sprayers, tractors and other farm supplements. Around 10,778 RBK’s have been established for assisting farmers in key areas. RBKs Community Hiring </a:t>
            </a:r>
            <a:r>
              <a:rPr lang="en-US" dirty="0" err="1">
                <a:latin typeface="Times New Roman" panose="02020603050405020304" pitchFamily="18" charset="0"/>
                <a:cs typeface="Times New Roman" panose="02020603050405020304" pitchFamily="18" charset="0"/>
              </a:rPr>
              <a:t>Centres</a:t>
            </a:r>
            <a:r>
              <a:rPr lang="en-US" dirty="0">
                <a:latin typeface="Times New Roman" panose="02020603050405020304" pitchFamily="18" charset="0"/>
                <a:cs typeface="Times New Roman" panose="02020603050405020304" pitchFamily="18" charset="0"/>
              </a:rPr>
              <a:t> (CHC) provide farmers with farm equipment such as tractors and sprayers based on the size of their land. However, there is currently no tracking system in place to confirm if the desired work has been completed. This causes confusion among CHC members. Additionally, manually monitoring the tractors once they arrive at the CHC does not provide any insights to the members or the Kisan group. Therefore, it is important to implement a system that automates user details entry into databases, for monitoring and confirmation of equipment reach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4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90B02-370D-D22E-E78B-8580AE9A3F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20B9C-3189-D536-5595-384FEB0CA224}"/>
              </a:ext>
            </a:extLst>
          </p:cNvPr>
          <p:cNvSpPr>
            <a:spLocks noGrp="1"/>
          </p:cNvSpPr>
          <p:nvPr>
            <p:ph type="title"/>
          </p:nvPr>
        </p:nvSpPr>
        <p:spPr>
          <a:xfrm>
            <a:off x="0" y="11381"/>
            <a:ext cx="12192000" cy="727921"/>
          </a:xfrm>
          <a:solidFill>
            <a:schemeClr val="tx2">
              <a:lumMod val="20000"/>
              <a:lumOff val="80000"/>
            </a:schemeClr>
          </a:solidFill>
        </p:spPr>
        <p:txBody>
          <a:bodyPr>
            <a:normAutofit fontScale="90000"/>
          </a:bodyPr>
          <a:lstStyle/>
          <a:p>
            <a:r>
              <a:rPr lang="en-IN" dirty="0"/>
              <a:t>Problem statement </a:t>
            </a:r>
          </a:p>
        </p:txBody>
      </p:sp>
      <p:sp>
        <p:nvSpPr>
          <p:cNvPr id="3" name="TextBox 2">
            <a:extLst>
              <a:ext uri="{FF2B5EF4-FFF2-40B4-BE49-F238E27FC236}">
                <a16:creationId xmlns:a16="http://schemas.microsoft.com/office/drawing/2014/main" id="{6CF5C31C-BDE8-A842-4106-76B8C0E87502}"/>
              </a:ext>
            </a:extLst>
          </p:cNvPr>
          <p:cNvSpPr txBox="1"/>
          <p:nvPr/>
        </p:nvSpPr>
        <p:spPr>
          <a:xfrm>
            <a:off x="1612491" y="2717785"/>
            <a:ext cx="9114504" cy="1200329"/>
          </a:xfrm>
          <a:prstGeom prst="rect">
            <a:avLst/>
          </a:prstGeom>
          <a:noFill/>
        </p:spPr>
        <p:txBody>
          <a:bodyPr wrap="square" rtlCol="0">
            <a:spAutoFit/>
          </a:bodyPr>
          <a:lstStyle/>
          <a:p>
            <a:pPr algn="just"/>
            <a:r>
              <a:rPr lang="en-US" dirty="0" err="1">
                <a:latin typeface="Times New Roman" panose="02020603050405020304" pitchFamily="18" charset="0"/>
                <a:cs typeface="Times New Roman" panose="02020603050405020304" pitchFamily="18" charset="0"/>
              </a:rPr>
              <a:t>Rythu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Bharosa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Kendram</a:t>
            </a:r>
            <a:r>
              <a:rPr lang="en-US" dirty="0">
                <a:latin typeface="Times New Roman" panose="02020603050405020304" pitchFamily="18" charset="0"/>
                <a:cs typeface="Times New Roman" panose="02020603050405020304" pitchFamily="18" charset="0"/>
              </a:rPr>
              <a:t> face a lot of problem while storing data of the user and also while tracking the Agricultural inputs that are given to the farmers on lease. A proper system to store and manage the Data of the farmers and to monitor the inputs that are leaving the </a:t>
            </a:r>
            <a:r>
              <a:rPr lang="en-US" dirty="0" err="1">
                <a:latin typeface="Times New Roman" panose="02020603050405020304" pitchFamily="18" charset="0"/>
                <a:cs typeface="Times New Roman" panose="02020603050405020304" pitchFamily="18" charset="0"/>
              </a:rPr>
              <a:t>Rythu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Bharosa</a:t>
            </a:r>
            <a:r>
              <a:rPr lang="en-US" dirty="0">
                <a:latin typeface="Times New Roman" panose="02020603050405020304" pitchFamily="18" charset="0"/>
                <a:cs typeface="Times New Roman" panose="02020603050405020304" pitchFamily="18" charset="0"/>
              </a:rPr>
              <a:t> Kendra should be proposed.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13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ACF3B8-46EF-5607-A307-5DCCCD3A11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0DBBE-EAD0-5261-55A4-3EAE627B289A}"/>
              </a:ext>
            </a:extLst>
          </p:cNvPr>
          <p:cNvSpPr>
            <a:spLocks noGrp="1"/>
          </p:cNvSpPr>
          <p:nvPr>
            <p:ph type="title"/>
          </p:nvPr>
        </p:nvSpPr>
        <p:spPr>
          <a:xfrm>
            <a:off x="0" y="11381"/>
            <a:ext cx="12192000" cy="727921"/>
          </a:xfrm>
          <a:solidFill>
            <a:schemeClr val="tx2">
              <a:lumMod val="20000"/>
              <a:lumOff val="80000"/>
            </a:schemeClr>
          </a:solidFill>
        </p:spPr>
        <p:txBody>
          <a:bodyPr>
            <a:normAutofit fontScale="90000"/>
          </a:bodyPr>
          <a:lstStyle/>
          <a:p>
            <a:r>
              <a:rPr lang="en-IN" dirty="0"/>
              <a:t>Proposed solution </a:t>
            </a:r>
          </a:p>
        </p:txBody>
      </p:sp>
      <p:pic>
        <p:nvPicPr>
          <p:cNvPr id="4" name="Picture 3">
            <a:extLst>
              <a:ext uri="{FF2B5EF4-FFF2-40B4-BE49-F238E27FC236}">
                <a16:creationId xmlns:a16="http://schemas.microsoft.com/office/drawing/2014/main" id="{FD999868-015B-6B1C-A05B-7A322C30A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594" y="3727869"/>
            <a:ext cx="1346485" cy="969328"/>
          </a:xfrm>
          <a:prstGeom prst="rect">
            <a:avLst/>
          </a:prstGeom>
        </p:spPr>
      </p:pic>
      <p:sp>
        <p:nvSpPr>
          <p:cNvPr id="5" name="TextBox 4">
            <a:extLst>
              <a:ext uri="{FF2B5EF4-FFF2-40B4-BE49-F238E27FC236}">
                <a16:creationId xmlns:a16="http://schemas.microsoft.com/office/drawing/2014/main" id="{17FB793D-826A-2B9E-B984-B73C8987610F}"/>
              </a:ext>
            </a:extLst>
          </p:cNvPr>
          <p:cNvSpPr txBox="1"/>
          <p:nvPr/>
        </p:nvSpPr>
        <p:spPr>
          <a:xfrm>
            <a:off x="2624885" y="5001997"/>
            <a:ext cx="2296159" cy="276999"/>
          </a:xfrm>
          <a:prstGeom prst="rect">
            <a:avLst/>
          </a:prstGeom>
          <a:noFill/>
        </p:spPr>
        <p:txBody>
          <a:bodyPr wrap="square" rtlCol="0">
            <a:spAutoFit/>
          </a:bodyPr>
          <a:lstStyle/>
          <a:p>
            <a:r>
              <a:rPr lang="en-US" sz="1200" b="1" dirty="0"/>
              <a:t>Tractors containing GPS trackers</a:t>
            </a:r>
            <a:endParaRPr lang="en-IN" sz="1200" b="1" dirty="0"/>
          </a:p>
        </p:txBody>
      </p:sp>
      <p:sp>
        <p:nvSpPr>
          <p:cNvPr id="6" name="TextBox 5">
            <a:extLst>
              <a:ext uri="{FF2B5EF4-FFF2-40B4-BE49-F238E27FC236}">
                <a16:creationId xmlns:a16="http://schemas.microsoft.com/office/drawing/2014/main" id="{C2B4FCD8-6BF7-BD41-03CC-533781A4D415}"/>
              </a:ext>
            </a:extLst>
          </p:cNvPr>
          <p:cNvSpPr txBox="1"/>
          <p:nvPr/>
        </p:nvSpPr>
        <p:spPr>
          <a:xfrm>
            <a:off x="8302163" y="5051801"/>
            <a:ext cx="1615440" cy="276999"/>
          </a:xfrm>
          <a:prstGeom prst="rect">
            <a:avLst/>
          </a:prstGeom>
          <a:noFill/>
        </p:spPr>
        <p:txBody>
          <a:bodyPr wrap="square" rtlCol="0">
            <a:spAutoFit/>
          </a:bodyPr>
          <a:lstStyle/>
          <a:p>
            <a:r>
              <a:rPr lang="en-US" sz="1200" b="1" dirty="0"/>
              <a:t>Web Application</a:t>
            </a:r>
            <a:endParaRPr lang="en-IN" sz="1200" b="1" dirty="0"/>
          </a:p>
        </p:txBody>
      </p:sp>
      <p:pic>
        <p:nvPicPr>
          <p:cNvPr id="7" name="Picture 6">
            <a:extLst>
              <a:ext uri="{FF2B5EF4-FFF2-40B4-BE49-F238E27FC236}">
                <a16:creationId xmlns:a16="http://schemas.microsoft.com/office/drawing/2014/main" id="{5EA3F041-1003-3CC3-57C0-7F617186F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185" y="1454252"/>
            <a:ext cx="1345316" cy="902017"/>
          </a:xfrm>
          <a:prstGeom prst="rect">
            <a:avLst/>
          </a:prstGeom>
        </p:spPr>
      </p:pic>
      <p:cxnSp>
        <p:nvCxnSpPr>
          <p:cNvPr id="8" name="Straight Connector 7">
            <a:extLst>
              <a:ext uri="{FF2B5EF4-FFF2-40B4-BE49-F238E27FC236}">
                <a16:creationId xmlns:a16="http://schemas.microsoft.com/office/drawing/2014/main" id="{6B1B36C4-5F6A-430C-E946-8EF8FBD7DA46}"/>
              </a:ext>
            </a:extLst>
          </p:cNvPr>
          <p:cNvCxnSpPr>
            <a:stCxn id="4" idx="0"/>
            <a:endCxn id="7" idx="2"/>
          </p:cNvCxnSpPr>
          <p:nvPr/>
        </p:nvCxnSpPr>
        <p:spPr>
          <a:xfrm flipV="1">
            <a:off x="3638837" y="2356269"/>
            <a:ext cx="1033006" cy="13716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DBDEED38-6B55-8A3E-3285-52AD9FD4AC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187" y="2993318"/>
            <a:ext cx="1533699" cy="2147178"/>
          </a:xfrm>
          <a:prstGeom prst="rect">
            <a:avLst/>
          </a:prstGeom>
        </p:spPr>
      </p:pic>
      <p:pic>
        <p:nvPicPr>
          <p:cNvPr id="10" name="Picture 9">
            <a:extLst>
              <a:ext uri="{FF2B5EF4-FFF2-40B4-BE49-F238E27FC236}">
                <a16:creationId xmlns:a16="http://schemas.microsoft.com/office/drawing/2014/main" id="{55002CD3-B787-B1A7-7A44-18D369A16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231" y="4032690"/>
            <a:ext cx="850388" cy="850388"/>
          </a:xfrm>
          <a:prstGeom prst="rect">
            <a:avLst/>
          </a:prstGeom>
        </p:spPr>
      </p:pic>
      <p:cxnSp>
        <p:nvCxnSpPr>
          <p:cNvPr id="11" name="Straight Connector 10">
            <a:extLst>
              <a:ext uri="{FF2B5EF4-FFF2-40B4-BE49-F238E27FC236}">
                <a16:creationId xmlns:a16="http://schemas.microsoft.com/office/drawing/2014/main" id="{855FA003-7DF1-B59D-0131-51BCB20AA58F}"/>
              </a:ext>
            </a:extLst>
          </p:cNvPr>
          <p:cNvCxnSpPr>
            <a:stCxn id="7" idx="2"/>
            <a:endCxn id="9" idx="1"/>
          </p:cNvCxnSpPr>
          <p:nvPr/>
        </p:nvCxnSpPr>
        <p:spPr>
          <a:xfrm>
            <a:off x="4671843" y="2356269"/>
            <a:ext cx="1106344" cy="171063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061FAAE7-F7E0-BC47-6960-7A5BC457CB9A}"/>
              </a:ext>
            </a:extLst>
          </p:cNvPr>
          <p:cNvSpPr txBox="1"/>
          <p:nvPr/>
        </p:nvSpPr>
        <p:spPr>
          <a:xfrm>
            <a:off x="6059181" y="5190300"/>
            <a:ext cx="1252705" cy="276999"/>
          </a:xfrm>
          <a:prstGeom prst="rect">
            <a:avLst/>
          </a:prstGeom>
          <a:noFill/>
        </p:spPr>
        <p:txBody>
          <a:bodyPr wrap="square" rtlCol="0">
            <a:spAutoFit/>
          </a:bodyPr>
          <a:lstStyle/>
          <a:p>
            <a:r>
              <a:rPr lang="en-US" sz="1200" b="1" dirty="0"/>
              <a:t>Network center</a:t>
            </a:r>
            <a:endParaRPr lang="en-IN" sz="1200" b="1" dirty="0"/>
          </a:p>
        </p:txBody>
      </p:sp>
      <p:sp>
        <p:nvSpPr>
          <p:cNvPr id="13" name="TextBox 12">
            <a:extLst>
              <a:ext uri="{FF2B5EF4-FFF2-40B4-BE49-F238E27FC236}">
                <a16:creationId xmlns:a16="http://schemas.microsoft.com/office/drawing/2014/main" id="{C4AA988C-7B26-3D8F-570C-9319F076F862}"/>
              </a:ext>
            </a:extLst>
          </p:cNvPr>
          <p:cNvSpPr txBox="1"/>
          <p:nvPr/>
        </p:nvSpPr>
        <p:spPr>
          <a:xfrm>
            <a:off x="5411763" y="1622246"/>
            <a:ext cx="2266545" cy="276999"/>
          </a:xfrm>
          <a:prstGeom prst="rect">
            <a:avLst/>
          </a:prstGeom>
          <a:noFill/>
        </p:spPr>
        <p:txBody>
          <a:bodyPr wrap="square" rtlCol="0">
            <a:spAutoFit/>
          </a:bodyPr>
          <a:lstStyle/>
          <a:p>
            <a:r>
              <a:rPr lang="en-US" sz="1200" b="1" dirty="0"/>
              <a:t>satellite</a:t>
            </a:r>
            <a:endParaRPr lang="en-IN" sz="1200" b="1" dirty="0"/>
          </a:p>
        </p:txBody>
      </p:sp>
      <p:cxnSp>
        <p:nvCxnSpPr>
          <p:cNvPr id="14" name="Straight Arrow Connector 13">
            <a:extLst>
              <a:ext uri="{FF2B5EF4-FFF2-40B4-BE49-F238E27FC236}">
                <a16:creationId xmlns:a16="http://schemas.microsoft.com/office/drawing/2014/main" id="{B4893E68-2E0C-EBF1-85FF-D5A503EEF9EE}"/>
              </a:ext>
            </a:extLst>
          </p:cNvPr>
          <p:cNvCxnSpPr>
            <a:stCxn id="9" idx="3"/>
          </p:cNvCxnSpPr>
          <p:nvPr/>
        </p:nvCxnSpPr>
        <p:spPr>
          <a:xfrm>
            <a:off x="7311886" y="4066907"/>
            <a:ext cx="110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0699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372940-67C8-A395-4028-827CFA64D2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81617-48CF-AA77-C2C2-6830F4683210}"/>
              </a:ext>
            </a:extLst>
          </p:cNvPr>
          <p:cNvSpPr>
            <a:spLocks noGrp="1"/>
          </p:cNvSpPr>
          <p:nvPr>
            <p:ph type="title"/>
          </p:nvPr>
        </p:nvSpPr>
        <p:spPr>
          <a:xfrm>
            <a:off x="0" y="11382"/>
            <a:ext cx="12192000" cy="499896"/>
          </a:xfrm>
          <a:solidFill>
            <a:schemeClr val="tx2">
              <a:lumMod val="20000"/>
              <a:lumOff val="80000"/>
            </a:schemeClr>
          </a:solidFill>
        </p:spPr>
        <p:txBody>
          <a:bodyPr>
            <a:normAutofit fontScale="90000"/>
          </a:bodyPr>
          <a:lstStyle/>
          <a:p>
            <a:r>
              <a:rPr lang="en-IN" dirty="0" err="1"/>
              <a:t>Uml</a:t>
            </a:r>
            <a:r>
              <a:rPr lang="en-IN" dirty="0"/>
              <a:t> design of proposed solution</a:t>
            </a:r>
          </a:p>
        </p:txBody>
      </p:sp>
      <p:pic>
        <p:nvPicPr>
          <p:cNvPr id="15" name="Picture 14">
            <a:extLst>
              <a:ext uri="{FF2B5EF4-FFF2-40B4-BE49-F238E27FC236}">
                <a16:creationId xmlns:a16="http://schemas.microsoft.com/office/drawing/2014/main" id="{C671742F-A570-1A36-8A98-4537DF04EC7A}"/>
              </a:ext>
            </a:extLst>
          </p:cNvPr>
          <p:cNvPicPr>
            <a:picLocks noChangeAspect="1"/>
          </p:cNvPicPr>
          <p:nvPr/>
        </p:nvPicPr>
        <p:blipFill>
          <a:blip r:embed="rId2"/>
          <a:stretch>
            <a:fillRect/>
          </a:stretch>
        </p:blipFill>
        <p:spPr>
          <a:xfrm>
            <a:off x="3146322" y="609600"/>
            <a:ext cx="6275830" cy="6237018"/>
          </a:xfrm>
          <a:prstGeom prst="rect">
            <a:avLst/>
          </a:prstGeom>
        </p:spPr>
      </p:pic>
    </p:spTree>
    <p:extLst>
      <p:ext uri="{BB962C8B-B14F-4D97-AF65-F5344CB8AC3E}">
        <p14:creationId xmlns:p14="http://schemas.microsoft.com/office/powerpoint/2010/main" val="178343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64377A-5B19-41FA-F0E7-8D8A20133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379B8B-03C7-1ADF-1629-8EB4BC31F078}"/>
              </a:ext>
            </a:extLst>
          </p:cNvPr>
          <p:cNvSpPr>
            <a:spLocks noGrp="1"/>
          </p:cNvSpPr>
          <p:nvPr>
            <p:ph type="title"/>
          </p:nvPr>
        </p:nvSpPr>
        <p:spPr>
          <a:xfrm>
            <a:off x="0" y="11382"/>
            <a:ext cx="12192000" cy="499896"/>
          </a:xfrm>
          <a:solidFill>
            <a:schemeClr val="tx2">
              <a:lumMod val="20000"/>
              <a:lumOff val="80000"/>
            </a:schemeClr>
          </a:solidFill>
        </p:spPr>
        <p:txBody>
          <a:bodyPr>
            <a:normAutofit fontScale="90000"/>
          </a:bodyPr>
          <a:lstStyle/>
          <a:p>
            <a:r>
              <a:rPr lang="en-IN" dirty="0"/>
              <a:t>outputs</a:t>
            </a:r>
          </a:p>
        </p:txBody>
      </p:sp>
      <p:pic>
        <p:nvPicPr>
          <p:cNvPr id="4" name="Picture 3">
            <a:extLst>
              <a:ext uri="{FF2B5EF4-FFF2-40B4-BE49-F238E27FC236}">
                <a16:creationId xmlns:a16="http://schemas.microsoft.com/office/drawing/2014/main" id="{C43BD31B-0DCD-6051-86B5-E8351E49A16B}"/>
              </a:ext>
            </a:extLst>
          </p:cNvPr>
          <p:cNvPicPr>
            <a:picLocks noChangeAspect="1"/>
          </p:cNvPicPr>
          <p:nvPr/>
        </p:nvPicPr>
        <p:blipFill>
          <a:blip r:embed="rId2"/>
          <a:stretch>
            <a:fillRect/>
          </a:stretch>
        </p:blipFill>
        <p:spPr>
          <a:xfrm>
            <a:off x="3832664" y="676797"/>
            <a:ext cx="4526672" cy="5940314"/>
          </a:xfrm>
          <a:prstGeom prst="rect">
            <a:avLst/>
          </a:prstGeom>
          <a:ln w="12700">
            <a:solidFill>
              <a:schemeClr val="tx1"/>
            </a:solidFill>
          </a:ln>
        </p:spPr>
      </p:pic>
    </p:spTree>
    <p:extLst>
      <p:ext uri="{BB962C8B-B14F-4D97-AF65-F5344CB8AC3E}">
        <p14:creationId xmlns:p14="http://schemas.microsoft.com/office/powerpoint/2010/main" val="338352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BCBB6-DF2C-7217-55E7-1A06B1612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05323-0AA3-F278-D73E-64CDB05D0C97}"/>
              </a:ext>
            </a:extLst>
          </p:cNvPr>
          <p:cNvSpPr>
            <a:spLocks noGrp="1"/>
          </p:cNvSpPr>
          <p:nvPr>
            <p:ph type="ctrTitle"/>
          </p:nvPr>
        </p:nvSpPr>
        <p:spPr>
          <a:xfrm>
            <a:off x="2939845" y="2837031"/>
            <a:ext cx="6169297" cy="1183937"/>
          </a:xfrm>
        </p:spPr>
        <p:txBody>
          <a:bodyPr>
            <a:normAutofit/>
          </a:bodyPr>
          <a:lstStyle/>
          <a:p>
            <a:r>
              <a:rPr lang="en-IN" sz="3200" dirty="0"/>
              <a:t>Thank you</a:t>
            </a:r>
          </a:p>
        </p:txBody>
      </p:sp>
    </p:spTree>
    <p:extLst>
      <p:ext uri="{BB962C8B-B14F-4D97-AF65-F5344CB8AC3E}">
        <p14:creationId xmlns:p14="http://schemas.microsoft.com/office/powerpoint/2010/main" val="7644039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17</TotalTime>
  <Words>474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Parcel</vt:lpstr>
      <vt:lpstr>Reflecting Real-time monitoring of Agricultural Equipment in RBK</vt:lpstr>
      <vt:lpstr>abstract</vt:lpstr>
      <vt:lpstr>Introduction </vt:lpstr>
      <vt:lpstr>Problem statement </vt:lpstr>
      <vt:lpstr>Proposed solution </vt:lpstr>
      <vt:lpstr>Uml design of proposed solution</vt:lpstr>
      <vt:lpstr>outputs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Reflecting Real-time monitoring of Agricultural Equipment in RBK</dc:title>
  <dc:creator>Mupparisetty Bhargav</dc:creator>
  <cp:lastModifiedBy>Mupparisetty Bhargav</cp:lastModifiedBy>
  <cp:revision>1</cp:revision>
  <dcterms:created xsi:type="dcterms:W3CDTF">2024-02-07T07:00:03Z</dcterms:created>
  <dcterms:modified xsi:type="dcterms:W3CDTF">2024-02-07T07:17:03Z</dcterms:modified>
</cp:coreProperties>
</file>