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78" r:id="rId3"/>
    <p:sldId id="258" r:id="rId4"/>
    <p:sldId id="277" r:id="rId5"/>
    <p:sldId id="279" r:id="rId6"/>
    <p:sldId id="259" r:id="rId7"/>
    <p:sldId id="262" r:id="rId8"/>
    <p:sldId id="260" r:id="rId9"/>
    <p:sldId id="261" r:id="rId10"/>
    <p:sldId id="266" r:id="rId11"/>
    <p:sldId id="267" r:id="rId12"/>
    <p:sldId id="268" r:id="rId13"/>
    <p:sldId id="269" r:id="rId14"/>
    <p:sldId id="270" r:id="rId15"/>
    <p:sldId id="280" r:id="rId16"/>
    <p:sldId id="263" r:id="rId17"/>
    <p:sldId id="273" r:id="rId18"/>
    <p:sldId id="264" r:id="rId19"/>
    <p:sldId id="281" r:id="rId20"/>
    <p:sldId id="274" r:id="rId21"/>
    <p:sldId id="275" r:id="rId22"/>
    <p:sldId id="276" r:id="rId23"/>
    <p:sldId id="265" r:id="rId24"/>
    <p:sldId id="257" r:id="rId25"/>
    <p:sldId id="282" r:id="rId2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38"/>
      </p:cViewPr>
      <p:guideLst>
        <p:guide orient="horz" pos="2592"/>
        <p:guide pos="46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pPr/>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5400"/>
            </a:lvl1pPr>
          </a:lstStyle>
          <a:p>
            <a:r>
              <a:rPr lang="en-US"/>
              <a:t>Click to edit Master title style</a:t>
            </a:r>
          </a:p>
        </p:txBody>
      </p:sp>
      <p:sp>
        <p:nvSpPr>
          <p:cNvPr id="3" name="Subtitle 2"/>
          <p:cNvSpPr>
            <a:spLocks noGrp="1"/>
          </p:cNvSpPr>
          <p:nvPr>
            <p:ph type="subTitle" idx="1"/>
          </p:nvPr>
        </p:nvSpPr>
        <p:spPr>
          <a:xfrm>
            <a:off x="1828800" y="4322446"/>
            <a:ext cx="10972800" cy="1986914"/>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84688"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pPr/>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1" y="2051686"/>
            <a:ext cx="12618720" cy="3423284"/>
          </a:xfrm>
        </p:spPr>
        <p:txBody>
          <a:bodyPr anchor="b"/>
          <a:lstStyle>
            <a:lvl1pPr>
              <a:defRPr sz="5400"/>
            </a:lvl1pPr>
          </a:lstStyle>
          <a:p>
            <a:r>
              <a:rPr lang="en-US"/>
              <a:t>Click to edit Master title style</a:t>
            </a:r>
          </a:p>
        </p:txBody>
      </p:sp>
      <p:sp>
        <p:nvSpPr>
          <p:cNvPr id="3" name="Text Placeholder 2"/>
          <p:cNvSpPr>
            <a:spLocks noGrp="1"/>
          </p:cNvSpPr>
          <p:nvPr>
            <p:ph type="body" idx="1"/>
          </p:nvPr>
        </p:nvSpPr>
        <p:spPr>
          <a:xfrm>
            <a:off x="998221" y="5507356"/>
            <a:ext cx="12618720" cy="1800224"/>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52006" cy="54311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46874" y="1920240"/>
            <a:ext cx="6452006" cy="54311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5" cy="1920240"/>
          </a:xfrm>
        </p:spPr>
        <p:txBody>
          <a:bodyPr anchor="b"/>
          <a:lstStyle>
            <a:lvl1pPr>
              <a:defRPr sz="2880"/>
            </a:lvl1pPr>
          </a:lstStyle>
          <a:p>
            <a:r>
              <a:rPr lang="en-US"/>
              <a:t>Click to edit Master title style</a:t>
            </a:r>
          </a:p>
        </p:txBody>
      </p:sp>
      <p:sp>
        <p:nvSpPr>
          <p:cNvPr id="3" name="Content Placeholder 2"/>
          <p:cNvSpPr>
            <a:spLocks noGrp="1"/>
          </p:cNvSpPr>
          <p:nvPr>
            <p:ph idx="1"/>
          </p:nvPr>
        </p:nvSpPr>
        <p:spPr>
          <a:xfrm>
            <a:off x="6219826" y="1184910"/>
            <a:ext cx="7406640" cy="5848350"/>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07746" y="2468880"/>
            <a:ext cx="4718685" cy="4573906"/>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5" cy="1920240"/>
          </a:xfrm>
        </p:spPr>
        <p:txBody>
          <a:bodyPr anchor="b"/>
          <a:lstStyle>
            <a:lvl1pPr>
              <a:defRPr sz="2880"/>
            </a:lvl1pPr>
          </a:lstStyle>
          <a:p>
            <a:r>
              <a:rPr lang="en-US"/>
              <a:t>Click to edit Master title style</a:t>
            </a:r>
          </a:p>
        </p:txBody>
      </p:sp>
      <p:sp>
        <p:nvSpPr>
          <p:cNvPr id="3" name="Picture Placeholder 2"/>
          <p:cNvSpPr>
            <a:spLocks noGrp="1"/>
          </p:cNvSpPr>
          <p:nvPr>
            <p:ph type="pic" idx="1"/>
          </p:nvPr>
        </p:nvSpPr>
        <p:spPr>
          <a:xfrm>
            <a:off x="6219826" y="1184910"/>
            <a:ext cx="7406640" cy="5848350"/>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endParaRPr lang="en-US"/>
          </a:p>
        </p:txBody>
      </p:sp>
      <p:sp>
        <p:nvSpPr>
          <p:cNvPr id="4" name="Text Placeholder 3"/>
          <p:cNvSpPr>
            <a:spLocks noGrp="1"/>
          </p:cNvSpPr>
          <p:nvPr>
            <p:ph type="body" sz="half" idx="2"/>
          </p:nvPr>
        </p:nvSpPr>
        <p:spPr>
          <a:xfrm>
            <a:off x="1007746" y="2468880"/>
            <a:ext cx="4718685" cy="4573906"/>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731520" y="329566"/>
            <a:ext cx="13167360" cy="13716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731520" y="1920240"/>
            <a:ext cx="13167360" cy="5431156"/>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731520" y="7494270"/>
            <a:ext cx="3413760" cy="571500"/>
          </a:xfrm>
          <a:prstGeom prst="rect">
            <a:avLst/>
          </a:prstGeom>
          <a:noFill/>
          <a:ln w="9525">
            <a:noFill/>
          </a:ln>
        </p:spPr>
        <p:txBody>
          <a:bodyPr/>
          <a:lstStyle>
            <a:lvl1pPr>
              <a:defRPr sz="168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4998720" y="7494270"/>
            <a:ext cx="4632960" cy="571500"/>
          </a:xfrm>
          <a:prstGeom prst="rect">
            <a:avLst/>
          </a:prstGeom>
          <a:noFill/>
          <a:ln w="9525">
            <a:noFill/>
          </a:ln>
        </p:spPr>
        <p:txBody>
          <a:bodyPr/>
          <a:lstStyle>
            <a:lvl1pPr algn="ctr">
              <a:defRPr sz="168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10485120" y="7494270"/>
            <a:ext cx="3413760" cy="571500"/>
          </a:xfrm>
          <a:prstGeom prst="rect">
            <a:avLst/>
          </a:prstGeom>
          <a:noFill/>
          <a:ln w="9525">
            <a:noFill/>
          </a:ln>
        </p:spPr>
        <p:txBody>
          <a:bodyPr/>
          <a:lstStyle>
            <a:lvl1pPr algn="r">
              <a:defRPr sz="1680"/>
            </a:lvl1p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1097280" eaLnBrk="1" fontAlgn="base" latinLnBrk="0" hangingPunct="1">
        <a:lnSpc>
          <a:spcPct val="100000"/>
        </a:lnSpc>
        <a:spcBef>
          <a:spcPct val="0"/>
        </a:spcBef>
        <a:spcAft>
          <a:spcPct val="0"/>
        </a:spcAft>
        <a:buNone/>
        <a:defRPr sz="5280" b="0" i="0" u="none" kern="1200" baseline="0">
          <a:solidFill>
            <a:schemeClr val="tx2"/>
          </a:solidFill>
          <a:latin typeface="+mj-lt"/>
          <a:ea typeface="+mj-ea"/>
          <a:cs typeface="+mj-cs"/>
        </a:defRPr>
      </a:lvl1pPr>
    </p:titleStyle>
    <p:bodyStyle>
      <a:lvl1pPr marL="411480" lvl="0" indent="-411480" algn="l" defTabSz="1097280" eaLnBrk="1" fontAlgn="base" latinLnBrk="0" hangingPunct="1">
        <a:lnSpc>
          <a:spcPct val="100000"/>
        </a:lnSpc>
        <a:spcBef>
          <a:spcPct val="24000"/>
        </a:spcBef>
        <a:spcAft>
          <a:spcPct val="0"/>
        </a:spcAft>
        <a:buChar char="•"/>
        <a:defRPr sz="3840" b="0" i="0" u="none" kern="1200" baseline="0">
          <a:solidFill>
            <a:schemeClr val="tx1"/>
          </a:solidFill>
          <a:latin typeface="+mn-lt"/>
          <a:ea typeface="+mn-ea"/>
          <a:cs typeface="+mn-cs"/>
        </a:defRPr>
      </a:lvl1pPr>
      <a:lvl2pPr marL="891540" lvl="1" indent="-342900" algn="l" defTabSz="1097280" eaLnBrk="1" fontAlgn="base" latinLnBrk="0" hangingPunct="1">
        <a:lnSpc>
          <a:spcPct val="100000"/>
        </a:lnSpc>
        <a:spcBef>
          <a:spcPct val="24000"/>
        </a:spcBef>
        <a:spcAft>
          <a:spcPct val="0"/>
        </a:spcAft>
        <a:buChar char="–"/>
        <a:defRPr sz="3360" b="0" i="0" u="none" kern="1200" baseline="0">
          <a:solidFill>
            <a:schemeClr val="tx1"/>
          </a:solidFill>
          <a:latin typeface="+mn-lt"/>
          <a:ea typeface="+mn-ea"/>
          <a:cs typeface="+mn-cs"/>
        </a:defRPr>
      </a:lvl2pPr>
      <a:lvl3pPr marL="1371600" lvl="2" indent="-274320" algn="l" defTabSz="1097280" eaLnBrk="1" fontAlgn="base" latinLnBrk="0" hangingPunct="1">
        <a:lnSpc>
          <a:spcPct val="100000"/>
        </a:lnSpc>
        <a:spcBef>
          <a:spcPct val="24000"/>
        </a:spcBef>
        <a:spcAft>
          <a:spcPct val="0"/>
        </a:spcAft>
        <a:buChar char="•"/>
        <a:defRPr sz="2880" b="0" i="0" u="none" kern="1200" baseline="0">
          <a:solidFill>
            <a:schemeClr val="tx1"/>
          </a:solidFill>
          <a:latin typeface="+mn-lt"/>
          <a:ea typeface="+mn-ea"/>
          <a:cs typeface="+mn-cs"/>
        </a:defRPr>
      </a:lvl3pPr>
      <a:lvl4pPr marL="1920240" lvl="3"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4pPr>
      <a:lvl5pPr marL="2468880" lvl="4"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5pPr>
      <a:lvl6pPr marL="3017520" lvl="5"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6pPr>
      <a:lvl7pPr marL="3566160" lvl="6"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7pPr>
      <a:lvl8pPr marL="4114800" lvl="7"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8pPr>
      <a:lvl9pPr marL="4663440" lvl="8"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9pPr>
    </p:bodyStyle>
    <p:otherStyle>
      <a:lvl1pPr marL="0" lvl="0" indent="0" algn="l" defTabSz="1097280" eaLnBrk="1" fontAlgn="base" latinLnBrk="0" hangingPunct="1">
        <a:lnSpc>
          <a:spcPct val="100000"/>
        </a:lnSpc>
        <a:spcBef>
          <a:spcPct val="0"/>
        </a:spcBef>
        <a:spcAft>
          <a:spcPct val="0"/>
        </a:spcAft>
        <a:buFont typeface="Arial" panose="020B0604020202020204" pitchFamily="34" charset="0"/>
        <a:buNone/>
        <a:defRPr sz="2160" b="0" i="0" u="none" kern="1200" baseline="0">
          <a:solidFill>
            <a:schemeClr val="tx1"/>
          </a:solidFill>
          <a:latin typeface="+mn-lt"/>
          <a:ea typeface="+mn-ea"/>
          <a:cs typeface="+mn-cs"/>
        </a:defRPr>
      </a:lvl1pPr>
      <a:lvl2pPr marL="548640" lvl="1"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1097280" lvl="2"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645920" lvl="3"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2194560" lvl="4"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743200" lvl="5"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3291840" lvl="6"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840480" lvl="7"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4389120" lvl="8"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59634" y="39756"/>
            <a:ext cx="14630400" cy="8229600"/>
          </a:xfrm>
          <a:prstGeom prst="rect">
            <a:avLst/>
          </a:prstGeom>
          <a:solidFill>
            <a:srgbClr val="FFFFFF">
              <a:alpha val="75000"/>
            </a:srgbClr>
          </a:solidFill>
        </p:spPr>
      </p:sp>
      <p:sp>
        <p:nvSpPr>
          <p:cNvPr id="5" name="Text 1"/>
          <p:cNvSpPr/>
          <p:nvPr/>
        </p:nvSpPr>
        <p:spPr>
          <a:xfrm>
            <a:off x="685800" y="1918235"/>
            <a:ext cx="12741965" cy="2574251"/>
          </a:xfrm>
          <a:prstGeom prst="rect">
            <a:avLst/>
          </a:prstGeom>
          <a:noFill/>
        </p:spPr>
        <p:txBody>
          <a:bodyPr wrap="none" rtlCol="0" anchor="t"/>
          <a:lstStyle/>
          <a:p>
            <a:pPr marL="0" indent="0" algn="ctr">
              <a:lnSpc>
                <a:spcPts val="7100"/>
              </a:lnSpc>
              <a:buNone/>
            </a:pPr>
            <a:r>
              <a:rPr lang="en-US" sz="5680" b="1" dirty="0">
                <a:latin typeface="Times New Roman" panose="02020603050405020304" charset="0"/>
                <a:cs typeface="Times New Roman" panose="02020603050405020304" charset="0"/>
              </a:rPr>
              <a:t>Student Problem Solving System</a:t>
            </a:r>
          </a:p>
          <a:p>
            <a:pPr marL="0" indent="0" algn="r">
              <a:lnSpc>
                <a:spcPts val="7100"/>
              </a:lnSpc>
              <a:buNone/>
            </a:pPr>
            <a:r>
              <a:rPr lang="en-US" sz="2800" b="1" dirty="0">
                <a:latin typeface="Times New Roman" panose="02020603050405020304" charset="0"/>
                <a:cs typeface="Times New Roman" panose="02020603050405020304" charset="0"/>
              </a:rPr>
              <a:t>- An Integrated Student Platform</a:t>
            </a:r>
          </a:p>
        </p:txBody>
      </p:sp>
      <p:sp>
        <p:nvSpPr>
          <p:cNvPr id="6" name="Text 2"/>
          <p:cNvSpPr/>
          <p:nvPr/>
        </p:nvSpPr>
        <p:spPr>
          <a:xfrm>
            <a:off x="833120" y="2369185"/>
            <a:ext cx="7477760" cy="2288540"/>
          </a:xfrm>
          <a:prstGeom prst="rect">
            <a:avLst/>
          </a:prstGeom>
          <a:noFill/>
        </p:spPr>
        <p:txBody>
          <a:bodyPr wrap="square" rtlCol="0" anchor="t"/>
          <a:lstStyle/>
          <a:p>
            <a:pPr marL="0" indent="0" algn="just">
              <a:buNone/>
            </a:pPr>
            <a:endParaRPr lang="en-US" sz="2400" dirty="0">
              <a:latin typeface="Times New Roman" pitchFamily="18" charset="0"/>
              <a:cs typeface="Times New Roman" pitchFamily="18" charset="0"/>
            </a:endParaRPr>
          </a:p>
        </p:txBody>
      </p:sp>
      <p:sp>
        <p:nvSpPr>
          <p:cNvPr id="7" name="Shape 3"/>
          <p:cNvSpPr/>
          <p:nvPr/>
        </p:nvSpPr>
        <p:spPr>
          <a:xfrm>
            <a:off x="833199" y="5346025"/>
            <a:ext cx="355402" cy="355402"/>
          </a:xfrm>
          <a:prstGeom prst="roundRect">
            <a:avLst>
              <a:gd name="adj" fmla="val 25726039"/>
            </a:avLst>
          </a:prstGeom>
          <a:noFill/>
          <a:ln w="7620">
            <a:solidFill>
              <a:srgbClr val="FFFFFF"/>
            </a:solidFill>
            <a:prstDash val="solid"/>
          </a:ln>
        </p:spPr>
      </p:sp>
      <p:sp>
        <p:nvSpPr>
          <p:cNvPr id="9" name="Text 4"/>
          <p:cNvSpPr/>
          <p:nvPr/>
        </p:nvSpPr>
        <p:spPr>
          <a:xfrm>
            <a:off x="10117793" y="5742547"/>
            <a:ext cx="5060839" cy="3382341"/>
          </a:xfrm>
          <a:prstGeom prst="rect">
            <a:avLst/>
          </a:prstGeom>
          <a:noFill/>
        </p:spPr>
        <p:txBody>
          <a:bodyPr wrap="none" rtlCol="0" anchor="t"/>
          <a:lstStyle/>
          <a:p>
            <a:pPr marL="342900" indent="-342900" algn="just">
              <a:buFont typeface="Arial" panose="020B0604020202020204" pitchFamily="34" charset="0"/>
              <a:buChar char="•"/>
            </a:pPr>
            <a:r>
              <a:rPr lang="en-US" sz="2800" dirty="0">
                <a:latin typeface="Times New Roman" pitchFamily="18" charset="0"/>
                <a:cs typeface="Times New Roman" pitchFamily="18" charset="0"/>
              </a:rPr>
              <a:t>Bhargav Pitta(N190106)</a:t>
            </a:r>
          </a:p>
          <a:p>
            <a:pPr marL="0" indent="0" algn="just">
              <a:buNone/>
            </a:pPr>
            <a:endParaRPr lang="en-US" sz="2800" dirty="0">
              <a:latin typeface="Times New Roman" pitchFamily="18" charset="0"/>
              <a:cs typeface="Times New Roman" pitchFamily="18" charset="0"/>
            </a:endParaRPr>
          </a:p>
        </p:txBody>
      </p:sp>
    </p:spTree>
  </p:cSld>
  <p:clrMapOvr>
    <a:masterClrMapping/>
  </p:clrMapOvr>
  <p:transition advTm="157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4-06-20 at 11.08.51"/>
          <p:cNvPicPr>
            <a:picLocks noChangeAspect="1"/>
          </p:cNvPicPr>
          <p:nvPr/>
        </p:nvPicPr>
        <p:blipFill>
          <a:blip r:embed="rId2"/>
          <a:stretch>
            <a:fillRect/>
          </a:stretch>
        </p:blipFill>
        <p:spPr>
          <a:xfrm>
            <a:off x="636104" y="1367790"/>
            <a:ext cx="12883018" cy="6042356"/>
          </a:xfrm>
          <a:prstGeom prst="rect">
            <a:avLst/>
          </a:prstGeom>
        </p:spPr>
      </p:pic>
      <p:sp>
        <p:nvSpPr>
          <p:cNvPr id="6" name="Text Box 5"/>
          <p:cNvSpPr txBox="1"/>
          <p:nvPr/>
        </p:nvSpPr>
        <p:spPr>
          <a:xfrm>
            <a:off x="496570" y="1651635"/>
            <a:ext cx="5630545" cy="6171565"/>
          </a:xfrm>
          <a:prstGeom prst="rect">
            <a:avLst/>
          </a:prstGeom>
          <a:noFill/>
        </p:spPr>
        <p:txBody>
          <a:bodyPr wrap="square" rtlCol="0">
            <a:noAutofit/>
          </a:bodyPr>
          <a:lstStyle/>
          <a:p>
            <a:pPr indent="0" algn="just">
              <a:buFont typeface="Arial" panose="020B0604020202020204" pitchFamily="34" charset="0"/>
              <a:buNone/>
            </a:pPr>
            <a:endParaRPr lang="en-US" sz="2800" dirty="0">
              <a:latin typeface="Times New Roman" panose="02020603050405020304" charset="0"/>
              <a:cs typeface="Times New Roman" panose="02020603050405020304" charset="0"/>
            </a:endParaRPr>
          </a:p>
        </p:txBody>
      </p:sp>
      <p:sp>
        <p:nvSpPr>
          <p:cNvPr id="5" name="TextBox 4"/>
          <p:cNvSpPr txBox="1"/>
          <p:nvPr/>
        </p:nvSpPr>
        <p:spPr>
          <a:xfrm>
            <a:off x="894522" y="327991"/>
            <a:ext cx="12930808" cy="661207"/>
          </a:xfrm>
          <a:prstGeom prst="rect">
            <a:avLst/>
          </a:prstGeom>
          <a:noFill/>
        </p:spPr>
        <p:txBody>
          <a:bodyPr wrap="square" rtlCol="0">
            <a:spAutoFit/>
          </a:bodyPr>
          <a:lstStyle/>
          <a:p>
            <a:pPr>
              <a:lnSpc>
                <a:spcPct val="150000"/>
              </a:lnSpc>
            </a:pPr>
            <a:r>
              <a:rPr lang="en-US" sz="2800" b="1" dirty="0">
                <a:latin typeface="Times New Roman" pitchFamily="18" charset="0"/>
                <a:cs typeface="Times New Roman" pitchFamily="18" charset="0"/>
              </a:rPr>
              <a:t>Dictionary</a:t>
            </a:r>
            <a:r>
              <a:rPr lang="en-US" sz="2800" dirty="0">
                <a:latin typeface="Times New Roman" pitchFamily="18" charset="0"/>
                <a:cs typeface="Times New Roman" pitchFamily="18" charset="0"/>
              </a:rPr>
              <a:t>: Provides word definitions and synonyms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4-06-20 at 11.08.52 (1)"/>
          <p:cNvPicPr>
            <a:picLocks noChangeAspect="1"/>
          </p:cNvPicPr>
          <p:nvPr/>
        </p:nvPicPr>
        <p:blipFill>
          <a:blip r:embed="rId2"/>
          <a:stretch>
            <a:fillRect/>
          </a:stretch>
        </p:blipFill>
        <p:spPr>
          <a:xfrm>
            <a:off x="1023730" y="1719468"/>
            <a:ext cx="12046227" cy="5585791"/>
          </a:xfrm>
          <a:prstGeom prst="rect">
            <a:avLst/>
          </a:prstGeom>
        </p:spPr>
      </p:pic>
      <p:sp>
        <p:nvSpPr>
          <p:cNvPr id="7" name="TextBox 6"/>
          <p:cNvSpPr txBox="1"/>
          <p:nvPr/>
        </p:nvSpPr>
        <p:spPr>
          <a:xfrm>
            <a:off x="1023730" y="536713"/>
            <a:ext cx="10267122" cy="579967"/>
          </a:xfrm>
          <a:prstGeom prst="rect">
            <a:avLst/>
          </a:prstGeom>
          <a:noFill/>
        </p:spPr>
        <p:txBody>
          <a:bodyPr wrap="square" rtlCol="0">
            <a:spAutoFit/>
          </a:bodyPr>
          <a:lstStyle/>
          <a:p>
            <a:pPr algn="just">
              <a:lnSpc>
                <a:spcPct val="150000"/>
              </a:lnSpc>
            </a:pPr>
            <a:r>
              <a:rPr lang="en-US" sz="2400" b="1" dirty="0">
                <a:latin typeface="Times New Roman" pitchFamily="18" charset="0"/>
                <a:cs typeface="Times New Roman" pitchFamily="18" charset="0"/>
              </a:rPr>
              <a:t>Wikipedia</a:t>
            </a:r>
            <a:r>
              <a:rPr lang="en-US" sz="2400" dirty="0">
                <a:latin typeface="Times New Roman" pitchFamily="18" charset="0"/>
                <a:cs typeface="Times New Roman" pitchFamily="18" charset="0"/>
              </a:rPr>
              <a:t>: Enables direct access to Wikipedia searches within the portal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4-06-20 at 11.08.52"/>
          <p:cNvPicPr>
            <a:picLocks noChangeAspect="1"/>
          </p:cNvPicPr>
          <p:nvPr/>
        </p:nvPicPr>
        <p:blipFill>
          <a:blip r:embed="rId2"/>
          <a:stretch>
            <a:fillRect/>
          </a:stretch>
        </p:blipFill>
        <p:spPr>
          <a:xfrm>
            <a:off x="834887" y="1480930"/>
            <a:ext cx="12284765" cy="6139271"/>
          </a:xfrm>
          <a:prstGeom prst="rect">
            <a:avLst/>
          </a:prstGeom>
        </p:spPr>
      </p:pic>
      <p:sp>
        <p:nvSpPr>
          <p:cNvPr id="5" name="TextBox 4"/>
          <p:cNvSpPr txBox="1"/>
          <p:nvPr/>
        </p:nvSpPr>
        <p:spPr>
          <a:xfrm>
            <a:off x="834887" y="457200"/>
            <a:ext cx="12284765" cy="579967"/>
          </a:xfrm>
          <a:prstGeom prst="rect">
            <a:avLst/>
          </a:prstGeom>
          <a:noFill/>
        </p:spPr>
        <p:txBody>
          <a:bodyPr wrap="square" rtlCol="0">
            <a:spAutoFit/>
          </a:bodyPr>
          <a:lstStyle/>
          <a:p>
            <a:pPr>
              <a:lnSpc>
                <a:spcPct val="150000"/>
              </a:lnSpc>
            </a:pPr>
            <a:r>
              <a:rPr lang="en-US" sz="2400" b="1" dirty="0">
                <a:latin typeface="Times New Roman" pitchFamily="18" charset="0"/>
                <a:cs typeface="Times New Roman" pitchFamily="18" charset="0"/>
              </a:rPr>
              <a:t>Book Recommendations</a:t>
            </a:r>
            <a:r>
              <a:rPr lang="en-US" sz="2400" dirty="0">
                <a:latin typeface="Times New Roman" pitchFamily="18" charset="0"/>
                <a:cs typeface="Times New Roman" pitchFamily="18" charset="0"/>
              </a:rPr>
              <a:t>: Suggests books based on user preferences and reading history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Picture 3" descr="WhatsApp Image 2024-06-20 at 11.08.53"/>
          <p:cNvPicPr>
            <a:picLocks noChangeAspect="1"/>
          </p:cNvPicPr>
          <p:nvPr/>
        </p:nvPicPr>
        <p:blipFill>
          <a:blip r:embed="rId2"/>
          <a:stretch>
            <a:fillRect/>
          </a:stretch>
        </p:blipFill>
        <p:spPr>
          <a:xfrm>
            <a:off x="1241343" y="1371600"/>
            <a:ext cx="11827564" cy="5834269"/>
          </a:xfrm>
          <a:prstGeom prst="rect">
            <a:avLst/>
          </a:prstGeom>
        </p:spPr>
      </p:pic>
      <p:sp>
        <p:nvSpPr>
          <p:cNvPr id="3" name="Text Box 2"/>
          <p:cNvSpPr txBox="1"/>
          <p:nvPr/>
        </p:nvSpPr>
        <p:spPr>
          <a:xfrm>
            <a:off x="573405" y="1532255"/>
            <a:ext cx="5042204" cy="6487160"/>
          </a:xfrm>
          <a:prstGeom prst="rect">
            <a:avLst/>
          </a:prstGeom>
          <a:noFill/>
        </p:spPr>
        <p:txBody>
          <a:bodyPr wrap="square" rtlCol="0">
            <a:noAutofit/>
          </a:bodyPr>
          <a:lstStyle/>
          <a:p>
            <a:pPr marL="285750" indent="-285750">
              <a:buFont typeface="Arial" panose="020B0604020202020204"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1380491" y="427383"/>
            <a:ext cx="11827564" cy="579967"/>
          </a:xfrm>
          <a:prstGeom prst="rect">
            <a:avLst/>
          </a:prstGeom>
          <a:noFill/>
        </p:spPr>
        <p:txBody>
          <a:bodyPr wrap="square" rtlCol="0">
            <a:spAutoFit/>
          </a:bodyPr>
          <a:lstStyle/>
          <a:p>
            <a:pPr algn="just">
              <a:lnSpc>
                <a:spcPct val="150000"/>
              </a:lnSpc>
            </a:pPr>
            <a:r>
              <a:rPr lang="en-US" sz="2400" b="1" dirty="0">
                <a:latin typeface="Times New Roman" pitchFamily="18" charset="0"/>
                <a:cs typeface="Times New Roman" pitchFamily="18" charset="0"/>
              </a:rPr>
              <a:t>Homework</a:t>
            </a:r>
            <a:r>
              <a:rPr lang="en-US" sz="2400" dirty="0">
                <a:latin typeface="Times New Roman" pitchFamily="18" charset="0"/>
                <a:cs typeface="Times New Roman" pitchFamily="18" charset="0"/>
              </a:rPr>
              <a:t>: Helps users create and manage their tasks with ease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4-06-20 at 11.08.53"/>
          <p:cNvPicPr>
            <a:picLocks noChangeAspect="1"/>
          </p:cNvPicPr>
          <p:nvPr/>
        </p:nvPicPr>
        <p:blipFill>
          <a:blip r:embed="rId2"/>
          <a:stretch>
            <a:fillRect/>
          </a:stretch>
        </p:blipFill>
        <p:spPr>
          <a:xfrm>
            <a:off x="1083366" y="1128625"/>
            <a:ext cx="12264886" cy="6685187"/>
          </a:xfrm>
          <a:prstGeom prst="rect">
            <a:avLst/>
          </a:prstGeom>
        </p:spPr>
      </p:pic>
      <p:sp>
        <p:nvSpPr>
          <p:cNvPr id="3" name="Text Box 2"/>
          <p:cNvSpPr txBox="1"/>
          <p:nvPr/>
        </p:nvSpPr>
        <p:spPr>
          <a:xfrm>
            <a:off x="304800" y="1610138"/>
            <a:ext cx="5499652" cy="6352761"/>
          </a:xfrm>
          <a:prstGeom prst="rect">
            <a:avLst/>
          </a:prstGeom>
          <a:noFill/>
        </p:spPr>
        <p:txBody>
          <a:bodyPr wrap="square" rtlCol="0">
            <a:noAutofit/>
          </a:bodyPr>
          <a:lstStyle/>
          <a:p>
            <a:pPr marL="342900" indent="-342900">
              <a:buFont typeface="Arial" panose="020B0604020202020204" pitchFamily="34" charset="0"/>
              <a:buChar char="•"/>
            </a:pPr>
            <a:endParaRPr lang="en-US" sz="2400" dirty="0">
              <a:latin typeface="Times New Roman" pitchFamily="18" charset="0"/>
              <a:cs typeface="Times New Roman" pitchFamily="18" charset="0"/>
            </a:endParaRPr>
          </a:p>
        </p:txBody>
      </p:sp>
      <p:sp>
        <p:nvSpPr>
          <p:cNvPr id="5" name="TextBox 4"/>
          <p:cNvSpPr txBox="1"/>
          <p:nvPr/>
        </p:nvSpPr>
        <p:spPr>
          <a:xfrm>
            <a:off x="854765" y="327991"/>
            <a:ext cx="13020261" cy="579967"/>
          </a:xfrm>
          <a:prstGeom prst="rect">
            <a:avLst/>
          </a:prstGeom>
          <a:noFill/>
        </p:spPr>
        <p:txBody>
          <a:bodyPr wrap="square" rtlCol="0">
            <a:spAutoFit/>
          </a:bodyPr>
          <a:lstStyle/>
          <a:p>
            <a:pPr algn="just">
              <a:lnSpc>
                <a:spcPct val="150000"/>
              </a:lnSpc>
            </a:pPr>
            <a:r>
              <a:rPr lang="en-US" sz="2400" b="1" dirty="0">
                <a:latin typeface="Times New Roman" pitchFamily="18" charset="0"/>
                <a:cs typeface="Times New Roman" pitchFamily="18" charset="0"/>
              </a:rPr>
              <a:t>Conversion</a:t>
            </a:r>
            <a:r>
              <a:rPr lang="en-US" sz="2400" dirty="0">
                <a:latin typeface="Times New Roman" pitchFamily="18" charset="0"/>
                <a:cs typeface="Times New Roman" pitchFamily="18" charset="0"/>
              </a:rPr>
              <a:t>: Converts  into different formats (e.g., Length to yard).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2736" y="447261"/>
            <a:ext cx="13044115" cy="8217634"/>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HTML (HyperText Markup Language)</a:t>
            </a:r>
          </a:p>
          <a:p>
            <a:pPr algn="just"/>
            <a:endParaRPr lang="en-US" sz="2400" b="1"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HTML is the standard language for creating web pages. It describes the structure of a web page using markup.</a:t>
            </a:r>
          </a:p>
          <a:p>
            <a:pPr lvl="1" algn="just"/>
            <a:r>
              <a:rPr lang="en-US" sz="2400" dirty="0">
                <a:latin typeface="Times New Roman" pitchFamily="18" charset="0"/>
                <a:cs typeface="Times New Roman" pitchFamily="18" charset="0"/>
              </a:rPr>
              <a:t>HTML elements are the building blocks of HTML pages. These elements are represented by tags, such as &lt;div&gt;, &lt;h1&gt;, &lt;p&gt;, &lt;a&gt;, etc.</a:t>
            </a:r>
          </a:p>
          <a:p>
            <a:pPr lvl="1"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CSS (Cascading Style Sheets)</a:t>
            </a:r>
          </a:p>
          <a:p>
            <a:pPr algn="just"/>
            <a:endParaRPr lang="en-US" sz="2400" b="1"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CSS is used to control the presentation of HTML elements, including layout, colors, fonts, and spacing.</a:t>
            </a:r>
          </a:p>
          <a:p>
            <a:pPr lvl="1" algn="just"/>
            <a:r>
              <a:rPr lang="en-US" sz="2400" dirty="0">
                <a:latin typeface="Times New Roman" pitchFamily="18" charset="0"/>
                <a:cs typeface="Times New Roman" pitchFamily="18" charset="0"/>
              </a:rPr>
              <a:t>CSS allows you to create visually engaging web pages and ensures a consistent look across multiple pages.</a:t>
            </a:r>
          </a:p>
          <a:p>
            <a:pPr lvl="1"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JavaScript</a:t>
            </a:r>
          </a:p>
          <a:p>
            <a:pPr algn="just"/>
            <a:endParaRPr lang="en-US" sz="2400" b="1"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JavaScript is a versatile programming language used to add interactivity and dynamic behavior to web pages.</a:t>
            </a:r>
          </a:p>
          <a:p>
            <a:pPr lvl="1" algn="just"/>
            <a:r>
              <a:rPr lang="en-US" sz="2400" dirty="0">
                <a:latin typeface="Times New Roman" pitchFamily="18" charset="0"/>
                <a:cs typeface="Times New Roman" pitchFamily="18" charset="0"/>
              </a:rPr>
              <a:t>It allows you to create responsive elements that respond to user actions, such as clicks, inputs, and other events.</a:t>
            </a:r>
          </a:p>
          <a:p>
            <a:pPr lvl="1"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endParaRPr lang="en-US"/>
          </a:p>
        </p:txBody>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9050" y="0"/>
            <a:ext cx="14630400" cy="8229600"/>
          </a:xfrm>
          <a:prstGeom prst="rect">
            <a:avLst/>
          </a:prstGeom>
          <a:solidFill>
            <a:srgbClr val="FFFFFF">
              <a:alpha val="75000"/>
            </a:srgbClr>
          </a:solidFill>
        </p:spPr>
      </p:sp>
      <p:pic>
        <p:nvPicPr>
          <p:cNvPr id="19" name="Content Placeholder 18" descr="Screenshot (216)"/>
          <p:cNvPicPr>
            <a:picLocks noGrp="1" noChangeAspect="1"/>
          </p:cNvPicPr>
          <p:nvPr>
            <p:ph idx="1"/>
          </p:nvPr>
        </p:nvPicPr>
        <p:blipFill>
          <a:blip r:embed="rId4"/>
          <a:stretch>
            <a:fillRect/>
          </a:stretch>
        </p:blipFill>
        <p:spPr>
          <a:xfrm>
            <a:off x="1406417" y="864704"/>
            <a:ext cx="11841394" cy="66578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creenshot (217)"/>
          <p:cNvPicPr>
            <a:picLocks noGrp="1" noChangeAspect="1"/>
          </p:cNvPicPr>
          <p:nvPr>
            <p:ph idx="1"/>
          </p:nvPr>
        </p:nvPicPr>
        <p:blipFill>
          <a:blip r:embed="rId2"/>
          <a:stretch>
            <a:fillRect/>
          </a:stretch>
        </p:blipFill>
        <p:spPr>
          <a:xfrm>
            <a:off x="731520" y="748665"/>
            <a:ext cx="13249872" cy="665598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57785" y="635"/>
            <a:ext cx="16090265" cy="8385810"/>
          </a:xfrm>
          <a:prstGeom prst="rect">
            <a:avLst/>
          </a:prstGeom>
          <a:solidFill>
            <a:srgbClr val="FFFFFF">
              <a:alpha val="75000"/>
            </a:srgbClr>
          </a:solidFill>
        </p:spPr>
      </p:sp>
      <p:sp>
        <p:nvSpPr>
          <p:cNvPr id="4" name="Text Box 3"/>
          <p:cNvSpPr txBox="1"/>
          <p:nvPr/>
        </p:nvSpPr>
        <p:spPr>
          <a:xfrm>
            <a:off x="798830" y="538480"/>
            <a:ext cx="7133590" cy="829945"/>
          </a:xfrm>
          <a:prstGeom prst="rect">
            <a:avLst/>
          </a:prstGeom>
          <a:noFill/>
        </p:spPr>
        <p:txBody>
          <a:bodyPr wrap="square" rtlCol="0">
            <a:spAutoFit/>
          </a:bodyPr>
          <a:lstStyle/>
          <a:p>
            <a:r>
              <a:rPr lang="en-US" sz="4800" b="1" dirty="0">
                <a:latin typeface="Times New Roman" panose="02020603050405020304" charset="0"/>
                <a:cs typeface="Times New Roman" panose="02020603050405020304" charset="0"/>
              </a:rPr>
              <a:t>Django:</a:t>
            </a:r>
          </a:p>
        </p:txBody>
      </p:sp>
      <p:sp>
        <p:nvSpPr>
          <p:cNvPr id="5" name="Text Box 4"/>
          <p:cNvSpPr txBox="1"/>
          <p:nvPr/>
        </p:nvSpPr>
        <p:spPr>
          <a:xfrm>
            <a:off x="1185545" y="1581785"/>
            <a:ext cx="14924405" cy="368300"/>
          </a:xfrm>
          <a:prstGeom prst="rect">
            <a:avLst/>
          </a:prstGeom>
          <a:noFill/>
        </p:spPr>
        <p:txBody>
          <a:bodyPr wrap="square" rtlCol="0">
            <a:spAutoFit/>
          </a:bodyPr>
          <a:lstStyle/>
          <a:p>
            <a:endParaRPr lang="en-US"/>
          </a:p>
        </p:txBody>
      </p:sp>
      <p:sp>
        <p:nvSpPr>
          <p:cNvPr id="6" name="Text Box 5"/>
          <p:cNvSpPr txBox="1"/>
          <p:nvPr/>
        </p:nvSpPr>
        <p:spPr>
          <a:xfrm>
            <a:off x="798830" y="1368425"/>
            <a:ext cx="13597890" cy="6964680"/>
          </a:xfrm>
          <a:prstGeom prst="rect">
            <a:avLst/>
          </a:prstGeom>
          <a:noFill/>
        </p:spPr>
        <p:txBody>
          <a:bodyPr wrap="square" rtlCol="0">
            <a:noAutofit/>
          </a:bodyPr>
          <a:lstStyle/>
          <a:p>
            <a:pPr algn="just"/>
            <a:endParaRPr lang="en-US" sz="2800" dirty="0">
              <a:latin typeface="Times New Roman" pitchFamily="18" charset="0"/>
              <a:cs typeface="Times New Roman" pitchFamily="18" charset="0"/>
            </a:endParaRPr>
          </a:p>
        </p:txBody>
      </p:sp>
      <p:sp>
        <p:nvSpPr>
          <p:cNvPr id="7" name="TextBox 6"/>
          <p:cNvSpPr txBox="1"/>
          <p:nvPr/>
        </p:nvSpPr>
        <p:spPr>
          <a:xfrm>
            <a:off x="985520" y="1581785"/>
            <a:ext cx="12923520" cy="6740307"/>
          </a:xfrm>
          <a:prstGeom prst="rect">
            <a:avLst/>
          </a:prstGeom>
          <a:noFill/>
        </p:spPr>
        <p:txBody>
          <a:bodyPr wrap="square" rtlCol="0">
            <a:spAutoFit/>
          </a:bodyPr>
          <a:lstStyle/>
          <a:p>
            <a:pPr algn="just">
              <a:lnSpc>
                <a:spcPct val="150000"/>
              </a:lnSpc>
            </a:pPr>
            <a:r>
              <a:rPr lang="en-US" sz="2400" dirty="0">
                <a:latin typeface="Times New Roman" pitchFamily="18" charset="0"/>
                <a:cs typeface="Times New Roman" pitchFamily="18" charset="0"/>
              </a:rPr>
              <a:t>Django is a high-level Python web framework designed for rapid development and clean, pragmatic design.</a:t>
            </a:r>
          </a:p>
          <a:p>
            <a:pPr algn="just">
              <a:lnSpc>
                <a:spcPct val="150000"/>
              </a:lnSpc>
            </a:pPr>
            <a:r>
              <a:rPr lang="en-US" sz="2400" dirty="0">
                <a:latin typeface="Times New Roman" pitchFamily="18" charset="0"/>
                <a:cs typeface="Times New Roman" pitchFamily="18" charset="0"/>
              </a:rPr>
              <a:t>It simplifies the creation of complex, database-driven websites by providing reusable components and a robust architecture.</a:t>
            </a: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Key Features of Django</a:t>
            </a:r>
          </a:p>
          <a:p>
            <a:pPr algn="just">
              <a:lnSpc>
                <a:spcPct val="150000"/>
              </a:lnSpc>
            </a:pPr>
            <a:r>
              <a:rPr lang="en-US" sz="2400" b="1" dirty="0">
                <a:latin typeface="Times New Roman" pitchFamily="18" charset="0"/>
                <a:cs typeface="Times New Roman" pitchFamily="18" charset="0"/>
              </a:rPr>
              <a:t>MTV Architecture</a:t>
            </a:r>
            <a:r>
              <a:rPr lang="en-US" sz="2400" dirty="0">
                <a:latin typeface="Times New Roman" pitchFamily="18" charset="0"/>
                <a:cs typeface="Times New Roman" pitchFamily="18" charset="0"/>
              </a:rPr>
              <a:t>:</a:t>
            </a:r>
          </a:p>
          <a:p>
            <a:pPr lvl="1" algn="just">
              <a:lnSpc>
                <a:spcPct val="150000"/>
              </a:lnSpc>
            </a:pPr>
            <a:r>
              <a:rPr lang="en-US" sz="2400" b="1" dirty="0">
                <a:latin typeface="Times New Roman" pitchFamily="18" charset="0"/>
                <a:cs typeface="Times New Roman" pitchFamily="18" charset="0"/>
              </a:rPr>
              <a:t>Model</a:t>
            </a:r>
            <a:r>
              <a:rPr lang="en-US" sz="2400" dirty="0">
                <a:latin typeface="Times New Roman" pitchFamily="18" charset="0"/>
                <a:cs typeface="Times New Roman" pitchFamily="18" charset="0"/>
              </a:rPr>
              <a:t>: Defines the data structure and handles database interactions using Django's ORM.</a:t>
            </a:r>
          </a:p>
          <a:p>
            <a:pPr lvl="1" algn="just">
              <a:lnSpc>
                <a:spcPct val="150000"/>
              </a:lnSpc>
            </a:pPr>
            <a:r>
              <a:rPr lang="en-US" sz="2400" b="1" dirty="0">
                <a:latin typeface="Times New Roman" pitchFamily="18" charset="0"/>
                <a:cs typeface="Times New Roman" pitchFamily="18" charset="0"/>
              </a:rPr>
              <a:t>View</a:t>
            </a:r>
            <a:r>
              <a:rPr lang="en-US" sz="2400" dirty="0">
                <a:latin typeface="Times New Roman" pitchFamily="18" charset="0"/>
                <a:cs typeface="Times New Roman" pitchFamily="18" charset="0"/>
              </a:rPr>
              <a:t>: Processes user requests, interacts with the model, and returns appropriate responses.</a:t>
            </a:r>
          </a:p>
          <a:p>
            <a:pPr lvl="1" algn="just">
              <a:lnSpc>
                <a:spcPct val="150000"/>
              </a:lnSpc>
            </a:pPr>
            <a:r>
              <a:rPr lang="en-US" sz="2400" b="1" dirty="0">
                <a:latin typeface="Times New Roman" pitchFamily="18" charset="0"/>
                <a:cs typeface="Times New Roman" pitchFamily="18" charset="0"/>
              </a:rPr>
              <a:t>Template</a:t>
            </a:r>
            <a:r>
              <a:rPr lang="en-US" sz="2400" dirty="0">
                <a:latin typeface="Times New Roman" pitchFamily="18" charset="0"/>
                <a:cs typeface="Times New Roman" pitchFamily="18" charset="0"/>
              </a:rPr>
              <a:t>: Renders HTML based on the data provided by the views.</a:t>
            </a: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6470" y="596348"/>
            <a:ext cx="13566913" cy="7294305"/>
          </a:xfrm>
          <a:prstGeom prst="rect">
            <a:avLst/>
          </a:prstGeom>
          <a:noFill/>
        </p:spPr>
        <p:txBody>
          <a:bodyPr wrap="square" rtlCol="0">
            <a:spAutoFit/>
          </a:bodyPr>
          <a:lstStyle/>
          <a:p>
            <a:pPr>
              <a:lnSpc>
                <a:spcPct val="150000"/>
              </a:lnSpc>
            </a:pPr>
            <a:r>
              <a:rPr lang="en-US" sz="2400" b="1" dirty="0">
                <a:latin typeface="Times New Roman" pitchFamily="18" charset="0"/>
                <a:cs typeface="Times New Roman" pitchFamily="18" charset="0"/>
              </a:rPr>
              <a:t>Built-in Admin Interface</a:t>
            </a:r>
            <a:r>
              <a:rPr lang="en-US" sz="2400" dirty="0">
                <a:latin typeface="Times New Roman" pitchFamily="18" charset="0"/>
                <a:cs typeface="Times New Roman" pitchFamily="18" charset="0"/>
              </a:rPr>
              <a:t>:</a:t>
            </a:r>
          </a:p>
          <a:p>
            <a:pPr>
              <a:lnSpc>
                <a:spcPct val="150000"/>
              </a:lnSpc>
            </a:pPr>
            <a:r>
              <a:rPr lang="en-US" sz="2400" dirty="0">
                <a:latin typeface="Times New Roman" pitchFamily="18" charset="0"/>
                <a:cs typeface="Times New Roman" pitchFamily="18" charset="0"/>
              </a:rPr>
              <a:t>Provides a powerful, ready-to-use interface for managing application data.</a:t>
            </a:r>
          </a:p>
          <a:p>
            <a:pPr>
              <a:lnSpc>
                <a:spcPct val="150000"/>
              </a:lnSpc>
            </a:pPr>
            <a:r>
              <a:rPr lang="en-US" sz="2400" dirty="0">
                <a:latin typeface="Times New Roman" pitchFamily="18" charset="0"/>
                <a:cs typeface="Times New Roman" pitchFamily="18" charset="0"/>
              </a:rPr>
              <a:t>Greatly reduces the amount of code needed to manage the application.</a:t>
            </a:r>
          </a:p>
          <a:p>
            <a:pPr>
              <a:lnSpc>
                <a:spcPct val="150000"/>
              </a:lnSpc>
            </a:pPr>
            <a:endParaRPr lang="en-US" sz="2400" dirty="0">
              <a:latin typeface="Times New Roman" pitchFamily="18" charset="0"/>
              <a:cs typeface="Times New Roman" pitchFamily="18" charset="0"/>
            </a:endParaRPr>
          </a:p>
          <a:p>
            <a:pPr>
              <a:lnSpc>
                <a:spcPct val="150000"/>
              </a:lnSpc>
            </a:pPr>
            <a:r>
              <a:rPr lang="en-US" sz="2400" b="1" dirty="0">
                <a:latin typeface="Times New Roman" pitchFamily="18" charset="0"/>
                <a:cs typeface="Times New Roman" pitchFamily="18" charset="0"/>
              </a:rPr>
              <a:t>Security</a:t>
            </a:r>
            <a:r>
              <a:rPr lang="en-US" sz="2400" dirty="0">
                <a:latin typeface="Times New Roman" pitchFamily="18" charset="0"/>
                <a:cs typeface="Times New Roman" pitchFamily="18" charset="0"/>
              </a:rPr>
              <a:t>:</a:t>
            </a:r>
          </a:p>
          <a:p>
            <a:pPr>
              <a:lnSpc>
                <a:spcPct val="150000"/>
              </a:lnSpc>
            </a:pPr>
            <a:r>
              <a:rPr lang="en-US" sz="2400" dirty="0">
                <a:latin typeface="Times New Roman" pitchFamily="18" charset="0"/>
                <a:cs typeface="Times New Roman" pitchFamily="18" charset="0"/>
              </a:rPr>
              <a:t>Protects against common web vulnerabilities such as SQL injection, cross-site scripting (XSS), cross-site request forgery (CSRF), and clickjacking.</a:t>
            </a:r>
          </a:p>
          <a:p>
            <a:pPr>
              <a:lnSpc>
                <a:spcPct val="150000"/>
              </a:lnSpc>
            </a:pPr>
            <a:r>
              <a:rPr lang="en-US" sz="2400" dirty="0">
                <a:latin typeface="Times New Roman" pitchFamily="18" charset="0"/>
                <a:cs typeface="Times New Roman" pitchFamily="18" charset="0"/>
              </a:rPr>
              <a:t>Includes tools for managing user authentication and permissions.</a:t>
            </a:r>
          </a:p>
          <a:p>
            <a:pPr>
              <a:lnSpc>
                <a:spcPct val="150000"/>
              </a:lnSpc>
            </a:pPr>
            <a:endParaRPr lang="en-US" sz="2400" dirty="0">
              <a:latin typeface="Times New Roman" pitchFamily="18" charset="0"/>
              <a:cs typeface="Times New Roman" pitchFamily="18" charset="0"/>
            </a:endParaRPr>
          </a:p>
          <a:p>
            <a:pPr>
              <a:lnSpc>
                <a:spcPct val="150000"/>
              </a:lnSpc>
            </a:pPr>
            <a:r>
              <a:rPr lang="en-US" sz="2400" b="1" dirty="0">
                <a:latin typeface="Times New Roman" pitchFamily="18" charset="0"/>
                <a:cs typeface="Times New Roman" pitchFamily="18" charset="0"/>
              </a:rPr>
              <a:t>Reusability</a:t>
            </a:r>
            <a:r>
              <a:rPr lang="en-US" sz="2400" dirty="0">
                <a:latin typeface="Times New Roman" pitchFamily="18" charset="0"/>
                <a:cs typeface="Times New Roman" pitchFamily="18" charset="0"/>
              </a:rPr>
              <a:t>:</a:t>
            </a:r>
          </a:p>
          <a:p>
            <a:pPr>
              <a:lnSpc>
                <a:spcPct val="150000"/>
              </a:lnSpc>
            </a:pPr>
            <a:r>
              <a:rPr lang="en-US" sz="2400" dirty="0">
                <a:latin typeface="Times New Roman" pitchFamily="18" charset="0"/>
                <a:cs typeface="Times New Roman" pitchFamily="18" charset="0"/>
              </a:rPr>
              <a:t>Encourages the use of reusable components, making it easier to maintain and expand the application.</a:t>
            </a:r>
          </a:p>
          <a:p>
            <a:pPr>
              <a:lnSpc>
                <a:spcPct val="150000"/>
              </a:lnSpc>
            </a:pPr>
            <a:r>
              <a:rPr lang="en-US" sz="2400" dirty="0">
                <a:latin typeface="Times New Roman" pitchFamily="18" charset="0"/>
                <a:cs typeface="Times New Roman" pitchFamily="18" charset="0"/>
              </a:rPr>
              <a:t>Supports the development of reusable apps that can be plugged into other Django projects.</a:t>
            </a:r>
          </a:p>
          <a:p>
            <a:pPr>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606" y="805070"/>
            <a:ext cx="13167360" cy="1371600"/>
          </a:xfrm>
        </p:spPr>
        <p:txBody>
          <a:bodyPr/>
          <a:lstStyle/>
          <a:p>
            <a:r>
              <a:rPr lang="en-US" dirty="0">
                <a:latin typeface="Times New Roman" pitchFamily="18" charset="0"/>
                <a:cs typeface="Times New Roman" pitchFamily="18" charset="0"/>
              </a:rPr>
              <a:t>Table of Contents</a:t>
            </a:r>
          </a:p>
        </p:txBody>
      </p:sp>
      <p:sp>
        <p:nvSpPr>
          <p:cNvPr id="5" name="TextBox 4"/>
          <p:cNvSpPr txBox="1"/>
          <p:nvPr/>
        </p:nvSpPr>
        <p:spPr>
          <a:xfrm>
            <a:off x="880606" y="2222898"/>
            <a:ext cx="11573124" cy="3046988"/>
          </a:xfrm>
          <a:prstGeom prst="rect">
            <a:avLst/>
          </a:prstGeom>
          <a:noFill/>
        </p:spPr>
        <p:txBody>
          <a:bodyPr wrap="square" rtlCol="0">
            <a:spAutoFit/>
          </a:bodyPr>
          <a:lstStyle/>
          <a:p>
            <a:pPr marL="514350" indent="-514350" algn="just">
              <a:lnSpc>
                <a:spcPct val="150000"/>
              </a:lnSpc>
              <a:buFont typeface="+mj-lt"/>
              <a:buAutoNum type="arabicPeriod"/>
            </a:pPr>
            <a:r>
              <a:rPr lang="en-US" sz="3200" dirty="0">
                <a:latin typeface="Times New Roman" pitchFamily="18" charset="0"/>
                <a:cs typeface="Times New Roman" pitchFamily="18" charset="0"/>
              </a:rPr>
              <a:t>Abstract</a:t>
            </a:r>
          </a:p>
          <a:p>
            <a:pPr marL="514350" indent="-514350" algn="just">
              <a:lnSpc>
                <a:spcPct val="150000"/>
              </a:lnSpc>
              <a:buFont typeface="+mj-lt"/>
              <a:buAutoNum type="arabicPeriod"/>
            </a:pPr>
            <a:r>
              <a:rPr lang="en-US" sz="3200" dirty="0">
                <a:latin typeface="Times New Roman" pitchFamily="18" charset="0"/>
                <a:cs typeface="Times New Roman" pitchFamily="18" charset="0"/>
              </a:rPr>
              <a:t>Introduction</a:t>
            </a:r>
          </a:p>
          <a:p>
            <a:pPr marL="514350" indent="-514350" algn="just">
              <a:lnSpc>
                <a:spcPct val="150000"/>
              </a:lnSpc>
              <a:buFont typeface="+mj-lt"/>
              <a:buAutoNum type="arabicPeriod"/>
            </a:pPr>
            <a:r>
              <a:rPr lang="en-US" sz="3200" dirty="0">
                <a:latin typeface="Times New Roman" pitchFamily="18" charset="0"/>
                <a:cs typeface="Times New Roman" pitchFamily="18" charset="0"/>
              </a:rPr>
              <a:t>Related Works</a:t>
            </a:r>
          </a:p>
          <a:p>
            <a:pPr marL="514350" indent="-514350" algn="just">
              <a:lnSpc>
                <a:spcPct val="150000"/>
              </a:lnSpc>
              <a:buFont typeface="+mj-lt"/>
              <a:buAutoNum type="arabicPeriod"/>
            </a:pPr>
            <a:r>
              <a:rPr lang="en-US" sz="3200" dirty="0">
                <a:latin typeface="Times New Roman" pitchFamily="18" charset="0"/>
                <a:cs typeface="Times New Roman" pitchFamily="18" charset="0"/>
              </a:rPr>
              <a:t>Web Pages and Technologies </a:t>
            </a:r>
          </a:p>
        </p:txBody>
      </p:sp>
      <p:sp>
        <p:nvSpPr>
          <p:cNvPr id="11" name="TextBox 10"/>
          <p:cNvSpPr txBox="1"/>
          <p:nvPr/>
        </p:nvSpPr>
        <p:spPr>
          <a:xfrm>
            <a:off x="7464286" y="1992004"/>
            <a:ext cx="6211957" cy="369332"/>
          </a:xfrm>
          <a:prstGeom prst="rect">
            <a:avLst/>
          </a:prstGeom>
          <a:noFill/>
        </p:spPr>
        <p:txBody>
          <a:bodyPr wrap="square" rtlCol="0">
            <a:spAutoFit/>
          </a:bodyPr>
          <a:lstStyle/>
          <a:p>
            <a:endParaRPr lang="en-US" dirty="0"/>
          </a:p>
        </p:txBody>
      </p:sp>
      <p:sp>
        <p:nvSpPr>
          <p:cNvPr id="14" name="TextBox 13"/>
          <p:cNvSpPr txBox="1"/>
          <p:nvPr/>
        </p:nvSpPr>
        <p:spPr>
          <a:xfrm>
            <a:off x="7576930" y="2222898"/>
            <a:ext cx="6211957" cy="369332"/>
          </a:xfrm>
          <a:prstGeom prst="rect">
            <a:avLst/>
          </a:prstGeom>
          <a:noFill/>
        </p:spPr>
        <p:txBody>
          <a:bodyPr wrap="square" rtlCol="0">
            <a:spAutoFit/>
          </a:bodyPr>
          <a:lstStyle/>
          <a:p>
            <a:endParaRPr lang="en-US" dirty="0"/>
          </a:p>
        </p:txBody>
      </p:sp>
      <p:sp>
        <p:nvSpPr>
          <p:cNvPr id="15" name="TextBox 14"/>
          <p:cNvSpPr txBox="1"/>
          <p:nvPr/>
        </p:nvSpPr>
        <p:spPr>
          <a:xfrm>
            <a:off x="7729330" y="2375298"/>
            <a:ext cx="6211957" cy="369332"/>
          </a:xfrm>
          <a:prstGeom prst="rect">
            <a:avLst/>
          </a:prstGeom>
          <a:noFill/>
        </p:spPr>
        <p:txBody>
          <a:bodyPr wrap="square" rtlCol="0">
            <a:spAutoFit/>
          </a:bodyPr>
          <a:lstStyle/>
          <a:p>
            <a:endParaRPr lang="en-US" dirty="0"/>
          </a:p>
        </p:txBody>
      </p:sp>
      <p:sp>
        <p:nvSpPr>
          <p:cNvPr id="16" name="TextBox 15"/>
          <p:cNvSpPr txBox="1"/>
          <p:nvPr/>
        </p:nvSpPr>
        <p:spPr>
          <a:xfrm>
            <a:off x="7881730" y="2527698"/>
            <a:ext cx="6211957" cy="369332"/>
          </a:xfrm>
          <a:prstGeom prst="rect">
            <a:avLst/>
          </a:prstGeom>
          <a:noFill/>
        </p:spPr>
        <p:txBody>
          <a:bodyPr wrap="square" rtlCol="0">
            <a:spAutoFit/>
          </a:bodyPr>
          <a:lstStyle/>
          <a:p>
            <a:endParaRPr lang="en-US" dirty="0"/>
          </a:p>
        </p:txBody>
      </p:sp>
      <p:sp>
        <p:nvSpPr>
          <p:cNvPr id="17" name="TextBox 16"/>
          <p:cNvSpPr txBox="1"/>
          <p:nvPr/>
        </p:nvSpPr>
        <p:spPr>
          <a:xfrm>
            <a:off x="8034130" y="2680098"/>
            <a:ext cx="6211957" cy="369332"/>
          </a:xfrm>
          <a:prstGeom prst="rect">
            <a:avLst/>
          </a:prstGeom>
          <a:noFill/>
        </p:spPr>
        <p:txBody>
          <a:bodyPr wrap="square" rtlCol="0">
            <a:spAutoFit/>
          </a:bodyPr>
          <a:lstStyle/>
          <a:p>
            <a:endParaRPr lang="en-US" dirty="0"/>
          </a:p>
        </p:txBody>
      </p:sp>
      <p:sp>
        <p:nvSpPr>
          <p:cNvPr id="18" name="TextBox 17"/>
          <p:cNvSpPr txBox="1"/>
          <p:nvPr/>
        </p:nvSpPr>
        <p:spPr>
          <a:xfrm>
            <a:off x="8186530" y="2832498"/>
            <a:ext cx="6211957" cy="369332"/>
          </a:xfrm>
          <a:prstGeom prst="rect">
            <a:avLst/>
          </a:prstGeom>
          <a:noFill/>
        </p:spPr>
        <p:txBody>
          <a:bodyPr wrap="square" rtlCol="0">
            <a:spAutoFit/>
          </a:bodyPr>
          <a:lstStyle/>
          <a:p>
            <a:endParaRPr lang="en-US" dirty="0"/>
          </a:p>
        </p:txBody>
      </p:sp>
      <p:sp>
        <p:nvSpPr>
          <p:cNvPr id="19" name="TextBox 18"/>
          <p:cNvSpPr txBox="1"/>
          <p:nvPr/>
        </p:nvSpPr>
        <p:spPr>
          <a:xfrm>
            <a:off x="8338930" y="2984898"/>
            <a:ext cx="6211957" cy="369332"/>
          </a:xfrm>
          <a:prstGeom prst="rect">
            <a:avLst/>
          </a:prstGeom>
          <a:noFill/>
        </p:spPr>
        <p:txBody>
          <a:bodyPr wrap="square" rtlCol="0">
            <a:spAutoFit/>
          </a:bodyPr>
          <a:lstStyle/>
          <a:p>
            <a:endParaRPr lang="en-US" dirty="0"/>
          </a:p>
        </p:txBody>
      </p:sp>
      <p:sp>
        <p:nvSpPr>
          <p:cNvPr id="21" name="TextBox 20"/>
          <p:cNvSpPr txBox="1"/>
          <p:nvPr/>
        </p:nvSpPr>
        <p:spPr>
          <a:xfrm>
            <a:off x="7424530" y="2070498"/>
            <a:ext cx="6211957" cy="369332"/>
          </a:xfrm>
          <a:prstGeom prst="rect">
            <a:avLst/>
          </a:prstGeom>
          <a:noFill/>
        </p:spPr>
        <p:txBody>
          <a:bodyPr wrap="square" rtlCol="0">
            <a:spAutoFit/>
          </a:bodyPr>
          <a:lstStyle/>
          <a:p>
            <a:endParaRPr lang="en-US" dirty="0"/>
          </a:p>
        </p:txBody>
      </p:sp>
      <p:sp>
        <p:nvSpPr>
          <p:cNvPr id="22" name="TextBox 21"/>
          <p:cNvSpPr txBox="1"/>
          <p:nvPr/>
        </p:nvSpPr>
        <p:spPr>
          <a:xfrm>
            <a:off x="7576930" y="2222898"/>
            <a:ext cx="6211957" cy="369332"/>
          </a:xfrm>
          <a:prstGeom prst="rect">
            <a:avLst/>
          </a:prstGeom>
          <a:noFill/>
        </p:spPr>
        <p:txBody>
          <a:bodyPr wrap="square" rtlCol="0">
            <a:spAutoFit/>
          </a:bodyPr>
          <a:lstStyle/>
          <a:p>
            <a:endParaRPr lang="en-US" dirty="0"/>
          </a:p>
        </p:txBody>
      </p:sp>
      <p:sp>
        <p:nvSpPr>
          <p:cNvPr id="23" name="TextBox 22"/>
          <p:cNvSpPr txBox="1"/>
          <p:nvPr/>
        </p:nvSpPr>
        <p:spPr>
          <a:xfrm>
            <a:off x="7729330" y="2375298"/>
            <a:ext cx="6211957" cy="369332"/>
          </a:xfrm>
          <a:prstGeom prst="rect">
            <a:avLst/>
          </a:prstGeom>
          <a:noFill/>
        </p:spPr>
        <p:txBody>
          <a:bodyPr wrap="square" rtlCol="0">
            <a:spAutoFit/>
          </a:bodyPr>
          <a:lstStyle/>
          <a:p>
            <a:endParaRPr lang="en-US" dirty="0"/>
          </a:p>
        </p:txBody>
      </p:sp>
      <p:sp>
        <p:nvSpPr>
          <p:cNvPr id="24" name="TextBox 23"/>
          <p:cNvSpPr txBox="1"/>
          <p:nvPr/>
        </p:nvSpPr>
        <p:spPr>
          <a:xfrm>
            <a:off x="7881730" y="2527698"/>
            <a:ext cx="6211957" cy="369332"/>
          </a:xfrm>
          <a:prstGeom prst="rect">
            <a:avLst/>
          </a:prstGeom>
          <a:noFill/>
        </p:spPr>
        <p:txBody>
          <a:bodyPr wrap="square" rtlCol="0">
            <a:spAutoFit/>
          </a:bodyPr>
          <a:lstStyle/>
          <a:p>
            <a:endParaRPr lang="en-US" dirty="0"/>
          </a:p>
        </p:txBody>
      </p:sp>
      <p:sp>
        <p:nvSpPr>
          <p:cNvPr id="25" name="TextBox 24"/>
          <p:cNvSpPr txBox="1"/>
          <p:nvPr/>
        </p:nvSpPr>
        <p:spPr>
          <a:xfrm>
            <a:off x="8034130" y="2680098"/>
            <a:ext cx="6211957" cy="369332"/>
          </a:xfrm>
          <a:prstGeom prst="rect">
            <a:avLst/>
          </a:prstGeom>
          <a:noFill/>
        </p:spPr>
        <p:txBody>
          <a:bodyPr wrap="square" rtlCol="0">
            <a:spAutoFit/>
          </a:bodyPr>
          <a:lstStyle/>
          <a:p>
            <a:endParaRPr lang="en-US" dirty="0"/>
          </a:p>
        </p:txBody>
      </p:sp>
      <p:sp>
        <p:nvSpPr>
          <p:cNvPr id="26" name="TextBox 25"/>
          <p:cNvSpPr txBox="1"/>
          <p:nvPr/>
        </p:nvSpPr>
        <p:spPr>
          <a:xfrm>
            <a:off x="8186530" y="2832498"/>
            <a:ext cx="6211957" cy="369332"/>
          </a:xfrm>
          <a:prstGeom prst="rect">
            <a:avLst/>
          </a:prstGeom>
          <a:noFill/>
        </p:spPr>
        <p:txBody>
          <a:bodyPr wrap="square" rtlCol="0">
            <a:spAutoFit/>
          </a:bodyPr>
          <a:lstStyle/>
          <a:p>
            <a:endParaRPr lang="en-US" dirty="0"/>
          </a:p>
        </p:txBody>
      </p:sp>
      <p:sp>
        <p:nvSpPr>
          <p:cNvPr id="27" name="TextBox 26"/>
          <p:cNvSpPr txBox="1"/>
          <p:nvPr/>
        </p:nvSpPr>
        <p:spPr>
          <a:xfrm>
            <a:off x="8338930" y="2984898"/>
            <a:ext cx="6211957" cy="369332"/>
          </a:xfrm>
          <a:prstGeom prst="rect">
            <a:avLst/>
          </a:prstGeom>
          <a:noFill/>
        </p:spPr>
        <p:txBody>
          <a:bodyPr wrap="square" rtlCol="0">
            <a:spAutoFit/>
          </a:bodyPr>
          <a:lstStyle/>
          <a:p>
            <a:endParaRPr lang="en-US" dirty="0"/>
          </a:p>
        </p:txBody>
      </p:sp>
      <p:sp>
        <p:nvSpPr>
          <p:cNvPr id="30" name="TextBox 29"/>
          <p:cNvSpPr txBox="1"/>
          <p:nvPr/>
        </p:nvSpPr>
        <p:spPr>
          <a:xfrm>
            <a:off x="7026965" y="2222898"/>
            <a:ext cx="6450496" cy="2958502"/>
          </a:xfrm>
          <a:prstGeom prst="rect">
            <a:avLst/>
          </a:prstGeom>
          <a:noFill/>
        </p:spPr>
        <p:txBody>
          <a:bodyPr wrap="square" rtlCol="0">
            <a:spAutoFit/>
          </a:bodyPr>
          <a:lstStyle/>
          <a:p>
            <a:pPr marL="514350" lvl="0" indent="-514350" algn="just" fontAlgn="base">
              <a:lnSpc>
                <a:spcPct val="150000"/>
              </a:lnSpc>
              <a:spcBef>
                <a:spcPct val="0"/>
              </a:spcBef>
              <a:spcAft>
                <a:spcPct val="0"/>
              </a:spcAft>
            </a:pPr>
            <a:r>
              <a:rPr lang="en-US" sz="3200" dirty="0">
                <a:latin typeface="Times New Roman" pitchFamily="18" charset="0"/>
                <a:cs typeface="Times New Roman" pitchFamily="18" charset="0"/>
              </a:rPr>
              <a:t>5. Django </a:t>
            </a:r>
          </a:p>
          <a:p>
            <a:pPr marL="514350" lvl="0" indent="-514350" algn="just" fontAlgn="base">
              <a:lnSpc>
                <a:spcPct val="150000"/>
              </a:lnSpc>
              <a:spcBef>
                <a:spcPct val="0"/>
              </a:spcBef>
              <a:spcAft>
                <a:spcPct val="0"/>
              </a:spcAft>
            </a:pPr>
            <a:r>
              <a:rPr lang="en-US" sz="3200" dirty="0">
                <a:latin typeface="Times New Roman" pitchFamily="18" charset="0"/>
                <a:cs typeface="Times New Roman" pitchFamily="18" charset="0"/>
              </a:rPr>
              <a:t>6. Future Scope </a:t>
            </a:r>
          </a:p>
          <a:p>
            <a:pPr marL="514350" lvl="0" indent="-514350" algn="just" fontAlgn="base">
              <a:lnSpc>
                <a:spcPct val="150000"/>
              </a:lnSpc>
              <a:spcBef>
                <a:spcPct val="0"/>
              </a:spcBef>
              <a:spcAft>
                <a:spcPct val="0"/>
              </a:spcAft>
            </a:pPr>
            <a:r>
              <a:rPr lang="en-US" sz="3200" dirty="0">
                <a:latin typeface="Times New Roman" pitchFamily="18" charset="0"/>
                <a:cs typeface="Times New Roman" pitchFamily="18" charset="0"/>
              </a:rPr>
              <a:t>7. Conclusion</a:t>
            </a:r>
          </a:p>
          <a:p>
            <a:pPr marL="514350" indent="-514350" algn="just">
              <a:lnSpc>
                <a:spcPct val="150000"/>
              </a:lnSpc>
            </a:pPr>
            <a:endParaRPr lang="en-US" sz="3200" dirty="0">
              <a:latin typeface="Times New Roman" pitchFamily="18" charset="0"/>
              <a:cs typeface="Times New Roman" pitchFamily="18" charset="0"/>
            </a:endParaRPr>
          </a:p>
        </p:txBody>
      </p:sp>
      <p:sp>
        <p:nvSpPr>
          <p:cNvPr id="32" name="Rectangle 2"/>
          <p:cNvSpPr>
            <a:spLocks noChangeArrowheads="1"/>
          </p:cNvSpPr>
          <p:nvPr/>
        </p:nvSpPr>
        <p:spPr bwMode="auto">
          <a:xfrm>
            <a:off x="152400" y="152399"/>
            <a:ext cx="184731"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993775" y="575945"/>
            <a:ext cx="5354955" cy="829945"/>
          </a:xfrm>
          <a:prstGeom prst="rect">
            <a:avLst/>
          </a:prstGeom>
          <a:noFill/>
        </p:spPr>
        <p:txBody>
          <a:bodyPr wrap="square" rtlCol="0">
            <a:spAutoFit/>
          </a:bodyPr>
          <a:lstStyle/>
          <a:p>
            <a:r>
              <a:rPr lang="en-US" sz="4800" b="1">
                <a:latin typeface="Times New Roman" panose="02020603050405020304" charset="0"/>
                <a:cs typeface="Times New Roman" panose="02020603050405020304" charset="0"/>
              </a:rPr>
              <a:t>Django:model.py</a:t>
            </a:r>
          </a:p>
        </p:txBody>
      </p:sp>
      <p:pic>
        <p:nvPicPr>
          <p:cNvPr id="9" name="Content Placeholder 8" descr="Screenshot (218)"/>
          <p:cNvPicPr>
            <a:picLocks noGrp="1" noChangeAspect="1"/>
          </p:cNvPicPr>
          <p:nvPr>
            <p:ph idx="1"/>
          </p:nvPr>
        </p:nvPicPr>
        <p:blipFill>
          <a:blip r:embed="rId2"/>
          <a:stretch>
            <a:fillRect/>
          </a:stretch>
        </p:blipFill>
        <p:spPr>
          <a:xfrm>
            <a:off x="731520" y="1511935"/>
            <a:ext cx="12847320" cy="62020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668655" y="594995"/>
            <a:ext cx="5316855" cy="829945"/>
          </a:xfrm>
          <a:prstGeom prst="rect">
            <a:avLst/>
          </a:prstGeom>
          <a:noFill/>
        </p:spPr>
        <p:txBody>
          <a:bodyPr wrap="square" rtlCol="0">
            <a:spAutoFit/>
          </a:bodyPr>
          <a:lstStyle/>
          <a:p>
            <a:r>
              <a:rPr lang="en-US" sz="4800" b="1">
                <a:latin typeface="Times New Roman" panose="02020603050405020304" charset="0"/>
                <a:cs typeface="Times New Roman" panose="02020603050405020304" charset="0"/>
              </a:rPr>
              <a:t>Django:url.py</a:t>
            </a:r>
          </a:p>
        </p:txBody>
      </p:sp>
      <p:pic>
        <p:nvPicPr>
          <p:cNvPr id="7" name="Content Placeholder 6" descr="Screenshot (219)"/>
          <p:cNvPicPr>
            <a:picLocks noGrp="1" noChangeAspect="1"/>
          </p:cNvPicPr>
          <p:nvPr>
            <p:ph idx="1"/>
          </p:nvPr>
        </p:nvPicPr>
        <p:blipFill>
          <a:blip r:embed="rId2"/>
          <a:stretch>
            <a:fillRect/>
          </a:stretch>
        </p:blipFill>
        <p:spPr>
          <a:xfrm>
            <a:off x="769620" y="1978660"/>
            <a:ext cx="13129260" cy="60610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11505" y="499745"/>
            <a:ext cx="6043295" cy="768350"/>
          </a:xfrm>
          <a:prstGeom prst="rect">
            <a:avLst/>
          </a:prstGeom>
          <a:noFill/>
        </p:spPr>
        <p:txBody>
          <a:bodyPr wrap="square" rtlCol="0">
            <a:spAutoFit/>
          </a:bodyPr>
          <a:lstStyle/>
          <a:p>
            <a:r>
              <a:rPr lang="en-US" sz="4400" b="1">
                <a:latin typeface="Times New Roman" panose="02020603050405020304" charset="0"/>
                <a:cs typeface="Times New Roman" panose="02020603050405020304" charset="0"/>
              </a:rPr>
              <a:t>Django:views.py</a:t>
            </a:r>
          </a:p>
        </p:txBody>
      </p:sp>
      <p:pic>
        <p:nvPicPr>
          <p:cNvPr id="7" name="Content Placeholder 6" descr="Screenshot (220)"/>
          <p:cNvPicPr>
            <a:picLocks noGrp="1" noChangeAspect="1"/>
          </p:cNvPicPr>
          <p:nvPr>
            <p:ph idx="1"/>
          </p:nvPr>
        </p:nvPicPr>
        <p:blipFill>
          <a:blip r:embed="rId2"/>
          <a:stretch>
            <a:fillRect/>
          </a:stretch>
        </p:blipFill>
        <p:spPr>
          <a:xfrm>
            <a:off x="731520" y="1701165"/>
            <a:ext cx="12650470" cy="61842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8581" y="-1"/>
            <a:ext cx="14394766" cy="8229600"/>
          </a:xfrm>
          <a:prstGeom prst="rect">
            <a:avLst/>
          </a:prstGeom>
          <a:solidFill>
            <a:srgbClr val="FFFFFF">
              <a:alpha val="75000"/>
            </a:srgbClr>
          </a:solidFill>
        </p:spPr>
      </p:sp>
      <p:sp>
        <p:nvSpPr>
          <p:cNvPr id="7" name="Text 3"/>
          <p:cNvSpPr/>
          <p:nvPr/>
        </p:nvSpPr>
        <p:spPr>
          <a:xfrm>
            <a:off x="2348389" y="4987171"/>
            <a:ext cx="3088958" cy="1666280"/>
          </a:xfrm>
          <a:prstGeom prst="rect">
            <a:avLst/>
          </a:prstGeom>
          <a:noFill/>
        </p:spPr>
        <p:txBody>
          <a:bodyPr wrap="square" rtlCol="0" anchor="t"/>
          <a:lstStyle/>
          <a:p>
            <a:pPr marL="0" indent="0" algn="l">
              <a:lnSpc>
                <a:spcPts val="2625"/>
              </a:lnSpc>
              <a:buNone/>
            </a:pPr>
            <a:endParaRPr lang="en-US" sz="1750" dirty="0"/>
          </a:p>
        </p:txBody>
      </p:sp>
      <p:sp>
        <p:nvSpPr>
          <p:cNvPr id="15" name="Text Box 14"/>
          <p:cNvSpPr txBox="1"/>
          <p:nvPr/>
        </p:nvSpPr>
        <p:spPr>
          <a:xfrm>
            <a:off x="526415" y="400050"/>
            <a:ext cx="6216015" cy="768350"/>
          </a:xfrm>
          <a:prstGeom prst="rect">
            <a:avLst/>
          </a:prstGeom>
          <a:noFill/>
        </p:spPr>
        <p:txBody>
          <a:bodyPr wrap="square" rtlCol="0">
            <a:spAutoFit/>
          </a:bodyPr>
          <a:lstStyle/>
          <a:p>
            <a:pPr algn="just"/>
            <a:r>
              <a:rPr lang="en-US" sz="4400" b="1" dirty="0">
                <a:latin typeface="Times New Roman" panose="02020603050405020304" charset="0"/>
                <a:cs typeface="Times New Roman" panose="02020603050405020304" charset="0"/>
              </a:rPr>
              <a:t>Future scope:</a:t>
            </a:r>
          </a:p>
        </p:txBody>
      </p:sp>
      <p:sp>
        <p:nvSpPr>
          <p:cNvPr id="4" name="Text Box 3"/>
          <p:cNvSpPr txBox="1"/>
          <p:nvPr/>
        </p:nvSpPr>
        <p:spPr>
          <a:xfrm>
            <a:off x="860425" y="1168400"/>
            <a:ext cx="13769975" cy="6663690"/>
          </a:xfrm>
          <a:prstGeom prst="rect">
            <a:avLst/>
          </a:prstGeom>
          <a:noFill/>
        </p:spPr>
        <p:txBody>
          <a:bodyPr wrap="square" rtlCol="0">
            <a:noAutofit/>
          </a:bodyPr>
          <a:lstStyle/>
          <a:p>
            <a:pPr algn="just">
              <a:lnSpc>
                <a:spcPct val="200000"/>
              </a:lnSpc>
            </a:pPr>
            <a:r>
              <a:rPr lang="en-US" dirty="0">
                <a:latin typeface="Times New Roman" panose="02020603050405020304" charset="0"/>
                <a:cs typeface="Times New Roman" panose="02020603050405020304" charset="0"/>
              </a:rPr>
              <a:t>Enhanced Personalization:</a:t>
            </a:r>
          </a:p>
          <a:p>
            <a:pPr algn="just">
              <a:lnSpc>
                <a:spcPct val="200000"/>
              </a:lnSpc>
            </a:pPr>
            <a:r>
              <a:rPr lang="en-US" dirty="0">
                <a:latin typeface="Times New Roman" panose="02020603050405020304" charset="0"/>
                <a:cs typeface="Times New Roman" panose="02020603050405020304" charset="0"/>
              </a:rPr>
              <a:t>	Use machine learning to recommend personalized study materials and resources based on student behavior and preferences</a:t>
            </a:r>
          </a:p>
          <a:p>
            <a:pPr algn="just">
              <a:lnSpc>
                <a:spcPct val="200000"/>
              </a:lnSpc>
            </a:pPr>
            <a:r>
              <a:rPr lang="en-US" dirty="0">
                <a:latin typeface="Times New Roman" panose="02020603050405020304" charset="0"/>
                <a:cs typeface="Times New Roman" panose="02020603050405020304" charset="0"/>
              </a:rPr>
              <a:t> App Development : </a:t>
            </a:r>
          </a:p>
          <a:p>
            <a:pPr algn="just">
              <a:lnSpc>
                <a:spcPct val="200000"/>
              </a:lnSpc>
            </a:pPr>
            <a:r>
              <a:rPr lang="en-US" dirty="0">
                <a:latin typeface="Times New Roman" panose="02020603050405020304" charset="0"/>
                <a:cs typeface="Times New Roman" panose="02020603050405020304" charset="0"/>
              </a:rPr>
              <a:t>	Develop a mobile application for easier access and study on-the-go.</a:t>
            </a:r>
          </a:p>
          <a:p>
            <a:pPr algn="just">
              <a:lnSpc>
                <a:spcPct val="200000"/>
              </a:lnSpc>
            </a:pPr>
            <a:r>
              <a:rPr lang="en-US" dirty="0">
                <a:latin typeface="Times New Roman" panose="02020603050405020304" charset="0"/>
                <a:cs typeface="Times New Roman" panose="02020603050405020304" charset="0"/>
              </a:rPr>
              <a:t>Advanced Analytics:</a:t>
            </a:r>
          </a:p>
          <a:p>
            <a:pPr algn="just">
              <a:lnSpc>
                <a:spcPct val="200000"/>
              </a:lnSpc>
            </a:pPr>
            <a:r>
              <a:rPr lang="en-US" dirty="0">
                <a:latin typeface="Times New Roman" panose="02020603050405020304" charset="0"/>
                <a:cs typeface="Times New Roman" panose="02020603050405020304" charset="0"/>
              </a:rPr>
              <a:t>                  Provide detailed analytics and reports to track student progress and performance.</a:t>
            </a:r>
          </a:p>
          <a:p>
            <a:pPr algn="just">
              <a:lnSpc>
                <a:spcPct val="200000"/>
              </a:lnSpc>
            </a:pPr>
            <a:r>
              <a:rPr lang="en-US" dirty="0">
                <a:latin typeface="Times New Roman" panose="02020603050405020304" charset="0"/>
                <a:cs typeface="Times New Roman" panose="02020603050405020304" charset="0"/>
              </a:rPr>
              <a:t>.Integration with Other Platforms:</a:t>
            </a:r>
          </a:p>
          <a:p>
            <a:pPr algn="just">
              <a:lnSpc>
                <a:spcPct val="200000"/>
              </a:lnSpc>
            </a:pPr>
            <a:r>
              <a:rPr lang="en-US" dirty="0">
                <a:latin typeface="Times New Roman" panose="02020603050405020304" charset="0"/>
                <a:cs typeface="Times New Roman" panose="02020603050405020304" charset="0"/>
              </a:rPr>
              <a:t>                    Integrate with popular educational platforms like Coursera, Khan Academy, or online libraries for a wider range of resources.</a:t>
            </a:r>
          </a:p>
          <a:p>
            <a:pPr algn="just">
              <a:lnSpc>
                <a:spcPct val="200000"/>
              </a:lnSpc>
            </a:pPr>
            <a:r>
              <a:rPr lang="en-US" dirty="0">
                <a:latin typeface="Times New Roman" panose="02020603050405020304" charset="0"/>
                <a:cs typeface="Times New Roman" panose="02020603050405020304" charset="0"/>
              </a:rPr>
              <a:t>Gamification:  </a:t>
            </a:r>
          </a:p>
          <a:p>
            <a:pPr algn="just">
              <a:lnSpc>
                <a:spcPct val="200000"/>
              </a:lnSpc>
            </a:pPr>
            <a:r>
              <a:rPr lang="en-US" dirty="0">
                <a:latin typeface="Times New Roman" panose="02020603050405020304" charset="0"/>
                <a:cs typeface="Times New Roman" panose="02020603050405020304" charset="0"/>
              </a:rPr>
              <a:t>                      Introduce gamification elements like badges, leaderboards, and rewards to make studying more engaging.</a:t>
            </a:r>
          </a:p>
          <a:p>
            <a:pPr algn="just">
              <a:lnSpc>
                <a:spcPct val="200000"/>
              </a:lnSpc>
            </a:pPr>
            <a:r>
              <a:rPr lang="en-US" dirty="0">
                <a:latin typeface="Times New Roman" panose="02020603050405020304" charset="0"/>
                <a:cs typeface="Times New Roman" panose="02020603050405020304" charset="0"/>
              </a:rPr>
              <a:t>Offline Access:</a:t>
            </a:r>
          </a:p>
          <a:p>
            <a:pPr algn="just">
              <a:lnSpc>
                <a:spcPct val="200000"/>
              </a:lnSpc>
            </a:pPr>
            <a:r>
              <a:rPr lang="en-US" dirty="0">
                <a:latin typeface="Times New Roman" panose="02020603050405020304" charset="0"/>
                <a:cs typeface="Times New Roman" panose="02020603050405020304" charset="0"/>
              </a:rPr>
              <a:t>                       Allow students to download resources and tools for offline use, ensuring they can study without an internet connection.</a:t>
            </a:r>
          </a:p>
          <a:p>
            <a:pPr algn="just">
              <a:lnSpc>
                <a:spcPct val="200000"/>
              </a:lnSpc>
            </a:pPr>
            <a:endParaRPr lang="en-US" dirty="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57150" y="0"/>
            <a:ext cx="14630400" cy="8229600"/>
          </a:xfrm>
          <a:prstGeom prst="rect">
            <a:avLst/>
          </a:prstGeom>
          <a:solidFill>
            <a:srgbClr val="FFFFFF">
              <a:alpha val="75000"/>
            </a:srgbClr>
          </a:solidFill>
        </p:spPr>
        <p:txBody>
          <a:bodyPr/>
          <a:lstStyle/>
          <a:p>
            <a:r>
              <a:rPr lang="en-US" dirty="0"/>
              <a:t>    </a:t>
            </a:r>
          </a:p>
        </p:txBody>
      </p:sp>
      <p:sp>
        <p:nvSpPr>
          <p:cNvPr id="5" name="Text 1"/>
          <p:cNvSpPr/>
          <p:nvPr/>
        </p:nvSpPr>
        <p:spPr>
          <a:xfrm>
            <a:off x="833199" y="2546390"/>
            <a:ext cx="7477601" cy="1803797"/>
          </a:xfrm>
          <a:prstGeom prst="rect">
            <a:avLst/>
          </a:prstGeom>
          <a:noFill/>
        </p:spPr>
        <p:txBody>
          <a:bodyPr wrap="square" rtlCol="0" anchor="t"/>
          <a:lstStyle/>
          <a:p>
            <a:pPr marL="0" indent="0">
              <a:lnSpc>
                <a:spcPts val="7100"/>
              </a:lnSpc>
              <a:buNone/>
            </a:pPr>
            <a:endParaRPr lang="en-US" sz="5680" dirty="0"/>
          </a:p>
        </p:txBody>
      </p:sp>
      <p:sp>
        <p:nvSpPr>
          <p:cNvPr id="6" name="Text 2"/>
          <p:cNvSpPr/>
          <p:nvPr/>
        </p:nvSpPr>
        <p:spPr>
          <a:xfrm>
            <a:off x="833199" y="4683443"/>
            <a:ext cx="7477601" cy="999768"/>
          </a:xfrm>
          <a:prstGeom prst="rect">
            <a:avLst/>
          </a:prstGeom>
          <a:noFill/>
        </p:spPr>
        <p:txBody>
          <a:bodyPr wrap="square" rtlCol="0" anchor="t"/>
          <a:lstStyle/>
          <a:p>
            <a:pPr marL="0" indent="0">
              <a:lnSpc>
                <a:spcPts val="2625"/>
              </a:lnSpc>
              <a:buNone/>
            </a:pPr>
            <a:endParaRPr lang="en-US" sz="1750" dirty="0"/>
          </a:p>
        </p:txBody>
      </p:sp>
      <p:sp>
        <p:nvSpPr>
          <p:cNvPr id="4" name="Text Box 3"/>
          <p:cNvSpPr txBox="1"/>
          <p:nvPr/>
        </p:nvSpPr>
        <p:spPr>
          <a:xfrm>
            <a:off x="685165" y="474345"/>
            <a:ext cx="6453505" cy="829945"/>
          </a:xfrm>
          <a:prstGeom prst="rect">
            <a:avLst/>
          </a:prstGeom>
          <a:noFill/>
        </p:spPr>
        <p:txBody>
          <a:bodyPr wrap="square" rtlCol="0">
            <a:spAutoFit/>
          </a:bodyPr>
          <a:lstStyle/>
          <a:p>
            <a:pPr algn="just"/>
            <a:r>
              <a:rPr lang="en-US" sz="4800" b="1" dirty="0">
                <a:latin typeface="Times New Roman" panose="02020603050405020304" charset="0"/>
                <a:cs typeface="Times New Roman" panose="02020603050405020304" charset="0"/>
              </a:rPr>
              <a:t>Conclusion:</a:t>
            </a:r>
          </a:p>
        </p:txBody>
      </p:sp>
      <p:sp>
        <p:nvSpPr>
          <p:cNvPr id="7" name="Text Box 6"/>
          <p:cNvSpPr txBox="1"/>
          <p:nvPr/>
        </p:nvSpPr>
        <p:spPr>
          <a:xfrm>
            <a:off x="636270" y="1814300"/>
            <a:ext cx="13357860" cy="5188545"/>
          </a:xfrm>
          <a:prstGeom prst="rect">
            <a:avLst/>
          </a:prstGeom>
          <a:noFill/>
        </p:spPr>
        <p:txBody>
          <a:bodyPr wrap="square" rtlCol="0">
            <a:noAutofit/>
          </a:bodyPr>
          <a:lstStyle/>
          <a:p>
            <a:pPr algn="just">
              <a:lnSpc>
                <a:spcPct val="150000"/>
              </a:lnSpc>
            </a:pPr>
            <a:r>
              <a:rPr lang="en-US" sz="3200" dirty="0">
                <a:latin typeface="Times New Roman" pitchFamily="18" charset="0"/>
                <a:cs typeface="Times New Roman" pitchFamily="18" charset="0"/>
              </a:rPr>
              <a:t>The Student Study Portal successfully integrates multiple study tools into one easy-to-use platform. It simplifies the study process by providing centralized access to essential tools like Notepad, To-Do List, Dictionary, and more. The project demonstrates effective use of HTML, CSS, JavaScript, and Django to create a cohesive and functional application.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3304" y="2860885"/>
            <a:ext cx="12612757" cy="923330"/>
          </a:xfrm>
          <a:prstGeom prst="rect">
            <a:avLst/>
          </a:prstGeom>
          <a:noFill/>
        </p:spPr>
        <p:txBody>
          <a:bodyPr wrap="square" rtlCol="0">
            <a:spAutoFit/>
          </a:bodyPr>
          <a:lstStyle/>
          <a:p>
            <a:pPr algn="ctr"/>
            <a:r>
              <a:rPr lang="en-US" sz="5400" dirty="0">
                <a:latin typeface="Times New Roman" pitchFamily="18" charset="0"/>
                <a:cs typeface="Times New Roman"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010497"/>
          </a:xfrm>
          <a:prstGeom prst="rect">
            <a:avLst/>
          </a:prstGeom>
          <a:solidFill>
            <a:srgbClr val="FFFFFF">
              <a:alpha val="75000"/>
            </a:srgbClr>
          </a:solidFill>
        </p:spPr>
      </p:sp>
      <p:sp>
        <p:nvSpPr>
          <p:cNvPr id="5" name="Text 1"/>
          <p:cNvSpPr/>
          <p:nvPr/>
        </p:nvSpPr>
        <p:spPr>
          <a:xfrm>
            <a:off x="2592149" y="612656"/>
            <a:ext cx="7214830" cy="901898"/>
          </a:xfrm>
          <a:prstGeom prst="rect">
            <a:avLst/>
          </a:prstGeom>
          <a:noFill/>
        </p:spPr>
        <p:txBody>
          <a:bodyPr wrap="none" rtlCol="0" anchor="t"/>
          <a:lstStyle/>
          <a:p>
            <a:pPr marL="0" indent="0" algn="ctr">
              <a:lnSpc>
                <a:spcPts val="7100"/>
              </a:lnSpc>
              <a:buNone/>
            </a:pPr>
            <a:r>
              <a:rPr lang="en-US" sz="5680" b="1" kern="0" spc="-114" dirty="0">
                <a:solidFill>
                  <a:srgbClr val="000000"/>
                </a:solidFill>
                <a:latin typeface="Times New Roman" panose="02020603050405020304" charset="0"/>
                <a:ea typeface="adonis-web" pitchFamily="34" charset="-122"/>
                <a:cs typeface="Times New Roman" panose="02020603050405020304" charset="0"/>
              </a:rPr>
              <a:t>Abstract</a:t>
            </a:r>
            <a:endParaRPr lang="en-US" sz="5680" dirty="0">
              <a:latin typeface="Times New Roman" panose="02020603050405020304" charset="0"/>
              <a:cs typeface="Times New Roman" panose="02020603050405020304" charset="0"/>
            </a:endParaRPr>
          </a:p>
        </p:txBody>
      </p:sp>
      <p:sp>
        <p:nvSpPr>
          <p:cNvPr id="6" name="Text 2"/>
          <p:cNvSpPr/>
          <p:nvPr/>
        </p:nvSpPr>
        <p:spPr>
          <a:xfrm>
            <a:off x="477078" y="1729409"/>
            <a:ext cx="13030199" cy="5446643"/>
          </a:xfrm>
          <a:prstGeom prst="rect">
            <a:avLst/>
          </a:prstGeom>
          <a:noFill/>
        </p:spPr>
        <p:txBody>
          <a:bodyPr wrap="square" rtlCol="0" anchor="t"/>
          <a:lstStyle/>
          <a:p>
            <a:pPr algn="just">
              <a:lnSpc>
                <a:spcPct val="150000"/>
              </a:lnSpc>
            </a:pPr>
            <a:r>
              <a:rPr lang="en-US" sz="2800" dirty="0">
                <a:latin typeface="Times New Roman" pitchFamily="18" charset="0"/>
                <a:cs typeface="Times New Roman" pitchFamily="18" charset="0"/>
              </a:rPr>
              <a:t>The Student Study Portal is designed to provide students with an integrated platform that combines various study tools.</a:t>
            </a:r>
          </a:p>
          <a:p>
            <a:pPr algn="just">
              <a:lnSpc>
                <a:spcPct val="150000"/>
              </a:lnSpc>
            </a:pPr>
            <a:r>
              <a:rPr lang="en-US" sz="2800" dirty="0">
                <a:latin typeface="Times New Roman" pitchFamily="18" charset="0"/>
                <a:cs typeface="Times New Roman" pitchFamily="18" charset="0"/>
              </a:rPr>
              <a:t>The portal includes features such as Notepad, To-Do List, Dictionary, Wikipedia access, YouTube Recommendations, Book Recommendations, and Book Conversion.</a:t>
            </a:r>
          </a:p>
          <a:p>
            <a:pPr algn="just">
              <a:lnSpc>
                <a:spcPct val="150000"/>
              </a:lnSpc>
            </a:pPr>
            <a:r>
              <a:rPr lang="en-US" sz="2800" dirty="0">
                <a:latin typeface="Times New Roman" pitchFamily="18" charset="0"/>
                <a:cs typeface="Times New Roman" pitchFamily="18" charset="0"/>
              </a:rPr>
              <a:t>The frontend is built using HTML, CSS, and JavaScript, while the backend is managed with Django.</a:t>
            </a:r>
          </a:p>
          <a:p>
            <a:pPr algn="just">
              <a:lnSpc>
                <a:spcPct val="150000"/>
              </a:lnSpc>
            </a:pPr>
            <a:r>
              <a:rPr lang="en-US" sz="2800" dirty="0">
                <a:latin typeface="Times New Roman" pitchFamily="18" charset="0"/>
                <a:cs typeface="Times New Roman" pitchFamily="18" charset="0"/>
              </a:rPr>
              <a:t>This project aims to enhance the efficiency and effectiveness of students' study routines by offering a centralized hub for their academic needs.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latin typeface="Times New Roman" pitchFamily="18" charset="0"/>
                <a:cs typeface="Times New Roman" pitchFamily="18" charset="0"/>
              </a:rPr>
              <a:t>Introduction</a:t>
            </a:r>
          </a:p>
        </p:txBody>
      </p:sp>
      <p:sp>
        <p:nvSpPr>
          <p:cNvPr id="3" name="TextBox 2"/>
          <p:cNvSpPr txBox="1"/>
          <p:nvPr/>
        </p:nvSpPr>
        <p:spPr>
          <a:xfrm>
            <a:off x="894522" y="1828799"/>
            <a:ext cx="13179287" cy="4539191"/>
          </a:xfrm>
          <a:prstGeom prst="rect">
            <a:avLst/>
          </a:prstGeom>
          <a:noFill/>
        </p:spPr>
        <p:txBody>
          <a:bodyPr wrap="square" rtlCol="0">
            <a:spAutoFit/>
          </a:bodyPr>
          <a:lstStyle/>
          <a:p>
            <a:pPr algn="just">
              <a:lnSpc>
                <a:spcPct val="150000"/>
              </a:lnSpc>
            </a:pPr>
            <a:r>
              <a:rPr lang="en-US" sz="2800" dirty="0">
                <a:latin typeface="Times New Roman" pitchFamily="18" charset="0"/>
                <a:cs typeface="Times New Roman" pitchFamily="18" charset="0"/>
              </a:rPr>
              <a:t>The Student Study Portal was developed to address the need for a unified platform where students can access multiple study tools in one place.</a:t>
            </a:r>
          </a:p>
          <a:p>
            <a:pPr algn="just">
              <a:lnSpc>
                <a:spcPct val="150000"/>
              </a:lnSpc>
            </a:pPr>
            <a:r>
              <a:rPr lang="en-US" sz="2800" dirty="0">
                <a:latin typeface="Times New Roman" pitchFamily="18" charset="0"/>
                <a:cs typeface="Times New Roman" pitchFamily="18" charset="0"/>
              </a:rPr>
              <a:t>The portal provides an easy-to-use interface where students can take notes, manage tasks, look up definitions, access Wikipedia articles, receive YouTube recommendations, get book suggestions, and convert book formats.</a:t>
            </a:r>
          </a:p>
          <a:p>
            <a:pPr algn="just">
              <a:lnSpc>
                <a:spcPct val="150000"/>
              </a:lnSpc>
            </a:pPr>
            <a:r>
              <a:rPr lang="en-US" sz="2800" dirty="0">
                <a:latin typeface="Times New Roman" pitchFamily="18" charset="0"/>
                <a:cs typeface="Times New Roman" pitchFamily="18" charset="0"/>
              </a:rPr>
              <a:t>By combining these features, the portal aims to simplify and streamline the study process, making it more productive and enjoyable for students.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latin typeface="Times New Roman" pitchFamily="18" charset="0"/>
                <a:cs typeface="Times New Roman" pitchFamily="18" charset="0"/>
              </a:rPr>
              <a:t>Related works</a:t>
            </a:r>
          </a:p>
        </p:txBody>
      </p:sp>
      <p:sp>
        <p:nvSpPr>
          <p:cNvPr id="4" name="TextBox 3"/>
          <p:cNvSpPr txBox="1"/>
          <p:nvPr/>
        </p:nvSpPr>
        <p:spPr>
          <a:xfrm>
            <a:off x="731520" y="1510748"/>
            <a:ext cx="13411863" cy="4539191"/>
          </a:xfrm>
          <a:prstGeom prst="rect">
            <a:avLst/>
          </a:prstGeom>
          <a:noFill/>
        </p:spPr>
        <p:txBody>
          <a:bodyPr wrap="square" rtlCol="0">
            <a:spAutoFit/>
          </a:bodyPr>
          <a:lstStyle/>
          <a:p>
            <a:pPr algn="just">
              <a:lnSpc>
                <a:spcPct val="150000"/>
              </a:lnSpc>
            </a:pPr>
            <a:r>
              <a:rPr lang="en-US" sz="2800" dirty="0">
                <a:latin typeface="Times New Roman" pitchFamily="18" charset="0"/>
                <a:cs typeface="Times New Roman" pitchFamily="18" charset="0"/>
              </a:rPr>
              <a:t>Several platforms offer individual tools similar to those in our portal, such as </a:t>
            </a:r>
            <a:r>
              <a:rPr lang="en-US" sz="2800" dirty="0" err="1">
                <a:latin typeface="Times New Roman" pitchFamily="18" charset="0"/>
                <a:cs typeface="Times New Roman" pitchFamily="18" charset="0"/>
              </a:rPr>
              <a:t>Evernote</a:t>
            </a:r>
            <a:r>
              <a:rPr lang="en-US" sz="2800" dirty="0">
                <a:latin typeface="Times New Roman" pitchFamily="18" charset="0"/>
                <a:cs typeface="Times New Roman" pitchFamily="18" charset="0"/>
              </a:rPr>
              <a:t> for note-taking, Google Tasks for to-do lists, and various dictionary apps.</a:t>
            </a:r>
          </a:p>
          <a:p>
            <a:pPr algn="just">
              <a:lnSpc>
                <a:spcPct val="150000"/>
              </a:lnSpc>
            </a:pPr>
            <a:r>
              <a:rPr lang="en-US" sz="2800" dirty="0">
                <a:latin typeface="Times New Roman" pitchFamily="18" charset="0"/>
                <a:cs typeface="Times New Roman" pitchFamily="18" charset="0"/>
              </a:rPr>
              <a:t>However, our portal differentiates itself by integrating all these tools into a single interface, reducing the need to switch between multiple apps.</a:t>
            </a:r>
          </a:p>
          <a:p>
            <a:pPr algn="just">
              <a:lnSpc>
                <a:spcPct val="150000"/>
              </a:lnSpc>
            </a:pPr>
            <a:r>
              <a:rPr lang="en-US" sz="2800" dirty="0">
                <a:latin typeface="Times New Roman" pitchFamily="18" charset="0"/>
                <a:cs typeface="Times New Roman" pitchFamily="18" charset="0"/>
              </a:rPr>
              <a:t>Unlike other platforms, our portal also includes unique features like YouTube educational recommendations and book format conversion, which are not commonly found together in a single application.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6383" y="9939"/>
            <a:ext cx="14706600" cy="8270875"/>
          </a:xfrm>
          <a:prstGeom prst="rect">
            <a:avLst/>
          </a:prstGeom>
          <a:solidFill>
            <a:srgbClr val="FFFFFF">
              <a:alpha val="75000"/>
            </a:srgbClr>
          </a:solidFill>
        </p:spPr>
      </p:sp>
      <p:sp>
        <p:nvSpPr>
          <p:cNvPr id="5" name="Text 1"/>
          <p:cNvSpPr/>
          <p:nvPr/>
        </p:nvSpPr>
        <p:spPr>
          <a:xfrm>
            <a:off x="833199" y="955238"/>
            <a:ext cx="5228153" cy="653415"/>
          </a:xfrm>
          <a:prstGeom prst="rect">
            <a:avLst/>
          </a:prstGeom>
          <a:noFill/>
        </p:spPr>
        <p:txBody>
          <a:bodyPr wrap="none" rtlCol="0" anchor="t"/>
          <a:lstStyle/>
          <a:p>
            <a:pPr marL="0" indent="0">
              <a:lnSpc>
                <a:spcPts val="5145"/>
              </a:lnSpc>
              <a:buNone/>
            </a:pPr>
            <a:r>
              <a:rPr lang="en-US" sz="4115" b="1" kern="0" spc="-82" dirty="0">
                <a:solidFill>
                  <a:srgbClr val="000000"/>
                </a:solidFill>
                <a:latin typeface="Times New Roman" panose="02020603050405020304" charset="0"/>
                <a:ea typeface="adonis-web" pitchFamily="34" charset="-122"/>
                <a:cs typeface="Times New Roman" panose="02020603050405020304" charset="0"/>
              </a:rPr>
              <a:t>Student Study Portal</a:t>
            </a:r>
            <a:endParaRPr lang="en-US" sz="4115" dirty="0">
              <a:latin typeface="Times New Roman" panose="02020603050405020304" charset="0"/>
              <a:cs typeface="Times New Roman" panose="02020603050405020304" charset="0"/>
            </a:endParaRPr>
          </a:p>
        </p:txBody>
      </p:sp>
      <p:pic>
        <p:nvPicPr>
          <p:cNvPr id="6" name="Image 2" descr="preencoded.png"/>
          <p:cNvPicPr>
            <a:picLocks noChangeAspect="1"/>
          </p:cNvPicPr>
          <p:nvPr/>
        </p:nvPicPr>
        <p:blipFill>
          <a:blip r:embed="rId4"/>
          <a:stretch>
            <a:fillRect/>
          </a:stretch>
        </p:blipFill>
        <p:spPr>
          <a:xfrm>
            <a:off x="833199" y="1941909"/>
            <a:ext cx="1110972" cy="1777484"/>
          </a:xfrm>
          <a:prstGeom prst="rect">
            <a:avLst/>
          </a:prstGeom>
        </p:spPr>
      </p:pic>
      <p:sp>
        <p:nvSpPr>
          <p:cNvPr id="7" name="Text 2"/>
          <p:cNvSpPr/>
          <p:nvPr/>
        </p:nvSpPr>
        <p:spPr>
          <a:xfrm>
            <a:off x="2277428" y="2164080"/>
            <a:ext cx="2614017" cy="326827"/>
          </a:xfrm>
          <a:prstGeom prst="rect">
            <a:avLst/>
          </a:prstGeom>
          <a:noFill/>
        </p:spPr>
        <p:txBody>
          <a:bodyPr wrap="none" rtlCol="0" anchor="t"/>
          <a:lstStyle/>
          <a:p>
            <a:pPr marL="0" indent="0" algn="l">
              <a:buNone/>
            </a:pPr>
            <a:r>
              <a:rPr lang="en-US" sz="2400" b="1" kern="0" spc="-41" dirty="0">
                <a:solidFill>
                  <a:srgbClr val="272525"/>
                </a:solidFill>
                <a:latin typeface="Times New Roman" panose="02020603050405020304" charset="0"/>
                <a:ea typeface="adonis-web" pitchFamily="34" charset="-122"/>
                <a:cs typeface="Times New Roman" panose="02020603050405020304" charset="0"/>
              </a:rPr>
              <a:t>Register</a:t>
            </a:r>
            <a:endParaRPr lang="en-US" sz="2400" dirty="0">
              <a:latin typeface="Times New Roman" panose="02020603050405020304" charset="0"/>
              <a:cs typeface="Times New Roman" panose="02020603050405020304" charset="0"/>
            </a:endParaRPr>
          </a:p>
        </p:txBody>
      </p:sp>
      <p:sp>
        <p:nvSpPr>
          <p:cNvPr id="8" name="Text 3"/>
          <p:cNvSpPr/>
          <p:nvPr/>
        </p:nvSpPr>
        <p:spPr>
          <a:xfrm>
            <a:off x="2277428" y="2624137"/>
            <a:ext cx="7862173" cy="333256"/>
          </a:xfrm>
          <a:prstGeom prst="rect">
            <a:avLst/>
          </a:prstGeom>
          <a:noFill/>
        </p:spPr>
        <p:txBody>
          <a:bodyPr wrap="none" rtlCol="0" anchor="t"/>
          <a:lstStyle/>
          <a:p>
            <a:pPr marL="0" indent="0" algn="just">
              <a:buNone/>
            </a:pPr>
            <a:r>
              <a:rPr lang="en-US" sz="2400" kern="0" spc="-35" dirty="0">
                <a:solidFill>
                  <a:srgbClr val="272525"/>
                </a:solidFill>
                <a:latin typeface="Times New Roman" pitchFamily="18" charset="0"/>
                <a:ea typeface="Source Sans Pro" pitchFamily="34" charset="-122"/>
                <a:cs typeface="Times New Roman" pitchFamily="18" charset="0"/>
              </a:rPr>
              <a:t>Create an account to access the full suite of features on the student study portal.</a:t>
            </a:r>
            <a:endParaRPr lang="en-US" sz="2400" dirty="0">
              <a:latin typeface="Times New Roman" pitchFamily="18" charset="0"/>
              <a:cs typeface="Times New Roman" pitchFamily="18" charset="0"/>
            </a:endParaRPr>
          </a:p>
        </p:txBody>
      </p:sp>
      <p:pic>
        <p:nvPicPr>
          <p:cNvPr id="9" name="Image 3" descr="preencoded.png"/>
          <p:cNvPicPr>
            <a:picLocks noChangeAspect="1"/>
          </p:cNvPicPr>
          <p:nvPr/>
        </p:nvPicPr>
        <p:blipFill>
          <a:blip r:embed="rId5"/>
          <a:stretch>
            <a:fillRect/>
          </a:stretch>
        </p:blipFill>
        <p:spPr>
          <a:xfrm>
            <a:off x="833199" y="3719393"/>
            <a:ext cx="1110972" cy="1777484"/>
          </a:xfrm>
          <a:prstGeom prst="rect">
            <a:avLst/>
          </a:prstGeom>
        </p:spPr>
      </p:pic>
      <p:sp>
        <p:nvSpPr>
          <p:cNvPr id="10" name="Text 4"/>
          <p:cNvSpPr/>
          <p:nvPr/>
        </p:nvSpPr>
        <p:spPr>
          <a:xfrm>
            <a:off x="2277428" y="3941564"/>
            <a:ext cx="2614017" cy="326827"/>
          </a:xfrm>
          <a:prstGeom prst="rect">
            <a:avLst/>
          </a:prstGeom>
          <a:noFill/>
        </p:spPr>
        <p:txBody>
          <a:bodyPr wrap="none" rtlCol="0" anchor="t"/>
          <a:lstStyle/>
          <a:p>
            <a:pPr marL="0" indent="0" algn="l">
              <a:buNone/>
            </a:pPr>
            <a:r>
              <a:rPr lang="en-US" sz="2400" b="1" kern="0" spc="-41" dirty="0">
                <a:solidFill>
                  <a:srgbClr val="272525"/>
                </a:solidFill>
                <a:latin typeface="Times New Roman" pitchFamily="18" charset="0"/>
                <a:ea typeface="adonis-web" pitchFamily="34" charset="-122"/>
                <a:cs typeface="Times New Roman" pitchFamily="18" charset="0"/>
              </a:rPr>
              <a:t>Login</a:t>
            </a:r>
            <a:endParaRPr lang="en-US" sz="2400" dirty="0">
              <a:latin typeface="Times New Roman" pitchFamily="18" charset="0"/>
              <a:cs typeface="Times New Roman" pitchFamily="18" charset="0"/>
            </a:endParaRPr>
          </a:p>
        </p:txBody>
      </p:sp>
      <p:sp>
        <p:nvSpPr>
          <p:cNvPr id="11" name="Text 5"/>
          <p:cNvSpPr/>
          <p:nvPr/>
        </p:nvSpPr>
        <p:spPr>
          <a:xfrm>
            <a:off x="2277745" y="4401820"/>
            <a:ext cx="7861935" cy="1082675"/>
          </a:xfrm>
          <a:prstGeom prst="rect">
            <a:avLst/>
          </a:prstGeom>
          <a:noFill/>
        </p:spPr>
        <p:txBody>
          <a:bodyPr wrap="none" rtlCol="0" anchor="t"/>
          <a:lstStyle/>
          <a:p>
            <a:pPr marL="0" indent="0" algn="just">
              <a:lnSpc>
                <a:spcPts val="2625"/>
              </a:lnSpc>
              <a:buNone/>
            </a:pPr>
            <a:r>
              <a:rPr lang="en-US" sz="2400" kern="0" spc="-35" dirty="0">
                <a:solidFill>
                  <a:srgbClr val="272525"/>
                </a:solidFill>
                <a:latin typeface="Times New Roman" pitchFamily="18" charset="0"/>
                <a:ea typeface="Source Sans Pro" pitchFamily="34" charset="-122"/>
                <a:cs typeface="Times New Roman" pitchFamily="18" charset="0"/>
              </a:rPr>
              <a:t>After registering, log in to the portal to begin exploring the resources </a:t>
            </a:r>
          </a:p>
          <a:p>
            <a:pPr marL="0" indent="0" algn="just">
              <a:lnSpc>
                <a:spcPts val="2625"/>
              </a:lnSpc>
              <a:buNone/>
            </a:pPr>
            <a:r>
              <a:rPr lang="en-US" sz="2400" kern="0" spc="-35" dirty="0">
                <a:solidFill>
                  <a:srgbClr val="272525"/>
                </a:solidFill>
                <a:latin typeface="Times New Roman" pitchFamily="18" charset="0"/>
                <a:ea typeface="Source Sans Pro" pitchFamily="34" charset="-122"/>
                <a:cs typeface="Times New Roman" pitchFamily="18" charset="0"/>
              </a:rPr>
              <a:t>and tools available.</a:t>
            </a:r>
            <a:endParaRPr lang="en-US" sz="2400" dirty="0">
              <a:latin typeface="Times New Roman" pitchFamily="18" charset="0"/>
              <a:cs typeface="Times New Roman" pitchFamily="18" charset="0"/>
            </a:endParaRPr>
          </a:p>
        </p:txBody>
      </p:sp>
      <p:pic>
        <p:nvPicPr>
          <p:cNvPr id="12" name="Image 4" descr="preencoded.png"/>
          <p:cNvPicPr>
            <a:picLocks noChangeAspect="1"/>
          </p:cNvPicPr>
          <p:nvPr/>
        </p:nvPicPr>
        <p:blipFill>
          <a:blip r:embed="rId6"/>
          <a:stretch>
            <a:fillRect/>
          </a:stretch>
        </p:blipFill>
        <p:spPr>
          <a:xfrm>
            <a:off x="833199" y="5496878"/>
            <a:ext cx="1110972" cy="1777484"/>
          </a:xfrm>
          <a:prstGeom prst="rect">
            <a:avLst/>
          </a:prstGeom>
        </p:spPr>
      </p:pic>
      <p:sp>
        <p:nvSpPr>
          <p:cNvPr id="13" name="Text 6"/>
          <p:cNvSpPr/>
          <p:nvPr/>
        </p:nvSpPr>
        <p:spPr>
          <a:xfrm>
            <a:off x="2277428" y="5719048"/>
            <a:ext cx="2614017" cy="326827"/>
          </a:xfrm>
          <a:prstGeom prst="rect">
            <a:avLst/>
          </a:prstGeom>
          <a:noFill/>
        </p:spPr>
        <p:txBody>
          <a:bodyPr wrap="none" rtlCol="0" anchor="t"/>
          <a:lstStyle/>
          <a:p>
            <a:pPr algn="just"/>
            <a:r>
              <a:rPr lang="en-US" sz="2400" b="1" kern="0" spc="-41" dirty="0">
                <a:solidFill>
                  <a:srgbClr val="272525"/>
                </a:solidFill>
                <a:latin typeface="Times New Roman" pitchFamily="18" charset="0"/>
                <a:ea typeface="adonis-web" pitchFamily="34" charset="-122"/>
                <a:cs typeface="Times New Roman" pitchFamily="18" charset="0"/>
              </a:rPr>
              <a:t>Explore</a:t>
            </a:r>
            <a:endParaRPr lang="en-US" sz="2400" dirty="0">
              <a:latin typeface="Times New Roman" pitchFamily="18" charset="0"/>
              <a:cs typeface="Times New Roman" pitchFamily="18" charset="0"/>
            </a:endParaRPr>
          </a:p>
        </p:txBody>
      </p:sp>
      <p:sp>
        <p:nvSpPr>
          <p:cNvPr id="14" name="Text 7"/>
          <p:cNvSpPr/>
          <p:nvPr/>
        </p:nvSpPr>
        <p:spPr>
          <a:xfrm>
            <a:off x="2277428" y="6179106"/>
            <a:ext cx="7862173" cy="666512"/>
          </a:xfrm>
          <a:prstGeom prst="rect">
            <a:avLst/>
          </a:prstGeom>
          <a:noFill/>
        </p:spPr>
        <p:txBody>
          <a:bodyPr wrap="square" rtlCol="0" anchor="t"/>
          <a:lstStyle/>
          <a:p>
            <a:pPr marL="0" indent="0" algn="just">
              <a:lnSpc>
                <a:spcPts val="2625"/>
              </a:lnSpc>
              <a:buNone/>
            </a:pPr>
            <a:r>
              <a:rPr lang="en-US" sz="2400" kern="0" spc="-35" dirty="0">
                <a:solidFill>
                  <a:srgbClr val="272525"/>
                </a:solidFill>
                <a:latin typeface="Times New Roman" pitchFamily="18" charset="0"/>
                <a:ea typeface="Source Sans Pro" pitchFamily="34" charset="-122"/>
                <a:cs typeface="Times New Roman" pitchFamily="18" charset="0"/>
              </a:rPr>
              <a:t>Dive into the portal's extensive library, track your progress, and get personalized feedback to support your academic journey.</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WhatsApp Image 2024-06-20 at 11.08.51 (1)"/>
          <p:cNvPicPr>
            <a:picLocks noChangeAspect="1"/>
          </p:cNvPicPr>
          <p:nvPr/>
        </p:nvPicPr>
        <p:blipFill>
          <a:blip r:embed="rId3"/>
          <a:stretch>
            <a:fillRect/>
          </a:stretch>
        </p:blipFill>
        <p:spPr>
          <a:xfrm>
            <a:off x="1162877" y="1411357"/>
            <a:ext cx="11897139" cy="6331225"/>
          </a:xfrm>
          <a:prstGeom prst="rect">
            <a:avLst/>
          </a:prstGeom>
        </p:spPr>
      </p:pic>
      <p:sp>
        <p:nvSpPr>
          <p:cNvPr id="2" name="Text Box 1"/>
          <p:cNvSpPr txBox="1"/>
          <p:nvPr/>
        </p:nvSpPr>
        <p:spPr>
          <a:xfrm>
            <a:off x="439420" y="748030"/>
            <a:ext cx="5909310" cy="897255"/>
          </a:xfrm>
          <a:prstGeom prst="rect">
            <a:avLst/>
          </a:prstGeom>
          <a:noFill/>
        </p:spPr>
        <p:txBody>
          <a:bodyPr wrap="square" rtlCol="0">
            <a:noAutofit/>
          </a:bodyPr>
          <a:lstStyle/>
          <a:p>
            <a:pPr algn="just"/>
            <a:endParaRPr lang="en-US" sz="4000" b="1" dirty="0">
              <a:latin typeface="Times New Roman" panose="02020603050405020304" charset="0"/>
              <a:cs typeface="Times New Roman" panose="02020603050405020304" charset="0"/>
            </a:endParaRPr>
          </a:p>
        </p:txBody>
      </p:sp>
      <p:sp>
        <p:nvSpPr>
          <p:cNvPr id="5" name="Text Box 4"/>
          <p:cNvSpPr txBox="1"/>
          <p:nvPr/>
        </p:nvSpPr>
        <p:spPr>
          <a:xfrm>
            <a:off x="439420" y="1831975"/>
            <a:ext cx="6388100" cy="5211445"/>
          </a:xfrm>
          <a:prstGeom prst="rect">
            <a:avLst/>
          </a:prstGeom>
          <a:noFill/>
        </p:spPr>
        <p:txBody>
          <a:bodyPr wrap="square" rtlCol="0">
            <a:noAutofit/>
          </a:bodyPr>
          <a:lstStyle/>
          <a:p>
            <a:pPr algn="just"/>
            <a:endParaRPr lang="en-US" sz="2400" dirty="0">
              <a:latin typeface="Times New Roman" pitchFamily="18" charset="0"/>
              <a:cs typeface="Times New Roman" pitchFamily="18" charset="0"/>
            </a:endParaRPr>
          </a:p>
        </p:txBody>
      </p:sp>
      <p:sp>
        <p:nvSpPr>
          <p:cNvPr id="7" name="TextBox 6"/>
          <p:cNvSpPr txBox="1"/>
          <p:nvPr/>
        </p:nvSpPr>
        <p:spPr>
          <a:xfrm>
            <a:off x="1729407" y="580360"/>
            <a:ext cx="11648662" cy="1015663"/>
          </a:xfrm>
          <a:prstGeom prst="rect">
            <a:avLst/>
          </a:prstGeom>
          <a:noFill/>
        </p:spPr>
        <p:txBody>
          <a:bodyPr wrap="square" rtlCol="0">
            <a:spAutoFit/>
          </a:bodyPr>
          <a:lstStyle/>
          <a:p>
            <a:pPr algn="just">
              <a:lnSpc>
                <a:spcPct val="150000"/>
              </a:lnSpc>
            </a:pPr>
            <a:r>
              <a:rPr lang="en-US" sz="2400" dirty="0">
                <a:latin typeface="Times New Roman" pitchFamily="18" charset="0"/>
                <a:cs typeface="Times New Roman" pitchFamily="18" charset="0"/>
              </a:rPr>
              <a:t>Register here to join our community and access exclusive student resources</a:t>
            </a:r>
          </a:p>
          <a:p>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85988" y="0"/>
            <a:ext cx="14630400" cy="8229600"/>
          </a:xfrm>
          <a:prstGeom prst="rect">
            <a:avLst/>
          </a:prstGeom>
          <a:solidFill>
            <a:srgbClr val="FFFFFF">
              <a:alpha val="75000"/>
            </a:srgbClr>
          </a:solidFill>
        </p:spPr>
      </p:sp>
      <p:sp>
        <p:nvSpPr>
          <p:cNvPr id="4" name="Text 1"/>
          <p:cNvSpPr/>
          <p:nvPr/>
        </p:nvSpPr>
        <p:spPr>
          <a:xfrm>
            <a:off x="7928888" y="496957"/>
            <a:ext cx="5310034" cy="1069587"/>
          </a:xfrm>
          <a:prstGeom prst="rect">
            <a:avLst/>
          </a:prstGeom>
          <a:noFill/>
        </p:spPr>
        <p:txBody>
          <a:bodyPr wrap="none" rtlCol="0" anchor="t"/>
          <a:lstStyle/>
          <a:p>
            <a:pPr marL="0" indent="0" algn="r">
              <a:buNone/>
            </a:pPr>
            <a:r>
              <a:rPr lang="en-US" sz="4800" b="1" dirty="0">
                <a:latin typeface="Times New Roman" panose="02020603050405020304" charset="0"/>
                <a:cs typeface="Times New Roman" panose="02020603050405020304" charset="0"/>
              </a:rPr>
              <a:t>Homepage</a:t>
            </a:r>
          </a:p>
        </p:txBody>
      </p:sp>
      <p:sp>
        <p:nvSpPr>
          <p:cNvPr id="5" name="Text 2"/>
          <p:cNvSpPr/>
          <p:nvPr/>
        </p:nvSpPr>
        <p:spPr>
          <a:xfrm>
            <a:off x="2348389" y="2848332"/>
            <a:ext cx="2076807" cy="326827"/>
          </a:xfrm>
          <a:prstGeom prst="rect">
            <a:avLst/>
          </a:prstGeom>
          <a:noFill/>
        </p:spPr>
        <p:txBody>
          <a:bodyPr wrap="none" rtlCol="0" anchor="t"/>
          <a:lstStyle/>
          <a:p>
            <a:pPr marL="0" indent="0">
              <a:lnSpc>
                <a:spcPts val="2575"/>
              </a:lnSpc>
              <a:buNone/>
            </a:pPr>
            <a:endParaRPr lang="en-US" sz="2060" dirty="0"/>
          </a:p>
        </p:txBody>
      </p:sp>
      <p:sp>
        <p:nvSpPr>
          <p:cNvPr id="6" name="Text 3"/>
          <p:cNvSpPr/>
          <p:nvPr/>
        </p:nvSpPr>
        <p:spPr>
          <a:xfrm>
            <a:off x="2348389" y="3397329"/>
            <a:ext cx="2076807" cy="2666048"/>
          </a:xfrm>
          <a:prstGeom prst="rect">
            <a:avLst/>
          </a:prstGeom>
          <a:noFill/>
        </p:spPr>
        <p:txBody>
          <a:bodyPr wrap="square" rtlCol="0" anchor="t"/>
          <a:lstStyle/>
          <a:p>
            <a:pPr marL="0" indent="0">
              <a:lnSpc>
                <a:spcPts val="2625"/>
              </a:lnSpc>
              <a:buNone/>
            </a:pPr>
            <a:endParaRPr lang="en-US" sz="1750" dirty="0"/>
          </a:p>
        </p:txBody>
      </p:sp>
      <p:sp>
        <p:nvSpPr>
          <p:cNvPr id="7" name="Text 4"/>
          <p:cNvSpPr/>
          <p:nvPr/>
        </p:nvSpPr>
        <p:spPr>
          <a:xfrm>
            <a:off x="4974788" y="2848332"/>
            <a:ext cx="2076807" cy="326827"/>
          </a:xfrm>
          <a:prstGeom prst="rect">
            <a:avLst/>
          </a:prstGeom>
          <a:noFill/>
        </p:spPr>
        <p:txBody>
          <a:bodyPr wrap="none" rtlCol="0" anchor="t"/>
          <a:lstStyle/>
          <a:p>
            <a:pPr marL="0" indent="0">
              <a:lnSpc>
                <a:spcPts val="2575"/>
              </a:lnSpc>
              <a:buNone/>
            </a:pPr>
            <a:endParaRPr lang="en-US" sz="2060" dirty="0"/>
          </a:p>
        </p:txBody>
      </p:sp>
      <p:sp>
        <p:nvSpPr>
          <p:cNvPr id="8" name="Text 5"/>
          <p:cNvSpPr/>
          <p:nvPr/>
        </p:nvSpPr>
        <p:spPr>
          <a:xfrm>
            <a:off x="4974788" y="3397329"/>
            <a:ext cx="2076807" cy="2666048"/>
          </a:xfrm>
          <a:prstGeom prst="rect">
            <a:avLst/>
          </a:prstGeom>
          <a:noFill/>
        </p:spPr>
        <p:txBody>
          <a:bodyPr wrap="square" rtlCol="0" anchor="t"/>
          <a:lstStyle/>
          <a:p>
            <a:pPr marL="0" indent="0">
              <a:lnSpc>
                <a:spcPts val="2625"/>
              </a:lnSpc>
              <a:buNone/>
            </a:pPr>
            <a:endParaRPr lang="en-US" sz="1750" dirty="0"/>
          </a:p>
        </p:txBody>
      </p:sp>
      <p:sp>
        <p:nvSpPr>
          <p:cNvPr id="9" name="Text 6"/>
          <p:cNvSpPr/>
          <p:nvPr/>
        </p:nvSpPr>
        <p:spPr>
          <a:xfrm>
            <a:off x="7601188" y="2848332"/>
            <a:ext cx="2076807" cy="653653"/>
          </a:xfrm>
          <a:prstGeom prst="rect">
            <a:avLst/>
          </a:prstGeom>
          <a:noFill/>
        </p:spPr>
        <p:txBody>
          <a:bodyPr wrap="square" rtlCol="0" anchor="t"/>
          <a:lstStyle/>
          <a:p>
            <a:pPr marL="0" indent="0">
              <a:lnSpc>
                <a:spcPts val="2575"/>
              </a:lnSpc>
              <a:buNone/>
            </a:pPr>
            <a:endParaRPr lang="en-US" sz="2060" dirty="0"/>
          </a:p>
        </p:txBody>
      </p:sp>
      <p:sp>
        <p:nvSpPr>
          <p:cNvPr id="10" name="Text 7"/>
          <p:cNvSpPr/>
          <p:nvPr/>
        </p:nvSpPr>
        <p:spPr>
          <a:xfrm>
            <a:off x="7601188" y="3724156"/>
            <a:ext cx="2076807" cy="2666048"/>
          </a:xfrm>
          <a:prstGeom prst="rect">
            <a:avLst/>
          </a:prstGeom>
          <a:noFill/>
        </p:spPr>
        <p:txBody>
          <a:bodyPr wrap="square" rtlCol="0" anchor="t"/>
          <a:lstStyle/>
          <a:p>
            <a:pPr marL="0" indent="0">
              <a:lnSpc>
                <a:spcPts val="2625"/>
              </a:lnSpc>
              <a:buNone/>
            </a:pPr>
            <a:endParaRPr lang="en-US" sz="1750" dirty="0"/>
          </a:p>
        </p:txBody>
      </p:sp>
      <p:sp>
        <p:nvSpPr>
          <p:cNvPr id="11" name="Text 8"/>
          <p:cNvSpPr/>
          <p:nvPr/>
        </p:nvSpPr>
        <p:spPr>
          <a:xfrm>
            <a:off x="10227588" y="2848332"/>
            <a:ext cx="2076807" cy="653653"/>
          </a:xfrm>
          <a:prstGeom prst="rect">
            <a:avLst/>
          </a:prstGeom>
          <a:noFill/>
        </p:spPr>
        <p:txBody>
          <a:bodyPr wrap="square" rtlCol="0" anchor="t"/>
          <a:lstStyle/>
          <a:p>
            <a:pPr marL="0" indent="0">
              <a:lnSpc>
                <a:spcPts val="2575"/>
              </a:lnSpc>
              <a:buNone/>
            </a:pPr>
            <a:endParaRPr lang="en-US" sz="2060" dirty="0"/>
          </a:p>
        </p:txBody>
      </p:sp>
      <p:sp>
        <p:nvSpPr>
          <p:cNvPr id="12" name="Text 9"/>
          <p:cNvSpPr/>
          <p:nvPr/>
        </p:nvSpPr>
        <p:spPr>
          <a:xfrm>
            <a:off x="10227588" y="3724156"/>
            <a:ext cx="2076807" cy="2666048"/>
          </a:xfrm>
          <a:prstGeom prst="rect">
            <a:avLst/>
          </a:prstGeom>
          <a:noFill/>
        </p:spPr>
        <p:txBody>
          <a:bodyPr wrap="square" rtlCol="0" anchor="t"/>
          <a:lstStyle/>
          <a:p>
            <a:pPr marL="0" indent="0">
              <a:lnSpc>
                <a:spcPts val="2625"/>
              </a:lnSpc>
              <a:buNone/>
            </a:pPr>
            <a:endParaRPr lang="en-US" sz="1750" dirty="0"/>
          </a:p>
        </p:txBody>
      </p:sp>
      <p:pic>
        <p:nvPicPr>
          <p:cNvPr id="15" name="Picture 14" descr="WhatsApp Image 2024-06-20 at 11.08.50"/>
          <p:cNvPicPr>
            <a:picLocks noChangeAspect="1"/>
          </p:cNvPicPr>
          <p:nvPr/>
        </p:nvPicPr>
        <p:blipFill>
          <a:blip r:embed="rId4"/>
          <a:stretch>
            <a:fillRect/>
          </a:stretch>
        </p:blipFill>
        <p:spPr>
          <a:xfrm>
            <a:off x="201899" y="1566545"/>
            <a:ext cx="8446593" cy="5918394"/>
          </a:xfrm>
          <a:prstGeom prst="rect">
            <a:avLst/>
          </a:prstGeom>
        </p:spPr>
      </p:pic>
      <p:sp>
        <p:nvSpPr>
          <p:cNvPr id="13" name="Text Box 12"/>
          <p:cNvSpPr txBox="1"/>
          <p:nvPr/>
        </p:nvSpPr>
        <p:spPr>
          <a:xfrm>
            <a:off x="8975035" y="1808921"/>
            <a:ext cx="5288335" cy="5918393"/>
          </a:xfrm>
          <a:prstGeom prst="rect">
            <a:avLst/>
          </a:prstGeom>
          <a:noFill/>
        </p:spPr>
        <p:txBody>
          <a:bodyPr wrap="square" rtlCol="0">
            <a:noAutofit/>
          </a:bodyPr>
          <a:lstStyle/>
          <a:p>
            <a:pPr algn="just"/>
            <a:r>
              <a:rPr lang="en-US" sz="2400" dirty="0">
                <a:latin typeface="Times New Roman" pitchFamily="18" charset="0"/>
                <a:cs typeface="Times New Roman" pitchFamily="18" charset="0"/>
              </a:rPr>
              <a:t>The homepage of the student study portal is a user-friendly dashboard that helps students manage all their study needs in one place.The homepage is designed to be clean and straightforward, ensuring that students can find and use all the tools they need with ease. By centralizing all these resources, the study portal helps students stay organized, manage their time better, and enhance their learning experience.where this homepage </a:t>
            </a:r>
          </a:p>
          <a:p>
            <a:pPr algn="just"/>
            <a:r>
              <a:rPr lang="en-US" sz="2400" dirty="0">
                <a:latin typeface="Times New Roman" pitchFamily="18" charset="0"/>
                <a:cs typeface="Times New Roman" pitchFamily="18" charset="0"/>
              </a:rPr>
              <a:t>Consist of notes,homework,youtube,to do,books,dictionary,wikipedia,  conversion,.</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p:nvPr/>
        </p:nvSpPr>
        <p:spPr>
          <a:xfrm>
            <a:off x="948055" y="669925"/>
            <a:ext cx="7209790" cy="1017905"/>
          </a:xfrm>
          <a:prstGeom prst="rect">
            <a:avLst/>
          </a:prstGeom>
          <a:noFill/>
        </p:spPr>
        <p:txBody>
          <a:bodyPr wrap="square" rtlCol="0">
            <a:noAutofit/>
          </a:bodyPr>
          <a:lstStyle/>
          <a:p>
            <a:pPr algn="just"/>
            <a:endParaRPr lang="en-US" sz="5400" dirty="0">
              <a:latin typeface="Times New Roman" panose="02020603050405020304" charset="0"/>
              <a:cs typeface="Times New Roman" panose="02020603050405020304" charset="0"/>
            </a:endParaRPr>
          </a:p>
        </p:txBody>
      </p:sp>
      <p:pic>
        <p:nvPicPr>
          <p:cNvPr id="16" name="Picture 15" descr="WhatsApp Image 2024-06-20 at 11.08.51 (2)"/>
          <p:cNvPicPr>
            <a:picLocks noChangeAspect="1"/>
          </p:cNvPicPr>
          <p:nvPr/>
        </p:nvPicPr>
        <p:blipFill>
          <a:blip r:embed="rId3"/>
          <a:stretch>
            <a:fillRect/>
          </a:stretch>
        </p:blipFill>
        <p:spPr>
          <a:xfrm>
            <a:off x="1302026" y="1687830"/>
            <a:ext cx="11648661" cy="5925544"/>
          </a:xfrm>
          <a:prstGeom prst="rect">
            <a:avLst/>
          </a:prstGeom>
        </p:spPr>
      </p:pic>
      <p:sp>
        <p:nvSpPr>
          <p:cNvPr id="4" name="Text Box 3"/>
          <p:cNvSpPr txBox="1"/>
          <p:nvPr/>
        </p:nvSpPr>
        <p:spPr>
          <a:xfrm>
            <a:off x="4351337" y="2824480"/>
            <a:ext cx="6523355" cy="5170170"/>
          </a:xfrm>
          <a:prstGeom prst="rect">
            <a:avLst/>
          </a:prstGeom>
          <a:noFill/>
        </p:spPr>
        <p:txBody>
          <a:bodyPr wrap="square" rtlCol="0">
            <a:noAutofit/>
          </a:bodyPr>
          <a:lstStyle/>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p:txBody>
      </p:sp>
      <p:sp>
        <p:nvSpPr>
          <p:cNvPr id="7" name="TextBox 6"/>
          <p:cNvSpPr txBox="1"/>
          <p:nvPr/>
        </p:nvSpPr>
        <p:spPr>
          <a:xfrm>
            <a:off x="626165" y="669925"/>
            <a:ext cx="12881113" cy="579967"/>
          </a:xfrm>
          <a:prstGeom prst="rect">
            <a:avLst/>
          </a:prstGeom>
          <a:noFill/>
        </p:spPr>
        <p:txBody>
          <a:bodyPr wrap="square" rtlCol="0">
            <a:spAutoFit/>
          </a:bodyPr>
          <a:lstStyle/>
          <a:p>
            <a:pPr algn="just">
              <a:lnSpc>
                <a:spcPct val="150000"/>
              </a:lnSpc>
            </a:pPr>
            <a:r>
              <a:rPr lang="en-US" sz="2400" b="1" dirty="0">
                <a:latin typeface="Times New Roman" pitchFamily="18" charset="0"/>
                <a:cs typeface="Times New Roman" pitchFamily="18" charset="0"/>
              </a:rPr>
              <a:t>YouTube Recommendations</a:t>
            </a:r>
            <a:r>
              <a:rPr lang="en-US" sz="2400" dirty="0">
                <a:latin typeface="Times New Roman" pitchFamily="18" charset="0"/>
                <a:cs typeface="Times New Roman" pitchFamily="18" charset="0"/>
              </a:rPr>
              <a:t>: Offers personalized educational video recommendations.</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1074</Words>
  <Application>Microsoft Office PowerPoint</Application>
  <PresentationFormat>Custom</PresentationFormat>
  <Paragraphs>106</Paragraphs>
  <Slides>25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Default Design</vt:lpstr>
      <vt:lpstr>PowerPoint Presentation</vt:lpstr>
      <vt:lpstr>Table of Contents</vt:lpstr>
      <vt:lpstr>PowerPoint Presentation</vt:lpstr>
      <vt:lpstr>Introduction</vt:lpstr>
      <vt:lpstr>Related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shanmukhyt6@gmail.com</cp:lastModifiedBy>
  <cp:revision>32</cp:revision>
  <dcterms:created xsi:type="dcterms:W3CDTF">2024-06-20T07:00:00Z</dcterms:created>
  <dcterms:modified xsi:type="dcterms:W3CDTF">2025-05-13T06:48:05Z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D4AEF796A89647569F45A497FD802F5D_13</vt:lpwstr>
  </property>
  <property fmtid="{D5CDD505-2E9C-101B-9397-08002B2CF9AE}" pid="3" name="KSOProductBuildVer">
    <vt:lpwstr>1033-12.2.0.17119</vt:lpwstr>
  </property>
</Properties>
</file>