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lear Sans Regular" charset="1" panose="020B0503030202020304"/>
      <p:regular r:id="rId10"/>
    </p:embeddedFont>
    <p:embeddedFont>
      <p:font typeface="Clear Sans Regular Bold" charset="1" panose="020B0603030202020304"/>
      <p:regular r:id="rId11"/>
    </p:embeddedFont>
    <p:embeddedFont>
      <p:font typeface="Clear Sans Regular Italics" charset="1" panose="020B0503030202090304"/>
      <p:regular r:id="rId12"/>
    </p:embeddedFont>
    <p:embeddedFont>
      <p:font typeface="Clear Sans Regular Bold Italics" charset="1" panose="020B0603030202090304"/>
      <p:regular r:id="rId13"/>
    </p:embeddedFont>
    <p:embeddedFont>
      <p:font typeface="Lato" charset="1" panose="020F0502020204030203"/>
      <p:regular r:id="rId14"/>
    </p:embeddedFont>
    <p:embeddedFont>
      <p:font typeface="Lato Bold" charset="1" panose="020F0502020204030203"/>
      <p:regular r:id="rId15"/>
    </p:embeddedFont>
    <p:embeddedFont>
      <p:font typeface="Lato Italics" charset="1" panose="020F0502020204030203"/>
      <p:regular r:id="rId16"/>
    </p:embeddedFont>
    <p:embeddedFont>
      <p:font typeface="Lato Bold Italics" charset="1" panose="020F0502020204030203"/>
      <p:regular r:id="rId17"/>
    </p:embeddedFont>
    <p:embeddedFont>
      <p:font typeface="Poppins ExtraBold" charset="1" panose="00000900000000000000"/>
      <p:regular r:id="rId18"/>
    </p:embeddedFont>
    <p:embeddedFont>
      <p:font typeface="Poppins ExtraBold Bold" charset="1" panose="00000A00000000000000"/>
      <p:regular r:id="rId19"/>
    </p:embeddedFont>
    <p:embeddedFont>
      <p:font typeface="Poppins ExtraBold Italics" charset="1" panose="00000900000000000000"/>
      <p:regular r:id="rId20"/>
    </p:embeddedFont>
    <p:embeddedFont>
      <p:font typeface="Poppins ExtraBold Bold Italics" charset="1" panose="00000A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Canva Sans Italics" charset="1" panose="020B0503030501040103"/>
      <p:regular r:id="rId24"/>
    </p:embeddedFont>
    <p:embeddedFont>
      <p:font typeface="Canva Sans Bold Italics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99815" y="1028700"/>
            <a:ext cx="766692" cy="639839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811286" y="3676650"/>
            <a:ext cx="12616379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499"/>
              </a:lnSpc>
            </a:pPr>
            <a:r>
              <a:rPr lang="en-US" sz="9999" spc="999">
                <a:solidFill>
                  <a:srgbClr val="5271FF"/>
                </a:solidFill>
                <a:latin typeface="Poppins ExtraBold"/>
              </a:rPr>
              <a:t>MEDICALBOT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7379" y="5644313"/>
            <a:ext cx="1113341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320">
                <a:solidFill>
                  <a:srgbClr val="000000"/>
                </a:solidFill>
                <a:latin typeface="Lato"/>
              </a:rPr>
              <a:t>DISEASE PREDICTOR AND PRECAUTION ADVISOR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810" t="15020" r="0" b="0"/>
          <a:stretch>
            <a:fillRect/>
          </a:stretch>
        </p:blipFill>
        <p:spPr>
          <a:xfrm flipH="false" flipV="false" rot="0">
            <a:off x="969528" y="1004889"/>
            <a:ext cx="11069118" cy="1786754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 rot="0">
            <a:off x="0" y="0"/>
            <a:ext cx="541602" cy="10287000"/>
            <a:chOff x="0" y="0"/>
            <a:chExt cx="157867" cy="2998468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r="r" b="b" t="t" l="l"/>
              <a:pathLst>
                <a:path h="2998468" w="157867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rcRect l="17541" t="0" r="14474" b="0"/>
          <a:stretch>
            <a:fillRect/>
          </a:stretch>
        </p:blipFill>
        <p:spPr>
          <a:xfrm flipH="false" flipV="false" rot="0">
            <a:off x="12485299" y="2163486"/>
            <a:ext cx="3884733" cy="652637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3121471" y="1895353"/>
            <a:ext cx="5686712" cy="78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spc="459">
                <a:solidFill>
                  <a:srgbClr val="000000"/>
                </a:solidFill>
                <a:latin typeface="Lato"/>
              </a:rPr>
              <a:t>BTP-B22AB02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-1580822" y="-292307"/>
            <a:ext cx="3090723" cy="3090723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1412966" y="-124452"/>
            <a:ext cx="2755011" cy="275501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8100000">
            <a:off x="16778099" y="-292307"/>
            <a:ext cx="3090723" cy="3090723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6945955" y="-124452"/>
            <a:ext cx="2755011" cy="2755011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814872" y="3390932"/>
            <a:ext cx="4072578" cy="101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FFFFFF"/>
                </a:solidFill>
                <a:latin typeface="Poppins ExtraBold Bold"/>
              </a:rPr>
              <a:t>Mission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372" y="1066800"/>
            <a:ext cx="8317384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2B4A9D"/>
                </a:solidFill>
                <a:latin typeface="Poppins ExtraBold Bold"/>
              </a:rPr>
              <a:t>RESULTS: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50010" y="2819399"/>
            <a:ext cx="13133491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"/>
              </a:rPr>
              <a:t>TO MAINTAIN THE HIGHEST LEVELS OF QUALITY SERVICES SO THAT WE CAN PROVIDE THE BEST INTERNET SERVICES IN THE COUNTRY.</a:t>
            </a:r>
          </a:p>
        </p:txBody>
      </p:sp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1912627" y="3430893"/>
          <a:ext cx="6471738" cy="5429512"/>
        </p:xfrm>
        <a:graphic>
          <a:graphicData uri="http://schemas.openxmlformats.org/drawingml/2006/table">
            <a:tbl>
              <a:tblPr/>
              <a:tblGrid>
                <a:gridCol w="6471738"/>
              </a:tblGrid>
              <a:tr h="120847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lear Sans Regular Bold"/>
                        </a:rPr>
                        <a:t>Models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82807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SVM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86840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lear Sans Regular"/>
                        </a:rPr>
                        <a:t>Logistic Regression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86840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lear Sans Regular"/>
                        </a:rPr>
                        <a:t>Decision Tree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82807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KNN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828075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String Matching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8384365" y="3438525"/>
          <a:ext cx="6475171" cy="5457825"/>
        </p:xfrm>
        <a:graphic>
          <a:graphicData uri="http://schemas.openxmlformats.org/drawingml/2006/table">
            <a:tbl>
              <a:tblPr/>
              <a:tblGrid>
                <a:gridCol w="6475171"/>
              </a:tblGrid>
              <a:tr h="1211568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lear Sans Regular Bold"/>
                        </a:rPr>
                        <a:t>Accuracy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83078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0.79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876944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lear Sans Regular"/>
                        </a:rPr>
                        <a:t>0.78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876944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lear Sans Regular"/>
                        </a:rPr>
                        <a:t>0.76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83078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0.69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83078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0.68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TextBox 15" id="15"/>
          <p:cNvSpPr txBox="true"/>
          <p:nvPr/>
        </p:nvSpPr>
        <p:spPr>
          <a:xfrm rot="0">
            <a:off x="1912627" y="2362200"/>
            <a:ext cx="532602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INTENT 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-1580822" y="-292307"/>
            <a:ext cx="3090723" cy="3090723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1412966" y="-124452"/>
            <a:ext cx="2755011" cy="275501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8100000">
            <a:off x="16778099" y="-292307"/>
            <a:ext cx="3090723" cy="3090723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6945955" y="-124452"/>
            <a:ext cx="2755011" cy="2755011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814872" y="3390932"/>
            <a:ext cx="4072578" cy="101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FFFFFF"/>
                </a:solidFill>
                <a:latin typeface="Poppins ExtraBold Bold"/>
              </a:rPr>
              <a:t>Mission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22968" y="762516"/>
            <a:ext cx="11364482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2B4A9D"/>
                </a:solidFill>
                <a:latin typeface="Poppins ExtraBold Bold"/>
              </a:rPr>
              <a:t>RESULTS(CONTINUED):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2522968" y="3296548"/>
          <a:ext cx="6937955" cy="5143500"/>
        </p:xfrm>
        <a:graphic>
          <a:graphicData uri="http://schemas.openxmlformats.org/drawingml/2006/table">
            <a:tbl>
              <a:tblPr/>
              <a:tblGrid>
                <a:gridCol w="6937955"/>
              </a:tblGrid>
              <a:tr h="117406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lear Sans Regular Bold"/>
                        </a:rPr>
                        <a:t>Models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84979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lear Sans Regular"/>
                        </a:rPr>
                        <a:t>Logistic Regression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03988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KNN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03988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lear Sans Regular"/>
                        </a:rPr>
                        <a:t>Decision Tree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  <a:tr h="103988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SVM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9460923" y="3296548"/>
          <a:ext cx="7115298" cy="5143500"/>
        </p:xfrm>
        <a:graphic>
          <a:graphicData uri="http://schemas.openxmlformats.org/drawingml/2006/table">
            <a:tbl>
              <a:tblPr/>
              <a:tblGrid>
                <a:gridCol w="7115298"/>
              </a:tblGrid>
              <a:tr h="117406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Clear Sans Regular Bold"/>
                        </a:rPr>
                        <a:t>Accuracy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84979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lear Sans Regular"/>
                        </a:rPr>
                        <a:t>0.94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03988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0.88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03988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Clear Sans Regular"/>
                        </a:rPr>
                        <a:t>0.71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  <a:tr h="103988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lear Sans Regular"/>
                        </a:rPr>
                        <a:t>0.71</a:t>
                      </a:r>
                      <a:endParaRPr lang="en-US" sz="1100"/>
                    </a:p>
                  </a:txBody>
                  <a:tcPr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2702752" y="2243845"/>
            <a:ext cx="46172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300">
                <a:solidFill>
                  <a:srgbClr val="000000"/>
                </a:solidFill>
                <a:latin typeface="Lato Bold"/>
              </a:rPr>
              <a:t>DISEASE PREDICTION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768475" y="1057275"/>
            <a:ext cx="9135755" cy="225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ExtraBold"/>
              </a:rPr>
              <a:t>REFERENCES</a:t>
            </a:r>
          </a:p>
          <a:p>
            <a:pPr algn="ctr">
              <a:lnSpc>
                <a:spcPts val="84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82392"/>
            <a:ext cx="913575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633346" y="2281775"/>
            <a:ext cx="13975613" cy="669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8162" indent="-314081" lvl="1">
              <a:lnSpc>
                <a:spcPts val="4073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</a:rPr>
              <a:t>Nischal, C. N., Sachin, T., Vivek, B. K., &amp; Taranath, K. G. (2020). Developing a chatbot using machine learning. </a:t>
            </a:r>
            <a:r>
              <a:rPr lang="en-US" sz="2909">
                <a:solidFill>
                  <a:srgbClr val="000000"/>
                </a:solidFill>
                <a:latin typeface="Canva Sans"/>
              </a:rPr>
              <a:t>International Journal of Research in Engineering, Science and Management, 3(8), 40-43.</a:t>
            </a:r>
          </a:p>
          <a:p>
            <a:pPr algn="ctr" marL="628162" indent="-314081" lvl="1">
              <a:lnSpc>
                <a:spcPts val="4073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</a:rPr>
              <a:t>Chen, M., Hao, Y., Hwang, K., Wang, L., &amp; Wang, L. (2017). Disease prediction by machine learning over big data from healthcare communities. Ieee Access, 5, 8869-8879.</a:t>
            </a:r>
          </a:p>
          <a:p>
            <a:pPr algn="ctr" marL="628162" indent="-314081" lvl="1">
              <a:lnSpc>
                <a:spcPts val="4073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</a:rPr>
              <a:t>Hussain, H., Aswani, K., Gupta, M., &amp; Thampi, G. T. (2020). Implementation of Disease Prediction Chatbot and Report Analyzer using the Concepts of NLP, Machine Learning and OCR.</a:t>
            </a:r>
          </a:p>
          <a:p>
            <a:pPr algn="ctr" marL="628162" indent="-314081" lvl="1">
              <a:lnSpc>
                <a:spcPts val="4073"/>
              </a:lnSpc>
              <a:buFont typeface="Arial"/>
              <a:buChar char="•"/>
            </a:pPr>
            <a:r>
              <a:rPr lang="en-US" sz="2909">
                <a:solidFill>
                  <a:srgbClr val="000000"/>
                </a:solidFill>
                <a:latin typeface="Canva Sans"/>
              </a:rPr>
              <a:t>Adamopoulou, E., &amp; Moussiades, L. (2020, June). An overview of chatbot technology. In IFIP International Conference on Artificial Intelligence Applications and Innovations (pp. 373-383). Springer, Cham.</a:t>
            </a:r>
          </a:p>
          <a:p>
            <a:pPr algn="ctr">
              <a:lnSpc>
                <a:spcPts val="407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8100000">
            <a:off x="-1580822" y="-292307"/>
            <a:ext cx="3090723" cy="3090723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1412966" y="-124452"/>
            <a:ext cx="2755011" cy="2755011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-8100000">
            <a:off x="16778099" y="-292307"/>
            <a:ext cx="3090723" cy="3090723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16945955" y="-124452"/>
            <a:ext cx="2755011" cy="2755011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24551" y="3900079"/>
            <a:ext cx="13774865" cy="1243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8"/>
              </a:lnSpc>
            </a:pPr>
            <a:r>
              <a:rPr lang="en-US" sz="8484" spc="424">
                <a:solidFill>
                  <a:srgbClr val="2B4A9D"/>
                </a:solidFill>
                <a:latin typeface="Poppins ExtraBo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3001" y="-1128319"/>
            <a:ext cx="5770168" cy="577016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19537" y="8172754"/>
            <a:ext cx="1635964" cy="1633346"/>
            <a:chOff x="0" y="0"/>
            <a:chExt cx="6350000" cy="633984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232689" y="1047750"/>
            <a:ext cx="8183276" cy="89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2B4A9D"/>
                </a:solidFill>
                <a:latin typeface="Poppins ExtraBold"/>
              </a:rPr>
              <a:t>FINAL REVIEW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92493" y="3203710"/>
            <a:ext cx="9281628" cy="798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0"/>
              </a:lnSpc>
            </a:pPr>
            <a:r>
              <a:rPr lang="en-US" sz="5400" spc="270">
                <a:solidFill>
                  <a:srgbClr val="EB3230"/>
                </a:solidFill>
                <a:latin typeface="Poppins ExtraBold"/>
              </a:rPr>
              <a:t>DR.ANSUSHREE BABLANI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84307" y="5906769"/>
            <a:ext cx="3445086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spc="330">
                <a:solidFill>
                  <a:srgbClr val="000000"/>
                </a:solidFill>
                <a:latin typeface="Lato Bold"/>
              </a:rPr>
              <a:t>G.VIKRAM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spc="330">
                <a:solidFill>
                  <a:srgbClr val="000000"/>
                </a:solidFill>
                <a:latin typeface="Lato Bold"/>
              </a:rPr>
              <a:t>S20190010055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71009" y="5906769"/>
            <a:ext cx="4227076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spc="330">
                <a:solidFill>
                  <a:srgbClr val="000000"/>
                </a:solidFill>
                <a:latin typeface="Lato Bold"/>
              </a:rPr>
              <a:t>G.SRAVANKUMAR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spc="330">
                <a:solidFill>
                  <a:srgbClr val="000000"/>
                </a:solidFill>
                <a:latin typeface="Lato Bold"/>
              </a:rPr>
              <a:t>S20190010056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16345" y="5906769"/>
            <a:ext cx="3932277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spc="330">
                <a:solidFill>
                  <a:srgbClr val="000000"/>
                </a:solidFill>
                <a:latin typeface="Lato Bold"/>
              </a:rPr>
              <a:t>G.BHARGAVRAM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 spc="330">
                <a:solidFill>
                  <a:srgbClr val="000000"/>
                </a:solidFill>
                <a:latin typeface="Lato Bold"/>
              </a:rPr>
              <a:t>S20190010060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057275"/>
            <a:ext cx="913575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ExtraBold"/>
              </a:rPr>
              <a:t>RECAP-&gt;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82392"/>
            <a:ext cx="913575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13016" y="3127875"/>
            <a:ext cx="12836372" cy="611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46859" indent="-37343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nva Sans"/>
              </a:rPr>
              <a:t>In the last review, we introduced the dataset that is taken from Kaggle website to implement the medical chatbot.</a:t>
            </a:r>
          </a:p>
          <a:p>
            <a:pPr algn="ctr">
              <a:lnSpc>
                <a:spcPts val="4842"/>
              </a:lnSpc>
            </a:pPr>
          </a:p>
          <a:p>
            <a:pPr algn="ctr" marL="746859" indent="-37343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nva Sans"/>
              </a:rPr>
              <a:t>We completed building models for intent classification and disease prediction.</a:t>
            </a:r>
          </a:p>
          <a:p>
            <a:pPr algn="ctr">
              <a:lnSpc>
                <a:spcPts val="4842"/>
              </a:lnSpc>
            </a:pPr>
          </a:p>
          <a:p>
            <a:pPr algn="ctr" marL="746859" indent="-373430" lvl="1">
              <a:lnSpc>
                <a:spcPts val="4842"/>
              </a:lnSpc>
              <a:buFont typeface="Arial"/>
              <a:buChar char="•"/>
            </a:pPr>
            <a:r>
              <a:rPr lang="en-US" sz="3459">
                <a:solidFill>
                  <a:srgbClr val="000000"/>
                </a:solidFill>
                <a:latin typeface="Canva Sans"/>
              </a:rPr>
              <a:t>We used a few models to find the best model with the highest accuracy among them.</a:t>
            </a:r>
          </a:p>
          <a:p>
            <a:pPr algn="ctr">
              <a:lnSpc>
                <a:spcPts val="484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033464"/>
            <a:ext cx="1135245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ExtraBold"/>
              </a:rPr>
              <a:t>RECAP(CONTINUED)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82392"/>
            <a:ext cx="913575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8344" r="0" b="7924"/>
          <a:stretch>
            <a:fillRect/>
          </a:stretch>
        </p:blipFill>
        <p:spPr>
          <a:xfrm flipH="false" flipV="false" rot="0">
            <a:off x="816673" y="2485295"/>
            <a:ext cx="11935965" cy="7536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768475" y="1057275"/>
            <a:ext cx="9135755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ExtraBold"/>
              </a:rPr>
              <a:t>WEB APP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782392"/>
            <a:ext cx="913575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2143125"/>
            <a:ext cx="13975613" cy="7448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7699" indent="-378850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Canva Sans"/>
              </a:rPr>
              <a:t>We created a chatbot web app using React js for the front end.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ctr" marL="757699" indent="-378850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Canva Sans"/>
              </a:rPr>
              <a:t>We used the Flask web framework for the backend.            </a:t>
            </a:r>
          </a:p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000000"/>
                </a:solidFill>
                <a:latin typeface="Canva Sans"/>
              </a:rPr>
              <a:t> </a:t>
            </a:r>
          </a:p>
          <a:p>
            <a:pPr algn="ctr" marL="757699" indent="-378850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509">
                <a:solidFill>
                  <a:srgbClr val="000000"/>
                </a:solidFill>
                <a:latin typeface="Canva Sans"/>
              </a:rPr>
              <a:t>Based on the user Input, our Chatbot predicts the Symptoms and If true it gives the Disease and the necessary Precautions.</a:t>
            </a:r>
          </a:p>
          <a:p>
            <a:pPr algn="ctr">
              <a:lnSpc>
                <a:spcPts val="4913"/>
              </a:lnSpc>
            </a:pPr>
          </a:p>
          <a:p>
            <a:pPr algn="ctr" marL="757699" indent="-378850" lvl="1">
              <a:lnSpc>
                <a:spcPts val="4913"/>
              </a:lnSpc>
              <a:buFont typeface="Arial"/>
              <a:buChar char="•"/>
            </a:pPr>
            <a:r>
              <a:rPr lang="en-US" sz="3509">
                <a:solidFill>
                  <a:srgbClr val="000000"/>
                </a:solidFill>
                <a:latin typeface="Canva Sans"/>
              </a:rPr>
              <a:t> If the severity score of the disease is high, the Chatbot recommends meeting a real doctor.</a:t>
            </a:r>
          </a:p>
          <a:p>
            <a:pPr algn="ctr">
              <a:lnSpc>
                <a:spcPts val="491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6816" y="0"/>
            <a:ext cx="452408" cy="10287000"/>
            <a:chOff x="0" y="0"/>
            <a:chExt cx="165040" cy="3752725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r="r" b="b" t="t" l="l"/>
              <a:pathLst>
                <a:path h="3752726" w="165040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568482" y="1960670"/>
            <a:ext cx="829509" cy="1966473"/>
            <a:chOff x="0" y="0"/>
            <a:chExt cx="2354580" cy="558188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568482" y="4415830"/>
            <a:ext cx="829509" cy="1966473"/>
            <a:chOff x="0" y="0"/>
            <a:chExt cx="2354580" cy="5581882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568482" y="6870991"/>
            <a:ext cx="829509" cy="1966473"/>
            <a:chOff x="0" y="0"/>
            <a:chExt cx="2354580" cy="5581882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r="r" b="b" t="t" l="l"/>
              <a:pathLst>
                <a:path h="5581882" w="2353310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5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428018" y="3191507"/>
            <a:ext cx="14173134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The user needs to enter the symptoms one by one and the chatbot will predict these symptoms. The statements should be as accurate as possible for correct prediction.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72936" y="5534474"/>
            <a:ext cx="1456083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The user has to enter at least 3 symptoms for an accurate disease prediction. For irrelevant sentences, the chatbot will return that it doesn't understand. After entering 3 or more symptoms the disease is given.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28018" y="8119798"/>
            <a:ext cx="14405756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0"/>
              </a:lnSpc>
            </a:pPr>
            <a:r>
              <a:rPr lang="en-US" sz="3000" spc="300">
                <a:solidFill>
                  <a:srgbClr val="000000"/>
                </a:solidFill>
                <a:latin typeface="Lato"/>
              </a:rPr>
              <a:t>Disease precautions are displayed along with that the chatbot will advise the user to consider a real doctor If the severity is high.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8018" y="2648681"/>
            <a:ext cx="89262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Lato"/>
              </a:rPr>
              <a:t>SYMPTOM PREDICTION: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2168" y="2648681"/>
            <a:ext cx="487056" cy="52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2168" y="5103842"/>
            <a:ext cx="487056" cy="52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2168" y="7559003"/>
            <a:ext cx="487056" cy="52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300">
                <a:solidFill>
                  <a:srgbClr val="FFFFFF"/>
                </a:solidFill>
                <a:latin typeface="Lato Bold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72936" y="4917638"/>
            <a:ext cx="89262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Lato"/>
              </a:rPr>
              <a:t>DISEASE PREDICTION: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72936" y="7559003"/>
            <a:ext cx="892620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2B4A9D"/>
                </a:solidFill>
                <a:latin typeface="Lato"/>
              </a:rPr>
              <a:t>PRECAUTIONS AND SEVERITY: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28018" y="611452"/>
            <a:ext cx="14173134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spc="349">
                <a:solidFill>
                  <a:srgbClr val="000000"/>
                </a:solidFill>
                <a:latin typeface="Poppins ExtraBold Bold"/>
              </a:rPr>
              <a:t>Functionalities Of Web App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057275"/>
            <a:ext cx="1312068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ExtraBold"/>
              </a:rPr>
              <a:t>BACKEND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6673" y="3075792"/>
            <a:ext cx="12828406" cy="413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0554" indent="-315277" lvl="1">
              <a:lnSpc>
                <a:spcPts val="4088"/>
              </a:lnSpc>
              <a:buFont typeface="Arial"/>
              <a:buChar char="•"/>
            </a:pPr>
            <a:r>
              <a:rPr lang="en-US" sz="2920" spc="292">
                <a:solidFill>
                  <a:srgbClr val="000000"/>
                </a:solidFill>
                <a:latin typeface="Lato"/>
              </a:rPr>
              <a:t>We used flask APIs and created two routes, one for symptom prediction and the other for disease prediction.</a:t>
            </a:r>
          </a:p>
          <a:p>
            <a:pPr>
              <a:lnSpc>
                <a:spcPts val="4088"/>
              </a:lnSpc>
            </a:pPr>
          </a:p>
          <a:p>
            <a:pPr marL="630554" indent="-315277" lvl="1">
              <a:lnSpc>
                <a:spcPts val="4088"/>
              </a:lnSpc>
              <a:buFont typeface="Arial"/>
              <a:buChar char="•"/>
            </a:pPr>
            <a:r>
              <a:rPr lang="en-US" sz="2920" spc="292">
                <a:solidFill>
                  <a:srgbClr val="000000"/>
                </a:solidFill>
                <a:latin typeface="Lato"/>
              </a:rPr>
              <a:t>We loaded both models into the pickle files for further use.</a:t>
            </a:r>
          </a:p>
          <a:p>
            <a:pPr>
              <a:lnSpc>
                <a:spcPts val="4088"/>
              </a:lnSpc>
            </a:pPr>
          </a:p>
          <a:p>
            <a:pPr marL="630554" indent="-315277" lvl="1">
              <a:lnSpc>
                <a:spcPts val="4088"/>
              </a:lnSpc>
              <a:buFont typeface="Arial"/>
              <a:buChar char="•"/>
            </a:pPr>
            <a:r>
              <a:rPr lang="en-US" sz="2920" spc="292">
                <a:solidFill>
                  <a:srgbClr val="000000"/>
                </a:solidFill>
                <a:latin typeface="Lato"/>
              </a:rPr>
              <a:t>W</a:t>
            </a:r>
            <a:r>
              <a:rPr lang="en-US" sz="2920" spc="292">
                <a:solidFill>
                  <a:srgbClr val="000000"/>
                </a:solidFill>
                <a:latin typeface="Lato"/>
              </a:rPr>
              <a:t>e preprocessed the input sentence using NLTK library.  </a:t>
            </a:r>
          </a:p>
          <a:p>
            <a:pPr>
              <a:lnSpc>
                <a:spcPts val="4088"/>
              </a:lnSpc>
            </a:pPr>
            <a:r>
              <a:rPr lang="en-US" sz="2920" spc="292">
                <a:solidFill>
                  <a:srgbClr val="000000"/>
                </a:solidFill>
                <a:latin typeface="Lato"/>
              </a:rPr>
              <a:t> </a:t>
            </a:r>
          </a:p>
          <a:p>
            <a:pPr marL="630554" indent="-315277" lvl="1">
              <a:lnSpc>
                <a:spcPts val="4088"/>
              </a:lnSpc>
              <a:buFont typeface="Arial"/>
              <a:buChar char="•"/>
            </a:pPr>
            <a:r>
              <a:rPr lang="en-US" sz="2920" spc="292">
                <a:solidFill>
                  <a:srgbClr val="000000"/>
                </a:solidFill>
                <a:latin typeface="Lato"/>
              </a:rPr>
              <a:t>We used the pickle files to use the models in flask.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0470" y="1033464"/>
            <a:ext cx="13120689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spc="400">
                <a:solidFill>
                  <a:srgbClr val="2B4A9D"/>
                </a:solidFill>
                <a:latin typeface="Poppins ExtraBold"/>
              </a:rPr>
              <a:t>FRONTEND WEBAPP</a:t>
            </a:r>
          </a:p>
        </p:txBody>
      </p:sp>
      <p:grpSp>
        <p:nvGrpSpPr>
          <p:cNvPr name="Group 11" id="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2450106"/>
            <a:ext cx="12182459" cy="7836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5848" indent="-317924" lvl="1">
              <a:lnSpc>
                <a:spcPts val="4123"/>
              </a:lnSpc>
              <a:buFont typeface="Arial"/>
              <a:buChar char="•"/>
            </a:pPr>
            <a:r>
              <a:rPr lang="en-US" sz="2945" spc="294">
                <a:solidFill>
                  <a:srgbClr val="000000"/>
                </a:solidFill>
                <a:latin typeface="Lato"/>
              </a:rPr>
              <a:t>We used ReactJs for the front-end web application.</a:t>
            </a:r>
          </a:p>
          <a:p>
            <a:pPr>
              <a:lnSpc>
                <a:spcPts val="4123"/>
              </a:lnSpc>
            </a:pPr>
          </a:p>
          <a:p>
            <a:pPr marL="635848" indent="-317924" lvl="1">
              <a:lnSpc>
                <a:spcPts val="4123"/>
              </a:lnSpc>
              <a:buFont typeface="Arial"/>
              <a:buChar char="•"/>
            </a:pPr>
            <a:r>
              <a:rPr lang="en-US" sz="2945" spc="294">
                <a:solidFill>
                  <a:srgbClr val="000000"/>
                </a:solidFill>
                <a:latin typeface="Lato"/>
              </a:rPr>
              <a:t>We use react states to implement a chatbot user interface.</a:t>
            </a:r>
          </a:p>
          <a:p>
            <a:pPr>
              <a:lnSpc>
                <a:spcPts val="4123"/>
              </a:lnSpc>
            </a:pPr>
          </a:p>
          <a:p>
            <a:pPr marL="635848" indent="-317924" lvl="1">
              <a:lnSpc>
                <a:spcPts val="4123"/>
              </a:lnSpc>
              <a:buFont typeface="Arial"/>
              <a:buChar char="•"/>
            </a:pPr>
            <a:r>
              <a:rPr lang="en-US" sz="2945" spc="294">
                <a:solidFill>
                  <a:srgbClr val="000000"/>
                </a:solidFill>
                <a:latin typeface="Lato"/>
              </a:rPr>
              <a:t>We used axios library to implement HTTP methods.</a:t>
            </a:r>
          </a:p>
          <a:p>
            <a:pPr>
              <a:lnSpc>
                <a:spcPts val="4123"/>
              </a:lnSpc>
            </a:pPr>
          </a:p>
          <a:p>
            <a:pPr marL="635848" indent="-317924" lvl="1">
              <a:lnSpc>
                <a:spcPts val="4123"/>
              </a:lnSpc>
              <a:buFont typeface="Arial"/>
              <a:buChar char="•"/>
            </a:pPr>
            <a:r>
              <a:rPr lang="en-US" sz="2945" spc="294">
                <a:solidFill>
                  <a:srgbClr val="000000"/>
                </a:solidFill>
                <a:latin typeface="Lato"/>
              </a:rPr>
              <a:t>When a user enters the symptoms request is sent to the symptom prediction API.</a:t>
            </a:r>
          </a:p>
          <a:p>
            <a:pPr>
              <a:lnSpc>
                <a:spcPts val="4123"/>
              </a:lnSpc>
            </a:pPr>
          </a:p>
          <a:p>
            <a:pPr marL="635848" indent="-317924" lvl="1">
              <a:lnSpc>
                <a:spcPts val="4123"/>
              </a:lnSpc>
              <a:buFont typeface="Arial"/>
              <a:buChar char="•"/>
            </a:pPr>
            <a:r>
              <a:rPr lang="en-US" sz="2945" spc="294">
                <a:solidFill>
                  <a:srgbClr val="000000"/>
                </a:solidFill>
                <a:latin typeface="Lato"/>
              </a:rPr>
              <a:t>When a user is done with the symptoms request is sent to the disease prediction API.</a:t>
            </a:r>
          </a:p>
          <a:p>
            <a:pPr>
              <a:lnSpc>
                <a:spcPts val="4123"/>
              </a:lnSpc>
            </a:pPr>
            <a:r>
              <a:rPr lang="en-US" sz="2945" spc="294">
                <a:solidFill>
                  <a:srgbClr val="000000"/>
                </a:solidFill>
                <a:latin typeface="Lato"/>
              </a:rPr>
              <a:t> </a:t>
            </a:r>
          </a:p>
          <a:p>
            <a:pPr>
              <a:lnSpc>
                <a:spcPts val="4123"/>
              </a:lnSpc>
            </a:pPr>
          </a:p>
          <a:p>
            <a:pPr>
              <a:lnSpc>
                <a:spcPts val="4123"/>
              </a:lnSpc>
            </a:pPr>
            <a:r>
              <a:rPr lang="en-US" sz="2945" spc="294">
                <a:solidFill>
                  <a:srgbClr val="000000"/>
                </a:solidFill>
                <a:latin typeface="Lato"/>
              </a:rPr>
              <a:t>.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1143419" y="8043030"/>
            <a:ext cx="6164339" cy="6164339"/>
            <a:chOff x="0" y="0"/>
            <a:chExt cx="1913890" cy="1913890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name="Group 8" id="8"/>
          <p:cNvGrpSpPr/>
          <p:nvPr/>
        </p:nvGrpSpPr>
        <p:grpSpPr>
          <a:xfrm rot="2700000">
            <a:off x="11143419" y="-3920369"/>
            <a:ext cx="6164339" cy="6164339"/>
            <a:chOff x="0" y="0"/>
            <a:chExt cx="1913890" cy="191389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-213962" y="4232081"/>
            <a:ext cx="13120689" cy="138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9"/>
              </a:lnSpc>
            </a:pPr>
            <a:r>
              <a:rPr lang="en-US" sz="9399" spc="469">
                <a:solidFill>
                  <a:srgbClr val="2B4A9D"/>
                </a:solidFill>
                <a:latin typeface="Poppins ExtraBold"/>
              </a:rPr>
              <a:t>DEMO</a:t>
            </a:r>
          </a:p>
        </p:txBody>
      </p:sp>
      <p:grpSp>
        <p:nvGrpSpPr>
          <p:cNvPr name="Group 11" id="11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DAFTtCh2Iuk</dc:identifier>
  <dcterms:modified xsi:type="dcterms:W3CDTF">2011-08-01T06:04:30Z</dcterms:modified>
  <cp:revision>1</cp:revision>
  <dc:title>MEDICALBOT-FINAL-PPT</dc:title>
</cp:coreProperties>
</file>