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Chunk Five" charset="1" panose="00000500000000000000"/>
      <p:regular r:id="rId31"/>
    </p:embeddedFont>
    <p:embeddedFont>
      <p:font typeface="Canva Sans Bold" charset="1" panose="020B0803030501040103"/>
      <p:regular r:id="rId32"/>
    </p:embeddedFont>
    <p:embeddedFont>
      <p:font typeface="Canva Sans" charset="1" panose="020B0503030501040103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7.png" Type="http://schemas.openxmlformats.org/officeDocument/2006/relationships/image"/><Relationship Id="rId5" Target="../media/image25.png" Type="http://schemas.openxmlformats.org/officeDocument/2006/relationships/image"/><Relationship Id="rId6" Target="../media/image2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36375" y="7529241"/>
            <a:ext cx="2851625" cy="2757759"/>
          </a:xfrm>
          <a:custGeom>
            <a:avLst/>
            <a:gdLst/>
            <a:ahLst/>
            <a:cxnLst/>
            <a:rect r="r" b="b" t="t" l="l"/>
            <a:pathLst>
              <a:path h="2757759" w="2851625">
                <a:moveTo>
                  <a:pt x="0" y="0"/>
                </a:moveTo>
                <a:lnTo>
                  <a:pt x="2851625" y="0"/>
                </a:lnTo>
                <a:lnTo>
                  <a:pt x="2851625" y="2757759"/>
                </a:lnTo>
                <a:lnTo>
                  <a:pt x="0" y="27577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527863" y="0"/>
            <a:ext cx="3760137" cy="4774777"/>
          </a:xfrm>
          <a:custGeom>
            <a:avLst/>
            <a:gdLst/>
            <a:ahLst/>
            <a:cxnLst/>
            <a:rect r="r" b="b" t="t" l="l"/>
            <a:pathLst>
              <a:path h="4774777" w="3760137">
                <a:moveTo>
                  <a:pt x="3760137" y="4774777"/>
                </a:moveTo>
                <a:lnTo>
                  <a:pt x="0" y="4774777"/>
                </a:lnTo>
                <a:lnTo>
                  <a:pt x="0" y="0"/>
                </a:lnTo>
                <a:lnTo>
                  <a:pt x="3760137" y="0"/>
                </a:lnTo>
                <a:lnTo>
                  <a:pt x="3760137" y="477477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5143500"/>
            <a:ext cx="3821192" cy="5143500"/>
          </a:xfrm>
          <a:custGeom>
            <a:avLst/>
            <a:gdLst/>
            <a:ahLst/>
            <a:cxnLst/>
            <a:rect r="r" b="b" t="t" l="l"/>
            <a:pathLst>
              <a:path h="5143500" w="3821192">
                <a:moveTo>
                  <a:pt x="0" y="0"/>
                </a:moveTo>
                <a:lnTo>
                  <a:pt x="3821192" y="0"/>
                </a:lnTo>
                <a:lnTo>
                  <a:pt x="382119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76209" y="3570025"/>
            <a:ext cx="13135583" cy="1941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79"/>
              </a:lnSpc>
            </a:pPr>
            <a:r>
              <a:rPr lang="en-US" sz="10200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AD_HOC INSIGHTS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78622" y="5482168"/>
            <a:ext cx="9930757" cy="844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3"/>
              </a:lnSpc>
            </a:pPr>
            <a:r>
              <a:rPr lang="en-US" sz="4374">
                <a:solidFill>
                  <a:srgbClr val="222436"/>
                </a:solidFill>
                <a:latin typeface="Chunk Five"/>
                <a:ea typeface="Chunk Five"/>
                <a:cs typeface="Chunk Five"/>
                <a:sym typeface="Chunk Five"/>
              </a:rPr>
              <a:t>Consumer Goods</a:t>
            </a:r>
          </a:p>
        </p:txBody>
      </p:sp>
      <p:sp>
        <p:nvSpPr>
          <p:cNvPr name="Freeform 7" id="7"/>
          <p:cNvSpPr/>
          <p:nvPr/>
        </p:nvSpPr>
        <p:spPr>
          <a:xfrm flipH="true" flipV="true" rot="0">
            <a:off x="0" y="0"/>
            <a:ext cx="2851625" cy="2757759"/>
          </a:xfrm>
          <a:custGeom>
            <a:avLst/>
            <a:gdLst/>
            <a:ahLst/>
            <a:cxnLst/>
            <a:rect r="r" b="b" t="t" l="l"/>
            <a:pathLst>
              <a:path h="2757759" w="2851625">
                <a:moveTo>
                  <a:pt x="2851625" y="2757759"/>
                </a:moveTo>
                <a:lnTo>
                  <a:pt x="0" y="2757759"/>
                </a:lnTo>
                <a:lnTo>
                  <a:pt x="0" y="0"/>
                </a:lnTo>
                <a:lnTo>
                  <a:pt x="2851625" y="0"/>
                </a:lnTo>
                <a:lnTo>
                  <a:pt x="2851625" y="275775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981960" y="-686603"/>
            <a:ext cx="4554680" cy="6892327"/>
          </a:xfrm>
          <a:custGeom>
            <a:avLst/>
            <a:gdLst/>
            <a:ahLst/>
            <a:cxnLst/>
            <a:rect r="r" b="b" t="t" l="l"/>
            <a:pathLst>
              <a:path h="6892327" w="4554680">
                <a:moveTo>
                  <a:pt x="4554680" y="6892327"/>
                </a:moveTo>
                <a:lnTo>
                  <a:pt x="0" y="6892327"/>
                </a:lnTo>
                <a:lnTo>
                  <a:pt x="0" y="0"/>
                </a:lnTo>
                <a:lnTo>
                  <a:pt x="4554680" y="0"/>
                </a:lnTo>
                <a:lnTo>
                  <a:pt x="4554680" y="68923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6184" y="3332788"/>
            <a:ext cx="4045968" cy="2872936"/>
          </a:xfrm>
          <a:custGeom>
            <a:avLst/>
            <a:gdLst/>
            <a:ahLst/>
            <a:cxnLst/>
            <a:rect r="r" b="b" t="t" l="l"/>
            <a:pathLst>
              <a:path h="2872936" w="4045968">
                <a:moveTo>
                  <a:pt x="0" y="0"/>
                </a:moveTo>
                <a:lnTo>
                  <a:pt x="4045968" y="0"/>
                </a:lnTo>
                <a:lnTo>
                  <a:pt x="4045968" y="2872936"/>
                </a:lnTo>
                <a:lnTo>
                  <a:pt x="0" y="28729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171232" y="4107567"/>
            <a:ext cx="7876577" cy="5647357"/>
          </a:xfrm>
          <a:custGeom>
            <a:avLst/>
            <a:gdLst/>
            <a:ahLst/>
            <a:cxnLst/>
            <a:rect r="r" b="b" t="t" l="l"/>
            <a:pathLst>
              <a:path h="5647357" w="7876577">
                <a:moveTo>
                  <a:pt x="0" y="0"/>
                </a:moveTo>
                <a:lnTo>
                  <a:pt x="7876577" y="0"/>
                </a:lnTo>
                <a:lnTo>
                  <a:pt x="7876577" y="5647357"/>
                </a:lnTo>
                <a:lnTo>
                  <a:pt x="0" y="56473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36153" y="6462899"/>
            <a:ext cx="3929784" cy="1989453"/>
          </a:xfrm>
          <a:custGeom>
            <a:avLst/>
            <a:gdLst/>
            <a:ahLst/>
            <a:cxnLst/>
            <a:rect r="r" b="b" t="t" l="l"/>
            <a:pathLst>
              <a:path h="1989453" w="3929784">
                <a:moveTo>
                  <a:pt x="0" y="0"/>
                </a:moveTo>
                <a:lnTo>
                  <a:pt x="3929785" y="0"/>
                </a:lnTo>
                <a:lnTo>
                  <a:pt x="3929785" y="1989453"/>
                </a:lnTo>
                <a:lnTo>
                  <a:pt x="0" y="19894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21002" y="311471"/>
            <a:ext cx="5430303" cy="684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4"/>
              </a:lnSpc>
            </a:pPr>
            <a:r>
              <a:rPr lang="en-US" sz="3937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Insights: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0818" y="1215240"/>
            <a:ext cx="13926385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The highest number of unique products are found in the Notebook and Accessories segments, suggesting these are key focus areas for the company.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• In contrast, the Networking and Storage categories show limited variety, pointing to opportunities for future growth.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98314" y="5761608"/>
            <a:ext cx="3654028" cy="5143500"/>
          </a:xfrm>
          <a:custGeom>
            <a:avLst/>
            <a:gdLst/>
            <a:ahLst/>
            <a:cxnLst/>
            <a:rect r="r" b="b" t="t" l="l"/>
            <a:pathLst>
              <a:path h="5143500" w="3654028">
                <a:moveTo>
                  <a:pt x="0" y="0"/>
                </a:moveTo>
                <a:lnTo>
                  <a:pt x="3654028" y="0"/>
                </a:lnTo>
                <a:lnTo>
                  <a:pt x="3654028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502057" y="-309054"/>
            <a:ext cx="3155332" cy="4774777"/>
          </a:xfrm>
          <a:custGeom>
            <a:avLst/>
            <a:gdLst/>
            <a:ahLst/>
            <a:cxnLst/>
            <a:rect r="r" b="b" t="t" l="l"/>
            <a:pathLst>
              <a:path h="4774777" w="3155332">
                <a:moveTo>
                  <a:pt x="3155332" y="4774777"/>
                </a:moveTo>
                <a:lnTo>
                  <a:pt x="0" y="4774777"/>
                </a:lnTo>
                <a:lnTo>
                  <a:pt x="0" y="0"/>
                </a:lnTo>
                <a:lnTo>
                  <a:pt x="3155332" y="0"/>
                </a:lnTo>
                <a:lnTo>
                  <a:pt x="3155332" y="477477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45050" y="1095375"/>
            <a:ext cx="5465845" cy="68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5"/>
              </a:lnSpc>
            </a:pPr>
            <a:r>
              <a:rPr lang="en-US" sz="3962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Request: 4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931574" y="-10287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5913413" y="72009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407879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078796" y="0"/>
                </a:lnTo>
                <a:lnTo>
                  <a:pt x="4078796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47222" y="4050940"/>
            <a:ext cx="14379250" cy="541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SELECT 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A.segment,  A.x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AS product_count_2020, B.y AS product_count_2021, (B.y - A.x) AS          difference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FROM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    (SELECT p.segment, COUNT(DISTINCT p.product_code) AS x  FROM dim_product p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JOIN fact_sales_monthly s ON p.product_code = s.product_code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WHERE fiscal_year = 2020  GROUP BY p.segment) A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JOIN (SELECT p.segment, COUNT(DISTINCT p.p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roduct_code) AS y  FROM dim_product 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p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JOIN fact_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sales_monthly s ON p.product_code = s.product_code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WHERE fiscal_year = 2021 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GROUP BY p.segment)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B ON A.s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egment = B.segment;</a:t>
            </a:r>
          </a:p>
          <a:p>
            <a:pPr algn="just">
              <a:lnSpc>
                <a:spcPts val="3611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3299622" y="1783990"/>
            <a:ext cx="12339852" cy="1026247"/>
            <a:chOff x="0" y="0"/>
            <a:chExt cx="3250002" cy="2702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0002" cy="270287"/>
            </a:xfrm>
            <a:custGeom>
              <a:avLst/>
              <a:gdLst/>
              <a:ahLst/>
              <a:cxnLst/>
              <a:rect r="r" b="b" t="t" l="l"/>
              <a:pathLst>
                <a:path h="270287" w="3250002">
                  <a:moveTo>
                    <a:pt x="31997" y="0"/>
                  </a:moveTo>
                  <a:lnTo>
                    <a:pt x="3218005" y="0"/>
                  </a:lnTo>
                  <a:cubicBezTo>
                    <a:pt x="3235677" y="0"/>
                    <a:pt x="3250002" y="14326"/>
                    <a:pt x="3250002" y="31997"/>
                  </a:cubicBezTo>
                  <a:lnTo>
                    <a:pt x="3250002" y="238290"/>
                  </a:lnTo>
                  <a:cubicBezTo>
                    <a:pt x="3250002" y="246776"/>
                    <a:pt x="3246631" y="254915"/>
                    <a:pt x="3240630" y="260916"/>
                  </a:cubicBezTo>
                  <a:cubicBezTo>
                    <a:pt x="3234630" y="266916"/>
                    <a:pt x="3226491" y="270287"/>
                    <a:pt x="3218005" y="270287"/>
                  </a:cubicBezTo>
                  <a:lnTo>
                    <a:pt x="31997" y="270287"/>
                  </a:lnTo>
                  <a:cubicBezTo>
                    <a:pt x="23511" y="270287"/>
                    <a:pt x="15372" y="266916"/>
                    <a:pt x="9372" y="260916"/>
                  </a:cubicBezTo>
                  <a:cubicBezTo>
                    <a:pt x="3371" y="254915"/>
                    <a:pt x="0" y="246776"/>
                    <a:pt x="0" y="238290"/>
                  </a:cubicBezTo>
                  <a:lnTo>
                    <a:pt x="0" y="31997"/>
                  </a:lnTo>
                  <a:cubicBezTo>
                    <a:pt x="0" y="23511"/>
                    <a:pt x="3371" y="15372"/>
                    <a:pt x="9372" y="9372"/>
                  </a:cubicBezTo>
                  <a:cubicBezTo>
                    <a:pt x="15372" y="3371"/>
                    <a:pt x="23511" y="0"/>
                    <a:pt x="319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F5152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250002" cy="308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477426" y="1869521"/>
            <a:ext cx="12024631" cy="162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3"/>
              </a:lnSpc>
            </a:pPr>
            <a:r>
              <a:rPr lang="en-US" sz="2331" b="true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Follow-up: Which segment had the most increase in unique products in 2021 vs 2020?</a:t>
            </a:r>
          </a:p>
          <a:p>
            <a:pPr algn="just">
              <a:lnSpc>
                <a:spcPts val="3263"/>
              </a:lnSpc>
            </a:pPr>
          </a:p>
          <a:p>
            <a:pPr algn="just">
              <a:lnSpc>
                <a:spcPts val="3263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779174" y="-8763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13116" y="3286125"/>
            <a:ext cx="5465845" cy="68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5"/>
              </a:lnSpc>
            </a:pPr>
            <a:r>
              <a:rPr lang="en-US" sz="3962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Query 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981960" y="-686603"/>
            <a:ext cx="4554680" cy="6892327"/>
          </a:xfrm>
          <a:custGeom>
            <a:avLst/>
            <a:gdLst/>
            <a:ahLst/>
            <a:cxnLst/>
            <a:rect r="r" b="b" t="t" l="l"/>
            <a:pathLst>
              <a:path h="6892327" w="4554680">
                <a:moveTo>
                  <a:pt x="4554680" y="6892327"/>
                </a:moveTo>
                <a:lnTo>
                  <a:pt x="0" y="6892327"/>
                </a:lnTo>
                <a:lnTo>
                  <a:pt x="0" y="0"/>
                </a:lnTo>
                <a:lnTo>
                  <a:pt x="4554680" y="0"/>
                </a:lnTo>
                <a:lnTo>
                  <a:pt x="4554680" y="68923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0818" y="3212435"/>
            <a:ext cx="5556507" cy="2993289"/>
          </a:xfrm>
          <a:custGeom>
            <a:avLst/>
            <a:gdLst/>
            <a:ahLst/>
            <a:cxnLst/>
            <a:rect r="r" b="b" t="t" l="l"/>
            <a:pathLst>
              <a:path h="2993289" w="5556507">
                <a:moveTo>
                  <a:pt x="0" y="0"/>
                </a:moveTo>
                <a:lnTo>
                  <a:pt x="5556508" y="0"/>
                </a:lnTo>
                <a:lnTo>
                  <a:pt x="5556508" y="2993289"/>
                </a:lnTo>
                <a:lnTo>
                  <a:pt x="0" y="29932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49289" y="3904305"/>
            <a:ext cx="7031327" cy="4602837"/>
          </a:xfrm>
          <a:custGeom>
            <a:avLst/>
            <a:gdLst/>
            <a:ahLst/>
            <a:cxnLst/>
            <a:rect r="r" b="b" t="t" l="l"/>
            <a:pathLst>
              <a:path h="4602837" w="7031327">
                <a:moveTo>
                  <a:pt x="0" y="0"/>
                </a:moveTo>
                <a:lnTo>
                  <a:pt x="7031328" y="0"/>
                </a:lnTo>
                <a:lnTo>
                  <a:pt x="7031328" y="4602837"/>
                </a:lnTo>
                <a:lnTo>
                  <a:pt x="0" y="46028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994620" y="4926448"/>
            <a:ext cx="767004" cy="730910"/>
          </a:xfrm>
          <a:custGeom>
            <a:avLst/>
            <a:gdLst/>
            <a:ahLst/>
            <a:cxnLst/>
            <a:rect r="r" b="b" t="t" l="l"/>
            <a:pathLst>
              <a:path h="730910" w="767004">
                <a:moveTo>
                  <a:pt x="0" y="0"/>
                </a:moveTo>
                <a:lnTo>
                  <a:pt x="767004" y="0"/>
                </a:lnTo>
                <a:lnTo>
                  <a:pt x="767004" y="730910"/>
                </a:lnTo>
                <a:lnTo>
                  <a:pt x="0" y="730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21002" y="311471"/>
            <a:ext cx="5430303" cy="684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4"/>
              </a:lnSpc>
            </a:pPr>
            <a:r>
              <a:rPr lang="en-US" sz="3937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Insights: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0818" y="1215240"/>
            <a:ext cx="13926385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 The Accessories segment experienced the most significant growth in unique products, expanding by 34 items between 2020 and 2021.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• This surge underscores the category’s strong momentum and potential for continued innovation and development.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98314" y="5761608"/>
            <a:ext cx="3654028" cy="5143500"/>
          </a:xfrm>
          <a:custGeom>
            <a:avLst/>
            <a:gdLst/>
            <a:ahLst/>
            <a:cxnLst/>
            <a:rect r="r" b="b" t="t" l="l"/>
            <a:pathLst>
              <a:path h="5143500" w="3654028">
                <a:moveTo>
                  <a:pt x="0" y="0"/>
                </a:moveTo>
                <a:lnTo>
                  <a:pt x="3654028" y="0"/>
                </a:lnTo>
                <a:lnTo>
                  <a:pt x="3654028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502057" y="-309054"/>
            <a:ext cx="3155332" cy="4774777"/>
          </a:xfrm>
          <a:custGeom>
            <a:avLst/>
            <a:gdLst/>
            <a:ahLst/>
            <a:cxnLst/>
            <a:rect r="r" b="b" t="t" l="l"/>
            <a:pathLst>
              <a:path h="4774777" w="3155332">
                <a:moveTo>
                  <a:pt x="3155332" y="4774777"/>
                </a:moveTo>
                <a:lnTo>
                  <a:pt x="0" y="4774777"/>
                </a:lnTo>
                <a:lnTo>
                  <a:pt x="0" y="0"/>
                </a:lnTo>
                <a:lnTo>
                  <a:pt x="3155332" y="0"/>
                </a:lnTo>
                <a:lnTo>
                  <a:pt x="3155332" y="477477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45050" y="1095375"/>
            <a:ext cx="5465845" cy="68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5"/>
              </a:lnSpc>
            </a:pPr>
            <a:r>
              <a:rPr lang="en-US" sz="3962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Request: 5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931574" y="-10287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5913413" y="72009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407879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078796" y="0"/>
                </a:lnTo>
                <a:lnTo>
                  <a:pt x="4078796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47222" y="3917590"/>
            <a:ext cx="14379250" cy="451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elect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p.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product_code,p.product,manufacturing_cost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from dim_product p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  join  fact_manufacturing_cost m on    p.product_code=m.product_code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wh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ere manufacturing_cost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in ( select max(man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ufacturing_cost)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from fact_manu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facturing_co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st union select min(manufacturing_cost)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    from fact_manufacturing_cost)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ord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er by manufacturing_co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t desc;</a:t>
            </a:r>
          </a:p>
          <a:p>
            <a:pPr algn="just">
              <a:lnSpc>
                <a:spcPts val="3611"/>
              </a:lnSpc>
            </a:pPr>
          </a:p>
          <a:p>
            <a:pPr algn="just">
              <a:lnSpc>
                <a:spcPts val="3611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3299622" y="1783990"/>
            <a:ext cx="12339852" cy="1026247"/>
            <a:chOff x="0" y="0"/>
            <a:chExt cx="3250002" cy="2702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0002" cy="270287"/>
            </a:xfrm>
            <a:custGeom>
              <a:avLst/>
              <a:gdLst/>
              <a:ahLst/>
              <a:cxnLst/>
              <a:rect r="r" b="b" t="t" l="l"/>
              <a:pathLst>
                <a:path h="270287" w="3250002">
                  <a:moveTo>
                    <a:pt x="31997" y="0"/>
                  </a:moveTo>
                  <a:lnTo>
                    <a:pt x="3218005" y="0"/>
                  </a:lnTo>
                  <a:cubicBezTo>
                    <a:pt x="3235677" y="0"/>
                    <a:pt x="3250002" y="14326"/>
                    <a:pt x="3250002" y="31997"/>
                  </a:cubicBezTo>
                  <a:lnTo>
                    <a:pt x="3250002" y="238290"/>
                  </a:lnTo>
                  <a:cubicBezTo>
                    <a:pt x="3250002" y="246776"/>
                    <a:pt x="3246631" y="254915"/>
                    <a:pt x="3240630" y="260916"/>
                  </a:cubicBezTo>
                  <a:cubicBezTo>
                    <a:pt x="3234630" y="266916"/>
                    <a:pt x="3226491" y="270287"/>
                    <a:pt x="3218005" y="270287"/>
                  </a:cubicBezTo>
                  <a:lnTo>
                    <a:pt x="31997" y="270287"/>
                  </a:lnTo>
                  <a:cubicBezTo>
                    <a:pt x="23511" y="270287"/>
                    <a:pt x="15372" y="266916"/>
                    <a:pt x="9372" y="260916"/>
                  </a:cubicBezTo>
                  <a:cubicBezTo>
                    <a:pt x="3371" y="254915"/>
                    <a:pt x="0" y="246776"/>
                    <a:pt x="0" y="238290"/>
                  </a:cubicBezTo>
                  <a:lnTo>
                    <a:pt x="0" y="31997"/>
                  </a:lnTo>
                  <a:cubicBezTo>
                    <a:pt x="0" y="23511"/>
                    <a:pt x="3371" y="15372"/>
                    <a:pt x="9372" y="9372"/>
                  </a:cubicBezTo>
                  <a:cubicBezTo>
                    <a:pt x="15372" y="3371"/>
                    <a:pt x="23511" y="0"/>
                    <a:pt x="319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F5152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250002" cy="308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743526" y="1650743"/>
            <a:ext cx="12024631" cy="807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3"/>
              </a:lnSpc>
            </a:pPr>
          </a:p>
          <a:p>
            <a:pPr algn="just">
              <a:lnSpc>
                <a:spcPts val="3263"/>
              </a:lnSpc>
            </a:pPr>
            <a:r>
              <a:rPr lang="en-US" b="true" sz="2331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Get the pr</a:t>
            </a:r>
            <a:r>
              <a:rPr lang="en-US" b="true" sz="2331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oducts that have the highest and lowest manufacturing costs. 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779174" y="-8763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13116" y="3286125"/>
            <a:ext cx="5465845" cy="68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5"/>
              </a:lnSpc>
            </a:pPr>
            <a:r>
              <a:rPr lang="en-US" sz="3962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Query 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981960" y="-686603"/>
            <a:ext cx="4554680" cy="6892327"/>
          </a:xfrm>
          <a:custGeom>
            <a:avLst/>
            <a:gdLst/>
            <a:ahLst/>
            <a:cxnLst/>
            <a:rect r="r" b="b" t="t" l="l"/>
            <a:pathLst>
              <a:path h="6892327" w="4554680">
                <a:moveTo>
                  <a:pt x="4554680" y="6892327"/>
                </a:moveTo>
                <a:lnTo>
                  <a:pt x="0" y="6892327"/>
                </a:lnTo>
                <a:lnTo>
                  <a:pt x="0" y="0"/>
                </a:lnTo>
                <a:lnTo>
                  <a:pt x="4554680" y="0"/>
                </a:lnTo>
                <a:lnTo>
                  <a:pt x="4554680" y="68923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3301566"/>
            <a:ext cx="11301259" cy="3192606"/>
          </a:xfrm>
          <a:custGeom>
            <a:avLst/>
            <a:gdLst/>
            <a:ahLst/>
            <a:cxnLst/>
            <a:rect r="r" b="b" t="t" l="l"/>
            <a:pathLst>
              <a:path h="3192606" w="11301259">
                <a:moveTo>
                  <a:pt x="0" y="0"/>
                </a:moveTo>
                <a:lnTo>
                  <a:pt x="11301258" y="0"/>
                </a:lnTo>
                <a:lnTo>
                  <a:pt x="11301258" y="3192606"/>
                </a:lnTo>
                <a:lnTo>
                  <a:pt x="0" y="3192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21002" y="311471"/>
            <a:ext cx="5430303" cy="684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4"/>
              </a:lnSpc>
            </a:pPr>
            <a:r>
              <a:rPr lang="en-US" sz="3937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Insights: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0818" y="1215240"/>
            <a:ext cx="13926385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 Pinpoints products with the highest and lowest manufacturing costs, revealing disparities in production spending.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• Supports strategic pricing decisions and enhances overall cost optimization efforts</a:t>
            </a:r>
          </a:p>
          <a:p>
            <a:pPr algn="just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98314" y="5761608"/>
            <a:ext cx="3654028" cy="5143500"/>
          </a:xfrm>
          <a:custGeom>
            <a:avLst/>
            <a:gdLst/>
            <a:ahLst/>
            <a:cxnLst/>
            <a:rect r="r" b="b" t="t" l="l"/>
            <a:pathLst>
              <a:path h="5143500" w="3654028">
                <a:moveTo>
                  <a:pt x="0" y="0"/>
                </a:moveTo>
                <a:lnTo>
                  <a:pt x="3654028" y="0"/>
                </a:lnTo>
                <a:lnTo>
                  <a:pt x="3654028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502057" y="-309054"/>
            <a:ext cx="3155332" cy="4774777"/>
          </a:xfrm>
          <a:custGeom>
            <a:avLst/>
            <a:gdLst/>
            <a:ahLst/>
            <a:cxnLst/>
            <a:rect r="r" b="b" t="t" l="l"/>
            <a:pathLst>
              <a:path h="4774777" w="3155332">
                <a:moveTo>
                  <a:pt x="3155332" y="4774777"/>
                </a:moveTo>
                <a:lnTo>
                  <a:pt x="0" y="4774777"/>
                </a:lnTo>
                <a:lnTo>
                  <a:pt x="0" y="0"/>
                </a:lnTo>
                <a:lnTo>
                  <a:pt x="3155332" y="0"/>
                </a:lnTo>
                <a:lnTo>
                  <a:pt x="3155332" y="477477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45050" y="1095375"/>
            <a:ext cx="5465845" cy="68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5"/>
              </a:lnSpc>
            </a:pPr>
            <a:r>
              <a:rPr lang="en-US" sz="3962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Request: 6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931574" y="-10287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5913413" y="72009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407879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078796" y="0"/>
                </a:lnTo>
                <a:lnTo>
                  <a:pt x="4078796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47222" y="3917590"/>
            <a:ext cx="14379250" cy="406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elect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c.c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ustomer_code,c.customer, round(avg(pre_invoice_discount_pct),4) as                             average_discount_percentage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from dim_customer c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join fact_pre_invoice_deductions pre on    pre.customer_code=c.customer_code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wh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ere fis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cal_yea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r=2021 and market="indi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a"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gro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up by customer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ord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er by average_discount_percentage desc limit 5;</a:t>
            </a:r>
          </a:p>
          <a:p>
            <a:pPr algn="just">
              <a:lnSpc>
                <a:spcPts val="3611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3299622" y="1783990"/>
            <a:ext cx="12339852" cy="1026247"/>
            <a:chOff x="0" y="0"/>
            <a:chExt cx="3250002" cy="2702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0002" cy="270287"/>
            </a:xfrm>
            <a:custGeom>
              <a:avLst/>
              <a:gdLst/>
              <a:ahLst/>
              <a:cxnLst/>
              <a:rect r="r" b="b" t="t" l="l"/>
              <a:pathLst>
                <a:path h="270287" w="3250002">
                  <a:moveTo>
                    <a:pt x="31997" y="0"/>
                  </a:moveTo>
                  <a:lnTo>
                    <a:pt x="3218005" y="0"/>
                  </a:lnTo>
                  <a:cubicBezTo>
                    <a:pt x="3235677" y="0"/>
                    <a:pt x="3250002" y="14326"/>
                    <a:pt x="3250002" y="31997"/>
                  </a:cubicBezTo>
                  <a:lnTo>
                    <a:pt x="3250002" y="238290"/>
                  </a:lnTo>
                  <a:cubicBezTo>
                    <a:pt x="3250002" y="246776"/>
                    <a:pt x="3246631" y="254915"/>
                    <a:pt x="3240630" y="260916"/>
                  </a:cubicBezTo>
                  <a:cubicBezTo>
                    <a:pt x="3234630" y="266916"/>
                    <a:pt x="3226491" y="270287"/>
                    <a:pt x="3218005" y="270287"/>
                  </a:cubicBezTo>
                  <a:lnTo>
                    <a:pt x="31997" y="270287"/>
                  </a:lnTo>
                  <a:cubicBezTo>
                    <a:pt x="23511" y="270287"/>
                    <a:pt x="15372" y="266916"/>
                    <a:pt x="9372" y="260916"/>
                  </a:cubicBezTo>
                  <a:cubicBezTo>
                    <a:pt x="3371" y="254915"/>
                    <a:pt x="0" y="246776"/>
                    <a:pt x="0" y="238290"/>
                  </a:cubicBezTo>
                  <a:lnTo>
                    <a:pt x="0" y="31997"/>
                  </a:lnTo>
                  <a:cubicBezTo>
                    <a:pt x="0" y="23511"/>
                    <a:pt x="3371" y="15372"/>
                    <a:pt x="9372" y="9372"/>
                  </a:cubicBezTo>
                  <a:cubicBezTo>
                    <a:pt x="15372" y="3371"/>
                    <a:pt x="23511" y="0"/>
                    <a:pt x="319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F5152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250002" cy="308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477426" y="1434920"/>
            <a:ext cx="12024631" cy="1217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3"/>
              </a:lnSpc>
            </a:pPr>
          </a:p>
          <a:p>
            <a:pPr algn="just">
              <a:lnSpc>
                <a:spcPts val="3263"/>
              </a:lnSpc>
            </a:pPr>
            <a:r>
              <a:rPr lang="en-US" b="true" sz="2331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Generate a report which contains the top 5 c</a:t>
            </a:r>
            <a:r>
              <a:rPr lang="en-US" b="true" sz="2331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ustomers who received an average high pre_invoice_discount_pct for the fiscal year 2021 and in the Indian market.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779174" y="-8763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13116" y="3286125"/>
            <a:ext cx="5465845" cy="68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5"/>
              </a:lnSpc>
            </a:pPr>
            <a:r>
              <a:rPr lang="en-US" sz="3962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Query 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981960" y="-686603"/>
            <a:ext cx="4554680" cy="6892327"/>
          </a:xfrm>
          <a:custGeom>
            <a:avLst/>
            <a:gdLst/>
            <a:ahLst/>
            <a:cxnLst/>
            <a:rect r="r" b="b" t="t" l="l"/>
            <a:pathLst>
              <a:path h="6892327" w="4554680">
                <a:moveTo>
                  <a:pt x="4554680" y="6892327"/>
                </a:moveTo>
                <a:lnTo>
                  <a:pt x="0" y="6892327"/>
                </a:lnTo>
                <a:lnTo>
                  <a:pt x="0" y="0"/>
                </a:lnTo>
                <a:lnTo>
                  <a:pt x="4554680" y="0"/>
                </a:lnTo>
                <a:lnTo>
                  <a:pt x="4554680" y="68923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6532" y="4041355"/>
            <a:ext cx="4946955" cy="3445993"/>
          </a:xfrm>
          <a:custGeom>
            <a:avLst/>
            <a:gdLst/>
            <a:ahLst/>
            <a:cxnLst/>
            <a:rect r="r" b="b" t="t" l="l"/>
            <a:pathLst>
              <a:path h="3445993" w="4946955">
                <a:moveTo>
                  <a:pt x="0" y="0"/>
                </a:moveTo>
                <a:lnTo>
                  <a:pt x="4946955" y="0"/>
                </a:lnTo>
                <a:lnTo>
                  <a:pt x="4946955" y="3445994"/>
                </a:lnTo>
                <a:lnTo>
                  <a:pt x="0" y="34459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84797" y="5400051"/>
            <a:ext cx="1095809" cy="1044241"/>
          </a:xfrm>
          <a:custGeom>
            <a:avLst/>
            <a:gdLst/>
            <a:ahLst/>
            <a:cxnLst/>
            <a:rect r="r" b="b" t="t" l="l"/>
            <a:pathLst>
              <a:path h="1044241" w="1095809">
                <a:moveTo>
                  <a:pt x="0" y="0"/>
                </a:moveTo>
                <a:lnTo>
                  <a:pt x="1095808" y="0"/>
                </a:lnTo>
                <a:lnTo>
                  <a:pt x="1095808" y="1044242"/>
                </a:lnTo>
                <a:lnTo>
                  <a:pt x="0" y="10442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500287" y="5400051"/>
            <a:ext cx="1095809" cy="1044241"/>
          </a:xfrm>
          <a:custGeom>
            <a:avLst/>
            <a:gdLst/>
            <a:ahLst/>
            <a:cxnLst/>
            <a:rect r="r" b="b" t="t" l="l"/>
            <a:pathLst>
              <a:path h="1044241" w="1095809">
                <a:moveTo>
                  <a:pt x="0" y="0"/>
                </a:moveTo>
                <a:lnTo>
                  <a:pt x="1095809" y="0"/>
                </a:lnTo>
                <a:lnTo>
                  <a:pt x="1095809" y="1044242"/>
                </a:lnTo>
                <a:lnTo>
                  <a:pt x="0" y="10442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191915" y="5400051"/>
            <a:ext cx="1095809" cy="1044241"/>
          </a:xfrm>
          <a:custGeom>
            <a:avLst/>
            <a:gdLst/>
            <a:ahLst/>
            <a:cxnLst/>
            <a:rect r="r" b="b" t="t" l="l"/>
            <a:pathLst>
              <a:path h="1044241" w="1095809">
                <a:moveTo>
                  <a:pt x="0" y="0"/>
                </a:moveTo>
                <a:lnTo>
                  <a:pt x="1095809" y="0"/>
                </a:lnTo>
                <a:lnTo>
                  <a:pt x="1095809" y="1044242"/>
                </a:lnTo>
                <a:lnTo>
                  <a:pt x="0" y="10442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63125" y="3864773"/>
            <a:ext cx="6207904" cy="3799159"/>
          </a:xfrm>
          <a:custGeom>
            <a:avLst/>
            <a:gdLst/>
            <a:ahLst/>
            <a:cxnLst/>
            <a:rect r="r" b="b" t="t" l="l"/>
            <a:pathLst>
              <a:path h="3799159" w="6207904">
                <a:moveTo>
                  <a:pt x="0" y="0"/>
                </a:moveTo>
                <a:lnTo>
                  <a:pt x="6207904" y="0"/>
                </a:lnTo>
                <a:lnTo>
                  <a:pt x="6207904" y="3799158"/>
                </a:lnTo>
                <a:lnTo>
                  <a:pt x="0" y="379915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21002" y="311471"/>
            <a:ext cx="5430303" cy="684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4"/>
              </a:lnSpc>
            </a:pPr>
            <a:r>
              <a:rPr lang="en-US" sz="3937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Insights: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0818" y="1215240"/>
            <a:ext cx="13926385" cy="232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 In FY 2021, Flipkart secured the highest average pre-invoice discount at 30.83% among leading Indian customers, reflecting its strong bargaining power or substantial order volumes.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 All top five customers received discounts close to or exceeding 30%, underscoring a highly competitive and aggressively discounted market landscape.</a:t>
            </a:r>
          </a:p>
          <a:p>
            <a:pPr algn="just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98314" y="5761608"/>
            <a:ext cx="3654028" cy="5143500"/>
          </a:xfrm>
          <a:custGeom>
            <a:avLst/>
            <a:gdLst/>
            <a:ahLst/>
            <a:cxnLst/>
            <a:rect r="r" b="b" t="t" l="l"/>
            <a:pathLst>
              <a:path h="5143500" w="3654028">
                <a:moveTo>
                  <a:pt x="0" y="0"/>
                </a:moveTo>
                <a:lnTo>
                  <a:pt x="3654028" y="0"/>
                </a:lnTo>
                <a:lnTo>
                  <a:pt x="3654028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502057" y="-309054"/>
            <a:ext cx="3155332" cy="4774777"/>
          </a:xfrm>
          <a:custGeom>
            <a:avLst/>
            <a:gdLst/>
            <a:ahLst/>
            <a:cxnLst/>
            <a:rect r="r" b="b" t="t" l="l"/>
            <a:pathLst>
              <a:path h="4774777" w="3155332">
                <a:moveTo>
                  <a:pt x="3155332" y="4774777"/>
                </a:moveTo>
                <a:lnTo>
                  <a:pt x="0" y="4774777"/>
                </a:lnTo>
                <a:lnTo>
                  <a:pt x="0" y="0"/>
                </a:lnTo>
                <a:lnTo>
                  <a:pt x="3155332" y="0"/>
                </a:lnTo>
                <a:lnTo>
                  <a:pt x="3155332" y="477477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45050" y="1095375"/>
            <a:ext cx="5465845" cy="68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5"/>
              </a:lnSpc>
            </a:pPr>
            <a:r>
              <a:rPr lang="en-US" sz="3962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Request: 7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931574" y="-10287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5913413" y="72009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407879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078796" y="0"/>
                </a:lnTo>
                <a:lnTo>
                  <a:pt x="4078796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32720" y="4203340"/>
            <a:ext cx="14379250" cy="451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elect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mon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thname(date) as month ,s.fiscal_year as FY_year ,round(sum(sold_quantity*gross_price),2) as    Gross_sales_Amount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from fact_sales_monthly s  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    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join fact_gross_price gp on         s.product_code=gp.product_code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    join dim_customer c on         c.customer_code=s.customer_code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    wh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ere 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custome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r="Atliq Exclusive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"   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    gro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up by month,FY_year  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    ord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er by FY_year;</a:t>
            </a:r>
          </a:p>
          <a:p>
            <a:pPr algn="just">
              <a:lnSpc>
                <a:spcPts val="3611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3299622" y="1783990"/>
            <a:ext cx="12613791" cy="1587860"/>
            <a:chOff x="0" y="0"/>
            <a:chExt cx="3322151" cy="4182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22151" cy="418202"/>
            </a:xfrm>
            <a:custGeom>
              <a:avLst/>
              <a:gdLst/>
              <a:ahLst/>
              <a:cxnLst/>
              <a:rect r="r" b="b" t="t" l="l"/>
              <a:pathLst>
                <a:path h="418202" w="3322151">
                  <a:moveTo>
                    <a:pt x="31302" y="0"/>
                  </a:moveTo>
                  <a:lnTo>
                    <a:pt x="3290849" y="0"/>
                  </a:lnTo>
                  <a:cubicBezTo>
                    <a:pt x="3308136" y="0"/>
                    <a:pt x="3322151" y="14014"/>
                    <a:pt x="3322151" y="31302"/>
                  </a:cubicBezTo>
                  <a:lnTo>
                    <a:pt x="3322151" y="386900"/>
                  </a:lnTo>
                  <a:cubicBezTo>
                    <a:pt x="3322151" y="404187"/>
                    <a:pt x="3308136" y="418202"/>
                    <a:pt x="3290849" y="418202"/>
                  </a:cubicBezTo>
                  <a:lnTo>
                    <a:pt x="31302" y="418202"/>
                  </a:lnTo>
                  <a:cubicBezTo>
                    <a:pt x="23000" y="418202"/>
                    <a:pt x="15038" y="414904"/>
                    <a:pt x="9168" y="409034"/>
                  </a:cubicBezTo>
                  <a:cubicBezTo>
                    <a:pt x="3298" y="403163"/>
                    <a:pt x="0" y="395202"/>
                    <a:pt x="0" y="386900"/>
                  </a:cubicBezTo>
                  <a:lnTo>
                    <a:pt x="0" y="31302"/>
                  </a:lnTo>
                  <a:cubicBezTo>
                    <a:pt x="0" y="14014"/>
                    <a:pt x="14014" y="0"/>
                    <a:pt x="313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F5152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22151" cy="456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614843" y="1837410"/>
            <a:ext cx="12024631" cy="2036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3"/>
              </a:lnSpc>
            </a:pPr>
            <a:r>
              <a:rPr lang="en-US" b="true" sz="2331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Get the complete report of the Gross sales amount for the c</a:t>
            </a:r>
            <a:r>
              <a:rPr lang="en-US" b="true" sz="2331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ustomer “Atliq Exclusive” for each month This analysis helps to get an idea of low and high-performing months and take strategic decisions.</a:t>
            </a:r>
          </a:p>
          <a:p>
            <a:pPr algn="just">
              <a:lnSpc>
                <a:spcPts val="3263"/>
              </a:lnSpc>
            </a:pPr>
          </a:p>
          <a:p>
            <a:pPr algn="just">
              <a:lnSpc>
                <a:spcPts val="3263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779174" y="-8763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951708" y="3429000"/>
            <a:ext cx="5465845" cy="68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5"/>
              </a:lnSpc>
            </a:pPr>
            <a:r>
              <a:rPr lang="en-US" sz="3962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Query :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981960" y="-686603"/>
            <a:ext cx="4554680" cy="6892327"/>
          </a:xfrm>
          <a:custGeom>
            <a:avLst/>
            <a:gdLst/>
            <a:ahLst/>
            <a:cxnLst/>
            <a:rect r="r" b="b" t="t" l="l"/>
            <a:pathLst>
              <a:path h="6892327" w="4554680">
                <a:moveTo>
                  <a:pt x="4554680" y="6892327"/>
                </a:moveTo>
                <a:lnTo>
                  <a:pt x="0" y="6892327"/>
                </a:lnTo>
                <a:lnTo>
                  <a:pt x="0" y="0"/>
                </a:lnTo>
                <a:lnTo>
                  <a:pt x="4554680" y="0"/>
                </a:lnTo>
                <a:lnTo>
                  <a:pt x="4554680" y="68923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97416" y="3598231"/>
            <a:ext cx="11649236" cy="4789486"/>
          </a:xfrm>
          <a:custGeom>
            <a:avLst/>
            <a:gdLst/>
            <a:ahLst/>
            <a:cxnLst/>
            <a:rect r="r" b="b" t="t" l="l"/>
            <a:pathLst>
              <a:path h="4789486" w="11649236">
                <a:moveTo>
                  <a:pt x="0" y="0"/>
                </a:moveTo>
                <a:lnTo>
                  <a:pt x="11649236" y="0"/>
                </a:lnTo>
                <a:lnTo>
                  <a:pt x="11649236" y="4789486"/>
                </a:lnTo>
                <a:lnTo>
                  <a:pt x="0" y="47894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28" r="-1960" b="-52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21002" y="311471"/>
            <a:ext cx="5430303" cy="684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4"/>
              </a:lnSpc>
            </a:pPr>
            <a:r>
              <a:rPr lang="en-US" sz="3937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Insights: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0818" y="1215240"/>
            <a:ext cx="14301142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•"Atliq Exclusive" experienced a significant surge in gross sales throughout 2021, with November marking the highest point—reaching ₹2.04 crore in Hyderabad, Telangana. 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•</a:t>
            </a: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Monthly</a:t>
            </a: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sales in 2021 consistently surpassed those of 2020, reflecting robust year-over-year growth and a clear upward momentum in performance.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98314" y="5761608"/>
            <a:ext cx="3654028" cy="5143500"/>
          </a:xfrm>
          <a:custGeom>
            <a:avLst/>
            <a:gdLst/>
            <a:ahLst/>
            <a:cxnLst/>
            <a:rect r="r" b="b" t="t" l="l"/>
            <a:pathLst>
              <a:path h="5143500" w="3654028">
                <a:moveTo>
                  <a:pt x="0" y="0"/>
                </a:moveTo>
                <a:lnTo>
                  <a:pt x="3654028" y="0"/>
                </a:lnTo>
                <a:lnTo>
                  <a:pt x="3654028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502057" y="-309054"/>
            <a:ext cx="3155332" cy="4774777"/>
          </a:xfrm>
          <a:custGeom>
            <a:avLst/>
            <a:gdLst/>
            <a:ahLst/>
            <a:cxnLst/>
            <a:rect r="r" b="b" t="t" l="l"/>
            <a:pathLst>
              <a:path h="4774777" w="3155332">
                <a:moveTo>
                  <a:pt x="3155332" y="4774777"/>
                </a:moveTo>
                <a:lnTo>
                  <a:pt x="0" y="4774777"/>
                </a:lnTo>
                <a:lnTo>
                  <a:pt x="0" y="0"/>
                </a:lnTo>
                <a:lnTo>
                  <a:pt x="3155332" y="0"/>
                </a:lnTo>
                <a:lnTo>
                  <a:pt x="3155332" y="477477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45050" y="1095375"/>
            <a:ext cx="5465845" cy="68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5"/>
              </a:lnSpc>
            </a:pPr>
            <a:r>
              <a:rPr lang="en-US" sz="3962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Request: 8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931574" y="-10287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5913413" y="72009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407879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078796" y="0"/>
                </a:lnTo>
                <a:lnTo>
                  <a:pt x="4078796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477426" y="4089040"/>
            <a:ext cx="14379250" cy="451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SELECT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CASEWHEN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MONTH(date) BETWEEN 9 AND 11 THEN 'Q1’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WHEN MONTH(date) BETWEEN 12 AND 2 THEN 'Q2’ 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WHEN MONTH(date) BETWEEN 3 AND 5 THEN 'Q3'  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WHEN MONTH(date) BETWEEN 6 AND 8 THEN 'Q4’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END AS Quarter, sum(sold_quantity) as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t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otal_sold_quantity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FROM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fact_sales_monthly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wh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ere fis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cal_yea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r=2020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gro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up by Quarter;</a:t>
            </a:r>
          </a:p>
          <a:p>
            <a:pPr algn="just">
              <a:lnSpc>
                <a:spcPts val="3611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3299622" y="1783990"/>
            <a:ext cx="12339852" cy="1302110"/>
            <a:chOff x="0" y="0"/>
            <a:chExt cx="3250002" cy="3429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0002" cy="342943"/>
            </a:xfrm>
            <a:custGeom>
              <a:avLst/>
              <a:gdLst/>
              <a:ahLst/>
              <a:cxnLst/>
              <a:rect r="r" b="b" t="t" l="l"/>
              <a:pathLst>
                <a:path h="342943" w="3250002">
                  <a:moveTo>
                    <a:pt x="31997" y="0"/>
                  </a:moveTo>
                  <a:lnTo>
                    <a:pt x="3218005" y="0"/>
                  </a:lnTo>
                  <a:cubicBezTo>
                    <a:pt x="3235677" y="0"/>
                    <a:pt x="3250002" y="14326"/>
                    <a:pt x="3250002" y="31997"/>
                  </a:cubicBezTo>
                  <a:lnTo>
                    <a:pt x="3250002" y="310946"/>
                  </a:lnTo>
                  <a:cubicBezTo>
                    <a:pt x="3250002" y="319432"/>
                    <a:pt x="3246631" y="327570"/>
                    <a:pt x="3240630" y="333571"/>
                  </a:cubicBezTo>
                  <a:cubicBezTo>
                    <a:pt x="3234630" y="339572"/>
                    <a:pt x="3226491" y="342943"/>
                    <a:pt x="3218005" y="342943"/>
                  </a:cubicBezTo>
                  <a:lnTo>
                    <a:pt x="31997" y="342943"/>
                  </a:lnTo>
                  <a:cubicBezTo>
                    <a:pt x="23511" y="342943"/>
                    <a:pt x="15372" y="339572"/>
                    <a:pt x="9372" y="333571"/>
                  </a:cubicBezTo>
                  <a:cubicBezTo>
                    <a:pt x="3371" y="327570"/>
                    <a:pt x="0" y="319432"/>
                    <a:pt x="0" y="310946"/>
                  </a:cubicBezTo>
                  <a:lnTo>
                    <a:pt x="0" y="31997"/>
                  </a:lnTo>
                  <a:cubicBezTo>
                    <a:pt x="0" y="23511"/>
                    <a:pt x="3371" y="15372"/>
                    <a:pt x="9372" y="9372"/>
                  </a:cubicBezTo>
                  <a:cubicBezTo>
                    <a:pt x="15372" y="3371"/>
                    <a:pt x="23511" y="0"/>
                    <a:pt x="319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F5152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250002" cy="381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477426" y="1973070"/>
            <a:ext cx="12024631" cy="162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3"/>
              </a:lnSpc>
            </a:pPr>
            <a:r>
              <a:rPr lang="en-US" sz="2331" b="true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</a:t>
            </a:r>
            <a:r>
              <a:rPr lang="en-US" sz="2331" b="true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 which quarter of 2020, g</a:t>
            </a:r>
            <a:r>
              <a:rPr lang="en-US" sz="2331" b="true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ot the maximum total_sold_quantity? The final output contains these fields sorted by thetotal_sold_quantity, Quarter total_sold_quantity </a:t>
            </a:r>
          </a:p>
          <a:p>
            <a:pPr algn="just">
              <a:lnSpc>
                <a:spcPts val="3263"/>
              </a:lnSpc>
            </a:pPr>
          </a:p>
          <a:p>
            <a:pPr algn="just">
              <a:lnSpc>
                <a:spcPts val="3263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779174" y="-8763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931239" y="3219450"/>
            <a:ext cx="5465845" cy="68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5"/>
              </a:lnSpc>
            </a:pPr>
            <a:r>
              <a:rPr lang="en-US" sz="3962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Query 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06806" y="5739533"/>
            <a:ext cx="3654028" cy="5143500"/>
          </a:xfrm>
          <a:custGeom>
            <a:avLst/>
            <a:gdLst/>
            <a:ahLst/>
            <a:cxnLst/>
            <a:rect r="r" b="b" t="t" l="l"/>
            <a:pathLst>
              <a:path h="5143500" w="3654028">
                <a:moveTo>
                  <a:pt x="0" y="0"/>
                </a:moveTo>
                <a:lnTo>
                  <a:pt x="3654028" y="0"/>
                </a:lnTo>
                <a:lnTo>
                  <a:pt x="3654028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353421" y="-353205"/>
            <a:ext cx="3155332" cy="4774777"/>
          </a:xfrm>
          <a:custGeom>
            <a:avLst/>
            <a:gdLst/>
            <a:ahLst/>
            <a:cxnLst/>
            <a:rect r="r" b="b" t="t" l="l"/>
            <a:pathLst>
              <a:path h="4774777" w="3155332">
                <a:moveTo>
                  <a:pt x="3155332" y="4774778"/>
                </a:moveTo>
                <a:lnTo>
                  <a:pt x="0" y="4774778"/>
                </a:lnTo>
                <a:lnTo>
                  <a:pt x="0" y="0"/>
                </a:lnTo>
                <a:lnTo>
                  <a:pt x="3155332" y="0"/>
                </a:lnTo>
                <a:lnTo>
                  <a:pt x="3155332" y="477477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62765" y="215265"/>
            <a:ext cx="11835308" cy="1360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company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76218" y="1499235"/>
            <a:ext cx="14301665" cy="777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 b="true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•01. Global Presence &amp; Market Position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•Atliq Hardware is a top-tier computer hardware manufacturer headquartered in India.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•The company operates successfully in 26 countries, establishing a strong international footprint.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•Known for its high-quality and reliable technology solutions, Atliq has earned a solid reputation in global markets.</a:t>
            </a:r>
          </a:p>
          <a:p>
            <a:pPr algn="ctr">
              <a:lnSpc>
                <a:spcPts val="5879"/>
              </a:lnSpc>
            </a:pPr>
            <a:r>
              <a:rPr lang="en-US" sz="4199" b="true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•02. Business Focus</a:t>
            </a:r>
          </a:p>
          <a:p>
            <a:pPr algn="ctr">
              <a:lnSpc>
                <a:spcPts val="3640"/>
              </a:lnSpc>
            </a:pPr>
            <a:r>
              <a:rPr lang="en-US" sz="2600" b="true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</a:t>
            </a:r>
            <a:r>
              <a:rPr lang="en-US" sz="2600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The company operates across three core divisions: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•Peripherals &amp; Accessories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•Networking &amp; Storage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•Personal Computers (PCs)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•Atliq is a trusted partner for 76 major clients, including industry giants like Amazon, Neptune, Croma, and DigiMarket, praised for its consistent performance and commitment to innovation.</a:t>
            </a:r>
          </a:p>
          <a:p>
            <a:pPr algn="ctr">
              <a:lnSpc>
                <a:spcPts val="629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010698" y="-1161152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5219902" y="7554105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407879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078796" y="0"/>
                </a:lnTo>
                <a:lnTo>
                  <a:pt x="4078796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981960" y="-686603"/>
            <a:ext cx="4554680" cy="6892327"/>
          </a:xfrm>
          <a:custGeom>
            <a:avLst/>
            <a:gdLst/>
            <a:ahLst/>
            <a:cxnLst/>
            <a:rect r="r" b="b" t="t" l="l"/>
            <a:pathLst>
              <a:path h="6892327" w="4554680">
                <a:moveTo>
                  <a:pt x="4554680" y="6892327"/>
                </a:moveTo>
                <a:lnTo>
                  <a:pt x="0" y="6892327"/>
                </a:lnTo>
                <a:lnTo>
                  <a:pt x="0" y="0"/>
                </a:lnTo>
                <a:lnTo>
                  <a:pt x="4554680" y="0"/>
                </a:lnTo>
                <a:lnTo>
                  <a:pt x="4554680" y="68923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0818" y="3226796"/>
            <a:ext cx="4461526" cy="3141111"/>
          </a:xfrm>
          <a:custGeom>
            <a:avLst/>
            <a:gdLst/>
            <a:ahLst/>
            <a:cxnLst/>
            <a:rect r="r" b="b" t="t" l="l"/>
            <a:pathLst>
              <a:path h="3141111" w="4461526">
                <a:moveTo>
                  <a:pt x="0" y="0"/>
                </a:moveTo>
                <a:lnTo>
                  <a:pt x="4461527" y="0"/>
                </a:lnTo>
                <a:lnTo>
                  <a:pt x="4461527" y="3141111"/>
                </a:lnTo>
                <a:lnTo>
                  <a:pt x="0" y="31411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54839" y="5613371"/>
            <a:ext cx="6527130" cy="4013376"/>
          </a:xfrm>
          <a:custGeom>
            <a:avLst/>
            <a:gdLst/>
            <a:ahLst/>
            <a:cxnLst/>
            <a:rect r="r" b="b" t="t" l="l"/>
            <a:pathLst>
              <a:path h="4013376" w="6527130">
                <a:moveTo>
                  <a:pt x="0" y="0"/>
                </a:moveTo>
                <a:lnTo>
                  <a:pt x="6527130" y="0"/>
                </a:lnTo>
                <a:lnTo>
                  <a:pt x="6527130" y="4013376"/>
                </a:lnTo>
                <a:lnTo>
                  <a:pt x="0" y="40133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398227" y="5779876"/>
            <a:ext cx="4000730" cy="2558290"/>
          </a:xfrm>
          <a:custGeom>
            <a:avLst/>
            <a:gdLst/>
            <a:ahLst/>
            <a:cxnLst/>
            <a:rect r="r" b="b" t="t" l="l"/>
            <a:pathLst>
              <a:path h="2558290" w="4000730">
                <a:moveTo>
                  <a:pt x="0" y="0"/>
                </a:moveTo>
                <a:lnTo>
                  <a:pt x="4000730" y="0"/>
                </a:lnTo>
                <a:lnTo>
                  <a:pt x="4000730" y="2558290"/>
                </a:lnTo>
                <a:lnTo>
                  <a:pt x="0" y="25582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21002" y="311471"/>
            <a:ext cx="5430303" cy="684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4"/>
              </a:lnSpc>
            </a:pPr>
            <a:r>
              <a:rPr lang="en-US" sz="3937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Insights: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0818" y="1215240"/>
            <a:ext cx="13926385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Quarter 1 led the year with the strongest performance, recording 7 million units sold and contributing 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33.72% to the annual sales total. 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In contrast, Quarter 3 lagged behind, accounting for only 9.97% of overall sales—making it the weakest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quarter of the year.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98314" y="5761608"/>
            <a:ext cx="3654028" cy="5143500"/>
          </a:xfrm>
          <a:custGeom>
            <a:avLst/>
            <a:gdLst/>
            <a:ahLst/>
            <a:cxnLst/>
            <a:rect r="r" b="b" t="t" l="l"/>
            <a:pathLst>
              <a:path h="5143500" w="3654028">
                <a:moveTo>
                  <a:pt x="0" y="0"/>
                </a:moveTo>
                <a:lnTo>
                  <a:pt x="3654028" y="0"/>
                </a:lnTo>
                <a:lnTo>
                  <a:pt x="3654028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502057" y="-309054"/>
            <a:ext cx="3155332" cy="4774777"/>
          </a:xfrm>
          <a:custGeom>
            <a:avLst/>
            <a:gdLst/>
            <a:ahLst/>
            <a:cxnLst/>
            <a:rect r="r" b="b" t="t" l="l"/>
            <a:pathLst>
              <a:path h="4774777" w="3155332">
                <a:moveTo>
                  <a:pt x="3155332" y="4774777"/>
                </a:moveTo>
                <a:lnTo>
                  <a:pt x="0" y="4774777"/>
                </a:lnTo>
                <a:lnTo>
                  <a:pt x="0" y="0"/>
                </a:lnTo>
                <a:lnTo>
                  <a:pt x="3155332" y="0"/>
                </a:lnTo>
                <a:lnTo>
                  <a:pt x="3155332" y="477477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45050" y="1095375"/>
            <a:ext cx="5465845" cy="68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5"/>
              </a:lnSpc>
            </a:pPr>
            <a:r>
              <a:rPr lang="en-US" sz="3962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Request: 9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931574" y="-10287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5913413" y="72009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407879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078796" y="0"/>
                </a:lnTo>
                <a:lnTo>
                  <a:pt x="4078796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55714" y="4050940"/>
            <a:ext cx="14379250" cy="541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with cte1 as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(s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elect c.chann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el ,  ROUND(SUM(gp.gross_price*s.sold_quantity/1000000), 2) as gross_sales_mln      from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fact_sales_monthly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s   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join fact_gross_price gp on         s.product_code=gp.product_code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join dim_customer c on         c.customer_code=s.customer_code     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wh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ere s.fis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cal_yea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r=2021  group by channel )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select channel, gross_sales_mln, concat(round((gross_sales_mln*100/total),2),'%') as percent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age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from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((select round(sum(gross_sales_mln),2) as total from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cte1) A,  (select*from cte1) B)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ord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er by percentage desc;</a:t>
            </a:r>
          </a:p>
          <a:p>
            <a:pPr algn="just">
              <a:lnSpc>
                <a:spcPts val="3611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3299622" y="1783990"/>
            <a:ext cx="12339852" cy="1026247"/>
            <a:chOff x="0" y="0"/>
            <a:chExt cx="3250002" cy="2702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0002" cy="270287"/>
            </a:xfrm>
            <a:custGeom>
              <a:avLst/>
              <a:gdLst/>
              <a:ahLst/>
              <a:cxnLst/>
              <a:rect r="r" b="b" t="t" l="l"/>
              <a:pathLst>
                <a:path h="270287" w="3250002">
                  <a:moveTo>
                    <a:pt x="31997" y="0"/>
                  </a:moveTo>
                  <a:lnTo>
                    <a:pt x="3218005" y="0"/>
                  </a:lnTo>
                  <a:cubicBezTo>
                    <a:pt x="3235677" y="0"/>
                    <a:pt x="3250002" y="14326"/>
                    <a:pt x="3250002" y="31997"/>
                  </a:cubicBezTo>
                  <a:lnTo>
                    <a:pt x="3250002" y="238290"/>
                  </a:lnTo>
                  <a:cubicBezTo>
                    <a:pt x="3250002" y="246776"/>
                    <a:pt x="3246631" y="254915"/>
                    <a:pt x="3240630" y="260916"/>
                  </a:cubicBezTo>
                  <a:cubicBezTo>
                    <a:pt x="3234630" y="266916"/>
                    <a:pt x="3226491" y="270287"/>
                    <a:pt x="3218005" y="270287"/>
                  </a:cubicBezTo>
                  <a:lnTo>
                    <a:pt x="31997" y="270287"/>
                  </a:lnTo>
                  <a:cubicBezTo>
                    <a:pt x="23511" y="270287"/>
                    <a:pt x="15372" y="266916"/>
                    <a:pt x="9372" y="260916"/>
                  </a:cubicBezTo>
                  <a:cubicBezTo>
                    <a:pt x="3371" y="254915"/>
                    <a:pt x="0" y="246776"/>
                    <a:pt x="0" y="238290"/>
                  </a:cubicBezTo>
                  <a:lnTo>
                    <a:pt x="0" y="31997"/>
                  </a:lnTo>
                  <a:cubicBezTo>
                    <a:pt x="0" y="23511"/>
                    <a:pt x="3371" y="15372"/>
                    <a:pt x="9372" y="9372"/>
                  </a:cubicBezTo>
                  <a:cubicBezTo>
                    <a:pt x="15372" y="3371"/>
                    <a:pt x="23511" y="0"/>
                    <a:pt x="319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F5152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250002" cy="308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477426" y="1868966"/>
            <a:ext cx="12024631" cy="1217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3"/>
              </a:lnSpc>
            </a:pPr>
            <a:r>
              <a:rPr lang="en-US" sz="2331" b="true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</a:t>
            </a:r>
            <a:r>
              <a:rPr lang="en-US" sz="2331" b="true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hich channel helped </a:t>
            </a:r>
            <a:r>
              <a:rPr lang="en-US" sz="2331" b="true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bring more gross sales in the fiscal year 2021 and the percentage of contribution?</a:t>
            </a:r>
          </a:p>
          <a:p>
            <a:pPr algn="just">
              <a:lnSpc>
                <a:spcPts val="3263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779174" y="-8763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13116" y="3286125"/>
            <a:ext cx="5465845" cy="68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5"/>
              </a:lnSpc>
            </a:pPr>
            <a:r>
              <a:rPr lang="en-US" sz="3962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Query :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981960" y="-686603"/>
            <a:ext cx="4554680" cy="6892327"/>
          </a:xfrm>
          <a:custGeom>
            <a:avLst/>
            <a:gdLst/>
            <a:ahLst/>
            <a:cxnLst/>
            <a:rect r="r" b="b" t="t" l="l"/>
            <a:pathLst>
              <a:path h="6892327" w="4554680">
                <a:moveTo>
                  <a:pt x="4554680" y="6892327"/>
                </a:moveTo>
                <a:lnTo>
                  <a:pt x="0" y="6892327"/>
                </a:lnTo>
                <a:lnTo>
                  <a:pt x="0" y="0"/>
                </a:lnTo>
                <a:lnTo>
                  <a:pt x="4554680" y="0"/>
                </a:lnTo>
                <a:lnTo>
                  <a:pt x="4554680" y="68923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0818" y="3776621"/>
            <a:ext cx="6365921" cy="3280701"/>
          </a:xfrm>
          <a:custGeom>
            <a:avLst/>
            <a:gdLst/>
            <a:ahLst/>
            <a:cxnLst/>
            <a:rect r="r" b="b" t="t" l="l"/>
            <a:pathLst>
              <a:path h="3280701" w="6365921">
                <a:moveTo>
                  <a:pt x="0" y="0"/>
                </a:moveTo>
                <a:lnTo>
                  <a:pt x="6365921" y="0"/>
                </a:lnTo>
                <a:lnTo>
                  <a:pt x="6365921" y="3280702"/>
                </a:lnTo>
                <a:lnTo>
                  <a:pt x="0" y="32807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89631" y="5633382"/>
            <a:ext cx="7672438" cy="4005612"/>
          </a:xfrm>
          <a:custGeom>
            <a:avLst/>
            <a:gdLst/>
            <a:ahLst/>
            <a:cxnLst/>
            <a:rect r="r" b="b" t="t" l="l"/>
            <a:pathLst>
              <a:path h="4005612" w="7672438">
                <a:moveTo>
                  <a:pt x="0" y="0"/>
                </a:moveTo>
                <a:lnTo>
                  <a:pt x="7672438" y="0"/>
                </a:lnTo>
                <a:lnTo>
                  <a:pt x="7672438" y="4005612"/>
                </a:lnTo>
                <a:lnTo>
                  <a:pt x="0" y="40056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1106" r="-4077" b="-206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478435" y="6205724"/>
            <a:ext cx="1479499" cy="775835"/>
          </a:xfrm>
          <a:custGeom>
            <a:avLst/>
            <a:gdLst/>
            <a:ahLst/>
            <a:cxnLst/>
            <a:rect r="r" b="b" t="t" l="l"/>
            <a:pathLst>
              <a:path h="775835" w="1479499">
                <a:moveTo>
                  <a:pt x="0" y="0"/>
                </a:moveTo>
                <a:lnTo>
                  <a:pt x="1479499" y="0"/>
                </a:lnTo>
                <a:lnTo>
                  <a:pt x="1479499" y="775835"/>
                </a:lnTo>
                <a:lnTo>
                  <a:pt x="0" y="7758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21002" y="311471"/>
            <a:ext cx="5430303" cy="684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4"/>
              </a:lnSpc>
            </a:pPr>
            <a:r>
              <a:rPr lang="en-US" sz="3937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Insights: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0818" y="1215240"/>
            <a:ext cx="13926385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 The Accessories segment experienced the most significant growth in unique products, expanding by 34 items between 2020 and 2021.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• This surge underscores the category’s strong momentum and potential for continued innovation and development.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98314" y="5761608"/>
            <a:ext cx="3654028" cy="5143500"/>
          </a:xfrm>
          <a:custGeom>
            <a:avLst/>
            <a:gdLst/>
            <a:ahLst/>
            <a:cxnLst/>
            <a:rect r="r" b="b" t="t" l="l"/>
            <a:pathLst>
              <a:path h="5143500" w="3654028">
                <a:moveTo>
                  <a:pt x="0" y="0"/>
                </a:moveTo>
                <a:lnTo>
                  <a:pt x="3654028" y="0"/>
                </a:lnTo>
                <a:lnTo>
                  <a:pt x="3654028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502057" y="-309054"/>
            <a:ext cx="3155332" cy="4774777"/>
          </a:xfrm>
          <a:custGeom>
            <a:avLst/>
            <a:gdLst/>
            <a:ahLst/>
            <a:cxnLst/>
            <a:rect r="r" b="b" t="t" l="l"/>
            <a:pathLst>
              <a:path h="4774777" w="3155332">
                <a:moveTo>
                  <a:pt x="3155332" y="4774777"/>
                </a:moveTo>
                <a:lnTo>
                  <a:pt x="0" y="4774777"/>
                </a:lnTo>
                <a:lnTo>
                  <a:pt x="0" y="0"/>
                </a:lnTo>
                <a:lnTo>
                  <a:pt x="3155332" y="0"/>
                </a:lnTo>
                <a:lnTo>
                  <a:pt x="3155332" y="477477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45050" y="1095375"/>
            <a:ext cx="5465845" cy="68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5"/>
              </a:lnSpc>
            </a:pPr>
            <a:r>
              <a:rPr lang="en-US" sz="3962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Request: 10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931574" y="-10287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5913413" y="72009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407879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078796" y="0"/>
                </a:lnTo>
                <a:lnTo>
                  <a:pt x="4078796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47222" y="3917590"/>
            <a:ext cx="14379250" cy="451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with 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cte2 as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(with c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te1 as (select s.product_code, p.product,p.division, sum(s.sold_quantity) as total_sold_qty     fromfact_sales_monthly s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join dim_product p on    s.product_code=p.product_code  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wh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ere fis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cal_yea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r=2021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gro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up byp.product,s.product_code,p.division   )  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select*,dense_rank() over( partition by division ord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er by total_sold_qty desc) as drank from cte1)   select*from cte2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where drank&lt;=3;</a:t>
            </a:r>
          </a:p>
          <a:p>
            <a:pPr algn="just">
              <a:lnSpc>
                <a:spcPts val="3611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3299622" y="1783990"/>
            <a:ext cx="12339852" cy="1026247"/>
            <a:chOff x="0" y="0"/>
            <a:chExt cx="3250002" cy="2702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0002" cy="270287"/>
            </a:xfrm>
            <a:custGeom>
              <a:avLst/>
              <a:gdLst/>
              <a:ahLst/>
              <a:cxnLst/>
              <a:rect r="r" b="b" t="t" l="l"/>
              <a:pathLst>
                <a:path h="270287" w="3250002">
                  <a:moveTo>
                    <a:pt x="31997" y="0"/>
                  </a:moveTo>
                  <a:lnTo>
                    <a:pt x="3218005" y="0"/>
                  </a:lnTo>
                  <a:cubicBezTo>
                    <a:pt x="3235677" y="0"/>
                    <a:pt x="3250002" y="14326"/>
                    <a:pt x="3250002" y="31997"/>
                  </a:cubicBezTo>
                  <a:lnTo>
                    <a:pt x="3250002" y="238290"/>
                  </a:lnTo>
                  <a:cubicBezTo>
                    <a:pt x="3250002" y="246776"/>
                    <a:pt x="3246631" y="254915"/>
                    <a:pt x="3240630" y="260916"/>
                  </a:cubicBezTo>
                  <a:cubicBezTo>
                    <a:pt x="3234630" y="266916"/>
                    <a:pt x="3226491" y="270287"/>
                    <a:pt x="3218005" y="270287"/>
                  </a:cubicBezTo>
                  <a:lnTo>
                    <a:pt x="31997" y="270287"/>
                  </a:lnTo>
                  <a:cubicBezTo>
                    <a:pt x="23511" y="270287"/>
                    <a:pt x="15372" y="266916"/>
                    <a:pt x="9372" y="260916"/>
                  </a:cubicBezTo>
                  <a:cubicBezTo>
                    <a:pt x="3371" y="254915"/>
                    <a:pt x="0" y="246776"/>
                    <a:pt x="0" y="238290"/>
                  </a:cubicBezTo>
                  <a:lnTo>
                    <a:pt x="0" y="31997"/>
                  </a:lnTo>
                  <a:cubicBezTo>
                    <a:pt x="0" y="23511"/>
                    <a:pt x="3371" y="15372"/>
                    <a:pt x="9372" y="9372"/>
                  </a:cubicBezTo>
                  <a:cubicBezTo>
                    <a:pt x="15372" y="3371"/>
                    <a:pt x="23511" y="0"/>
                    <a:pt x="319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F5152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250002" cy="308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457232" y="1869521"/>
            <a:ext cx="12024631" cy="807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3"/>
              </a:lnSpc>
            </a:pPr>
            <a:r>
              <a:rPr lang="en-US" b="true" sz="2331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Get the Top 3 produc</a:t>
            </a:r>
            <a:r>
              <a:rPr lang="en-US" b="true" sz="2331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ts in each division that have a high total_sold_quantity in the fiscal_year 2021?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779174" y="-8763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13116" y="3286125"/>
            <a:ext cx="5465845" cy="68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5"/>
              </a:lnSpc>
            </a:pPr>
            <a:r>
              <a:rPr lang="en-US" sz="3962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Query :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981960" y="-686603"/>
            <a:ext cx="4554680" cy="6892327"/>
          </a:xfrm>
          <a:custGeom>
            <a:avLst/>
            <a:gdLst/>
            <a:ahLst/>
            <a:cxnLst/>
            <a:rect r="r" b="b" t="t" l="l"/>
            <a:pathLst>
              <a:path h="6892327" w="4554680">
                <a:moveTo>
                  <a:pt x="4554680" y="6892327"/>
                </a:moveTo>
                <a:lnTo>
                  <a:pt x="0" y="6892327"/>
                </a:lnTo>
                <a:lnTo>
                  <a:pt x="0" y="0"/>
                </a:lnTo>
                <a:lnTo>
                  <a:pt x="4554680" y="0"/>
                </a:lnTo>
                <a:lnTo>
                  <a:pt x="4554680" y="68923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58824" y="3334150"/>
            <a:ext cx="11301259" cy="4887795"/>
          </a:xfrm>
          <a:custGeom>
            <a:avLst/>
            <a:gdLst/>
            <a:ahLst/>
            <a:cxnLst/>
            <a:rect r="r" b="b" t="t" l="l"/>
            <a:pathLst>
              <a:path h="4887795" w="11301259">
                <a:moveTo>
                  <a:pt x="0" y="0"/>
                </a:moveTo>
                <a:lnTo>
                  <a:pt x="11301259" y="0"/>
                </a:lnTo>
                <a:lnTo>
                  <a:pt x="11301259" y="4887794"/>
                </a:lnTo>
                <a:lnTo>
                  <a:pt x="0" y="48877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21002" y="311471"/>
            <a:ext cx="5430303" cy="684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4"/>
              </a:lnSpc>
            </a:pPr>
            <a:r>
              <a:rPr lang="en-US" sz="3937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Insights: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80818" y="1215240"/>
            <a:ext cx="13926385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•AQ Pen Drive 2 IN I emerged as the top-performing product in the North &amp; South division, with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7 lakh units sold in 2021. 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In</a:t>
            </a: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the P &amp; A and PO divisions, AQ Gamers Ms and AQ Digit were the respective best-sellers, highlighting 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strong category-specific demand 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56744" y="5511947"/>
            <a:ext cx="3654028" cy="5143500"/>
          </a:xfrm>
          <a:custGeom>
            <a:avLst/>
            <a:gdLst/>
            <a:ahLst/>
            <a:cxnLst/>
            <a:rect r="r" b="b" t="t" l="l"/>
            <a:pathLst>
              <a:path h="5143500" w="3654028">
                <a:moveTo>
                  <a:pt x="0" y="0"/>
                </a:moveTo>
                <a:lnTo>
                  <a:pt x="3654028" y="0"/>
                </a:lnTo>
                <a:lnTo>
                  <a:pt x="3654028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132668" y="0"/>
            <a:ext cx="3155332" cy="4774777"/>
          </a:xfrm>
          <a:custGeom>
            <a:avLst/>
            <a:gdLst/>
            <a:ahLst/>
            <a:cxnLst/>
            <a:rect r="r" b="b" t="t" l="l"/>
            <a:pathLst>
              <a:path h="4774777" w="3155332">
                <a:moveTo>
                  <a:pt x="3155332" y="4774777"/>
                </a:moveTo>
                <a:lnTo>
                  <a:pt x="0" y="4774777"/>
                </a:lnTo>
                <a:lnTo>
                  <a:pt x="0" y="0"/>
                </a:lnTo>
                <a:lnTo>
                  <a:pt x="3155332" y="0"/>
                </a:lnTo>
                <a:lnTo>
                  <a:pt x="3155332" y="477477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14129" y="1433119"/>
            <a:ext cx="9930757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Recommendations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97284" y="2614219"/>
            <a:ext cx="14364445" cy="6508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78"/>
              </a:lnSpc>
            </a:pPr>
            <a:r>
              <a:rPr lang="en-US" sz="2556" b="true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Prioritize High-Growth Segments</a:t>
            </a:r>
          </a:p>
          <a:p>
            <a:pPr algn="just" marL="530270" indent="-265135" lvl="1">
              <a:lnSpc>
                <a:spcPts val="3438"/>
              </a:lnSpc>
              <a:buFont typeface="Arial"/>
              <a:buChar char="•"/>
            </a:pPr>
            <a:r>
              <a:rPr lang="en-US" sz="2456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Target investment and innovation in segments that saw the largest increase in unique products from</a:t>
            </a:r>
          </a:p>
          <a:p>
            <a:pPr algn="just" marL="530270" indent="-265135" lvl="1">
              <a:lnSpc>
                <a:spcPts val="3438"/>
              </a:lnSpc>
              <a:buFont typeface="Arial"/>
              <a:buChar char="•"/>
            </a:pPr>
            <a:r>
              <a:rPr lang="en-US" sz="2456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2020 to 2021—these areas reflect rising consumer interest and strong potential for market expansion. </a:t>
            </a:r>
          </a:p>
          <a:p>
            <a:pPr algn="just">
              <a:lnSpc>
                <a:spcPts val="3718"/>
              </a:lnSpc>
            </a:pPr>
            <a:r>
              <a:rPr lang="en-US" sz="2656" b="true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</a:t>
            </a:r>
            <a:r>
              <a:rPr lang="en-US" sz="2656" b="true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Refine Discount Strategies</a:t>
            </a:r>
          </a:p>
          <a:p>
            <a:pPr algn="just" marL="530270" indent="-265135" lvl="1">
              <a:lnSpc>
                <a:spcPts val="3438"/>
              </a:lnSpc>
              <a:buFont typeface="Arial"/>
              <a:buChar char="•"/>
            </a:pPr>
            <a:r>
              <a:rPr lang="en-US" sz="2456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The top five customers in India received notably high average pre-invoice discounts in FY 2021.</a:t>
            </a:r>
          </a:p>
          <a:p>
            <a:pPr algn="just" marL="530270" indent="-265135" lvl="1">
              <a:lnSpc>
                <a:spcPts val="3438"/>
              </a:lnSpc>
              <a:buFont typeface="Arial"/>
              <a:buChar char="•"/>
            </a:pPr>
            <a:r>
              <a:rPr lang="en-US" sz="2456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It’s essential to reassess these structures to ensure they enhance profitability, not just top-line growth.</a:t>
            </a:r>
          </a:p>
          <a:p>
            <a:pPr algn="just">
              <a:lnSpc>
                <a:spcPts val="3718"/>
              </a:lnSpc>
            </a:pPr>
            <a:r>
              <a:rPr lang="en-US" sz="2656" b="true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</a:t>
            </a:r>
            <a:r>
              <a:rPr lang="en-US" sz="2656" b="true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Maximize Returns from High-Performing Channels</a:t>
            </a:r>
          </a:p>
          <a:p>
            <a:pPr algn="just" marL="530270" indent="-265135" lvl="1">
              <a:lnSpc>
                <a:spcPts val="3438"/>
              </a:lnSpc>
              <a:buFont typeface="Arial"/>
              <a:buChar char="•"/>
            </a:pPr>
            <a:r>
              <a:rPr lang="en-US" sz="2456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Channels with the highest gross sales in FY 2021 warrant enhanced strategic focus—including investment</a:t>
            </a:r>
          </a:p>
          <a:p>
            <a:pPr algn="just" marL="530270" indent="-265135" lvl="1">
              <a:lnSpc>
                <a:spcPts val="3438"/>
              </a:lnSpc>
              <a:buFont typeface="Arial"/>
              <a:buChar char="•"/>
            </a:pPr>
            <a:r>
              <a:rPr lang="en-US" sz="2456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marketing efforts, and product availability—to further boost revenue and reinforce market leadership.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931574" y="-10287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248602" y="7016677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407879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078796" y="0"/>
                </a:lnTo>
                <a:lnTo>
                  <a:pt x="4078796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19190" y="6313490"/>
            <a:ext cx="3654028" cy="5143500"/>
          </a:xfrm>
          <a:custGeom>
            <a:avLst/>
            <a:gdLst/>
            <a:ahLst/>
            <a:cxnLst/>
            <a:rect r="r" b="b" t="t" l="l"/>
            <a:pathLst>
              <a:path h="5143500" w="3654028">
                <a:moveTo>
                  <a:pt x="0" y="0"/>
                </a:moveTo>
                <a:lnTo>
                  <a:pt x="3654028" y="0"/>
                </a:lnTo>
                <a:lnTo>
                  <a:pt x="3654028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132668" y="0"/>
            <a:ext cx="3155332" cy="4774777"/>
          </a:xfrm>
          <a:custGeom>
            <a:avLst/>
            <a:gdLst/>
            <a:ahLst/>
            <a:cxnLst/>
            <a:rect r="r" b="b" t="t" l="l"/>
            <a:pathLst>
              <a:path h="4774777" w="3155332">
                <a:moveTo>
                  <a:pt x="3155332" y="4774777"/>
                </a:moveTo>
                <a:lnTo>
                  <a:pt x="0" y="4774777"/>
                </a:lnTo>
                <a:lnTo>
                  <a:pt x="0" y="0"/>
                </a:lnTo>
                <a:lnTo>
                  <a:pt x="3155332" y="0"/>
                </a:lnTo>
                <a:lnTo>
                  <a:pt x="3155332" y="477477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92166" y="215265"/>
            <a:ext cx="11835308" cy="1360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92261" y="1965292"/>
            <a:ext cx="14435117" cy="7593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Challenge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•Executives are facing delays in decision-making due to a lack of timely, actionable insights.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•Although the company collects large amounts of data, it's not being effectively analyzed for fast strategic planning.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Expansion Initiative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•To address this, Atliq Hardware plans to recruit junior data analysts to boost its analytical capabilities.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•The focus is on individuals with strong SQL expertise and effective communication skills, ensuring both technical proficiency and clarity in presenting insights.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Objective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•Candidates will work on solving 10 real-world ad hoc business problems using SQL.</a:t>
            </a:r>
          </a:p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•The goal is to translate complex data into clear, impactful insights that drive informed business decisions.</a:t>
            </a:r>
          </a:p>
          <a:p>
            <a:pPr algn="ctr">
              <a:lnSpc>
                <a:spcPts val="364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931574" y="-10287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5140778" y="72009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407879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078796" y="0"/>
                </a:lnTo>
                <a:lnTo>
                  <a:pt x="4078796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19190" y="6865373"/>
            <a:ext cx="3654028" cy="5143500"/>
          </a:xfrm>
          <a:custGeom>
            <a:avLst/>
            <a:gdLst/>
            <a:ahLst/>
            <a:cxnLst/>
            <a:rect r="r" b="b" t="t" l="l"/>
            <a:pathLst>
              <a:path h="5143500" w="3654028">
                <a:moveTo>
                  <a:pt x="0" y="0"/>
                </a:moveTo>
                <a:lnTo>
                  <a:pt x="3654028" y="0"/>
                </a:lnTo>
                <a:lnTo>
                  <a:pt x="3654028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927378" y="-811001"/>
            <a:ext cx="3155332" cy="4774777"/>
          </a:xfrm>
          <a:custGeom>
            <a:avLst/>
            <a:gdLst/>
            <a:ahLst/>
            <a:cxnLst/>
            <a:rect r="r" b="b" t="t" l="l"/>
            <a:pathLst>
              <a:path h="4774777" w="3155332">
                <a:moveTo>
                  <a:pt x="3155333" y="4774777"/>
                </a:moveTo>
                <a:lnTo>
                  <a:pt x="0" y="4774777"/>
                </a:lnTo>
                <a:lnTo>
                  <a:pt x="0" y="0"/>
                </a:lnTo>
                <a:lnTo>
                  <a:pt x="3155333" y="0"/>
                </a:lnTo>
                <a:lnTo>
                  <a:pt x="3155333" y="477477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902886" y="-1381905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5" y="0"/>
                </a:lnTo>
                <a:lnTo>
                  <a:pt x="4078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248602" y="7546657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407879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078796" y="0"/>
                </a:lnTo>
                <a:lnTo>
                  <a:pt x="4078796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76221" y="2419885"/>
            <a:ext cx="15622127" cy="570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•Atliq Hardware is a major computer hardware company based in India with a significant international presence 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•The company’s leadership has identified a gap in data-driven insights, which hinders timely and well-informed decision-making. 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•To address this, Atliq plans to expand the data analytics team by hiring junior data analysts. 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•The hiring process will be led by Tony Sharma, the Director of Data Analytics. 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•Candidates will undergo an SQL challenge designed to assess: 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•Technical skills (SQL proficiency and data handling) 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•Soft skills (communication, analytical thinking, etc.) 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•The company seeks data-driven answers for 10 ad hoc business questions as part of this evaluation. </a:t>
            </a:r>
          </a:p>
          <a:p>
            <a:pPr algn="just">
              <a:lnSpc>
                <a:spcPts val="378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891643" y="347662"/>
            <a:ext cx="9930757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Objectives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98314" y="5761608"/>
            <a:ext cx="3654028" cy="5143500"/>
          </a:xfrm>
          <a:custGeom>
            <a:avLst/>
            <a:gdLst/>
            <a:ahLst/>
            <a:cxnLst/>
            <a:rect r="r" b="b" t="t" l="l"/>
            <a:pathLst>
              <a:path h="5143500" w="3654028">
                <a:moveTo>
                  <a:pt x="0" y="0"/>
                </a:moveTo>
                <a:lnTo>
                  <a:pt x="3654028" y="0"/>
                </a:lnTo>
                <a:lnTo>
                  <a:pt x="3654028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485873" y="-176602"/>
            <a:ext cx="3155332" cy="4774777"/>
          </a:xfrm>
          <a:custGeom>
            <a:avLst/>
            <a:gdLst/>
            <a:ahLst/>
            <a:cxnLst/>
            <a:rect r="r" b="b" t="t" l="l"/>
            <a:pathLst>
              <a:path h="4774777" w="3155332">
                <a:moveTo>
                  <a:pt x="3155332" y="4774777"/>
                </a:moveTo>
                <a:lnTo>
                  <a:pt x="0" y="4774777"/>
                </a:lnTo>
                <a:lnTo>
                  <a:pt x="0" y="0"/>
                </a:lnTo>
                <a:lnTo>
                  <a:pt x="3155332" y="0"/>
                </a:lnTo>
                <a:lnTo>
                  <a:pt x="3155332" y="477477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60716" y="1095375"/>
            <a:ext cx="5465845" cy="68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5"/>
              </a:lnSpc>
            </a:pPr>
            <a:r>
              <a:rPr lang="en-US" sz="3962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Request:1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931574" y="-10287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5913413" y="72009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407879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078796" y="0"/>
                </a:lnTo>
                <a:lnTo>
                  <a:pt x="4078796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84566" y="4313742"/>
            <a:ext cx="10318868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select market from dim_customerwhere 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customer like "%Atliq Exclusive%" and region="APAC“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 group by market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 order by market;</a:t>
            </a:r>
          </a:p>
          <a:p>
            <a:pPr algn="just">
              <a:lnSpc>
                <a:spcPts val="349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3299622" y="1969032"/>
            <a:ext cx="12613791" cy="1269075"/>
            <a:chOff x="0" y="0"/>
            <a:chExt cx="3322151" cy="3342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22151" cy="334242"/>
            </a:xfrm>
            <a:custGeom>
              <a:avLst/>
              <a:gdLst/>
              <a:ahLst/>
              <a:cxnLst/>
              <a:rect r="r" b="b" t="t" l="l"/>
              <a:pathLst>
                <a:path h="334242" w="3322151">
                  <a:moveTo>
                    <a:pt x="31302" y="0"/>
                  </a:moveTo>
                  <a:lnTo>
                    <a:pt x="3290849" y="0"/>
                  </a:lnTo>
                  <a:cubicBezTo>
                    <a:pt x="3308136" y="0"/>
                    <a:pt x="3322151" y="14014"/>
                    <a:pt x="3322151" y="31302"/>
                  </a:cubicBezTo>
                  <a:lnTo>
                    <a:pt x="3322151" y="302940"/>
                  </a:lnTo>
                  <a:cubicBezTo>
                    <a:pt x="3322151" y="311242"/>
                    <a:pt x="3318853" y="319204"/>
                    <a:pt x="3312983" y="325074"/>
                  </a:cubicBezTo>
                  <a:cubicBezTo>
                    <a:pt x="3307112" y="330944"/>
                    <a:pt x="3299151" y="334242"/>
                    <a:pt x="3290849" y="334242"/>
                  </a:cubicBezTo>
                  <a:lnTo>
                    <a:pt x="31302" y="334242"/>
                  </a:lnTo>
                  <a:cubicBezTo>
                    <a:pt x="14014" y="334242"/>
                    <a:pt x="0" y="320228"/>
                    <a:pt x="0" y="302940"/>
                  </a:cubicBezTo>
                  <a:lnTo>
                    <a:pt x="0" y="31302"/>
                  </a:lnTo>
                  <a:cubicBezTo>
                    <a:pt x="0" y="14014"/>
                    <a:pt x="14014" y="0"/>
                    <a:pt x="313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F5152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22151" cy="3723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654028" y="2035326"/>
            <a:ext cx="12024631" cy="726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83"/>
              </a:lnSpc>
            </a:pPr>
            <a:r>
              <a:rPr lang="en-US" b="true" sz="2131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Provide the list of markets in which customer "Atliq Exclusive" operates its business in the APAC region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779174" y="-8763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681987" y="3333750"/>
            <a:ext cx="5465845" cy="68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5"/>
              </a:lnSpc>
            </a:pPr>
            <a:r>
              <a:rPr lang="en-US" sz="3962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Query 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437126" y="-338499"/>
            <a:ext cx="4554680" cy="6892327"/>
          </a:xfrm>
          <a:custGeom>
            <a:avLst/>
            <a:gdLst/>
            <a:ahLst/>
            <a:cxnLst/>
            <a:rect r="r" b="b" t="t" l="l"/>
            <a:pathLst>
              <a:path h="6892327" w="4554680">
                <a:moveTo>
                  <a:pt x="4554679" y="6892327"/>
                </a:moveTo>
                <a:lnTo>
                  <a:pt x="0" y="6892327"/>
                </a:lnTo>
                <a:lnTo>
                  <a:pt x="0" y="0"/>
                </a:lnTo>
                <a:lnTo>
                  <a:pt x="4554679" y="0"/>
                </a:lnTo>
                <a:lnTo>
                  <a:pt x="4554679" y="68923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88349" y="3505985"/>
            <a:ext cx="2803463" cy="6095687"/>
          </a:xfrm>
          <a:custGeom>
            <a:avLst/>
            <a:gdLst/>
            <a:ahLst/>
            <a:cxnLst/>
            <a:rect r="r" b="b" t="t" l="l"/>
            <a:pathLst>
              <a:path h="6095687" w="2803463">
                <a:moveTo>
                  <a:pt x="0" y="0"/>
                </a:moveTo>
                <a:lnTo>
                  <a:pt x="2803463" y="0"/>
                </a:lnTo>
                <a:lnTo>
                  <a:pt x="2803463" y="6095687"/>
                </a:lnTo>
                <a:lnTo>
                  <a:pt x="0" y="60956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78681" y="3572920"/>
            <a:ext cx="9636238" cy="5685380"/>
          </a:xfrm>
          <a:custGeom>
            <a:avLst/>
            <a:gdLst/>
            <a:ahLst/>
            <a:cxnLst/>
            <a:rect r="r" b="b" t="t" l="l"/>
            <a:pathLst>
              <a:path h="5685380" w="9636238">
                <a:moveTo>
                  <a:pt x="0" y="0"/>
                </a:moveTo>
                <a:lnTo>
                  <a:pt x="9636238" y="0"/>
                </a:lnTo>
                <a:lnTo>
                  <a:pt x="9636238" y="5685380"/>
                </a:lnTo>
                <a:lnTo>
                  <a:pt x="0" y="56853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73979" y="5791126"/>
            <a:ext cx="1749279" cy="911745"/>
          </a:xfrm>
          <a:custGeom>
            <a:avLst/>
            <a:gdLst/>
            <a:ahLst/>
            <a:cxnLst/>
            <a:rect r="r" b="b" t="t" l="l"/>
            <a:pathLst>
              <a:path h="911745" w="1749279">
                <a:moveTo>
                  <a:pt x="0" y="0"/>
                </a:moveTo>
                <a:lnTo>
                  <a:pt x="1749279" y="0"/>
                </a:lnTo>
                <a:lnTo>
                  <a:pt x="1749279" y="911745"/>
                </a:lnTo>
                <a:lnTo>
                  <a:pt x="0" y="9117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92281" y="246169"/>
            <a:ext cx="5430303" cy="684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4"/>
              </a:lnSpc>
            </a:pPr>
            <a:r>
              <a:rPr lang="en-US" sz="3937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Insights: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0818" y="1215240"/>
            <a:ext cx="13484879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Atliq Exclusive has established operations in 8 diverse markets within the APAC region, showcasing a robust and widespread regional footprint.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This wide presence enables the company to effectively tailor its strategies to specific markets, enhancing customer engagement and driving regional growth.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98314" y="5761608"/>
            <a:ext cx="3654028" cy="5143500"/>
          </a:xfrm>
          <a:custGeom>
            <a:avLst/>
            <a:gdLst/>
            <a:ahLst/>
            <a:cxnLst/>
            <a:rect r="r" b="b" t="t" l="l"/>
            <a:pathLst>
              <a:path h="5143500" w="3654028">
                <a:moveTo>
                  <a:pt x="0" y="0"/>
                </a:moveTo>
                <a:lnTo>
                  <a:pt x="3654028" y="0"/>
                </a:lnTo>
                <a:lnTo>
                  <a:pt x="3654028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132668" y="0"/>
            <a:ext cx="3155332" cy="4774777"/>
          </a:xfrm>
          <a:custGeom>
            <a:avLst/>
            <a:gdLst/>
            <a:ahLst/>
            <a:cxnLst/>
            <a:rect r="r" b="b" t="t" l="l"/>
            <a:pathLst>
              <a:path h="4774777" w="3155332">
                <a:moveTo>
                  <a:pt x="3155332" y="4774777"/>
                </a:moveTo>
                <a:lnTo>
                  <a:pt x="0" y="4774777"/>
                </a:lnTo>
                <a:lnTo>
                  <a:pt x="0" y="0"/>
                </a:lnTo>
                <a:lnTo>
                  <a:pt x="3155332" y="0"/>
                </a:lnTo>
                <a:lnTo>
                  <a:pt x="3155332" y="477477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45050" y="1095375"/>
            <a:ext cx="5465845" cy="68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5"/>
              </a:lnSpc>
            </a:pPr>
            <a:r>
              <a:rPr lang="en-US" sz="3962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Request: 2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931574" y="-10287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5913413" y="72009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407879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078796" y="0"/>
                </a:lnTo>
                <a:lnTo>
                  <a:pt x="4078796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54028" y="4212865"/>
            <a:ext cx="11985446" cy="4060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SELECT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X.A AS unique_product_2020, Y.B AS unique_products_2021,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    concat(ROUND((B-A)*100/A, 2), '%') AS percentage_chg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FROM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    ((select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count(distinct(product_code)) as A from fact_sales_monthly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where  fiscal_year=2020) x,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    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(select count(distinct(product_code)) as B from fact_sales_monthly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where fiscal_year=2021) y);</a:t>
            </a:r>
          </a:p>
          <a:p>
            <a:pPr algn="just">
              <a:lnSpc>
                <a:spcPts val="3611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3299622" y="1783990"/>
            <a:ext cx="11833046" cy="1026247"/>
            <a:chOff x="0" y="0"/>
            <a:chExt cx="3116522" cy="2702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16522" cy="270287"/>
            </a:xfrm>
            <a:custGeom>
              <a:avLst/>
              <a:gdLst/>
              <a:ahLst/>
              <a:cxnLst/>
              <a:rect r="r" b="b" t="t" l="l"/>
              <a:pathLst>
                <a:path h="270287" w="3116522">
                  <a:moveTo>
                    <a:pt x="33367" y="0"/>
                  </a:moveTo>
                  <a:lnTo>
                    <a:pt x="3083155" y="0"/>
                  </a:lnTo>
                  <a:cubicBezTo>
                    <a:pt x="3092004" y="0"/>
                    <a:pt x="3100492" y="3515"/>
                    <a:pt x="3106749" y="9773"/>
                  </a:cubicBezTo>
                  <a:cubicBezTo>
                    <a:pt x="3113007" y="16031"/>
                    <a:pt x="3116522" y="24518"/>
                    <a:pt x="3116522" y="33367"/>
                  </a:cubicBezTo>
                  <a:lnTo>
                    <a:pt x="3116522" y="236920"/>
                  </a:lnTo>
                  <a:cubicBezTo>
                    <a:pt x="3116522" y="255348"/>
                    <a:pt x="3101583" y="270287"/>
                    <a:pt x="3083155" y="270287"/>
                  </a:cubicBezTo>
                  <a:lnTo>
                    <a:pt x="33367" y="270287"/>
                  </a:lnTo>
                  <a:cubicBezTo>
                    <a:pt x="24518" y="270287"/>
                    <a:pt x="16031" y="266772"/>
                    <a:pt x="9773" y="260514"/>
                  </a:cubicBezTo>
                  <a:cubicBezTo>
                    <a:pt x="3515" y="254257"/>
                    <a:pt x="0" y="245769"/>
                    <a:pt x="0" y="236920"/>
                  </a:cubicBezTo>
                  <a:lnTo>
                    <a:pt x="0" y="33367"/>
                  </a:lnTo>
                  <a:cubicBezTo>
                    <a:pt x="0" y="24518"/>
                    <a:pt x="3515" y="16031"/>
                    <a:pt x="9773" y="9773"/>
                  </a:cubicBezTo>
                  <a:cubicBezTo>
                    <a:pt x="16031" y="3515"/>
                    <a:pt x="24518" y="0"/>
                    <a:pt x="333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F5152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116522" cy="308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654028" y="2025801"/>
            <a:ext cx="12024631" cy="1071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23"/>
              </a:lnSpc>
            </a:pPr>
            <a:r>
              <a:rPr lang="en-US" sz="2231" b="true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the percentage of unique product increase in 2021 vs. 2020?</a:t>
            </a:r>
          </a:p>
          <a:p>
            <a:pPr algn="just">
              <a:lnSpc>
                <a:spcPts val="2703"/>
              </a:lnSpc>
            </a:pPr>
          </a:p>
          <a:p>
            <a:pPr algn="just">
              <a:lnSpc>
                <a:spcPts val="2703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779174" y="-8763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57266" y="3152775"/>
            <a:ext cx="5465845" cy="68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5"/>
              </a:lnSpc>
            </a:pPr>
            <a:r>
              <a:rPr lang="en-US" sz="3962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Query 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437126" y="-338499"/>
            <a:ext cx="4554680" cy="6892327"/>
          </a:xfrm>
          <a:custGeom>
            <a:avLst/>
            <a:gdLst/>
            <a:ahLst/>
            <a:cxnLst/>
            <a:rect r="r" b="b" t="t" l="l"/>
            <a:pathLst>
              <a:path h="6892327" w="4554680">
                <a:moveTo>
                  <a:pt x="4554679" y="6892327"/>
                </a:moveTo>
                <a:lnTo>
                  <a:pt x="0" y="6892327"/>
                </a:lnTo>
                <a:lnTo>
                  <a:pt x="0" y="0"/>
                </a:lnTo>
                <a:lnTo>
                  <a:pt x="4554679" y="0"/>
                </a:lnTo>
                <a:lnTo>
                  <a:pt x="4554679" y="689232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4927" y="3107665"/>
            <a:ext cx="5351693" cy="1457993"/>
          </a:xfrm>
          <a:custGeom>
            <a:avLst/>
            <a:gdLst/>
            <a:ahLst/>
            <a:cxnLst/>
            <a:rect r="r" b="b" t="t" l="l"/>
            <a:pathLst>
              <a:path h="1457993" w="5351693">
                <a:moveTo>
                  <a:pt x="0" y="0"/>
                </a:moveTo>
                <a:lnTo>
                  <a:pt x="5351693" y="0"/>
                </a:lnTo>
                <a:lnTo>
                  <a:pt x="5351693" y="1457993"/>
                </a:lnTo>
                <a:lnTo>
                  <a:pt x="0" y="14579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23258" y="5539478"/>
            <a:ext cx="5754188" cy="3718822"/>
          </a:xfrm>
          <a:custGeom>
            <a:avLst/>
            <a:gdLst/>
            <a:ahLst/>
            <a:cxnLst/>
            <a:rect r="r" b="b" t="t" l="l"/>
            <a:pathLst>
              <a:path h="3718822" w="5754188">
                <a:moveTo>
                  <a:pt x="0" y="0"/>
                </a:moveTo>
                <a:lnTo>
                  <a:pt x="5754187" y="0"/>
                </a:lnTo>
                <a:lnTo>
                  <a:pt x="5754187" y="3718822"/>
                </a:lnTo>
                <a:lnTo>
                  <a:pt x="0" y="37188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49644" y="6203334"/>
            <a:ext cx="2523418" cy="1678669"/>
          </a:xfrm>
          <a:custGeom>
            <a:avLst/>
            <a:gdLst/>
            <a:ahLst/>
            <a:cxnLst/>
            <a:rect r="r" b="b" t="t" l="l"/>
            <a:pathLst>
              <a:path h="1678669" w="2523418">
                <a:moveTo>
                  <a:pt x="0" y="0"/>
                </a:moveTo>
                <a:lnTo>
                  <a:pt x="2523418" y="0"/>
                </a:lnTo>
                <a:lnTo>
                  <a:pt x="2523418" y="1678669"/>
                </a:lnTo>
                <a:lnTo>
                  <a:pt x="0" y="16786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00774" y="4819524"/>
            <a:ext cx="3621811" cy="2223144"/>
          </a:xfrm>
          <a:custGeom>
            <a:avLst/>
            <a:gdLst/>
            <a:ahLst/>
            <a:cxnLst/>
            <a:rect r="r" b="b" t="t" l="l"/>
            <a:pathLst>
              <a:path h="2223144" w="3621811">
                <a:moveTo>
                  <a:pt x="0" y="0"/>
                </a:moveTo>
                <a:lnTo>
                  <a:pt x="3621811" y="0"/>
                </a:lnTo>
                <a:lnTo>
                  <a:pt x="3621811" y="2223144"/>
                </a:lnTo>
                <a:lnTo>
                  <a:pt x="0" y="22231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21002" y="311471"/>
            <a:ext cx="5430303" cy="684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24"/>
              </a:lnSpc>
            </a:pPr>
            <a:r>
              <a:rPr lang="en-US" sz="3937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Insights: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0818" y="1215240"/>
            <a:ext cx="13484879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Atliq Hardware experienced a notable 36.33% growth in its unique product offerings, expanding from 245 in 2020 to 334 in 2021.</a:t>
            </a:r>
          </a:p>
          <a:p>
            <a:pPr algn="just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98314" y="5761608"/>
            <a:ext cx="3654028" cy="5143500"/>
          </a:xfrm>
          <a:custGeom>
            <a:avLst/>
            <a:gdLst/>
            <a:ahLst/>
            <a:cxnLst/>
            <a:rect r="r" b="b" t="t" l="l"/>
            <a:pathLst>
              <a:path h="5143500" w="3654028">
                <a:moveTo>
                  <a:pt x="0" y="0"/>
                </a:moveTo>
                <a:lnTo>
                  <a:pt x="3654028" y="0"/>
                </a:lnTo>
                <a:lnTo>
                  <a:pt x="3654028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5502057" y="-309054"/>
            <a:ext cx="3155332" cy="4774777"/>
          </a:xfrm>
          <a:custGeom>
            <a:avLst/>
            <a:gdLst/>
            <a:ahLst/>
            <a:cxnLst/>
            <a:rect r="r" b="b" t="t" l="l"/>
            <a:pathLst>
              <a:path h="4774777" w="3155332">
                <a:moveTo>
                  <a:pt x="3155332" y="4774777"/>
                </a:moveTo>
                <a:lnTo>
                  <a:pt x="0" y="4774777"/>
                </a:lnTo>
                <a:lnTo>
                  <a:pt x="0" y="0"/>
                </a:lnTo>
                <a:lnTo>
                  <a:pt x="3155332" y="0"/>
                </a:lnTo>
                <a:lnTo>
                  <a:pt x="3155332" y="477477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45050" y="1095375"/>
            <a:ext cx="5465845" cy="68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5"/>
              </a:lnSpc>
            </a:pPr>
            <a:r>
              <a:rPr lang="en-US" sz="3962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Request: 3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931574" y="-10287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5913413" y="72009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407879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078796" y="0"/>
                </a:lnTo>
                <a:lnTo>
                  <a:pt x="4078796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54028" y="4209793"/>
            <a:ext cx="11985446" cy="2704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select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segment,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count(distinct(product_code)) as product_count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f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rom dim_product 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group by 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segment</a:t>
            </a:r>
          </a:p>
          <a:p>
            <a:pPr algn="just">
              <a:lnSpc>
                <a:spcPts val="3611"/>
              </a:lnSpc>
            </a:pP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order by product_count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 d</a:t>
            </a:r>
            <a:r>
              <a:rPr lang="en-US" sz="2579">
                <a:solidFill>
                  <a:srgbClr val="222436"/>
                </a:solidFill>
                <a:latin typeface="Canva Sans"/>
                <a:ea typeface="Canva Sans"/>
                <a:cs typeface="Canva Sans"/>
                <a:sym typeface="Canva Sans"/>
              </a:rPr>
              <a:t>esc;</a:t>
            </a:r>
          </a:p>
          <a:p>
            <a:pPr algn="just">
              <a:lnSpc>
                <a:spcPts val="3611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3299622" y="1783990"/>
            <a:ext cx="12339852" cy="1026247"/>
            <a:chOff x="0" y="0"/>
            <a:chExt cx="3250002" cy="2702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0002" cy="270287"/>
            </a:xfrm>
            <a:custGeom>
              <a:avLst/>
              <a:gdLst/>
              <a:ahLst/>
              <a:cxnLst/>
              <a:rect r="r" b="b" t="t" l="l"/>
              <a:pathLst>
                <a:path h="270287" w="3250002">
                  <a:moveTo>
                    <a:pt x="31997" y="0"/>
                  </a:moveTo>
                  <a:lnTo>
                    <a:pt x="3218005" y="0"/>
                  </a:lnTo>
                  <a:cubicBezTo>
                    <a:pt x="3235677" y="0"/>
                    <a:pt x="3250002" y="14326"/>
                    <a:pt x="3250002" y="31997"/>
                  </a:cubicBezTo>
                  <a:lnTo>
                    <a:pt x="3250002" y="238290"/>
                  </a:lnTo>
                  <a:cubicBezTo>
                    <a:pt x="3250002" y="246776"/>
                    <a:pt x="3246631" y="254915"/>
                    <a:pt x="3240630" y="260916"/>
                  </a:cubicBezTo>
                  <a:cubicBezTo>
                    <a:pt x="3234630" y="266916"/>
                    <a:pt x="3226491" y="270287"/>
                    <a:pt x="3218005" y="270287"/>
                  </a:cubicBezTo>
                  <a:lnTo>
                    <a:pt x="31997" y="270287"/>
                  </a:lnTo>
                  <a:cubicBezTo>
                    <a:pt x="23511" y="270287"/>
                    <a:pt x="15372" y="266916"/>
                    <a:pt x="9372" y="260916"/>
                  </a:cubicBezTo>
                  <a:cubicBezTo>
                    <a:pt x="3371" y="254915"/>
                    <a:pt x="0" y="246776"/>
                    <a:pt x="0" y="238290"/>
                  </a:cubicBezTo>
                  <a:lnTo>
                    <a:pt x="0" y="31997"/>
                  </a:lnTo>
                  <a:cubicBezTo>
                    <a:pt x="0" y="23511"/>
                    <a:pt x="3371" y="15372"/>
                    <a:pt x="9372" y="9372"/>
                  </a:cubicBezTo>
                  <a:cubicBezTo>
                    <a:pt x="15372" y="3371"/>
                    <a:pt x="23511" y="0"/>
                    <a:pt x="319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F5152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250002" cy="3083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477426" y="1869521"/>
            <a:ext cx="12024631" cy="807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3"/>
              </a:lnSpc>
            </a:pPr>
            <a:r>
              <a:rPr lang="en-US" b="true" sz="2331">
                <a:solidFill>
                  <a:srgbClr val="22243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Provide a report with all the unique product counts for each segment and sort them in descending order of product counts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779174" y="-876300"/>
            <a:ext cx="4078795" cy="4114800"/>
          </a:xfrm>
          <a:custGeom>
            <a:avLst/>
            <a:gdLst/>
            <a:ahLst/>
            <a:cxnLst/>
            <a:rect r="r" b="b" t="t" l="l"/>
            <a:pathLst>
              <a:path h="4114800" w="4078795">
                <a:moveTo>
                  <a:pt x="0" y="0"/>
                </a:moveTo>
                <a:lnTo>
                  <a:pt x="4078796" y="0"/>
                </a:lnTo>
                <a:lnTo>
                  <a:pt x="40787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013116" y="3286125"/>
            <a:ext cx="5465845" cy="688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5"/>
              </a:lnSpc>
            </a:pPr>
            <a:r>
              <a:rPr lang="en-US" sz="3962">
                <a:solidFill>
                  <a:srgbClr val="3279BD"/>
                </a:solidFill>
                <a:latin typeface="Chunk Five"/>
                <a:ea typeface="Chunk Five"/>
                <a:cs typeface="Chunk Five"/>
                <a:sym typeface="Chunk Five"/>
              </a:rPr>
              <a:t>Query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DAGr1jVbo5Y</dc:identifier>
  <dcterms:modified xsi:type="dcterms:W3CDTF">2011-08-01T06:04:30Z</dcterms:modified>
  <cp:revision>1</cp:revision>
  <dc:title>Blue Red and Yellow Geometric Group Project Presentation</dc:title>
</cp:coreProperties>
</file>