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notesSlides/notesSlide18.xml" ContentType="application/vnd.openxmlformats-officedocument.presentationml.notesSlide+xml"/>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67.xml" ContentType="application/vnd.openxmlformats-officedocument.presentationml.slide+xml"/>
  <Override PartName="/ppt/commentAuthors.xml" ContentType="application/vnd.openxmlformats-officedocument.presentationml.commentAuthors+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257" r:id="rId2"/>
    <p:sldId id="1462" r:id="rId3"/>
    <p:sldId id="1094" r:id="rId4"/>
    <p:sldId id="1123" r:id="rId5"/>
    <p:sldId id="1124" r:id="rId6"/>
    <p:sldId id="1231" r:id="rId7"/>
    <p:sldId id="1232" r:id="rId8"/>
    <p:sldId id="1282" r:id="rId9"/>
    <p:sldId id="1221" r:id="rId10"/>
    <p:sldId id="1222" r:id="rId11"/>
    <p:sldId id="1277" r:id="rId12"/>
    <p:sldId id="1235" r:id="rId13"/>
    <p:sldId id="579" r:id="rId14"/>
    <p:sldId id="1344" r:id="rId15"/>
    <p:sldId id="1121" r:id="rId16"/>
    <p:sldId id="1122" r:id="rId17"/>
    <p:sldId id="599" r:id="rId18"/>
    <p:sldId id="271" r:id="rId19"/>
    <p:sldId id="315" r:id="rId20"/>
    <p:sldId id="314" r:id="rId21"/>
    <p:sldId id="600" r:id="rId22"/>
    <p:sldId id="1416" r:id="rId23"/>
    <p:sldId id="601" r:id="rId24"/>
    <p:sldId id="500" r:id="rId25"/>
    <p:sldId id="321" r:id="rId26"/>
    <p:sldId id="1286" r:id="rId27"/>
    <p:sldId id="901" r:id="rId28"/>
    <p:sldId id="902" r:id="rId29"/>
    <p:sldId id="603" r:id="rId30"/>
    <p:sldId id="499" r:id="rId31"/>
    <p:sldId id="604" r:id="rId32"/>
    <p:sldId id="489" r:id="rId33"/>
    <p:sldId id="1284" r:id="rId34"/>
    <p:sldId id="501" r:id="rId35"/>
    <p:sldId id="955" r:id="rId36"/>
    <p:sldId id="951" r:id="rId37"/>
    <p:sldId id="1278" r:id="rId38"/>
    <p:sldId id="1098" r:id="rId39"/>
    <p:sldId id="538" r:id="rId40"/>
    <p:sldId id="883" r:id="rId41"/>
    <p:sldId id="898" r:id="rId42"/>
    <p:sldId id="900" r:id="rId43"/>
    <p:sldId id="1236" r:id="rId44"/>
    <p:sldId id="842" r:id="rId45"/>
    <p:sldId id="1354" r:id="rId46"/>
    <p:sldId id="1171" r:id="rId47"/>
    <p:sldId id="1192" r:id="rId48"/>
    <p:sldId id="1237" r:id="rId49"/>
    <p:sldId id="843" r:id="rId50"/>
    <p:sldId id="1366" r:id="rId51"/>
    <p:sldId id="1172" r:id="rId52"/>
    <p:sldId id="1193" r:id="rId53"/>
    <p:sldId id="1238" r:id="rId54"/>
    <p:sldId id="844" r:id="rId55"/>
    <p:sldId id="1239" r:id="rId56"/>
    <p:sldId id="845" r:id="rId57"/>
    <p:sldId id="1173" r:id="rId58"/>
    <p:sldId id="1276" r:id="rId59"/>
    <p:sldId id="267" r:id="rId60"/>
    <p:sldId id="272" r:id="rId61"/>
    <p:sldId id="273" r:id="rId62"/>
    <p:sldId id="1178" r:id="rId63"/>
    <p:sldId id="580" r:id="rId64"/>
    <p:sldId id="1040" r:id="rId65"/>
    <p:sldId id="621" r:id="rId66"/>
    <p:sldId id="615" r:id="rId67"/>
    <p:sldId id="506" r:id="rId68"/>
    <p:sldId id="803" r:id="rId69"/>
    <p:sldId id="804" r:id="rId70"/>
    <p:sldId id="791" r:id="rId71"/>
    <p:sldId id="793" r:id="rId72"/>
    <p:sldId id="794" r:id="rId73"/>
    <p:sldId id="795" r:id="rId74"/>
    <p:sldId id="618" r:id="rId75"/>
    <p:sldId id="619" r:id="rId76"/>
    <p:sldId id="699" r:id="rId77"/>
    <p:sldId id="504" r:id="rId78"/>
    <p:sldId id="285" r:id="rId79"/>
    <p:sldId id="286" r:id="rId80"/>
    <p:sldId id="1406" r:id="rId81"/>
    <p:sldId id="1287" r:id="rId82"/>
    <p:sldId id="290" r:id="rId83"/>
    <p:sldId id="673" r:id="rId84"/>
    <p:sldId id="674" r:id="rId85"/>
    <p:sldId id="1148" r:id="rId86"/>
    <p:sldId id="1149" r:id="rId87"/>
    <p:sldId id="1288" r:id="rId88"/>
    <p:sldId id="1126" r:id="rId89"/>
    <p:sldId id="379" r:id="rId90"/>
    <p:sldId id="953" r:id="rId91"/>
    <p:sldId id="373" r:id="rId92"/>
    <p:sldId id="386" r:id="rId93"/>
    <p:sldId id="654" r:id="rId94"/>
    <p:sldId id="397" r:id="rId95"/>
    <p:sldId id="657" r:id="rId96"/>
    <p:sldId id="851" r:id="rId97"/>
    <p:sldId id="331" r:id="rId98"/>
    <p:sldId id="1245" r:id="rId99"/>
    <p:sldId id="1156" r:id="rId100"/>
    <p:sldId id="1394" r:id="rId101"/>
    <p:sldId id="1395" r:id="rId102"/>
    <p:sldId id="1401" r:id="rId103"/>
    <p:sldId id="1402" r:id="rId104"/>
    <p:sldId id="686" r:id="rId105"/>
    <p:sldId id="1207" r:id="rId106"/>
    <p:sldId id="1356" r:id="rId107"/>
    <p:sldId id="302" r:id="rId108"/>
    <p:sldId id="1421" r:id="rId109"/>
    <p:sldId id="1130" r:id="rId110"/>
    <p:sldId id="1203" r:id="rId111"/>
    <p:sldId id="1263" r:id="rId112"/>
    <p:sldId id="1265" r:id="rId113"/>
    <p:sldId id="305" r:id="rId114"/>
    <p:sldId id="1266" r:id="rId115"/>
    <p:sldId id="306" r:id="rId116"/>
    <p:sldId id="308" r:id="rId117"/>
    <p:sldId id="1131" r:id="rId118"/>
    <p:sldId id="1267" r:id="rId119"/>
    <p:sldId id="1132" r:id="rId120"/>
    <p:sldId id="1268" r:id="rId121"/>
    <p:sldId id="1133" r:id="rId122"/>
    <p:sldId id="313" r:id="rId123"/>
    <p:sldId id="1204" r:id="rId124"/>
    <p:sldId id="1134" r:id="rId125"/>
    <p:sldId id="1242" r:id="rId126"/>
    <p:sldId id="1289" r:id="rId127"/>
    <p:sldId id="1136" r:id="rId128"/>
    <p:sldId id="1209" r:id="rId129"/>
    <p:sldId id="1269" r:id="rId130"/>
    <p:sldId id="1137" r:id="rId131"/>
    <p:sldId id="1270" r:id="rId132"/>
    <p:sldId id="1138" r:id="rId133"/>
    <p:sldId id="1141" r:id="rId134"/>
    <p:sldId id="1142" r:id="rId135"/>
    <p:sldId id="1143" r:id="rId136"/>
    <p:sldId id="1388" r:id="rId137"/>
    <p:sldId id="1154" r:id="rId138"/>
    <p:sldId id="1144" r:id="rId139"/>
    <p:sldId id="1155" r:id="rId140"/>
    <p:sldId id="1145" r:id="rId141"/>
    <p:sldId id="1146" r:id="rId142"/>
    <p:sldId id="1061" r:id="rId143"/>
    <p:sldId id="1062" r:id="rId144"/>
    <p:sldId id="1063" r:id="rId145"/>
    <p:sldId id="1253" r:id="rId146"/>
    <p:sldId id="1254" r:id="rId147"/>
    <p:sldId id="1255" r:id="rId148"/>
    <p:sldId id="1256" r:id="rId149"/>
    <p:sldId id="1257" r:id="rId150"/>
    <p:sldId id="1258" r:id="rId151"/>
    <p:sldId id="1259" r:id="rId152"/>
    <p:sldId id="1260" r:id="rId153"/>
    <p:sldId id="1261" r:id="rId154"/>
    <p:sldId id="1170" r:id="rId155"/>
    <p:sldId id="1064" r:id="rId156"/>
    <p:sldId id="1065" r:id="rId157"/>
    <p:sldId id="507" r:id="rId158"/>
    <p:sldId id="591" r:id="rId159"/>
    <p:sldId id="385" r:id="rId160"/>
    <p:sldId id="1125" r:id="rId161"/>
    <p:sldId id="387" r:id="rId162"/>
    <p:sldId id="388" r:id="rId163"/>
    <p:sldId id="527" r:id="rId164"/>
    <p:sldId id="529" r:id="rId165"/>
    <p:sldId id="393" r:id="rId166"/>
    <p:sldId id="395" r:id="rId167"/>
    <p:sldId id="947" r:id="rId168"/>
    <p:sldId id="1424" r:id="rId169"/>
    <p:sldId id="702" r:id="rId170"/>
    <p:sldId id="531" r:id="rId171"/>
    <p:sldId id="853" r:id="rId172"/>
    <p:sldId id="1102" r:id="rId173"/>
    <p:sldId id="526" r:id="rId174"/>
    <p:sldId id="524" r:id="rId175"/>
    <p:sldId id="548" r:id="rId176"/>
    <p:sldId id="646" r:id="rId177"/>
    <p:sldId id="647" r:id="rId178"/>
    <p:sldId id="773" r:id="rId179"/>
    <p:sldId id="549" r:id="rId180"/>
    <p:sldId id="550" r:id="rId181"/>
    <p:sldId id="547" r:id="rId182"/>
    <p:sldId id="515" r:id="rId183"/>
    <p:sldId id="516" r:id="rId184"/>
    <p:sldId id="517" r:id="rId185"/>
    <p:sldId id="551" r:id="rId186"/>
    <p:sldId id="554" r:id="rId187"/>
    <p:sldId id="555" r:id="rId188"/>
    <p:sldId id="1386" r:id="rId189"/>
    <p:sldId id="558" r:id="rId190"/>
    <p:sldId id="562" r:id="rId191"/>
    <p:sldId id="563" r:id="rId192"/>
    <p:sldId id="1296" r:id="rId193"/>
    <p:sldId id="1335" r:id="rId194"/>
    <p:sldId id="1336" r:id="rId195"/>
    <p:sldId id="625" r:id="rId196"/>
    <p:sldId id="1150" r:id="rId197"/>
    <p:sldId id="1240" r:id="rId198"/>
    <p:sldId id="1152" r:id="rId199"/>
    <p:sldId id="1153" r:id="rId200"/>
    <p:sldId id="402" r:id="rId201"/>
    <p:sldId id="403" r:id="rId202"/>
    <p:sldId id="404" r:id="rId203"/>
    <p:sldId id="1075" r:id="rId204"/>
    <p:sldId id="1076" r:id="rId205"/>
    <p:sldId id="1219" r:id="rId206"/>
    <p:sldId id="421" r:id="rId207"/>
    <p:sldId id="564" r:id="rId208"/>
    <p:sldId id="1364" r:id="rId209"/>
    <p:sldId id="826" r:id="rId210"/>
    <p:sldId id="566" r:id="rId211"/>
    <p:sldId id="1211" r:id="rId212"/>
    <p:sldId id="1430" r:id="rId213"/>
    <p:sldId id="1460" r:id="rId214"/>
    <p:sldId id="820" r:id="rId215"/>
    <p:sldId id="821" r:id="rId216"/>
    <p:sldId id="1077" r:id="rId217"/>
    <p:sldId id="1177" r:id="rId218"/>
    <p:sldId id="798" r:id="rId219"/>
    <p:sldId id="1215" r:id="rId220"/>
    <p:sldId id="1225" r:id="rId221"/>
    <p:sldId id="1212" r:id="rId222"/>
    <p:sldId id="1213" r:id="rId223"/>
    <p:sldId id="1216" r:id="rId224"/>
    <p:sldId id="1210" r:id="rId225"/>
    <p:sldId id="1151" r:id="rId226"/>
    <p:sldId id="1217" r:id="rId227"/>
    <p:sldId id="1226" r:id="rId228"/>
    <p:sldId id="443" r:id="rId229"/>
    <p:sldId id="445" r:id="rId230"/>
    <p:sldId id="446" r:id="rId231"/>
    <p:sldId id="1293" r:id="rId232"/>
    <p:sldId id="1403" r:id="rId233"/>
    <p:sldId id="1290" r:id="rId234"/>
    <p:sldId id="1294" r:id="rId235"/>
    <p:sldId id="1283" r:id="rId236"/>
    <p:sldId id="1292" r:id="rId237"/>
    <p:sldId id="440" r:id="rId238"/>
    <p:sldId id="823" r:id="rId239"/>
    <p:sldId id="570" r:id="rId240"/>
    <p:sldId id="827" r:id="rId241"/>
    <p:sldId id="836" r:id="rId242"/>
    <p:sldId id="837" r:id="rId243"/>
    <p:sldId id="453" r:id="rId244"/>
    <p:sldId id="574" r:id="rId245"/>
    <p:sldId id="838" r:id="rId246"/>
    <p:sldId id="839" r:id="rId247"/>
    <p:sldId id="1271" r:id="rId248"/>
    <p:sldId id="1059" r:id="rId249"/>
    <p:sldId id="1060" r:id="rId250"/>
    <p:sldId id="1418" r:id="rId251"/>
    <p:sldId id="576" r:id="rId252"/>
    <p:sldId id="824" r:id="rId253"/>
    <p:sldId id="577" r:id="rId254"/>
    <p:sldId id="935" r:id="rId255"/>
    <p:sldId id="371" r:id="rId256"/>
    <p:sldId id="575" r:id="rId257"/>
    <p:sldId id="1426" r:id="rId258"/>
    <p:sldId id="1165" r:id="rId259"/>
    <p:sldId id="1166" r:id="rId260"/>
    <p:sldId id="587" r:id="rId261"/>
    <p:sldId id="675" r:id="rId262"/>
    <p:sldId id="588" r:id="rId263"/>
    <p:sldId id="997" r:id="rId264"/>
    <p:sldId id="856" r:id="rId265"/>
    <p:sldId id="857" r:id="rId266"/>
    <p:sldId id="706" r:id="rId267"/>
    <p:sldId id="589" r:id="rId268"/>
    <p:sldId id="998" r:id="rId269"/>
    <p:sldId id="707" r:id="rId270"/>
    <p:sldId id="815" r:id="rId271"/>
    <p:sldId id="1410" r:id="rId272"/>
    <p:sldId id="979" r:id="rId273"/>
    <p:sldId id="982" r:id="rId274"/>
    <p:sldId id="983" r:id="rId275"/>
    <p:sldId id="975" r:id="rId276"/>
    <p:sldId id="709" r:id="rId277"/>
    <p:sldId id="594" r:id="rId278"/>
    <p:sldId id="788"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63122"/>
    <a:srgbClr val="39AE0A"/>
    <a:srgbClr val="FD8603"/>
    <a:srgbClr val="CAA496"/>
    <a:srgbClr val="41C60C"/>
    <a:srgbClr val="5E4C34"/>
    <a:srgbClr val="7E007E"/>
    <a:srgbClr val="164404"/>
    <a:srgbClr val="840FF9"/>
    <a:srgbClr val="D4EA0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394" autoAdjust="0"/>
  </p:normalViewPr>
  <p:slideViewPr>
    <p:cSldViewPr>
      <p:cViewPr varScale="1">
        <p:scale>
          <a:sx n="61" d="100"/>
          <a:sy n="61" d="100"/>
        </p:scale>
        <p:origin x="-84" y="-168"/>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206502"/>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 xmlns:p14="http://schemas.microsoft.com/office/powerpoint/2010/main" val="3131490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137</a:t>
            </a:fld>
            <a:endParaRPr lang="en-IN"/>
          </a:p>
        </p:txBody>
      </p:sp>
    </p:spTree>
    <p:extLst>
      <p:ext uri="{BB962C8B-B14F-4D97-AF65-F5344CB8AC3E}">
        <p14:creationId xmlns="" xmlns:p14="http://schemas.microsoft.com/office/powerpoint/2010/main" val="358808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139</a:t>
            </a:fld>
            <a:endParaRPr lang="en-IN"/>
          </a:p>
        </p:txBody>
      </p:sp>
    </p:spTree>
    <p:extLst>
      <p:ext uri="{BB962C8B-B14F-4D97-AF65-F5344CB8AC3E}">
        <p14:creationId xmlns="" xmlns:p14="http://schemas.microsoft.com/office/powerpoint/2010/main" val="690089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168</a:t>
            </a:fld>
            <a:endParaRPr lang="en-IN"/>
          </a:p>
        </p:txBody>
      </p:sp>
    </p:spTree>
    <p:extLst>
      <p:ext uri="{BB962C8B-B14F-4D97-AF65-F5344CB8AC3E}">
        <p14:creationId xmlns="" xmlns:p14="http://schemas.microsoft.com/office/powerpoint/2010/main" val="1941672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184</a:t>
            </a:fld>
            <a:endParaRPr lang="en-IN"/>
          </a:p>
        </p:txBody>
      </p:sp>
    </p:spTree>
    <p:extLst>
      <p:ext uri="{BB962C8B-B14F-4D97-AF65-F5344CB8AC3E}">
        <p14:creationId xmlns="" xmlns:p14="http://schemas.microsoft.com/office/powerpoint/2010/main" val="1476116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210</a:t>
            </a:fld>
            <a:endParaRPr lang="en-IN"/>
          </a:p>
        </p:txBody>
      </p:sp>
    </p:spTree>
    <p:extLst>
      <p:ext uri="{BB962C8B-B14F-4D97-AF65-F5344CB8AC3E}">
        <p14:creationId xmlns="" xmlns:p14="http://schemas.microsoft.com/office/powerpoint/2010/main" val="204235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230</a:t>
            </a:fld>
            <a:endParaRPr lang="en-IN"/>
          </a:p>
        </p:txBody>
      </p:sp>
    </p:spTree>
    <p:extLst>
      <p:ext uri="{BB962C8B-B14F-4D97-AF65-F5344CB8AC3E}">
        <p14:creationId xmlns="" xmlns:p14="http://schemas.microsoft.com/office/powerpoint/2010/main" val="3567040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231</a:t>
            </a:fld>
            <a:endParaRPr lang="en-IN"/>
          </a:p>
        </p:txBody>
      </p:sp>
    </p:spTree>
    <p:extLst>
      <p:ext uri="{BB962C8B-B14F-4D97-AF65-F5344CB8AC3E}">
        <p14:creationId xmlns="" xmlns:p14="http://schemas.microsoft.com/office/powerpoint/2010/main" val="11130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232</a:t>
            </a:fld>
            <a:endParaRPr lang="en-IN"/>
          </a:p>
        </p:txBody>
      </p:sp>
    </p:spTree>
    <p:extLst>
      <p:ext uri="{BB962C8B-B14F-4D97-AF65-F5344CB8AC3E}">
        <p14:creationId xmlns="" xmlns:p14="http://schemas.microsoft.com/office/powerpoint/2010/main" val="3623133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233</a:t>
            </a:fld>
            <a:endParaRPr lang="en-IN"/>
          </a:p>
        </p:txBody>
      </p:sp>
    </p:spTree>
    <p:extLst>
      <p:ext uri="{BB962C8B-B14F-4D97-AF65-F5344CB8AC3E}">
        <p14:creationId xmlns="" xmlns:p14="http://schemas.microsoft.com/office/powerpoint/2010/main" val="12933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234</a:t>
            </a:fld>
            <a:endParaRPr lang="en-IN"/>
          </a:p>
        </p:txBody>
      </p:sp>
    </p:spTree>
    <p:extLst>
      <p:ext uri="{BB962C8B-B14F-4D97-AF65-F5344CB8AC3E}">
        <p14:creationId xmlns="" xmlns:p14="http://schemas.microsoft.com/office/powerpoint/2010/main" val="411615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107</a:t>
            </a:fld>
            <a:endParaRPr lang="en-IN"/>
          </a:p>
        </p:txBody>
      </p:sp>
    </p:spTree>
    <p:extLst>
      <p:ext uri="{BB962C8B-B14F-4D97-AF65-F5344CB8AC3E}">
        <p14:creationId xmlns="" xmlns:p14="http://schemas.microsoft.com/office/powerpoint/2010/main" val="1326149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235</a:t>
            </a:fld>
            <a:endParaRPr lang="en-IN"/>
          </a:p>
        </p:txBody>
      </p:sp>
    </p:spTree>
    <p:extLst>
      <p:ext uri="{BB962C8B-B14F-4D97-AF65-F5344CB8AC3E}">
        <p14:creationId xmlns="" xmlns:p14="http://schemas.microsoft.com/office/powerpoint/2010/main" val="3999575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236</a:t>
            </a:fld>
            <a:endParaRPr lang="en-IN"/>
          </a:p>
        </p:txBody>
      </p:sp>
    </p:spTree>
    <p:extLst>
      <p:ext uri="{BB962C8B-B14F-4D97-AF65-F5344CB8AC3E}">
        <p14:creationId xmlns="" xmlns:p14="http://schemas.microsoft.com/office/powerpoint/2010/main" val="935533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112</a:t>
            </a:fld>
            <a:endParaRPr lang="en-IN"/>
          </a:p>
        </p:txBody>
      </p:sp>
    </p:spTree>
    <p:extLst>
      <p:ext uri="{BB962C8B-B14F-4D97-AF65-F5344CB8AC3E}">
        <p14:creationId xmlns="" xmlns:p14="http://schemas.microsoft.com/office/powerpoint/2010/main" val="740904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114</a:t>
            </a:fld>
            <a:endParaRPr lang="en-IN"/>
          </a:p>
        </p:txBody>
      </p:sp>
    </p:spTree>
    <p:extLst>
      <p:ext uri="{BB962C8B-B14F-4D97-AF65-F5344CB8AC3E}">
        <p14:creationId xmlns="" xmlns:p14="http://schemas.microsoft.com/office/powerpoint/2010/main" val="3041145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118</a:t>
            </a:fld>
            <a:endParaRPr lang="en-IN"/>
          </a:p>
        </p:txBody>
      </p:sp>
    </p:spTree>
    <p:extLst>
      <p:ext uri="{BB962C8B-B14F-4D97-AF65-F5344CB8AC3E}">
        <p14:creationId xmlns="" xmlns:p14="http://schemas.microsoft.com/office/powerpoint/2010/main" val="2677021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120</a:t>
            </a:fld>
            <a:endParaRPr lang="en-IN"/>
          </a:p>
        </p:txBody>
      </p:sp>
    </p:spTree>
    <p:extLst>
      <p:ext uri="{BB962C8B-B14F-4D97-AF65-F5344CB8AC3E}">
        <p14:creationId xmlns="" xmlns:p14="http://schemas.microsoft.com/office/powerpoint/2010/main" val="21332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29D91-C89F-4238-95A2-0EBF9E6AB453}" type="slidenum">
              <a:rPr lang="en-US" smtClean="0"/>
              <a:pPr/>
              <a:t>127</a:t>
            </a:fld>
            <a:endParaRPr lang="en-US"/>
          </a:p>
        </p:txBody>
      </p:sp>
    </p:spTree>
    <p:extLst>
      <p:ext uri="{BB962C8B-B14F-4D97-AF65-F5344CB8AC3E}">
        <p14:creationId xmlns="" xmlns:p14="http://schemas.microsoft.com/office/powerpoint/2010/main" val="1704597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129</a:t>
            </a:fld>
            <a:endParaRPr lang="en-IN"/>
          </a:p>
        </p:txBody>
      </p:sp>
    </p:spTree>
    <p:extLst>
      <p:ext uri="{BB962C8B-B14F-4D97-AF65-F5344CB8AC3E}">
        <p14:creationId xmlns="" xmlns:p14="http://schemas.microsoft.com/office/powerpoint/2010/main" val="540749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131</a:t>
            </a:fld>
            <a:endParaRPr lang="en-IN"/>
          </a:p>
        </p:txBody>
      </p:sp>
    </p:spTree>
    <p:extLst>
      <p:ext uri="{BB962C8B-B14F-4D97-AF65-F5344CB8AC3E}">
        <p14:creationId xmlns="" xmlns:p14="http://schemas.microsoft.com/office/powerpoint/2010/main" val="236780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5/19/2022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 xmlns:a16="http://schemas.microsoft.com/office/drawing/2014/main" val="20000"/>
                    </a:ext>
                  </a:extLst>
                </a:gridCol>
                <a:gridCol w="1143000">
                  <a:extLst>
                    <a:ext uri="{9D8B030D-6E8A-4147-A177-3AD203B41FA5}">
                      <a16:colId xmlns="" xmlns:a16="http://schemas.microsoft.com/office/drawing/2014/main" val="20001"/>
                    </a:ext>
                  </a:extLst>
                </a:gridCol>
                <a:gridCol w="1022683">
                  <a:extLst>
                    <a:ext uri="{9D8B030D-6E8A-4147-A177-3AD203B41FA5}">
                      <a16:colId xmlns="" xmlns:a16="http://schemas.microsoft.com/office/drawing/2014/main" val="20002"/>
                    </a:ext>
                  </a:extLst>
                </a:gridCol>
                <a:gridCol w="1263317">
                  <a:extLst>
                    <a:ext uri="{9D8B030D-6E8A-4147-A177-3AD203B41FA5}">
                      <a16:colId xmlns=""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jpe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9" name="Subtitle 3"/>
          <p:cNvSpPr txBox="1">
            <a:spLocks/>
          </p:cNvSpPr>
          <p:nvPr/>
        </p:nvSpPr>
        <p:spPr>
          <a:xfrm>
            <a:off x="4444912" y="3760321"/>
            <a:ext cx="6065018" cy="587897"/>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8800" dirty="0">
                <a:solidFill>
                  <a:srgbClr val="17A889"/>
                </a:solidFill>
                <a:latin typeface="Calibri" panose="020F0502020204030204" pitchFamily="34" charset="0"/>
                <a:cs typeface="Calibri" panose="020F0502020204030204" pitchFamily="34" charset="0"/>
              </a:rPr>
              <a:t>iet</a:t>
            </a:r>
          </a:p>
        </p:txBody>
      </p:sp>
      <p:sp>
        <p:nvSpPr>
          <p:cNvPr id="6" name="Rectangle 5">
            <a:extLst>
              <a:ext uri="{FF2B5EF4-FFF2-40B4-BE49-F238E27FC236}">
                <a16:creationId xmlns="" xmlns:a16="http://schemas.microsoft.com/office/drawing/2014/main" id="{B8948F78-B708-4250-8816-44ACEC13C281}"/>
              </a:ext>
            </a:extLst>
          </p:cNvPr>
          <p:cNvSpPr/>
          <p:nvPr/>
        </p:nvSpPr>
        <p:spPr>
          <a:xfrm>
            <a:off x="184322" y="5517232"/>
            <a:ext cx="11675299" cy="400110"/>
          </a:xfrm>
          <a:prstGeom prst="rect">
            <a:avLst/>
          </a:prstGeom>
        </p:spPr>
        <p:txBody>
          <a:bodyPr wrap="square">
            <a:spAutoFit/>
          </a:bodyPr>
          <a:lstStyle/>
          <a:p>
            <a:r>
              <a:rPr lang="en-IN" sz="2000" dirty="0">
                <a:solidFill>
                  <a:srgbClr val="1185E5"/>
                </a:solidFill>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SQL, PL/SQL and NoSQL(MongoDB)</a:t>
            </a:r>
          </a:p>
        </p:txBody>
      </p:sp>
      <p:sp>
        <p:nvSpPr>
          <p:cNvPr id="7" name="Rectangle 6">
            <a:extLst>
              <a:ext uri="{FF2B5EF4-FFF2-40B4-BE49-F238E27FC236}">
                <a16:creationId xmlns=""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accent4">
                    <a:lumMod val="50000"/>
                  </a:schemeClr>
                </a:solidFill>
              </a:rPr>
              <a:t>Before we start DBT module.</a:t>
            </a:r>
          </a:p>
        </p:txBody>
      </p:sp>
      <p:sp>
        <p:nvSpPr>
          <p:cNvPr id="10" name="Rectangle 9">
            <a:extLst>
              <a:ext uri="{FF2B5EF4-FFF2-40B4-BE49-F238E27FC236}">
                <a16:creationId xmlns=""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accent4">
                    <a:lumMod val="50000"/>
                  </a:schemeClr>
                </a:solidFill>
              </a:rPr>
              <a:t>Which module(s) you have completed?</a:t>
            </a:r>
          </a:p>
        </p:txBody>
      </p:sp>
      <p:sp>
        <p:nvSpPr>
          <p:cNvPr id="3" name="TextBox 2">
            <a:extLst>
              <a:ext uri="{FF2B5EF4-FFF2-40B4-BE49-F238E27FC236}">
                <a16:creationId xmlns="" xmlns:a16="http://schemas.microsoft.com/office/drawing/2014/main" id="{685929B2-6349-4CA9-ABFF-E94AF285D846}"/>
              </a:ext>
            </a:extLst>
          </p:cNvPr>
          <p:cNvSpPr txBox="1"/>
          <p:nvPr/>
        </p:nvSpPr>
        <p:spPr>
          <a:xfrm>
            <a:off x="181341" y="4212957"/>
            <a:ext cx="8146907" cy="64633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1800" dirty="0">
                <a:solidFill>
                  <a:schemeClr val="accent6"/>
                </a:solidFill>
              </a:rPr>
              <a:t>If A and a, B and b, C and c etc. are treated in the same way then it is case-insensitive. </a:t>
            </a:r>
            <a:r>
              <a:rPr lang="en-US" sz="1800" b="1" dirty="0">
                <a:solidFill>
                  <a:schemeClr val="accent6"/>
                </a:solidFill>
              </a:rPr>
              <a:t>MySQL is case-insensitive</a:t>
            </a:r>
            <a:endParaRPr lang="en-IN" sz="1800" b="1" dirty="0">
              <a:solidFill>
                <a:schemeClr val="accent6"/>
              </a:solidFill>
            </a:endParaRPr>
          </a:p>
        </p:txBody>
      </p:sp>
      <p:pic>
        <p:nvPicPr>
          <p:cNvPr id="1026" name="Picture 2">
            <a:extLst>
              <a:ext uri="{FF2B5EF4-FFF2-40B4-BE49-F238E27FC236}">
                <a16:creationId xmlns="" xmlns:a16="http://schemas.microsoft.com/office/drawing/2014/main" id="{3C20C115-B85A-4196-A39A-6E5F66E282A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1340" y="196593"/>
            <a:ext cx="3898435" cy="10678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3802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3139321"/>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In computer-based systems, it is possible to access data remotely.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stored in files of computer-based systems can be shared among multiple users at a same time.</a:t>
            </a:r>
          </a:p>
          <a:p>
            <a:pPr marL="285750" indent="-285750">
              <a:buFont typeface="Arial" panose="020B0604020202020204" pitchFamily="34" charset="0"/>
              <a:buChar char="•"/>
            </a:pPr>
            <a:endParaRPr lang="en-US" dirty="0">
              <a:latin typeface="Palatino Linotype" panose="02040502050505030304" pitchFamily="18" charset="0"/>
            </a:endParaRPr>
          </a:p>
        </p:txBody>
      </p:sp>
      <p:sp>
        <p:nvSpPr>
          <p:cNvPr id="5" name="Rectangle 4">
            <a:extLst>
              <a:ext uri="{FF2B5EF4-FFF2-40B4-BE49-F238E27FC236}">
                <a16:creationId xmlns="" xmlns:a16="http://schemas.microsoft.com/office/drawing/2014/main" id="{93AEAC98-450C-4687-94C0-9E460D163123}"/>
              </a:ext>
            </a:extLst>
          </p:cNvPr>
          <p:cNvSpPr/>
          <p:nvPr/>
        </p:nvSpPr>
        <p:spPr>
          <a:xfrm>
            <a:off x="335360" y="1340768"/>
            <a:ext cx="4536504" cy="369332"/>
          </a:xfrm>
          <a:prstGeom prst="rect">
            <a:avLst/>
          </a:prstGeom>
        </p:spPr>
        <p:txBody>
          <a:bodyPr wrap="square">
            <a:spAutoFit/>
          </a:bodyPr>
          <a:lstStyle/>
          <a:p>
            <a:r>
              <a:rPr lang="en-IN" b="1" dirty="0">
                <a:solidFill>
                  <a:srgbClr val="000000"/>
                </a:solidFill>
                <a:latin typeface="Palatino Linotype" panose="02040502050505030304" pitchFamily="18" charset="0"/>
              </a:rPr>
              <a:t>Advantage of File-oriented system</a:t>
            </a:r>
          </a:p>
        </p:txBody>
      </p:sp>
    </p:spTree>
    <p:extLst>
      <p:ext uri="{BB962C8B-B14F-4D97-AF65-F5344CB8AC3E}">
        <p14:creationId xmlns="" xmlns:p14="http://schemas.microsoft.com/office/powerpoint/2010/main" val="358936082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visible / invisible columns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 xmlns:a16="http://schemas.microsoft.com/office/drawing/2014/main" id="{18B8FA65-62AC-479D-B0BF-F2E908D2CF43}"/>
              </a:ext>
            </a:extLst>
          </p:cNvPr>
          <p:cNvSpPr/>
          <p:nvPr/>
        </p:nvSpPr>
        <p:spPr>
          <a:xfrm>
            <a:off x="353362" y="3284985"/>
            <a:ext cx="11431270" cy="646331"/>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Columns are visible by default. To explicitly specify visibility for a new column, use a VISIBLE or INVISIBLE keyword as part of the column definition for CREATE TABLE or ALTER TABLE.</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 xmlns:a16="http://schemas.microsoft.com/office/drawing/2014/main" id="{33F262B4-69B8-4A4E-89B3-0E81DE60D46C}"/>
              </a:ext>
            </a:extLst>
          </p:cNvPr>
          <p:cNvSpPr/>
          <p:nvPr/>
        </p:nvSpPr>
        <p:spPr>
          <a:xfrm>
            <a:off x="353361" y="4482439"/>
            <a:ext cx="11431270" cy="153888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An invisible column is normally hidden to queries, but can be accessed if explicitly referenced. Prior to MySQL 8.0.23, all columns are visible.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 table must have at least one visible column. Attempting to make all columns invisible produces an error.</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SELECT * does not include invisible columns.</a:t>
            </a:r>
          </a:p>
        </p:txBody>
      </p:sp>
    </p:spTree>
    <p:extLst>
      <p:ext uri="{BB962C8B-B14F-4D97-AF65-F5344CB8AC3E}">
        <p14:creationId xmlns="" xmlns:p14="http://schemas.microsoft.com/office/powerpoint/2010/main" val="18792591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 xmlns:a16="http://schemas.microsoft.com/office/drawing/2014/main" id="{B1DFC59C-88B8-4B44-B53E-C1F66AE3CC4E}"/>
              </a:ext>
            </a:extLst>
          </p:cNvPr>
          <p:cNvSpPr/>
          <p:nvPr/>
        </p:nvSpPr>
        <p:spPr>
          <a:xfrm>
            <a:off x="173185" y="1689209"/>
            <a:ext cx="5202734"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salary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commission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total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DEFAULT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salary + commission</a:t>
            </a:r>
            <a:r>
              <a:rPr lang="en-IN" dirty="0">
                <a:solidFill>
                  <a:schemeClr val="bg1">
                    <a:lumMod val="6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INVISIBLE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 xmlns:a16="http://schemas.microsoft.com/office/drawing/2014/main" id="{E122D950-8619-48F6-B61E-001A4215961E}"/>
              </a:ext>
            </a:extLst>
          </p:cNvPr>
          <p:cNvSpPr/>
          <p:nvPr/>
        </p:nvSpPr>
        <p:spPr>
          <a:xfrm>
            <a:off x="299610" y="4230072"/>
            <a:ext cx="11162033" cy="187743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 (firstName, salary, commission)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990055"/>
                </a:solidFill>
                <a:latin typeface="Liberation Mono"/>
              </a:rPr>
              <a:t>4700</a:t>
            </a:r>
            <a:r>
              <a:rPr lang="en-IN" dirty="0">
                <a:latin typeface="Liberation Mono"/>
                <a:cs typeface="Arial" panose="020B0604020202020204" pitchFamily="34" charset="0"/>
              </a:rPr>
              <a:t>, </a:t>
            </a:r>
            <a:r>
              <a:rPr lang="en-IN" dirty="0">
                <a:solidFill>
                  <a:srgbClr val="990055"/>
                </a:solidFill>
                <a:latin typeface="Liberation Mono"/>
              </a:rPr>
              <a:t>-700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 (firstName, salary, commission)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990055"/>
                </a:solidFill>
                <a:latin typeface="Liberation Mono"/>
              </a:rPr>
              <a:t>3400</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 (firstName, salary, commission)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990055"/>
                </a:solidFill>
                <a:latin typeface="Liberation Mono"/>
              </a:rPr>
              <a:t>3200</a:t>
            </a:r>
            <a:r>
              <a:rPr lang="en-IN" dirty="0">
                <a:latin typeface="Liberation Mono"/>
                <a:cs typeface="Arial" panose="020B0604020202020204" pitchFamily="34" charset="0"/>
              </a:rPr>
              <a:t>, </a:t>
            </a:r>
            <a:r>
              <a:rPr lang="en-IN" dirty="0">
                <a:solidFill>
                  <a:srgbClr val="990055"/>
                </a:solidFill>
                <a:latin typeface="Liberation Mono"/>
              </a:rPr>
              <a:t>250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 (firstName, salary, commission)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2600</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employee</a:t>
            </a:r>
            <a:r>
              <a:rPr lang="en-IN" dirty="0">
                <a:latin typeface="Liberation Mono"/>
                <a:cs typeface="Arial" panose="020B0604020202020204" pitchFamily="34" charset="0"/>
              </a:rPr>
              <a:t> (firstName, salary, commission)</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990055"/>
                </a:solidFill>
                <a:latin typeface="Liberation Mono"/>
              </a:rPr>
              <a:t>4500</a:t>
            </a:r>
            <a:r>
              <a:rPr lang="en-US" dirty="0">
                <a:latin typeface="Liberation Mono"/>
                <a:cs typeface="Arial" panose="020B0604020202020204" pitchFamily="34" charset="0"/>
              </a:rPr>
              <a:t>, </a:t>
            </a:r>
            <a:r>
              <a:rPr lang="en-US" dirty="0">
                <a:solidFill>
                  <a:srgbClr val="990055"/>
                </a:solidFill>
                <a:latin typeface="Liberation Mono"/>
              </a:rPr>
              <a:t>300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employee</a:t>
            </a:r>
            <a:r>
              <a:rPr lang="en-IN" dirty="0">
                <a:latin typeface="Liberation Mono"/>
                <a:cs typeface="Arial" panose="020B0604020202020204" pitchFamily="34" charset="0"/>
              </a:rPr>
              <a:t>;</a:t>
            </a:r>
            <a:endParaRPr lang="en-IN" dirty="0"/>
          </a:p>
        </p:txBody>
      </p:sp>
      <p:sp>
        <p:nvSpPr>
          <p:cNvPr id="3" name="Rectangle 2">
            <a:extLst>
              <a:ext uri="{FF2B5EF4-FFF2-40B4-BE49-F238E27FC236}">
                <a16:creationId xmlns="" xmlns:a16="http://schemas.microsoft.com/office/drawing/2014/main"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INVISIBLE</a:t>
            </a:r>
            <a:endParaRPr lang="en-IN" dirty="0">
              <a:solidFill>
                <a:srgbClr val="0077AA"/>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 xmlns:a16="http://schemas.microsoft.com/office/drawing/2014/main" id="{0D133126-D949-46DD-A58A-9F84AD477AE4}"/>
              </a:ext>
            </a:extLst>
          </p:cNvPr>
          <p:cNvSpPr txBox="1"/>
          <p:nvPr/>
        </p:nvSpPr>
        <p:spPr>
          <a:xfrm>
            <a:off x="6096000" y="3044279"/>
            <a:ext cx="544432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VISIBLE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INVISIBLE</a:t>
            </a:r>
            <a:r>
              <a:rPr lang="en-IN" dirty="0">
                <a:latin typeface="Liberation Mono"/>
              </a:rPr>
              <a:t>;</a:t>
            </a:r>
          </a:p>
        </p:txBody>
      </p:sp>
      <p:sp>
        <p:nvSpPr>
          <p:cNvPr id="13" name="Rectangle 12">
            <a:extLst>
              <a:ext uri="{FF2B5EF4-FFF2-40B4-BE49-F238E27FC236}">
                <a16:creationId xmlns="" xmlns:a16="http://schemas.microsoft.com/office/drawing/2014/main" id="{5B399BF2-1A87-4455-9FEB-CF56CA9115E0}"/>
              </a:ext>
            </a:extLst>
          </p:cNvPr>
          <p:cNvSpPr/>
          <p:nvPr/>
        </p:nvSpPr>
        <p:spPr>
          <a:xfrm>
            <a:off x="6096000" y="1689209"/>
            <a:ext cx="5444326" cy="1200329"/>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 INVISIBLE</a:t>
            </a:r>
            <a:r>
              <a:rPr lang="en-IN" dirty="0">
                <a:solidFill>
                  <a:srgbClr val="C00000"/>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Tree>
    <p:extLst>
      <p:ext uri="{BB962C8B-B14F-4D97-AF65-F5344CB8AC3E}">
        <p14:creationId xmlns="" xmlns:p14="http://schemas.microsoft.com/office/powerpoint/2010/main" val="36180668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varbinary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 xmlns:a16="http://schemas.microsoft.com/office/drawing/2014/main" id="{18B8FA65-62AC-479D-B0BF-F2E908D2CF43}"/>
              </a:ext>
            </a:extLst>
          </p:cNvPr>
          <p:cNvSpPr/>
          <p:nvPr/>
        </p:nvSpPr>
        <p:spPr>
          <a:xfrm>
            <a:off x="353362" y="3284985"/>
            <a:ext cx="11431270" cy="369332"/>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TODO</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 xmlns:a16="http://schemas.microsoft.com/office/drawing/2014/main" id="{33F262B4-69B8-4A4E-89B3-0E81DE60D46C}"/>
              </a:ext>
            </a:extLst>
          </p:cNvPr>
          <p:cNvSpPr/>
          <p:nvPr/>
        </p:nvSpPr>
        <p:spPr>
          <a:xfrm>
            <a:off x="353361" y="4482439"/>
            <a:ext cx="11431270" cy="126188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p:txBody>
      </p:sp>
    </p:spTree>
    <p:extLst>
      <p:ext uri="{BB962C8B-B14F-4D97-AF65-F5344CB8AC3E}">
        <p14:creationId xmlns="" xmlns:p14="http://schemas.microsoft.com/office/powerpoint/2010/main" val="33837034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varbinary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 xmlns:a16="http://schemas.microsoft.com/office/drawing/2014/main" id="{B1DFC59C-88B8-4B44-B53E-C1F66AE3CC4E}"/>
              </a:ext>
            </a:extLst>
          </p:cNvPr>
          <p:cNvSpPr/>
          <p:nvPr/>
        </p:nvSpPr>
        <p:spPr>
          <a:xfrm>
            <a:off x="173185" y="1689209"/>
            <a:ext cx="5202734" cy="147732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VARBINARY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endParaRPr lang="en-IN" dirty="0">
              <a:solidFill>
                <a:srgbClr val="834689"/>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 xmlns:a16="http://schemas.microsoft.com/office/drawing/2014/main" id="{E122D950-8619-48F6-B61E-001A4215961E}"/>
              </a:ext>
            </a:extLst>
          </p:cNvPr>
          <p:cNvSpPr/>
          <p:nvPr/>
        </p:nvSpPr>
        <p:spPr>
          <a:xfrm>
            <a:off x="334566" y="3356992"/>
            <a:ext cx="111620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login(userName, password)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669900"/>
                </a:solidFill>
                <a:latin typeface="Liberation Mono"/>
              </a:rPr>
              <a:t>'ram@123'</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login(userName, password)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669900"/>
                </a:solidFill>
                <a:latin typeface="Liberation Mono"/>
              </a:rPr>
              <a:t>'pankaj'</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login(userName, password)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669900"/>
                </a:solidFill>
                <a:latin typeface="Liberation Mono"/>
              </a:rPr>
              <a:t>'rajan'</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login(userName, password)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a:t>
            </a:r>
            <a:r>
              <a:rPr lang="en-IN" dirty="0">
                <a:latin typeface="Liberation Mono"/>
                <a:cs typeface="Arial" panose="020B0604020202020204" pitchFamily="34" charset="0"/>
              </a:rPr>
              <a:t>login(userName, password)</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669900"/>
                </a:solidFill>
                <a:latin typeface="Liberation Mono"/>
              </a:rPr>
              <a:t>'omkar'</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 xmlns:a16="http://schemas.microsoft.com/office/drawing/2014/main"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dirty="0">
                <a:solidFill>
                  <a:srgbClr val="834689"/>
                </a:solidFill>
                <a:latin typeface="Liberation Mono"/>
                <a:cs typeface="Arial" panose="020B0604020202020204" pitchFamily="34" charset="0"/>
              </a:rPr>
              <a:t>VARBINARY</a:t>
            </a:r>
            <a:endParaRPr lang="en-IN" dirty="0">
              <a:solidFill>
                <a:srgbClr val="0077AA"/>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 xmlns:a16="http://schemas.microsoft.com/office/drawing/2014/main" id="{6ECA95C0-760E-4F1E-8B51-2373B8B7181D}"/>
              </a:ext>
            </a:extLst>
          </p:cNvPr>
          <p:cNvSpPr txBox="1"/>
          <p:nvPr/>
        </p:nvSpPr>
        <p:spPr>
          <a:xfrm>
            <a:off x="334566" y="5085184"/>
            <a:ext cx="609372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login</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t> username, </a:t>
            </a:r>
            <a:r>
              <a:rPr lang="en-US" dirty="0">
                <a:solidFill>
                  <a:srgbClr val="0077AA"/>
                </a:solidFill>
                <a:latin typeface="Liberation Mono"/>
                <a:cs typeface="Arial" panose="020B0604020202020204" pitchFamily="34" charset="0"/>
              </a:rPr>
              <a:t>CAST</a:t>
            </a:r>
            <a:r>
              <a:rPr lang="en-US" dirty="0"/>
              <a:t>(password as char) </a:t>
            </a:r>
            <a:r>
              <a:rPr lang="en-US" dirty="0">
                <a:solidFill>
                  <a:srgbClr val="0077AA"/>
                </a:solidFill>
                <a:latin typeface="Liberation Mono"/>
                <a:cs typeface="Arial" panose="020B0604020202020204" pitchFamily="34" charset="0"/>
              </a:rPr>
              <a:t>FROM</a:t>
            </a:r>
            <a:r>
              <a:rPr lang="en-US" dirty="0"/>
              <a:t> login;</a:t>
            </a:r>
            <a:endParaRPr lang="en-IN" dirty="0"/>
          </a:p>
        </p:txBody>
      </p:sp>
    </p:spTree>
    <p:extLst>
      <p:ext uri="{BB962C8B-B14F-4D97-AF65-F5344CB8AC3E}">
        <p14:creationId xmlns="" xmlns:p14="http://schemas.microsoft.com/office/powerpoint/2010/main" val="19264089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 xmlns:p14="http://schemas.microsoft.com/office/powerpoint/2010/main" val="5835134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 xmlns:a16="http://schemas.microsoft.com/office/drawing/2014/main"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 xmlns:a16="http://schemas.microsoft.com/office/drawing/2014/main" id="{789D37B7-7A04-4E8D-9981-5258B75421C5}"/>
              </a:ext>
            </a:extLst>
          </p:cNvPr>
          <p:cNvSpPr/>
          <p:nvPr/>
        </p:nvSpPr>
        <p:spPr>
          <a:xfrm>
            <a:off x="479920" y="4046876"/>
            <a:ext cx="11376720" cy="150810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2771728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a:solidFill>
                  <a:srgbClr val="FF9900"/>
                </a:solidFill>
                <a:latin typeface="Arial" pitchFamily="34" charset="0"/>
                <a:cs typeface="Arial" pitchFamily="34" charset="0"/>
              </a:rPr>
              <a:t>?</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 xmlns:a16="http://schemas.microsoft.com/office/drawing/2014/main"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 xmlns:a16="http://schemas.microsoft.com/office/drawing/2014/main"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 xmlns:p14="http://schemas.microsoft.com/office/powerpoint/2010/main" val="3382784131"/>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156982"/>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p>
        </p:txBody>
      </p:sp>
      <p:sp>
        <p:nvSpPr>
          <p:cNvPr id="6" name="TextBox 5">
            <a:extLst>
              <a:ext uri="{FF2B5EF4-FFF2-40B4-BE49-F238E27FC236}">
                <a16:creationId xmlns="" xmlns:a16="http://schemas.microsoft.com/office/drawing/2014/main" id="{609FB7D5-F5A8-4D4F-BCC4-E6E422ECF696}"/>
              </a:ext>
            </a:extLst>
          </p:cNvPr>
          <p:cNvSpPr txBox="1"/>
          <p:nvPr/>
        </p:nvSpPr>
        <p:spPr>
          <a:xfrm>
            <a:off x="216468" y="4797152"/>
            <a:ext cx="11810107" cy="1661993"/>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p:txBody>
      </p:sp>
      <p:sp>
        <p:nvSpPr>
          <p:cNvPr id="7" name="Rectangle 6">
            <a:extLst>
              <a:ext uri="{FF2B5EF4-FFF2-40B4-BE49-F238E27FC236}">
                <a16:creationId xmlns=""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 xmlns:p14="http://schemas.microsoft.com/office/powerpoint/2010/main" val="29586902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clustered and non-clustered index</a:t>
            </a:r>
          </a:p>
        </p:txBody>
      </p:sp>
      <p:sp>
        <p:nvSpPr>
          <p:cNvPr id="10" name="TextBox 9">
            <a:extLst>
              <a:ext uri="{FF2B5EF4-FFF2-40B4-BE49-F238E27FC236}">
                <a16:creationId xmlns="" xmlns:a16="http://schemas.microsoft.com/office/drawing/2014/main" id="{485287CE-286B-4A46-8BFA-0AB68118BFDC}"/>
              </a:ext>
            </a:extLst>
          </p:cNvPr>
          <p:cNvSpPr txBox="1"/>
          <p:nvPr/>
        </p:nvSpPr>
        <p:spPr>
          <a:xfrm>
            <a:off x="191344" y="764704"/>
            <a:ext cx="11737304" cy="1938992"/>
          </a:xfrm>
          <a:prstGeom prst="rect">
            <a:avLst/>
          </a:prstGeom>
          <a:noFill/>
        </p:spPr>
        <p:txBody>
          <a:bodyPr wrap="square">
            <a:spAutoFit/>
          </a:bodyPr>
          <a:lstStyle/>
          <a:p>
            <a:pPr algn="just"/>
            <a:r>
              <a:rPr lang="en-US" b="0" i="0" dirty="0">
                <a:solidFill>
                  <a:srgbClr val="333333"/>
                </a:solidFill>
                <a:effectLst/>
                <a:latin typeface="Palatino Linotype" panose="02040502050505030304" pitchFamily="18" charset="0"/>
              </a:rPr>
              <a:t>Indexing in MySQL is a process that helps us to return the requested data from the table very fast. If the table does not have an index, it scans the whole table for the requested data.</a:t>
            </a:r>
          </a:p>
          <a:p>
            <a:pPr algn="just"/>
            <a:endParaRPr lang="en-US" b="0" dirty="0">
              <a:solidFill>
                <a:srgbClr val="333333"/>
              </a:solidFill>
              <a:effectLst/>
              <a:latin typeface="Palatino Linotype" panose="02040502050505030304" pitchFamily="18" charset="0"/>
            </a:endParaRPr>
          </a:p>
          <a:p>
            <a:pPr algn="just"/>
            <a:r>
              <a:rPr lang="en-US" b="0" strike="noStrike" dirty="0">
                <a:solidFill>
                  <a:srgbClr val="008000"/>
                </a:solidFill>
                <a:effectLst/>
                <a:latin typeface="Palatino Linotype" panose="02040502050505030304" pitchFamily="18" charset="0"/>
              </a:rPr>
              <a:t>MySQL</a:t>
            </a:r>
            <a:r>
              <a:rPr lang="en-US" b="0" dirty="0">
                <a:solidFill>
                  <a:srgbClr val="333333"/>
                </a:solidFill>
                <a:effectLst/>
                <a:latin typeface="Palatino Linotype" panose="02040502050505030304" pitchFamily="18" charset="0"/>
              </a:rPr>
              <a:t> </a:t>
            </a:r>
            <a:r>
              <a:rPr lang="en-US" dirty="0">
                <a:solidFill>
                  <a:srgbClr val="008000"/>
                </a:solidFill>
                <a:latin typeface="Palatino Linotype" panose="02040502050505030304" pitchFamily="18" charset="0"/>
              </a:rPr>
              <a:t>allows two different types of Indexing:</a:t>
            </a:r>
          </a:p>
          <a:p>
            <a:pPr algn="just"/>
            <a:endParaRPr lang="en-US" sz="800" dirty="0">
              <a:solidFill>
                <a:srgbClr val="008000"/>
              </a:solidFill>
              <a:latin typeface="Palatino Linotype" panose="02040502050505030304" pitchFamily="18" charset="0"/>
            </a:endParaRPr>
          </a:p>
          <a:p>
            <a:pPr marL="285750" indent="-285750" algn="just">
              <a:buFont typeface="Arial" panose="020B0604020202020204" pitchFamily="34" charset="0"/>
              <a:buChar char="•"/>
            </a:pPr>
            <a:r>
              <a:rPr lang="en-US" dirty="0">
                <a:solidFill>
                  <a:srgbClr val="006C86"/>
                </a:solidFill>
              </a:rPr>
              <a:t>Clustered Index</a:t>
            </a:r>
          </a:p>
          <a:p>
            <a:pPr marL="285750" indent="-285750" algn="just">
              <a:buFont typeface="Arial" panose="020B0604020202020204" pitchFamily="34" charset="0"/>
              <a:buChar char="•"/>
            </a:pPr>
            <a:endParaRPr lang="en-US" sz="400" dirty="0">
              <a:solidFill>
                <a:srgbClr val="006C86"/>
              </a:solidFill>
            </a:endParaRPr>
          </a:p>
          <a:p>
            <a:pPr marL="285750" indent="-285750" algn="just">
              <a:buFont typeface="Arial" panose="020B0604020202020204" pitchFamily="34" charset="0"/>
              <a:buChar char="•"/>
            </a:pPr>
            <a:r>
              <a:rPr lang="en-US" dirty="0">
                <a:solidFill>
                  <a:srgbClr val="006C86"/>
                </a:solidFill>
              </a:rPr>
              <a:t>Non-Clustered Index</a:t>
            </a:r>
          </a:p>
        </p:txBody>
      </p:sp>
      <p:sp>
        <p:nvSpPr>
          <p:cNvPr id="16" name="TextBox 15">
            <a:extLst>
              <a:ext uri="{FF2B5EF4-FFF2-40B4-BE49-F238E27FC236}">
                <a16:creationId xmlns="" xmlns:a16="http://schemas.microsoft.com/office/drawing/2014/main" id="{633FFDEC-1624-4FAE-B1DB-5A9EDC93FC69}"/>
              </a:ext>
            </a:extLst>
          </p:cNvPr>
          <p:cNvSpPr txBox="1"/>
          <p:nvPr/>
        </p:nvSpPr>
        <p:spPr>
          <a:xfrm>
            <a:off x="224450" y="2996952"/>
            <a:ext cx="11704197" cy="2339102"/>
          </a:xfrm>
          <a:prstGeom prst="rect">
            <a:avLst/>
          </a:prstGeom>
          <a:noFill/>
        </p:spPr>
        <p:txBody>
          <a:bodyPr wrap="square">
            <a:spAutoFit/>
          </a:bodyPr>
          <a:lstStyle/>
          <a:p>
            <a:pPr algn="just"/>
            <a:r>
              <a:rPr lang="en-IN" sz="2000" b="0" i="0" dirty="0">
                <a:solidFill>
                  <a:srgbClr val="610B4B"/>
                </a:solidFill>
                <a:effectLst/>
                <a:latin typeface="erdana"/>
              </a:rPr>
              <a:t>Clustered Index:- </a:t>
            </a:r>
            <a:r>
              <a:rPr lang="en-US" i="0" dirty="0">
                <a:solidFill>
                  <a:srgbClr val="333333"/>
                </a:solidFill>
                <a:latin typeface="Palatino Linotype" panose="02040502050505030304" pitchFamily="18" charset="0"/>
              </a:rPr>
              <a:t>The InnoDB table uses a clustered index for optimizing the speed of most common lookups and DML operations like INSERT, UPDATE, and DELETE command. </a:t>
            </a:r>
            <a:r>
              <a:rPr lang="en-US" dirty="0">
                <a:solidFill>
                  <a:srgbClr val="333333"/>
                </a:solidFill>
                <a:latin typeface="Palatino Linotype" panose="02040502050505030304" pitchFamily="18" charset="0"/>
              </a:rPr>
              <a:t>Clustered indexes sort and store the data rows in the table or view based on their key values </a:t>
            </a:r>
            <a:r>
              <a:rPr lang="en-US" b="0" i="0" dirty="0">
                <a:solidFill>
                  <a:srgbClr val="333333"/>
                </a:solidFill>
                <a:effectLst/>
                <a:latin typeface="inter-regular"/>
              </a:rPr>
              <a:t>that can be sorted in only one way</a:t>
            </a:r>
            <a:r>
              <a:rPr lang="en-US" dirty="0">
                <a:solidFill>
                  <a:srgbClr val="333333"/>
                </a:solidFill>
                <a:latin typeface="Palatino Linotype" panose="02040502050505030304" pitchFamily="18" charset="0"/>
              </a:rPr>
              <a:t>. If the table column contains a primary key or unique key, MySQL creates a clustered index named PRIMARY based on that specific column. </a:t>
            </a:r>
          </a:p>
          <a:p>
            <a:pPr algn="just"/>
            <a:endParaRPr lang="en-US" sz="800" dirty="0">
              <a:solidFill>
                <a:srgbClr val="333333"/>
              </a:solidFill>
              <a:latin typeface="Palatino Linotype" panose="02040502050505030304" pitchFamily="18" charset="0"/>
            </a:endParaRPr>
          </a:p>
          <a:p>
            <a:pPr algn="just"/>
            <a:endParaRPr lang="en-US" sz="800" dirty="0">
              <a:solidFill>
                <a:srgbClr val="333333"/>
              </a:solidFill>
              <a:latin typeface="Palatino Linotype" panose="02040502050505030304" pitchFamily="18" charset="0"/>
            </a:endParaRPr>
          </a:p>
          <a:p>
            <a:pPr algn="just"/>
            <a:r>
              <a:rPr lang="en-IN" sz="2000" b="0" i="0" dirty="0">
                <a:solidFill>
                  <a:srgbClr val="610B4B"/>
                </a:solidFill>
                <a:effectLst/>
                <a:latin typeface="erdana"/>
              </a:rPr>
              <a:t>Non-Clustered Index:- </a:t>
            </a:r>
            <a:r>
              <a:rPr lang="en-US" dirty="0">
                <a:solidFill>
                  <a:srgbClr val="333333"/>
                </a:solidFill>
                <a:latin typeface="Palatino Linotype" panose="02040502050505030304" pitchFamily="18" charset="0"/>
              </a:rPr>
              <a:t>The indexes other than PRIMARY indexes (clustered indexes) called a non-clustered index. The non-clustered indexes are also known as secondary indexes. The non-clustered index and table data are both stored in different places. </a:t>
            </a:r>
            <a:r>
              <a:rPr lang="en-US" b="0" i="0" dirty="0">
                <a:solidFill>
                  <a:srgbClr val="333333"/>
                </a:solidFill>
                <a:effectLst/>
                <a:latin typeface="inter-regular"/>
              </a:rPr>
              <a:t>It is not sorted (ordering) the table data.</a:t>
            </a:r>
            <a:endParaRPr lang="en-IN" dirty="0">
              <a:solidFill>
                <a:srgbClr val="333333"/>
              </a:solidFill>
              <a:latin typeface="Palatino Linotype" panose="02040502050505030304" pitchFamily="18" charset="0"/>
            </a:endParaRPr>
          </a:p>
        </p:txBody>
      </p:sp>
    </p:spTree>
    <p:extLst>
      <p:ext uri="{BB962C8B-B14F-4D97-AF65-F5344CB8AC3E}">
        <p14:creationId xmlns="" xmlns:p14="http://schemas.microsoft.com/office/powerpoint/2010/main" val="1185403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a:t>
            </a:r>
          </a:p>
        </p:txBody>
      </p:sp>
      <p:sp>
        <p:nvSpPr>
          <p:cNvPr id="6" name="Rectangle 5"/>
          <p:cNvSpPr/>
          <p:nvPr/>
        </p:nvSpPr>
        <p:spPr>
          <a:xfrm>
            <a:off x="290745" y="1469683"/>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 xmlns:a16="http://schemas.microsoft.com/office/drawing/2014/main" id="{484CE300-2050-49A3-BDFF-69F18BC5022A}"/>
              </a:ext>
            </a:extLst>
          </p:cNvPr>
          <p:cNvSpPr/>
          <p:nvPr/>
        </p:nvSpPr>
        <p:spPr>
          <a:xfrm>
            <a:off x="894798" y="2318678"/>
            <a:ext cx="3717023"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TextBox 10">
            <a:extLst>
              <a:ext uri="{FF2B5EF4-FFF2-40B4-BE49-F238E27FC236}">
                <a16:creationId xmlns="" xmlns:a16="http://schemas.microsoft.com/office/drawing/2014/main" id="{C96BE7FC-DFE5-41BC-93C2-653212AF3C1D}"/>
              </a:ext>
            </a:extLst>
          </p:cNvPr>
          <p:cNvSpPr txBox="1"/>
          <p:nvPr/>
        </p:nvSpPr>
        <p:spPr>
          <a:xfrm>
            <a:off x="6871462" y="2320164"/>
            <a:ext cx="3852428"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purchase_orders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po_number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latin typeface="Liberation Mono"/>
                <a:cs typeface="Arial" panose="020B0604020202020204" pitchFamily="34" charset="0"/>
              </a:rPr>
              <a:t>   po_status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po_number</a:t>
            </a:r>
            <a:r>
              <a:rPr lang="en-IN"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 xmlns:a16="http://schemas.microsoft.com/office/drawing/2014/main" id="{DBC70CAB-9E5D-4B16-B79A-DDAA9D4DCD21}"/>
              </a:ext>
            </a:extLst>
          </p:cNvPr>
          <p:cNvSpPr txBox="1"/>
          <p:nvPr/>
        </p:nvSpPr>
        <p:spPr>
          <a:xfrm>
            <a:off x="894798" y="4566027"/>
            <a:ext cx="597666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supplier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supplier_id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supplier_name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contact_name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pk_supplier_id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supplier_id</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 xmlns:a16="http://schemas.microsoft.com/office/drawing/2014/main" id="{CE24E9CA-5966-46C4-A517-1C673C806CCE}"/>
              </a:ext>
            </a:extLst>
          </p:cNvPr>
          <p:cNvSpPr txBox="1"/>
          <p:nvPr/>
        </p:nvSpPr>
        <p:spPr>
          <a:xfrm>
            <a:off x="6960096" y="4566027"/>
            <a:ext cx="4190160"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person </a:t>
            </a:r>
            <a:r>
              <a:rPr lang="en-US" dirty="0">
                <a:solidFill>
                  <a:schemeClr val="bg1">
                    <a:lumMod val="65000"/>
                  </a:schemeClr>
                </a:solidFill>
                <a:latin typeface="Liberation Mono"/>
                <a:cs typeface="Arial" panose="020B0604020202020204" pitchFamily="34" charset="0"/>
              </a:rPr>
              <a:t>(</a:t>
            </a:r>
          </a:p>
          <a:p>
            <a:pPr marL="273050"/>
            <a:r>
              <a:rPr lang="en-US" dirty="0">
                <a:latin typeface="Liberation Mono"/>
              </a:rPr>
              <a:t>   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cs typeface="Arial" panose="020B0604020202020204" pitchFamily="34" charset="0"/>
              </a:rPr>
              <a:t>NOT</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NULL</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UNIQUE</a:t>
            </a:r>
            <a:r>
              <a:rPr lang="en-US" dirty="0">
                <a:latin typeface="Liberation Mono"/>
              </a:rPr>
              <a:t>,</a:t>
            </a:r>
          </a:p>
          <a:p>
            <a:pPr marL="273050"/>
            <a:r>
              <a:rPr lang="en-US" dirty="0">
                <a:latin typeface="Liberation Mono"/>
              </a:rPr>
              <a:t>   lastName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firstName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age </a:t>
            </a:r>
            <a:r>
              <a:rPr lang="en-US" dirty="0">
                <a:solidFill>
                  <a:srgbClr val="834689"/>
                </a:solidFill>
                <a:latin typeface="Liberation Mono"/>
                <a:cs typeface="Arial" panose="020B0604020202020204" pitchFamily="34" charset="0"/>
              </a:rPr>
              <a:t>INT</a:t>
            </a:r>
            <a:r>
              <a:rPr lang="en-US" dirty="0">
                <a:latin typeface="Liberation Mono"/>
              </a:rPr>
              <a:t>,</a:t>
            </a:r>
          </a:p>
          <a:p>
            <a:pPr marL="273050"/>
            <a:r>
              <a:rPr lang="en-US" dirty="0">
                <a:latin typeface="Liberation Mono"/>
              </a:rPr>
              <a:t>   email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255</a:t>
            </a:r>
            <a:r>
              <a:rPr lang="en-US" dirty="0">
                <a:solidFill>
                  <a:schemeClr val="bg1">
                    <a:lumMod val="65000"/>
                  </a:schemeClr>
                </a:solidFill>
                <a:latin typeface="Liberation Mono"/>
                <a:cs typeface="Arial" panose="020B0604020202020204" pitchFamily="34" charset="0"/>
              </a:rPr>
              <a:t>)</a:t>
            </a:r>
          </a:p>
          <a:p>
            <a:pPr marL="273050"/>
            <a:r>
              <a:rPr lang="en-US" dirty="0">
                <a:solidFill>
                  <a:schemeClr val="bg1">
                    <a:lumMod val="65000"/>
                  </a:schemeClr>
                </a:solidFill>
                <a:latin typeface="Liberation Mono"/>
                <a:cs typeface="Arial" panose="020B0604020202020204" pitchFamily="34" charset="0"/>
              </a:rPr>
              <a:t>)</a:t>
            </a:r>
            <a:r>
              <a:rPr lang="en-US" dirty="0">
                <a:latin typeface="Liberation Mono"/>
              </a:rPr>
              <a:t>;</a:t>
            </a:r>
            <a:endParaRPr lang="en-IN" dirty="0">
              <a:latin typeface="Liberation Mono"/>
              <a:cs typeface="Arial" panose="020B0604020202020204" pitchFamily="34" charset="0"/>
            </a:endParaRPr>
          </a:p>
        </p:txBody>
      </p:sp>
      <p:sp>
        <p:nvSpPr>
          <p:cNvPr id="3" name="Rectangle 2">
            <a:extLst>
              <a:ext uri="{FF2B5EF4-FFF2-40B4-BE49-F238E27FC236}">
                <a16:creationId xmlns="" xmlns:a16="http://schemas.microsoft.com/office/drawing/2014/main" id="{9C6AF6EC-A1E8-4919-8C22-ECF2003C92D5}"/>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PRIMARY KEY</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91516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4536504" cy="369332"/>
          </a:xfrm>
          <a:prstGeom prst="rect">
            <a:avLst/>
          </a:prstGeom>
        </p:spPr>
        <p:txBody>
          <a:bodyPr wrap="square">
            <a:spAutoFit/>
          </a:bodyPr>
          <a:lstStyle/>
          <a:p>
            <a:r>
              <a:rPr lang="en-IN" b="1" dirty="0">
                <a:latin typeface="Palatino Linotype" panose="02040502050505030304" pitchFamily="18" charset="0"/>
              </a:rPr>
              <a:t>Disadvantage </a:t>
            </a:r>
            <a:r>
              <a:rPr lang="en-IN"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 xmlns:a16="http://schemas.microsoft.com/office/drawing/2014/main"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 xmlns:a16="http://schemas.microsoft.com/office/drawing/2014/main"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 xmlns:p14="http://schemas.microsoft.com/office/powerpoint/2010/main" val="165253301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composite primary key</a:t>
            </a:r>
          </a:p>
        </p:txBody>
      </p:sp>
      <p:sp>
        <p:nvSpPr>
          <p:cNvPr id="10" name="Rectangle 9">
            <a:extLst>
              <a:ext uri="{FF2B5EF4-FFF2-40B4-BE49-F238E27FC236}">
                <a16:creationId xmlns="" xmlns:a16="http://schemas.microsoft.com/office/drawing/2014/main" id="{05AA983C-D5E6-4298-9AC8-C6373A2C8187}"/>
              </a:ext>
            </a:extLst>
          </p:cNvPr>
          <p:cNvSpPr/>
          <p:nvPr/>
        </p:nvSpPr>
        <p:spPr>
          <a:xfrm>
            <a:off x="290745" y="908720"/>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
        <p:nvSpPr>
          <p:cNvPr id="6" name="Rectangle 5">
            <a:extLst>
              <a:ext uri="{FF2B5EF4-FFF2-40B4-BE49-F238E27FC236}">
                <a16:creationId xmlns="" xmlns:a16="http://schemas.microsoft.com/office/drawing/2014/main" id="{508B2882-D272-43E8-BB0E-C46F90ABB1F5}"/>
              </a:ext>
            </a:extLst>
          </p:cNvPr>
          <p:cNvSpPr/>
          <p:nvPr/>
        </p:nvSpPr>
        <p:spPr>
          <a:xfrm>
            <a:off x="291912" y="1340768"/>
            <a:ext cx="5832648" cy="2585323"/>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salesDetails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customerID </a:t>
            </a:r>
            <a:r>
              <a:rPr lang="en-IN" dirty="0">
                <a:solidFill>
                  <a:srgbClr val="834689"/>
                </a:solidFill>
                <a:latin typeface="Liberation Mono"/>
                <a:cs typeface="Arial" panose="020B0604020202020204" pitchFamily="34" charset="0"/>
              </a:rPr>
              <a:t>INT,</a:t>
            </a:r>
            <a:endParaRPr lang="en-IN" dirty="0">
              <a:latin typeface="Liberation Mono"/>
              <a:cs typeface="Arial" panose="020B0604020202020204" pitchFamily="34" charset="0"/>
            </a:endParaRPr>
          </a:p>
          <a:p>
            <a:pPr marL="177800"/>
            <a:r>
              <a:rPr lang="en-IN" dirty="0">
                <a:latin typeface="Liberation Mono"/>
                <a:cs typeface="Arial" panose="020B0604020202020204" pitchFamily="34" charset="0"/>
              </a:rPr>
              <a:t>   productID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timeID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qty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salesDate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salesAmount</a:t>
            </a:r>
            <a:r>
              <a:rPr lang="en-IN" dirty="0">
                <a:solidFill>
                  <a:srgbClr val="834689"/>
                </a:solidFill>
                <a:latin typeface="Liberation Mono"/>
                <a:cs typeface="Arial" panose="020B0604020202020204" pitchFamily="34" charset="0"/>
              </a:rPr>
              <a:t> INT</a:t>
            </a:r>
            <a:r>
              <a:rPr lang="en-IN" dirty="0">
                <a:latin typeface="Liberation Mono"/>
                <a:cs typeface="Arial" panose="020B0604020202020204" pitchFamily="34" charset="0"/>
              </a:rPr>
              <a:t>,</a:t>
            </a:r>
          </a:p>
          <a:p>
            <a:pPr marL="17780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customerID , productID, timeID</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graphicFrame>
        <p:nvGraphicFramePr>
          <p:cNvPr id="2" name="Table 2">
            <a:extLst>
              <a:ext uri="{FF2B5EF4-FFF2-40B4-BE49-F238E27FC236}">
                <a16:creationId xmlns="" xmlns:a16="http://schemas.microsoft.com/office/drawing/2014/main" id="{4913F93C-F1E8-4820-B777-122AA6661B4D}"/>
              </a:ext>
            </a:extLst>
          </p:cNvPr>
          <p:cNvGraphicFramePr>
            <a:graphicFrameLocks noGrp="1"/>
          </p:cNvGraphicFramePr>
          <p:nvPr/>
        </p:nvGraphicFramePr>
        <p:xfrm>
          <a:off x="407368" y="4001472"/>
          <a:ext cx="11305254" cy="2595880"/>
        </p:xfrm>
        <a:graphic>
          <a:graphicData uri="http://schemas.openxmlformats.org/drawingml/2006/table">
            <a:tbl>
              <a:tblPr firstRow="1" bandRow="1">
                <a:tableStyleId>{5940675A-B579-460E-94D1-54222C63F5DA}</a:tableStyleId>
              </a:tblPr>
              <a:tblGrid>
                <a:gridCol w="1884209">
                  <a:extLst>
                    <a:ext uri="{9D8B030D-6E8A-4147-A177-3AD203B41FA5}">
                      <a16:colId xmlns="" xmlns:a16="http://schemas.microsoft.com/office/drawing/2014/main" val="2946014459"/>
                    </a:ext>
                  </a:extLst>
                </a:gridCol>
                <a:gridCol w="1884209">
                  <a:extLst>
                    <a:ext uri="{9D8B030D-6E8A-4147-A177-3AD203B41FA5}">
                      <a16:colId xmlns="" xmlns:a16="http://schemas.microsoft.com/office/drawing/2014/main" val="2449853468"/>
                    </a:ext>
                  </a:extLst>
                </a:gridCol>
                <a:gridCol w="1884209">
                  <a:extLst>
                    <a:ext uri="{9D8B030D-6E8A-4147-A177-3AD203B41FA5}">
                      <a16:colId xmlns="" xmlns:a16="http://schemas.microsoft.com/office/drawing/2014/main" val="2433386357"/>
                    </a:ext>
                  </a:extLst>
                </a:gridCol>
                <a:gridCol w="1884209">
                  <a:extLst>
                    <a:ext uri="{9D8B030D-6E8A-4147-A177-3AD203B41FA5}">
                      <a16:colId xmlns="" xmlns:a16="http://schemas.microsoft.com/office/drawing/2014/main" val="2438442059"/>
                    </a:ext>
                  </a:extLst>
                </a:gridCol>
                <a:gridCol w="1884209">
                  <a:extLst>
                    <a:ext uri="{9D8B030D-6E8A-4147-A177-3AD203B41FA5}">
                      <a16:colId xmlns="" xmlns:a16="http://schemas.microsoft.com/office/drawing/2014/main" val="206918280"/>
                    </a:ext>
                  </a:extLst>
                </a:gridCol>
                <a:gridCol w="1884209">
                  <a:extLst>
                    <a:ext uri="{9D8B030D-6E8A-4147-A177-3AD203B41FA5}">
                      <a16:colId xmlns="" xmlns:a16="http://schemas.microsoft.com/office/drawing/2014/main" val="3050868127"/>
                    </a:ext>
                  </a:extLst>
                </a:gridCol>
              </a:tblGrid>
              <a:tr h="370840">
                <a:tc>
                  <a:txBody>
                    <a:bodyPr/>
                    <a:lstStyle/>
                    <a:p>
                      <a:pPr algn="l"/>
                      <a:r>
                        <a:rPr lang="en-IN" b="1" dirty="0">
                          <a:latin typeface="Liberation Mono"/>
                          <a:cs typeface="Arial" panose="020B0604020202020204" pitchFamily="34" charset="0"/>
                        </a:rPr>
                        <a:t>customerID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productID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timeID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quantity</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salesDate</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salesAmount</a:t>
                      </a:r>
                      <a:endParaRPr lang="en-IN" b="1" dirty="0">
                        <a:latin typeface="Liberation Mono"/>
                      </a:endParaRPr>
                    </a:p>
                  </a:txBody>
                  <a:tcPr>
                    <a:solidFill>
                      <a:schemeClr val="accent3">
                        <a:lumMod val="60000"/>
                        <a:lumOff val="40000"/>
                      </a:schemeClr>
                    </a:solidFill>
                  </a:tcPr>
                </a:tc>
                <a:extLst>
                  <a:ext uri="{0D108BD9-81ED-4DB2-BD59-A6C34878D82A}">
                    <a16:rowId xmlns="" xmlns:a16="http://schemas.microsoft.com/office/drawing/2014/main" val="4194449835"/>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algn="l"/>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algn="l"/>
                      <a:r>
                        <a:rPr lang="en-IN" dirty="0">
                          <a:latin typeface="Liberation Mono"/>
                        </a:rPr>
                        <a:t>●●●●●●</a:t>
                      </a:r>
                    </a:p>
                  </a:txBody>
                  <a:tcPr>
                    <a:noFill/>
                  </a:tcPr>
                </a:tc>
                <a:tc>
                  <a:txBody>
                    <a:bodyPr/>
                    <a:lstStyle/>
                    <a:p>
                      <a:r>
                        <a:rPr lang="en-US" dirty="0">
                          <a:latin typeface="Liberation Mono"/>
                        </a:rPr>
                        <a:t>25,00,000</a:t>
                      </a:r>
                      <a:endParaRPr lang="en-IN" dirty="0">
                        <a:latin typeface="Liberation Mono"/>
                      </a:endParaRPr>
                    </a:p>
                  </a:txBody>
                  <a:tcPr>
                    <a:noFill/>
                  </a:tcPr>
                </a:tc>
                <a:extLst>
                  <a:ext uri="{0D108BD9-81ED-4DB2-BD59-A6C34878D82A}">
                    <a16:rowId xmlns="" xmlns:a16="http://schemas.microsoft.com/office/drawing/2014/main" val="1345119452"/>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D2-T1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 xmlns:a16="http://schemas.microsoft.com/office/drawing/2014/main" val="517342104"/>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PRD-2</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200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50,00,000</a:t>
                      </a:r>
                      <a:endParaRPr lang="en-IN" dirty="0">
                        <a:latin typeface="Liberation Mono"/>
                      </a:endParaRPr>
                    </a:p>
                  </a:txBody>
                  <a:tcPr>
                    <a:noFill/>
                  </a:tcPr>
                </a:tc>
                <a:extLst>
                  <a:ext uri="{0D108BD9-81ED-4DB2-BD59-A6C34878D82A}">
                    <a16:rowId xmlns="" xmlns:a16="http://schemas.microsoft.com/office/drawing/2014/main" val="2958127778"/>
                  </a:ext>
                </a:extLst>
              </a:tr>
              <a:tr h="370840">
                <a:tc>
                  <a:txBody>
                    <a:bodyPr/>
                    <a:lstStyle/>
                    <a:p>
                      <a:pPr algn="l"/>
                      <a:r>
                        <a:rPr lang="en-US" dirty="0">
                          <a:latin typeface="Liberation Mono"/>
                        </a:rPr>
                        <a:t>Cust-002</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 xmlns:a16="http://schemas.microsoft.com/office/drawing/2014/main" val="1778648"/>
                  </a:ext>
                </a:extLst>
              </a:tr>
              <a:tr h="370840">
                <a:tc>
                  <a:txBody>
                    <a:bodyPr/>
                    <a:lstStyle/>
                    <a:p>
                      <a:pPr algn="l"/>
                      <a:r>
                        <a:rPr lang="en-US" dirty="0">
                          <a:latin typeface="Liberation Mono"/>
                        </a:rPr>
                        <a:t>Cust-004</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 xmlns:a16="http://schemas.microsoft.com/office/drawing/2014/main" val="3622462086"/>
                  </a:ext>
                </a:extLst>
              </a:tr>
              <a:tr h="370840">
                <a:tc>
                  <a:txBody>
                    <a:bodyPr/>
                    <a:lstStyle/>
                    <a:p>
                      <a:pPr algn="l"/>
                      <a:r>
                        <a:rPr lang="en-US" dirty="0">
                          <a:latin typeface="Liberation Mono"/>
                        </a:rPr>
                        <a:t>Cust-004</a:t>
                      </a:r>
                      <a:endParaRPr lang="en-IN" dirty="0">
                        <a:latin typeface="Liberation Mono"/>
                      </a:endParaRPr>
                    </a:p>
                  </a:txBody>
                  <a:tcPr>
                    <a:noFill/>
                  </a:tcPr>
                </a:tc>
                <a:tc>
                  <a:txBody>
                    <a:bodyPr/>
                    <a:lstStyle/>
                    <a:p>
                      <a:pPr algn="l"/>
                      <a:r>
                        <a:rPr lang="en-US" dirty="0">
                          <a:latin typeface="Liberation Mono"/>
                        </a:rPr>
                        <a:t>PRD-2</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D3-T1</a:t>
                      </a:r>
                      <a:endParaRPr lang="en-IN" dirty="0">
                        <a:latin typeface="Liberation Mono"/>
                      </a:endParaRPr>
                    </a:p>
                  </a:txBody>
                  <a:tcPr>
                    <a:noFill/>
                  </a:tcPr>
                </a:tc>
                <a:tc>
                  <a:txBody>
                    <a:bodyPr/>
                    <a:lstStyle/>
                    <a:p>
                      <a:pPr algn="l"/>
                      <a:r>
                        <a:rPr lang="en-US" dirty="0">
                          <a:latin typeface="Liberation Mono"/>
                        </a:rPr>
                        <a:t>200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50,00,000</a:t>
                      </a:r>
                      <a:endParaRPr lang="en-IN" dirty="0">
                        <a:latin typeface="Liberation Mono"/>
                      </a:endParaRPr>
                    </a:p>
                  </a:txBody>
                  <a:tcPr>
                    <a:noFill/>
                  </a:tcPr>
                </a:tc>
                <a:extLst>
                  <a:ext uri="{0D108BD9-81ED-4DB2-BD59-A6C34878D82A}">
                    <a16:rowId xmlns="" xmlns:a16="http://schemas.microsoft.com/office/drawing/2014/main" val="2790322774"/>
                  </a:ext>
                </a:extLst>
              </a:tr>
            </a:tbl>
          </a:graphicData>
        </a:graphic>
      </p:graphicFrame>
    </p:spTree>
    <p:extLst>
      <p:ext uri="{BB962C8B-B14F-4D97-AF65-F5344CB8AC3E}">
        <p14:creationId xmlns="" xmlns:p14="http://schemas.microsoft.com/office/powerpoint/2010/main" val="22908158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composite primary key</a:t>
            </a:r>
          </a:p>
        </p:txBody>
      </p:sp>
      <p:sp>
        <p:nvSpPr>
          <p:cNvPr id="16" name="Rectangle 15">
            <a:extLst>
              <a:ext uri="{FF2B5EF4-FFF2-40B4-BE49-F238E27FC236}">
                <a16:creationId xmlns="" xmlns:a16="http://schemas.microsoft.com/office/drawing/2014/main" id="{D9A51BB9-98B8-4A94-A83D-7C4A3BEAF5BF}"/>
              </a:ext>
            </a:extLst>
          </p:cNvPr>
          <p:cNvSpPr/>
          <p:nvPr/>
        </p:nvSpPr>
        <p:spPr>
          <a:xfrm>
            <a:off x="407368" y="4077072"/>
            <a:ext cx="7776864"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order_product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orderID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qty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rate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pk_orderID_productID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orderID, productID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 xmlns:a16="http://schemas.microsoft.com/office/drawing/2014/main" id="{69E6E69D-84C6-4555-BD49-4FF624C219F2}"/>
              </a:ext>
            </a:extLst>
          </p:cNvPr>
          <p:cNvSpPr/>
          <p:nvPr/>
        </p:nvSpPr>
        <p:spPr>
          <a:xfrm>
            <a:off x="407368" y="1628800"/>
            <a:ext cx="5688632"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payments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paymentID </a:t>
            </a:r>
            <a:r>
              <a:rPr lang="en-IN" dirty="0">
                <a:solidFill>
                  <a:srgbClr val="834689"/>
                </a:solidFill>
                <a:latin typeface="Liberation Mono"/>
                <a:cs typeface="Arial" panose="020B0604020202020204" pitchFamily="34" charset="0"/>
              </a:rPr>
              <a:t>INT,</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orderID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amount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bankDetails </a:t>
            </a:r>
            <a:r>
              <a:rPr lang="en-IN" dirty="0">
                <a:solidFill>
                  <a:srgbClr val="834689"/>
                </a:solidFill>
                <a:latin typeface="Liberation Mono"/>
                <a:cs typeface="Arial" panose="020B0604020202020204" pitchFamily="34" charset="0"/>
              </a:rPr>
              <a:t>VARCHAR(255)</a:t>
            </a:r>
            <a:r>
              <a:rPr lang="en-IN" dirty="0">
                <a:latin typeface="Liberation Mono"/>
                <a:cs typeface="Arial" panose="020B0604020202020204" pitchFamily="34" charset="0"/>
              </a:rPr>
              <a:t>,</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paymentID , orderID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 xmlns:a16="http://schemas.microsoft.com/office/drawing/2014/main" id="{05AA983C-D5E6-4298-9AC8-C6373A2C8187}"/>
              </a:ext>
            </a:extLst>
          </p:cNvPr>
          <p:cNvSpPr/>
          <p:nvPr/>
        </p:nvSpPr>
        <p:spPr>
          <a:xfrm>
            <a:off x="290745" y="908720"/>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COMPOSITE</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Tree>
    <p:extLst>
      <p:ext uri="{BB962C8B-B14F-4D97-AF65-F5344CB8AC3E}">
        <p14:creationId xmlns="" xmlns:p14="http://schemas.microsoft.com/office/powerpoint/2010/main" val="3132824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 xmlns:a16="http://schemas.microsoft.com/office/drawing/2014/main" id="{C719848B-35AE-4D16-A9C7-09A7B14F8FA2}"/>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rgbClr val="0077AA"/>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 xmlns:p14="http://schemas.microsoft.com/office/powerpoint/2010/main" val="19676909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3" name="Rectangle 2">
            <a:extLst>
              <a:ext uri="{FF2B5EF4-FFF2-40B4-BE49-F238E27FC236}">
                <a16:creationId xmlns="" xmlns:a16="http://schemas.microsoft.com/office/drawing/2014/main" id="{E3B16FEB-3111-42B0-9974-6BE42645DA27}"/>
              </a:ext>
            </a:extLst>
          </p:cNvPr>
          <p:cNvSpPr/>
          <p:nvPr/>
        </p:nvSpPr>
        <p:spPr>
          <a:xfrm>
            <a:off x="321575" y="4869160"/>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pk_vendor_id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 xmlns:a16="http://schemas.microsoft.com/office/drawing/2014/main" id="{3679F9AB-3621-4169-8DD2-10667557B6E8}"/>
              </a:ext>
            </a:extLst>
          </p:cNvPr>
          <p:cNvSpPr txBox="1"/>
          <p:nvPr/>
        </p:nvSpPr>
        <p:spPr>
          <a:xfrm>
            <a:off x="321575" y="3296226"/>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a:t>
            </a:r>
          </a:p>
        </p:txBody>
      </p:sp>
      <p:sp>
        <p:nvSpPr>
          <p:cNvPr id="2" name="Rectangle 1">
            <a:extLst>
              <a:ext uri="{FF2B5EF4-FFF2-40B4-BE49-F238E27FC236}">
                <a16:creationId xmlns="" xmlns:a16="http://schemas.microsoft.com/office/drawing/2014/main" id="{D86F3506-B4BE-45FB-8556-FC030B26835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rgbClr val="0077AA"/>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 xmlns:p14="http://schemas.microsoft.com/office/powerpoint/2010/main" val="218058906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18AC7600-BD65-4F43-8D2F-87A3E298E8EC}"/>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 xmlns:p14="http://schemas.microsoft.com/office/powerpoint/2010/main" val="124148463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2" name="Rectangle 1"/>
          <p:cNvSpPr/>
          <p:nvPr/>
        </p:nvSpPr>
        <p:spPr>
          <a:xfrm>
            <a:off x="290745" y="4869160"/>
            <a:ext cx="899043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vendors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p:txBody>
      </p:sp>
      <p:sp>
        <p:nvSpPr>
          <p:cNvPr id="8" name="Rectangle 7">
            <a:extLst>
              <a:ext uri="{FF2B5EF4-FFF2-40B4-BE49-F238E27FC236}">
                <a16:creationId xmlns=""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 xmlns:a16="http://schemas.microsoft.com/office/drawing/2014/main" id="{664F6EAE-E046-4F67-BC66-C7DD08803E16}"/>
              </a:ext>
            </a:extLst>
          </p:cNvPr>
          <p:cNvSpPr txBox="1"/>
          <p:nvPr/>
        </p:nvSpPr>
        <p:spPr>
          <a:xfrm>
            <a:off x="290745" y="2946878"/>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a:t>
            </a:r>
          </a:p>
        </p:txBody>
      </p:sp>
      <p:sp>
        <p:nvSpPr>
          <p:cNvPr id="11" name="Rectangle 10">
            <a:extLst>
              <a:ext uri="{FF2B5EF4-FFF2-40B4-BE49-F238E27FC236}">
                <a16:creationId xmlns="" xmlns:a16="http://schemas.microsoft.com/office/drawing/2014/main" id="{648B8C23-93E8-4CA7-A02F-881EE4718DBF}"/>
              </a:ext>
            </a:extLst>
          </p:cNvPr>
          <p:cNvSpPr/>
          <p:nvPr/>
        </p:nvSpPr>
        <p:spPr>
          <a:xfrm>
            <a:off x="190550" y="1458000"/>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 xmlns:p14="http://schemas.microsoft.com/office/powerpoint/2010/main" val="4367817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 xmlns:p14="http://schemas.microsoft.com/office/powerpoint/2010/main" val="39253891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 with </a:t>
            </a:r>
            <a:r>
              <a:rPr lang="en-IN" b="1"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a:t>
            </a:r>
          </a:p>
        </p:txBody>
      </p:sp>
      <p:sp>
        <p:nvSpPr>
          <p:cNvPr id="17" name="Rectangle 16">
            <a:extLst>
              <a:ext uri="{FF2B5EF4-FFF2-40B4-BE49-F238E27FC236}">
                <a16:creationId xmlns="" xmlns:a16="http://schemas.microsoft.com/office/drawing/2014/main" id="{1054FA30-BD90-42A6-A67E-D1D783D1FA59}"/>
              </a:ext>
            </a:extLst>
          </p:cNvPr>
          <p:cNvSpPr/>
          <p:nvPr/>
        </p:nvSpPr>
        <p:spPr>
          <a:xfrm>
            <a:off x="578777" y="4145596"/>
            <a:ext cx="5544616"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ea typeface="Times New Roman" panose="02020603050405020304" pitchFamily="18" charset="0"/>
              </a:rPr>
              <a:t> uni_brandName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brandName</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 xmlns:a16="http://schemas.microsoft.com/office/drawing/2014/main" id="{4BD0CAA4-1761-4C43-97E5-B683C9917B8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a:t>
            </a:r>
          </a:p>
        </p:txBody>
      </p:sp>
      <p:sp>
        <p:nvSpPr>
          <p:cNvPr id="8" name="TextBox 7">
            <a:extLst>
              <a:ext uri="{FF2B5EF4-FFF2-40B4-BE49-F238E27FC236}">
                <a16:creationId xmlns="" xmlns:a16="http://schemas.microsoft.com/office/drawing/2014/main" id="{87C25CC9-1005-42FD-96C8-122E68205586}"/>
              </a:ext>
            </a:extLst>
          </p:cNvPr>
          <p:cNvSpPr txBox="1"/>
          <p:nvPr/>
        </p:nvSpPr>
        <p:spPr>
          <a:xfrm>
            <a:off x="578777" y="1975554"/>
            <a:ext cx="4221079"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clients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client_id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company_name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 xmlns:a16="http://schemas.microsoft.com/office/drawing/2014/main" id="{2A66024D-84AF-42B9-817F-93D516026E7C}"/>
              </a:ext>
            </a:extLst>
          </p:cNvPr>
          <p:cNvSpPr txBox="1"/>
          <p:nvPr/>
        </p:nvSpPr>
        <p:spPr>
          <a:xfrm>
            <a:off x="5879976" y="2079431"/>
            <a:ext cx="378283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phone</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 xmlns:a16="http://schemas.microsoft.com/office/drawing/2014/main" id="{62C9910A-9548-4805-A85F-AC3BFF01F45F}"/>
              </a:ext>
            </a:extLst>
          </p:cNvPr>
          <p:cNvSpPr txBox="1"/>
          <p:nvPr/>
        </p:nvSpPr>
        <p:spPr>
          <a:xfrm>
            <a:off x="578777" y="6075154"/>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INDEX</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clients;</a:t>
            </a:r>
          </a:p>
        </p:txBody>
      </p:sp>
      <p:sp>
        <p:nvSpPr>
          <p:cNvPr id="2" name="Rectangle 1">
            <a:extLst>
              <a:ext uri="{FF2B5EF4-FFF2-40B4-BE49-F238E27FC236}">
                <a16:creationId xmlns="" xmlns:a16="http://schemas.microsoft.com/office/drawing/2014/main" id="{0923A840-D013-4900-93F8-B3A10AC2432B}"/>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UNIQUE KEY</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 xmlns:p14="http://schemas.microsoft.com/office/powerpoint/2010/main" val="181426896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4CBEF26E-B1F0-4181-B7BE-DDDF9E958030}"/>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rgbClr val="0077AA"/>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 xmlns:p14="http://schemas.microsoft.com/office/powerpoint/2010/main" val="36137911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2" name="Rectangle 11">
            <a:extLst>
              <a:ext uri="{FF2B5EF4-FFF2-40B4-BE49-F238E27FC236}">
                <a16:creationId xmlns="" xmlns:a16="http://schemas.microsoft.com/office/drawing/2014/main" id="{08CA5536-5970-4AD5-B4AF-DDE60B95332C}"/>
              </a:ext>
            </a:extLst>
          </p:cNvPr>
          <p:cNvSpPr/>
          <p:nvPr/>
        </p:nvSpPr>
        <p:spPr>
          <a:xfrm>
            <a:off x="228588" y="4845215"/>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a:t>
            </a:r>
            <a:r>
              <a:rPr lang="en-IN" dirty="0">
                <a:latin typeface="Liberation Mono"/>
                <a:ea typeface="Times New Roman" panose="02020603050405020304" pitchFamily="18" charset="0"/>
              </a:rPr>
              <a:t>shop_name</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 xmlns:a16="http://schemas.microsoft.com/office/drawing/2014/main" id="{C7E16DA2-9FA3-4017-A5CC-063C20910F71}"/>
              </a:ext>
            </a:extLst>
          </p:cNvPr>
          <p:cNvSpPr/>
          <p:nvPr/>
        </p:nvSpPr>
        <p:spPr>
          <a:xfrm>
            <a:off x="312724" y="2996952"/>
            <a:ext cx="554461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1" name="Rectangle 10">
            <a:extLst>
              <a:ext uri="{FF2B5EF4-FFF2-40B4-BE49-F238E27FC236}">
                <a16:creationId xmlns="" xmlns:a16="http://schemas.microsoft.com/office/drawing/2014/main" id="{C033090A-527D-4153-9412-A6B7AFF3130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rgbClr val="0077AA"/>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 xmlns:p14="http://schemas.microsoft.com/office/powerpoint/2010/main" val="3452037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0047B32F-2DEE-4BF6-BF71-0D507C6D187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709511" y="4941168"/>
            <a:ext cx="4362359" cy="1916832"/>
          </a:xfrm>
          <a:prstGeom prst="rect">
            <a:avLst/>
          </a:prstGeom>
        </p:spPr>
      </p:pic>
      <p:sp>
        <p:nvSpPr>
          <p:cNvPr id="5" name="Rectangle 4">
            <a:extLst>
              <a:ext uri="{FF2B5EF4-FFF2-40B4-BE49-F238E27FC236}">
                <a16:creationId xmlns="" xmlns:a16="http://schemas.microsoft.com/office/drawing/2014/main" id="{C008A4DD-53D6-43AE-A7FD-1A80ED3421CE}"/>
              </a:ext>
            </a:extLst>
          </p:cNvPr>
          <p:cNvSpPr/>
          <p:nvPr/>
        </p:nvSpPr>
        <p:spPr>
          <a:xfrm>
            <a:off x="335360" y="260648"/>
            <a:ext cx="11593288" cy="769441"/>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 relation schema represents name of the relation with its attributes.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name, address, phone and age) is relation schema for STUDENT</a:t>
            </a:r>
            <a:endParaRPr lang="en-IN" dirty="0">
              <a:solidFill>
                <a:schemeClr val="bg1"/>
              </a:solidFill>
              <a:latin typeface="Palatino Linotype" panose="02040502050505030304" pitchFamily="18" charset="0"/>
            </a:endParaRPr>
          </a:p>
        </p:txBody>
      </p:sp>
      <p:sp>
        <p:nvSpPr>
          <p:cNvPr id="9" name="Title 1">
            <a:extLst>
              <a:ext uri="{FF2B5EF4-FFF2-40B4-BE49-F238E27FC236}">
                <a16:creationId xmlns="" xmlns:a16="http://schemas.microsoft.com/office/drawing/2014/main"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11" name="Rectangle 10">
            <a:extLst>
              <a:ext uri="{FF2B5EF4-FFF2-40B4-BE49-F238E27FC236}">
                <a16:creationId xmlns="" xmlns:a16="http://schemas.microsoft.com/office/drawing/2014/main" id="{5643E37C-A7AB-4B13-B6A8-ACC4B9D0F70E}"/>
              </a:ext>
            </a:extLst>
          </p:cNvPr>
          <p:cNvSpPr/>
          <p:nvPr/>
        </p:nvSpPr>
        <p:spPr>
          <a:xfrm>
            <a:off x="190550" y="3573016"/>
            <a:ext cx="11881320" cy="1692771"/>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000" b="1" dirty="0">
                <a:solidFill>
                  <a:srgbClr val="570528"/>
                </a:solidFill>
                <a:latin typeface="Palatino Linotype" panose="02040502050505030304" pitchFamily="18" charset="0"/>
              </a:rPr>
              <a:t>structured data</a:t>
            </a:r>
            <a:r>
              <a:rPr lang="en-US" sz="20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6" name="TextBox 5">
            <a:extLst>
              <a:ext uri="{FF2B5EF4-FFF2-40B4-BE49-F238E27FC236}">
                <a16:creationId xmlns="" xmlns:a16="http://schemas.microsoft.com/office/drawing/2014/main"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rgbClr val="202122"/>
                </a:solidFill>
                <a:effectLst/>
                <a:latin typeface="Arial" panose="020B0604020202020204" pitchFamily="34" charset="0"/>
              </a:rPr>
              <a:t>The </a:t>
            </a:r>
            <a:r>
              <a:rPr lang="en-US" dirty="0">
                <a:solidFill>
                  <a:srgbClr val="202122"/>
                </a:solidFill>
                <a:latin typeface="Arial" panose="020B0604020202020204" pitchFamily="34" charset="0"/>
              </a:rPr>
              <a:t>database management system (DBMS) is the software that interacts with </a:t>
            </a:r>
            <a:r>
              <a:rPr lang="en-US" b="1" dirty="0">
                <a:solidFill>
                  <a:srgbClr val="202122"/>
                </a:solidFill>
                <a:latin typeface="Arial" panose="020B0604020202020204" pitchFamily="34" charset="0"/>
              </a:rPr>
              <a:t>end users</a:t>
            </a:r>
            <a:r>
              <a:rPr lang="en-US" dirty="0">
                <a:solidFill>
                  <a:srgbClr val="202122"/>
                </a:solidFill>
                <a:latin typeface="Arial" panose="020B0604020202020204" pitchFamily="34" charset="0"/>
              </a:rPr>
              <a:t>, </a:t>
            </a:r>
            <a:r>
              <a:rPr lang="en-US" b="1" dirty="0">
                <a:solidFill>
                  <a:srgbClr val="202122"/>
                </a:solidFill>
                <a:latin typeface="Arial" panose="020B0604020202020204" pitchFamily="34" charset="0"/>
              </a:rPr>
              <a:t>applications</a:t>
            </a:r>
            <a:r>
              <a:rPr lang="en-US" dirty="0">
                <a:solidFill>
                  <a:srgbClr val="202122"/>
                </a:solidFill>
                <a:latin typeface="Arial" panose="020B0604020202020204" pitchFamily="34" charset="0"/>
              </a:rPr>
              <a:t>, and the </a:t>
            </a:r>
            <a:r>
              <a:rPr lang="en-US" b="1" dirty="0">
                <a:solidFill>
                  <a:srgbClr val="202122"/>
                </a:solidFill>
                <a:latin typeface="Arial" panose="020B0604020202020204" pitchFamily="34" charset="0"/>
              </a:rPr>
              <a:t>database</a:t>
            </a:r>
            <a:r>
              <a:rPr lang="en-US" dirty="0">
                <a:solidFill>
                  <a:srgbClr val="202122"/>
                </a:solidFill>
                <a:latin typeface="Arial" panose="020B0604020202020204" pitchFamily="34" charset="0"/>
              </a:rPr>
              <a:t> itself to store and analyze the data.</a:t>
            </a:r>
            <a:endParaRPr lang="en-IN" dirty="0">
              <a:solidFill>
                <a:srgbClr val="202122"/>
              </a:solidFill>
              <a:latin typeface="Arial" panose="020B0604020202020204" pitchFamily="34" charset="0"/>
            </a:endParaRPr>
          </a:p>
        </p:txBody>
      </p:sp>
      <p:sp>
        <p:nvSpPr>
          <p:cNvPr id="7" name="TextBox 6">
            <a:extLst>
              <a:ext uri="{FF2B5EF4-FFF2-40B4-BE49-F238E27FC236}">
                <a16:creationId xmlns="" xmlns:a16="http://schemas.microsoft.com/office/drawing/2014/main" id="{A74AAC0A-0715-4110-85DB-E3C3BABB78E1}"/>
              </a:ext>
            </a:extLst>
          </p:cNvPr>
          <p:cNvSpPr txBox="1"/>
          <p:nvPr/>
        </p:nvSpPr>
        <p:spPr>
          <a:xfrm>
            <a:off x="695400" y="5899584"/>
            <a:ext cx="6096000" cy="369332"/>
          </a:xfrm>
          <a:prstGeom prst="rect">
            <a:avLst/>
          </a:prstGeom>
          <a:noFill/>
        </p:spPr>
        <p:txBody>
          <a:bodyPr wrap="square">
            <a:spAutoFit/>
          </a:bodyPr>
          <a:lstStyle/>
          <a:p>
            <a:r>
              <a:rPr lang="en-US" b="0" i="0" dirty="0">
                <a:solidFill>
                  <a:srgbClr val="161513"/>
                </a:solidFill>
                <a:effectLst/>
                <a:latin typeface="OracleSansVF"/>
              </a:rPr>
              <a:t>A database is an organized collection of </a:t>
            </a:r>
            <a:r>
              <a:rPr lang="en-US" b="0" i="0">
                <a:solidFill>
                  <a:srgbClr val="161513"/>
                </a:solidFill>
                <a:effectLst/>
                <a:latin typeface="OracleSansVF"/>
              </a:rPr>
              <a:t>structured information.</a:t>
            </a:r>
            <a:endParaRPr lang="en-IN" dirty="0"/>
          </a:p>
        </p:txBody>
      </p:sp>
    </p:spTree>
    <p:extLst>
      <p:ext uri="{BB962C8B-B14F-4D97-AF65-F5344CB8AC3E}">
        <p14:creationId xmlns="" xmlns:p14="http://schemas.microsoft.com/office/powerpoint/2010/main" val="33951594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38DA9D59-2926-4E2A-A5B4-39DF0CF249E7}"/>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 xmlns:p14="http://schemas.microsoft.com/office/powerpoint/2010/main" val="39539926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2" name="Rectangle 1"/>
          <p:cNvSpPr/>
          <p:nvPr/>
        </p:nvSpPr>
        <p:spPr>
          <a:xfrm>
            <a:off x="376649" y="2780928"/>
            <a:ext cx="8990430" cy="81560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&lt;COLUMN_NAME&gt;;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U_USER_ID</a:t>
            </a:r>
            <a:r>
              <a:rPr lang="en-IN" dirty="0">
                <a:latin typeface="Liberation Mono"/>
                <a:cs typeface="Arial" panose="020B0604020202020204" pitchFamily="34" charset="0"/>
              </a:rPr>
              <a:t>;      </a:t>
            </a:r>
            <a:r>
              <a:rPr lang="en-IN" dirty="0">
                <a:solidFill>
                  <a:srgbClr val="669900"/>
                </a:solidFill>
                <a:latin typeface="Liberation Mono"/>
              </a:rPr>
              <a:t>#CONSTRAINT NAME</a:t>
            </a:r>
          </a:p>
        </p:txBody>
      </p:sp>
      <p:sp>
        <p:nvSpPr>
          <p:cNvPr id="8" name="Rectangle 7">
            <a:extLst>
              <a:ext uri="{FF2B5EF4-FFF2-40B4-BE49-F238E27FC236}">
                <a16:creationId xmlns="" xmlns:a16="http://schemas.microsoft.com/office/drawing/2014/main" id="{009B3B35-811C-4811-8858-D19837C677F7}"/>
              </a:ext>
            </a:extLst>
          </p:cNvPr>
          <p:cNvSpPr/>
          <p:nvPr/>
        </p:nvSpPr>
        <p:spPr>
          <a:xfrm>
            <a:off x="376649" y="6027098"/>
            <a:ext cx="4692822"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email;</a:t>
            </a:r>
          </a:p>
        </p:txBody>
      </p:sp>
      <p:sp>
        <p:nvSpPr>
          <p:cNvPr id="9" name="Rectangle 8">
            <a:extLst>
              <a:ext uri="{FF2B5EF4-FFF2-40B4-BE49-F238E27FC236}">
                <a16:creationId xmlns="" xmlns:a16="http://schemas.microsoft.com/office/drawing/2014/main" id="{01F476AE-77AC-4917-9228-2A0BE35F7244}"/>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a:t>
            </a:r>
            <a:r>
              <a:rPr lang="en-IN" dirty="0">
                <a:latin typeface="Arial" panose="020B0604020202020204" pitchFamily="34" charset="0"/>
                <a:cs typeface="Arial" panose="020B0604020202020204" pitchFamily="34" charset="0"/>
              </a:rPr>
              <a:t>.</a:t>
            </a:r>
          </a:p>
        </p:txBody>
      </p:sp>
      <p:sp>
        <p:nvSpPr>
          <p:cNvPr id="15" name="Rectangle 14">
            <a:extLst>
              <a:ext uri="{FF2B5EF4-FFF2-40B4-BE49-F238E27FC236}">
                <a16:creationId xmlns="" xmlns:a16="http://schemas.microsoft.com/office/drawing/2014/main" id="{44B276FC-D2E2-41E3-BBA6-11C8E14EE7B2}"/>
              </a:ext>
            </a:extLst>
          </p:cNvPr>
          <p:cNvSpPr/>
          <p:nvPr/>
        </p:nvSpPr>
        <p:spPr>
          <a:xfrm>
            <a:off x="6096000" y="4005064"/>
            <a:ext cx="5544616"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uni_email </a:t>
            </a:r>
            <a:r>
              <a:rPr lang="en-IN" dirty="0">
                <a:solidFill>
                  <a:srgbClr val="C00000"/>
                </a:solidFill>
                <a:latin typeface="Liberation Mono"/>
                <a:cs typeface="Arial" panose="020B0604020202020204" pitchFamily="34" charset="0"/>
              </a:rPr>
              <a:t>UNIQUE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6" name="Rectangle 15">
            <a:extLst>
              <a:ext uri="{FF2B5EF4-FFF2-40B4-BE49-F238E27FC236}">
                <a16:creationId xmlns="" xmlns:a16="http://schemas.microsoft.com/office/drawing/2014/main" id="{039E4F27-1DC0-41D3-8092-B4BFF5464DB5}"/>
              </a:ext>
            </a:extLst>
          </p:cNvPr>
          <p:cNvSpPr/>
          <p:nvPr/>
        </p:nvSpPr>
        <p:spPr>
          <a:xfrm>
            <a:off x="407368" y="400506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7" name="Rectangle 16">
            <a:extLst>
              <a:ext uri="{FF2B5EF4-FFF2-40B4-BE49-F238E27FC236}">
                <a16:creationId xmlns="" xmlns:a16="http://schemas.microsoft.com/office/drawing/2014/main" id="{8447DB7B-F93C-493E-A432-B9DF58809A4D}"/>
              </a:ext>
            </a:extLst>
          </p:cNvPr>
          <p:cNvSpPr/>
          <p:nvPr/>
        </p:nvSpPr>
        <p:spPr>
          <a:xfrm>
            <a:off x="6107957" y="6036390"/>
            <a:ext cx="529148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uni_email;</a:t>
            </a:r>
          </a:p>
        </p:txBody>
      </p:sp>
      <p:sp>
        <p:nvSpPr>
          <p:cNvPr id="3" name="Rectangle 2">
            <a:extLst>
              <a:ext uri="{FF2B5EF4-FFF2-40B4-BE49-F238E27FC236}">
                <a16:creationId xmlns="" xmlns:a16="http://schemas.microsoft.com/office/drawing/2014/main" id="{D67D393E-B18E-4042-A3EF-007B4A93589F}"/>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rgbClr val="0077AA"/>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 xmlns:p14="http://schemas.microsoft.com/office/powerpoint/2010/main" val="19345655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 xmlns:a16="http://schemas.microsoft.com/office/drawing/2014/main" id="{77271AF6-2DA2-4C26-A817-0A825B9BAE51}"/>
              </a:ext>
            </a:extLst>
          </p:cNvPr>
          <p:cNvSpPr/>
          <p:nvPr/>
        </p:nvSpPr>
        <p:spPr>
          <a:xfrm>
            <a:off x="1055440" y="3494618"/>
            <a:ext cx="10153128"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 xmlns:p14="http://schemas.microsoft.com/office/powerpoint/2010/main" val="75826643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 xmlns:p14="http://schemas.microsoft.com/office/powerpoint/2010/main" val="34347635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 xmlns:p14="http://schemas.microsoft.com/office/powerpoint/2010/main" val="10246141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A94AC48D-D488-4441-8920-15D9D7FF6F3A}"/>
              </a:ext>
            </a:extLst>
          </p:cNvPr>
          <p:cNvSpPr/>
          <p:nvPr/>
        </p:nvSpPr>
        <p:spPr>
          <a:xfrm>
            <a:off x="212662" y="260648"/>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anomaly – (primary key/foreign key)</a:t>
            </a:r>
          </a:p>
        </p:txBody>
      </p:sp>
      <p:sp>
        <p:nvSpPr>
          <p:cNvPr id="10" name="Rectangle 9">
            <a:extLst>
              <a:ext uri="{FF2B5EF4-FFF2-40B4-BE49-F238E27FC236}">
                <a16:creationId xmlns="" xmlns:a16="http://schemas.microsoft.com/office/drawing/2014/main" id="{FA0B3443-575A-4843-8C92-C011749849A6}"/>
              </a:ext>
            </a:extLst>
          </p:cNvPr>
          <p:cNvSpPr/>
          <p:nvPr/>
        </p:nvSpPr>
        <p:spPr>
          <a:xfrm>
            <a:off x="6838034" y="683404"/>
            <a:ext cx="487459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student_course (child) Table</a:t>
            </a:r>
          </a:p>
        </p:txBody>
      </p:sp>
      <p:sp>
        <p:nvSpPr>
          <p:cNvPr id="12" name="TextBox 11">
            <a:extLst>
              <a:ext uri="{FF2B5EF4-FFF2-40B4-BE49-F238E27FC236}">
                <a16:creationId xmlns="" xmlns:a16="http://schemas.microsoft.com/office/drawing/2014/main" id="{1F748B5D-FCBB-42ED-8958-5DDA05963FBE}"/>
              </a:ext>
            </a:extLst>
          </p:cNvPr>
          <p:cNvSpPr txBox="1"/>
          <p:nvPr/>
        </p:nvSpPr>
        <p:spPr>
          <a:xfrm>
            <a:off x="212662" y="3644761"/>
            <a:ext cx="11787994" cy="2800767"/>
          </a:xfrm>
          <a:prstGeom prst="rect">
            <a:avLst/>
          </a:prstGeom>
          <a:noFill/>
        </p:spPr>
        <p:txBody>
          <a:bodyPr wrap="square">
            <a:spAutoFit/>
          </a:bodyPr>
          <a:lstStyle/>
          <a:p>
            <a:pPr algn="l" fontAlgn="base"/>
            <a:r>
              <a:rPr lang="en-US" b="1" i="0" dirty="0">
                <a:solidFill>
                  <a:srgbClr val="006C86"/>
                </a:solidFill>
                <a:effectLst/>
                <a:latin typeface="Arial" panose="020B0604020202020204" pitchFamily="34" charset="0"/>
                <a:cs typeface="Arial" panose="020B0604020202020204" pitchFamily="34" charset="0"/>
              </a:rPr>
              <a:t>Insertion anomaly:</a:t>
            </a:r>
          </a:p>
          <a:p>
            <a:pPr algn="l" fontAlgn="base"/>
            <a:endParaRPr lang="en-US" sz="800" b="1"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insert a record in Student_Course (child)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7</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algn="l" fontAlgn="base"/>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algn="l" fontAlgn="base"/>
            <a:r>
              <a:rPr lang="en-US" b="1" i="0" dirty="0">
                <a:solidFill>
                  <a:srgbClr val="006C86"/>
                </a:solidFill>
                <a:effectLst/>
                <a:latin typeface="Arial" panose="020B0604020202020204" pitchFamily="34" charset="0"/>
                <a:cs typeface="Arial" panose="020B0604020202020204" pitchFamily="34" charset="0"/>
              </a:rPr>
              <a:t>Updation and Deletion anomaly:</a:t>
            </a:r>
            <a:r>
              <a:rPr lang="en-US" b="0" i="0" dirty="0">
                <a:solidFill>
                  <a:srgbClr val="006C86"/>
                </a:solidFill>
                <a:effectLst/>
                <a:latin typeface="Arial" panose="020B0604020202020204" pitchFamily="34" charset="0"/>
                <a:cs typeface="Arial" panose="020B0604020202020204" pitchFamily="34" charset="0"/>
              </a:rPr>
              <a:t> </a:t>
            </a:r>
          </a:p>
          <a:p>
            <a:pPr algn="l" fontAlgn="base"/>
            <a:endParaRPr lang="en-US"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b="0" i="0" dirty="0">
                <a:solidFill>
                  <a:schemeClr val="tx1">
                    <a:lumMod val="85000"/>
                    <a:lumOff val="15000"/>
                  </a:schemeClr>
                </a:solidFill>
                <a:effectLst/>
                <a:latin typeface="Arial" panose="020B0604020202020204" pitchFamily="34" charset="0"/>
                <a:cs typeface="Arial" panose="020B0604020202020204" pitchFamily="34" charset="0"/>
              </a:rPr>
              <a:t>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6</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algn="l"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dirty="0">
                <a:latin typeface="Arial" panose="020B0604020202020204" pitchFamily="34" charset="0"/>
                <a:cs typeface="Arial" panose="020B0604020202020204" pitchFamily="34" charset="0"/>
              </a:rPr>
              <a:t>Student_Course (child)</a:t>
            </a:r>
            <a:r>
              <a:rPr lang="en-US" b="0" i="0" dirty="0">
                <a:solidFill>
                  <a:schemeClr val="tx1">
                    <a:lumMod val="85000"/>
                    <a:lumOff val="15000"/>
                  </a:schemeClr>
                </a:solidFill>
                <a:effectLst/>
                <a:latin typeface="Arial" panose="020B0604020202020204" pitchFamily="34" charset="0"/>
                <a:cs typeface="Arial" panose="020B0604020202020204" pitchFamily="34" charset="0"/>
              </a:rPr>
              <a: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9</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3</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delete a record from 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p:txBody>
      </p:sp>
      <p:graphicFrame>
        <p:nvGraphicFramePr>
          <p:cNvPr id="2" name="Table 1">
            <a:extLst>
              <a:ext uri="{FF2B5EF4-FFF2-40B4-BE49-F238E27FC236}">
                <a16:creationId xmlns="" xmlns:a16="http://schemas.microsoft.com/office/drawing/2014/main" id="{78FA7036-C613-4AD7-B9CF-9BF349ECAF00}"/>
              </a:ext>
            </a:extLst>
          </p:cNvPr>
          <p:cNvGraphicFramePr>
            <a:graphicFrameLocks noGrp="1"/>
          </p:cNvGraphicFramePr>
          <p:nvPr/>
        </p:nvGraphicFramePr>
        <p:xfrm>
          <a:off x="263318" y="1124744"/>
          <a:ext cx="6336739" cy="2224752"/>
        </p:xfrm>
        <a:graphic>
          <a:graphicData uri="http://schemas.openxmlformats.org/drawingml/2006/table">
            <a:tbl>
              <a:tblPr firstRow="1" bandRow="1">
                <a:tableStyleId>{10A1B5D5-9B99-4C35-A422-299274C87663}</a:tableStyleId>
              </a:tblPr>
              <a:tblGrid>
                <a:gridCol w="985286">
                  <a:extLst>
                    <a:ext uri="{9D8B030D-6E8A-4147-A177-3AD203B41FA5}">
                      <a16:colId xmlns="" xmlns:a16="http://schemas.microsoft.com/office/drawing/2014/main" val="335185449"/>
                    </a:ext>
                  </a:extLst>
                </a:gridCol>
                <a:gridCol w="1163359">
                  <a:extLst>
                    <a:ext uri="{9D8B030D-6E8A-4147-A177-3AD203B41FA5}">
                      <a16:colId xmlns="" xmlns:a16="http://schemas.microsoft.com/office/drawing/2014/main" val="410791785"/>
                    </a:ext>
                  </a:extLst>
                </a:gridCol>
                <a:gridCol w="1095179">
                  <a:extLst>
                    <a:ext uri="{9D8B030D-6E8A-4147-A177-3AD203B41FA5}">
                      <a16:colId xmlns="" xmlns:a16="http://schemas.microsoft.com/office/drawing/2014/main" val="1178793827"/>
                    </a:ext>
                  </a:extLst>
                </a:gridCol>
                <a:gridCol w="921311">
                  <a:extLst>
                    <a:ext uri="{9D8B030D-6E8A-4147-A177-3AD203B41FA5}">
                      <a16:colId xmlns="" xmlns:a16="http://schemas.microsoft.com/office/drawing/2014/main" val="831646229"/>
                    </a:ext>
                  </a:extLst>
                </a:gridCol>
                <a:gridCol w="775572">
                  <a:extLst>
                    <a:ext uri="{9D8B030D-6E8A-4147-A177-3AD203B41FA5}">
                      <a16:colId xmlns="" xmlns:a16="http://schemas.microsoft.com/office/drawing/2014/main" val="3072107594"/>
                    </a:ext>
                  </a:extLst>
                </a:gridCol>
                <a:gridCol w="1396032">
                  <a:extLst>
                    <a:ext uri="{9D8B030D-6E8A-4147-A177-3AD203B41FA5}">
                      <a16:colId xmlns="" xmlns:a16="http://schemas.microsoft.com/office/drawing/2014/main" val="2857807087"/>
                    </a:ext>
                  </a:extLst>
                </a:gridCol>
              </a:tblGrid>
              <a:tr h="370792">
                <a:tc>
                  <a:txBody>
                    <a:bodyPr/>
                    <a:lstStyle/>
                    <a:p>
                      <a:pPr algn="l"/>
                      <a:r>
                        <a:rPr lang="en-US" sz="1800" b="0" dirty="0">
                          <a:solidFill>
                            <a:schemeClr val="tx1"/>
                          </a:solidFill>
                          <a:latin typeface="Arial" panose="020B0604020202020204" pitchFamily="34" charset="0"/>
                          <a:cs typeface="Arial" panose="020B0604020202020204" pitchFamily="34" charset="0"/>
                        </a:rPr>
                        <a:t>RollNo</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Mobile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City</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State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isActive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 xmlns:a16="http://schemas.microsoft.com/office/drawing/2014/main" val="3136012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Ramesh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Pune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MH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 xmlns:a16="http://schemas.microsoft.com/office/drawing/2014/main" val="1217987432"/>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2</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Amit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 xmlns:a16="http://schemas.microsoft.com/office/drawing/2014/main" val="3823539815"/>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3</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Rajan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 xmlns:a16="http://schemas.microsoft.com/office/drawing/2014/main" val="3851322040"/>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4</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Bhavin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 xmlns:a16="http://schemas.microsoft.com/office/drawing/2014/main" val="245565321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5</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Pankaj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 xmlns:a16="http://schemas.microsoft.com/office/drawing/2014/main" val="45314860"/>
                  </a:ext>
                </a:extLst>
              </a:tr>
            </a:tbl>
          </a:graphicData>
        </a:graphic>
      </p:graphicFrame>
      <p:graphicFrame>
        <p:nvGraphicFramePr>
          <p:cNvPr id="5" name="Table 4">
            <a:extLst>
              <a:ext uri="{FF2B5EF4-FFF2-40B4-BE49-F238E27FC236}">
                <a16:creationId xmlns="" xmlns:a16="http://schemas.microsoft.com/office/drawing/2014/main" id="{DF6C10CD-76FC-48F5-A58D-0C287FA6DF55}"/>
              </a:ext>
            </a:extLst>
          </p:cNvPr>
          <p:cNvGraphicFramePr>
            <a:graphicFrameLocks noGrp="1"/>
          </p:cNvGraphicFramePr>
          <p:nvPr/>
        </p:nvGraphicFramePr>
        <p:xfrm>
          <a:off x="6838034" y="1124744"/>
          <a:ext cx="4874590" cy="2224752"/>
        </p:xfrm>
        <a:graphic>
          <a:graphicData uri="http://schemas.openxmlformats.org/drawingml/2006/table">
            <a:tbl>
              <a:tblPr firstRow="1" bandRow="1">
                <a:tableStyleId>{10A1B5D5-9B99-4C35-A422-299274C87663}</a:tableStyleId>
              </a:tblPr>
              <a:tblGrid>
                <a:gridCol w="935982">
                  <a:extLst>
                    <a:ext uri="{9D8B030D-6E8A-4147-A177-3AD203B41FA5}">
                      <a16:colId xmlns="" xmlns:a16="http://schemas.microsoft.com/office/drawing/2014/main" val="335185449"/>
                    </a:ext>
                  </a:extLst>
                </a:gridCol>
                <a:gridCol w="1954619">
                  <a:extLst>
                    <a:ext uri="{9D8B030D-6E8A-4147-A177-3AD203B41FA5}">
                      <a16:colId xmlns="" xmlns:a16="http://schemas.microsoft.com/office/drawing/2014/main" val="410791785"/>
                    </a:ext>
                  </a:extLst>
                </a:gridCol>
                <a:gridCol w="1983989">
                  <a:extLst>
                    <a:ext uri="{9D8B030D-6E8A-4147-A177-3AD203B41FA5}">
                      <a16:colId xmlns="" xmlns:a16="http://schemas.microsoft.com/office/drawing/2014/main" val="1178793827"/>
                    </a:ext>
                  </a:extLst>
                </a:gridCol>
              </a:tblGrid>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RollNo</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solidFill>
                            <a:schemeClr val="tx1"/>
                          </a:solidFill>
                          <a:latin typeface="Arial" panose="020B0604020202020204" pitchFamily="34" charset="0"/>
                          <a:cs typeface="Arial" panose="020B0604020202020204" pitchFamily="34" charset="0"/>
                        </a:rPr>
                        <a:t>CourceDuration</a:t>
                      </a:r>
                      <a:endParaRPr lang="en-IN" b="0" dirty="0">
                        <a:solidFill>
                          <a:schemeClr val="tx1"/>
                        </a:solidFill>
                        <a:latin typeface="Arial" panose="020B0604020202020204" pitchFamily="34" charset="0"/>
                        <a:cs typeface="Arial" panose="020B0604020202020204" pitchFamily="34" charset="0"/>
                      </a:endParaRPr>
                    </a:p>
                  </a:txBody>
                  <a:tcPr/>
                </a:tc>
                <a:tc>
                  <a:txBody>
                    <a:bodyPr/>
                    <a:lstStyle/>
                    <a:p>
                      <a:pPr algn="l"/>
                      <a:r>
                        <a:rPr lang="en-US" sz="1800" b="0" dirty="0">
                          <a:solidFill>
                            <a:schemeClr val="tx1"/>
                          </a:solidFill>
                          <a:latin typeface="Arial" panose="020B0604020202020204" pitchFamily="34" charset="0"/>
                          <a:cs typeface="Arial" panose="020B0604020202020204" pitchFamily="34" charset="0"/>
                        </a:rPr>
                        <a:t>CourceName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 xmlns:a16="http://schemas.microsoft.com/office/drawing/2014/main" val="3136012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latin typeface="Arial" panose="020B0604020202020204" pitchFamily="34" charset="0"/>
                          <a:cs typeface="Arial" panose="020B0604020202020204" pitchFamily="34" charset="0"/>
                        </a:rPr>
                        <a:t>1.5 month</a:t>
                      </a:r>
                      <a:endParaRPr lang="en-IN" b="0" dirty="0">
                        <a:latin typeface="Arial" panose="020B0604020202020204" pitchFamily="34" charset="0"/>
                        <a:cs typeface="Arial" panose="020B0604020202020204" pitchFamily="34" charset="0"/>
                      </a:endParaRPr>
                    </a:p>
                  </a:txBody>
                  <a:tcPr/>
                </a:tc>
                <a:tc>
                  <a:txBody>
                    <a:bodyPr/>
                    <a:lstStyle/>
                    <a:p>
                      <a:pPr algn="l"/>
                      <a:r>
                        <a:rPr lang="en-US" sz="1800" b="0" dirty="0">
                          <a:latin typeface="Arial" panose="020B0604020202020204" pitchFamily="34" charset="0"/>
                          <a:cs typeface="Arial" panose="020B0604020202020204" pitchFamily="34" charset="0"/>
                        </a:rPr>
                        <a:t>RDBMS</a:t>
                      </a:r>
                      <a:endParaRPr lang="en-IN" sz="1800" b="0" dirty="0">
                        <a:latin typeface="Arial" panose="020B0604020202020204" pitchFamily="34" charset="0"/>
                        <a:cs typeface="Arial" panose="020B0604020202020204" pitchFamily="34" charset="0"/>
                      </a:endParaRPr>
                    </a:p>
                  </a:txBody>
                  <a:tcPr marL="91428" marR="91428" marT="45714" marB="45714"/>
                </a:tc>
                <a:extLst>
                  <a:ext uri="{0D108BD9-81ED-4DB2-BD59-A6C34878D82A}">
                    <a16:rowId xmlns="" xmlns:a16="http://schemas.microsoft.com/office/drawing/2014/main" val="1217987432"/>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NoSQL</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 xmlns:a16="http://schemas.microsoft.com/office/drawing/2014/main" val="3823539815"/>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3</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Networking</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 xmlns:a16="http://schemas.microsoft.com/office/drawing/2014/main" val="3851322040"/>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Java</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 xmlns:a16="http://schemas.microsoft.com/office/drawing/2014/main" val="245565321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 xmlns:a16="http://schemas.microsoft.com/office/drawing/2014/main" val="45314860"/>
                  </a:ext>
                </a:extLst>
              </a:tr>
            </a:tbl>
          </a:graphicData>
        </a:graphic>
      </p:graphicFrame>
      <p:sp>
        <p:nvSpPr>
          <p:cNvPr id="11" name="Rectangle 10">
            <a:extLst>
              <a:ext uri="{FF2B5EF4-FFF2-40B4-BE49-F238E27FC236}">
                <a16:creationId xmlns="" xmlns:a16="http://schemas.microsoft.com/office/drawing/2014/main" id="{0A3C5162-59B7-42A7-AB3B-4953132280E8}"/>
              </a:ext>
            </a:extLst>
          </p:cNvPr>
          <p:cNvSpPr/>
          <p:nvPr/>
        </p:nvSpPr>
        <p:spPr>
          <a:xfrm>
            <a:off x="296156" y="683404"/>
            <a:ext cx="630390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 (parent) Table</a:t>
            </a:r>
          </a:p>
        </p:txBody>
      </p:sp>
    </p:spTree>
    <p:extLst>
      <p:ext uri="{BB962C8B-B14F-4D97-AF65-F5344CB8AC3E}">
        <p14:creationId xmlns="" xmlns:p14="http://schemas.microsoft.com/office/powerpoint/2010/main" val="416257050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A94AC48D-D488-4441-8920-15D9D7FF6F3A}"/>
              </a:ext>
            </a:extLst>
          </p:cNvPr>
          <p:cNvSpPr/>
          <p:nvPr/>
        </p:nvSpPr>
        <p:spPr>
          <a:xfrm>
            <a:off x="212662" y="332656"/>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drop – (primary key/foreign key)</a:t>
            </a:r>
          </a:p>
        </p:txBody>
      </p:sp>
      <p:sp>
        <p:nvSpPr>
          <p:cNvPr id="10" name="Rectangle 9">
            <a:extLst>
              <a:ext uri="{FF2B5EF4-FFF2-40B4-BE49-F238E27FC236}">
                <a16:creationId xmlns="" xmlns:a16="http://schemas.microsoft.com/office/drawing/2014/main" id="{FA0B3443-575A-4843-8C92-C011749849A6}"/>
              </a:ext>
            </a:extLst>
          </p:cNvPr>
          <p:cNvSpPr/>
          <p:nvPr/>
        </p:nvSpPr>
        <p:spPr>
          <a:xfrm>
            <a:off x="5087888" y="836712"/>
            <a:ext cx="6048672" cy="1892826"/>
          </a:xfrm>
          <a:prstGeom prst="rect">
            <a:avLst/>
          </a:prstGeom>
        </p:spPr>
        <p:txBody>
          <a:bodyPr wrap="square">
            <a:spAutoFit/>
          </a:bodyPr>
          <a:lstStyle/>
          <a:p>
            <a:r>
              <a:rPr lang="en-US" sz="1800" dirty="0">
                <a:solidFill>
                  <a:srgbClr val="C00000"/>
                </a:solidFill>
                <a:latin typeface="Liberation Mono"/>
                <a:cs typeface="Arial" panose="020B0604020202020204" pitchFamily="34" charset="0"/>
              </a:rPr>
              <a:t>Child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student_course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FK</a:t>
            </a:r>
            <a:r>
              <a:rPr lang="en-US" dirty="0">
                <a:solidFill>
                  <a:srgbClr val="FF0000"/>
                </a:solidFill>
                <a:latin typeface="Liberation Mono"/>
                <a:cs typeface="Arial" panose="020B0604020202020204" pitchFamily="34" charset="0"/>
              </a:rPr>
              <a:t>)</a:t>
            </a:r>
            <a:r>
              <a:rPr lang="en-US" sz="1800" b="0" dirty="0">
                <a:solidFill>
                  <a:schemeClr val="tx1"/>
                </a:solidFill>
                <a:latin typeface="Liberation Mono"/>
                <a:cs typeface="Arial" panose="020B0604020202020204" pitchFamily="34" charset="0"/>
              </a:rPr>
              <a:t>	</a:t>
            </a:r>
          </a:p>
          <a:p>
            <a:r>
              <a:rPr lang="en-US" dirty="0">
                <a:latin typeface="Liberation Mono"/>
                <a:cs typeface="Arial" panose="020B0604020202020204" pitchFamily="34" charset="0"/>
              </a:rPr>
              <a:t>    </a:t>
            </a:r>
            <a:r>
              <a:rPr lang="en-US" b="0" dirty="0">
                <a:solidFill>
                  <a:schemeClr val="tx1"/>
                </a:solidFill>
                <a:latin typeface="Liberation Mono"/>
                <a:cs typeface="Arial" panose="020B0604020202020204" pitchFamily="34" charset="0"/>
              </a:rPr>
              <a:t>courceduration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p>
          <a:p>
            <a:r>
              <a:rPr lang="en-US" sz="1800" b="0" dirty="0">
                <a:solidFill>
                  <a:schemeClr val="tx1"/>
                </a:solidFill>
                <a:latin typeface="Liberation Mono"/>
                <a:cs typeface="Arial" panose="020B0604020202020204" pitchFamily="34" charset="0"/>
              </a:rPr>
              <a:t>    courcename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endParaRPr lang="en-US" dirty="0">
              <a:latin typeface="Liberation Mono"/>
              <a:cs typeface="Arial" panose="020B0604020202020204" pitchFamily="34" charset="0"/>
            </a:endParaRPr>
          </a:p>
          <a:p>
            <a:r>
              <a:rPr lang="en-US" dirty="0">
                <a:latin typeface="Liberation Mono"/>
                <a:cs typeface="Arial" panose="020B0604020202020204" pitchFamily="34" charset="0"/>
              </a:rPr>
              <a:t>}</a:t>
            </a:r>
          </a:p>
        </p:txBody>
      </p:sp>
      <p:sp>
        <p:nvSpPr>
          <p:cNvPr id="11" name="TextBox 10">
            <a:extLst>
              <a:ext uri="{FF2B5EF4-FFF2-40B4-BE49-F238E27FC236}">
                <a16:creationId xmlns="" xmlns:a16="http://schemas.microsoft.com/office/drawing/2014/main" id="{284B127A-1D84-4127-9059-0AD6133EF878}"/>
              </a:ext>
            </a:extLst>
          </p:cNvPr>
          <p:cNvSpPr txBox="1"/>
          <p:nvPr/>
        </p:nvSpPr>
        <p:spPr>
          <a:xfrm>
            <a:off x="839416" y="836712"/>
            <a:ext cx="3861476" cy="2754600"/>
          </a:xfrm>
          <a:prstGeom prst="rect">
            <a:avLst/>
          </a:prstGeom>
          <a:noFill/>
        </p:spPr>
        <p:txBody>
          <a:bodyPr wrap="square">
            <a:spAutoFit/>
          </a:bodyPr>
          <a:lstStyle/>
          <a:p>
            <a:r>
              <a:rPr lang="en-US" sz="2000" dirty="0">
                <a:solidFill>
                  <a:srgbClr val="C00000"/>
                </a:solidFill>
                <a:latin typeface="Liberation Mono"/>
                <a:cs typeface="Arial" panose="020B0604020202020204" pitchFamily="34" charset="0"/>
              </a:rPr>
              <a:t>Parent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  =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PK</a:t>
            </a:r>
            <a:r>
              <a:rPr lang="en-US" dirty="0">
                <a:solidFill>
                  <a:srgbClr val="FF0000"/>
                </a:solidFill>
                <a:latin typeface="Liberation Mono"/>
                <a:cs typeface="Arial" panose="020B0604020202020204" pitchFamily="34" charset="0"/>
              </a:rPr>
              <a:t>)</a:t>
            </a:r>
            <a:r>
              <a:rPr lang="en-US" sz="1900" dirty="0">
                <a:solidFill>
                  <a:srgbClr val="FF0000"/>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mobile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state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isActive </a:t>
            </a:r>
            <a:r>
              <a:rPr lang="en-US" dirty="0">
                <a:solidFill>
                  <a:srgbClr val="834689"/>
                </a:solidFill>
                <a:latin typeface="Liberation Mono"/>
                <a:cs typeface="Arial" panose="020B0604020202020204" pitchFamily="34" charset="0"/>
              </a:rPr>
              <a:t>BOOL</a:t>
            </a:r>
            <a:r>
              <a:rPr lang="en-US" sz="1800" b="0" dirty="0">
                <a:solidFill>
                  <a:schemeClr val="tx1"/>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a:t>
            </a:r>
            <a:endParaRPr lang="en-IN" dirty="0">
              <a:latin typeface="Liberation Mono"/>
            </a:endParaRPr>
          </a:p>
        </p:txBody>
      </p:sp>
      <p:sp>
        <p:nvSpPr>
          <p:cNvPr id="27" name="Rectangle 26">
            <a:extLst>
              <a:ext uri="{FF2B5EF4-FFF2-40B4-BE49-F238E27FC236}">
                <a16:creationId xmlns="" xmlns:a16="http://schemas.microsoft.com/office/drawing/2014/main" id="{78AB7B4D-037D-43FC-A0FC-F1333B33592B}"/>
              </a:ext>
            </a:extLst>
          </p:cNvPr>
          <p:cNvSpPr/>
          <p:nvPr/>
        </p:nvSpPr>
        <p:spPr>
          <a:xfrm>
            <a:off x="263352" y="3717032"/>
            <a:ext cx="11737304" cy="2708434"/>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DDL command could be violated in following cases.</a:t>
            </a:r>
          </a:p>
          <a:p>
            <a:endParaRPr lang="en-IN" sz="800" dirty="0"/>
          </a:p>
          <a:p>
            <a:r>
              <a:rPr lang="en-US" b="1" dirty="0">
                <a:solidFill>
                  <a:srgbClr val="006C86"/>
                </a:solidFill>
                <a:latin typeface="Arial" panose="020B0604020202020204" pitchFamily="34" charset="0"/>
                <a:cs typeface="Arial" panose="020B0604020202020204" pitchFamily="34" charset="0"/>
              </a:rPr>
              <a:t>Alter command:</a:t>
            </a:r>
          </a:p>
          <a:p>
            <a:endParaRPr lang="en-IN" sz="800" dirty="0"/>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modify datatype of RollNo in Student or Student_Course table with </a:t>
            </a:r>
            <a:r>
              <a:rPr lang="en-IN" dirty="0">
                <a:solidFill>
                  <a:srgbClr val="834689"/>
                </a:solidFill>
                <a:latin typeface="Arial" panose="020B0604020202020204" pitchFamily="34" charset="0"/>
                <a:cs typeface="Arial" panose="020B0604020202020204" pitchFamily="34" charset="0"/>
              </a:rPr>
              <a:t>VARCHAR</a:t>
            </a:r>
            <a:r>
              <a:rPr lang="en-IN" dirty="0">
                <a:solidFill>
                  <a:schemeClr val="tx1">
                    <a:lumMod val="85000"/>
                    <a:lumOff val="15000"/>
                  </a:schemeClr>
                </a:solidFill>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apply auto_increment to RollNo in Student table, </a:t>
            </a:r>
            <a:r>
              <a:rPr lang="en-IN" dirty="0">
                <a:solidFill>
                  <a:srgbClr val="C00000"/>
                </a:solidFill>
                <a:latin typeface="Arial" panose="020B0604020202020204" pitchFamily="34" charset="0"/>
                <a:cs typeface="Arial" panose="020B0604020202020204" pitchFamily="34" charset="0"/>
              </a:rPr>
              <a:t>it will not allow</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RollNo column from Student table ,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US" b="1" dirty="0">
                <a:solidFill>
                  <a:srgbClr val="006C86"/>
                </a:solidFill>
                <a:latin typeface="Arial" panose="020B0604020202020204" pitchFamily="34" charset="0"/>
                <a:cs typeface="Arial" panose="020B0604020202020204" pitchFamily="34" charset="0"/>
              </a:rPr>
              <a:t>Drop command:</a:t>
            </a:r>
          </a:p>
          <a:p>
            <a:endParaRPr lang="en-US" sz="800" b="1" dirty="0">
              <a:solidFill>
                <a:srgbClr val="006C8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Student (parent) table,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7093267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52AC5BF-F401-400C-9E24-C603715BF983}"/>
              </a:ext>
            </a:extLst>
          </p:cNvPr>
          <p:cNvPicPr>
            <a:picLocks noChangeAspect="1"/>
          </p:cNvPicPr>
          <p:nvPr/>
        </p:nvPicPr>
        <p:blipFill>
          <a:blip r:embed="rId3"/>
          <a:stretch>
            <a:fillRect/>
          </a:stretch>
        </p:blipFill>
        <p:spPr>
          <a:xfrm>
            <a:off x="7176120" y="1556751"/>
            <a:ext cx="5015880" cy="4608552"/>
          </a:xfrm>
          <a:prstGeom prst="rect">
            <a:avLst/>
          </a:prstGeom>
        </p:spPr>
      </p:pic>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19336" y="692697"/>
            <a:ext cx="11881320" cy="646331"/>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 xmlns:a16="http://schemas.microsoft.com/office/drawing/2014/main" id="{9B69DA52-EE90-4F18-BF1C-914923E0889E}"/>
              </a:ext>
            </a:extLst>
          </p:cNvPr>
          <p:cNvSpPr txBox="1"/>
          <p:nvPr/>
        </p:nvSpPr>
        <p:spPr>
          <a:xfrm>
            <a:off x="191344" y="1615999"/>
            <a:ext cx="460851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 </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movie_year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movie_time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movie_lang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movie_dt_rel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movie_rel_country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 xmlns:a16="http://schemas.microsoft.com/office/drawing/2014/main" id="{5C9078FC-44BA-4B7D-921E-5CCF560FDDBE}"/>
              </a:ext>
            </a:extLst>
          </p:cNvPr>
          <p:cNvSpPr txBox="1"/>
          <p:nvPr/>
        </p:nvSpPr>
        <p:spPr>
          <a:xfrm>
            <a:off x="191344" y="4478294"/>
            <a:ext cx="7992888"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movie_cast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role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fk_movie_id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movie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fk_actor_id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actor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 xmlns:a16="http://schemas.microsoft.com/office/drawing/2014/main" id="{6A0425CF-4EEC-41FB-B1D5-20B9067682A8}"/>
              </a:ext>
            </a:extLst>
          </p:cNvPr>
          <p:cNvSpPr txBox="1"/>
          <p:nvPr/>
        </p:nvSpPr>
        <p:spPr>
          <a:xfrm>
            <a:off x="4007768" y="1615999"/>
            <a:ext cx="3744416"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actor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actor_fname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actor_lname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actor_gender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Tree>
    <p:extLst>
      <p:ext uri="{BB962C8B-B14F-4D97-AF65-F5344CB8AC3E}">
        <p14:creationId xmlns="" xmlns:p14="http://schemas.microsoft.com/office/powerpoint/2010/main" val="284557134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find </a:t>
            </a:r>
            <a:r>
              <a:rPr lang="en-IN" b="1" i="1" dirty="0">
                <a:latin typeface="Arial" panose="020B0604020202020204" pitchFamily="34" charset="0"/>
                <a:cs typeface="Arial" panose="020B0604020202020204" pitchFamily="34" charset="0"/>
              </a:rPr>
              <a:t>Foreign Key </a:t>
            </a:r>
            <a:r>
              <a:rPr lang="en-IN" dirty="0">
                <a:latin typeface="Arial" panose="020B0604020202020204" pitchFamily="34" charset="0"/>
                <a:cs typeface="Arial" panose="020B0604020202020204" pitchFamily="34" charset="0"/>
              </a:rPr>
              <a:t>columns.</a:t>
            </a:r>
          </a:p>
        </p:txBody>
      </p:sp>
      <p:sp>
        <p:nvSpPr>
          <p:cNvPr id="17" name="Rectangle 16">
            <a:extLst>
              <a:ext uri="{FF2B5EF4-FFF2-40B4-BE49-F238E27FC236}">
                <a16:creationId xmlns="" xmlns:a16="http://schemas.microsoft.com/office/drawing/2014/main" id="{1054FA30-BD90-42A6-A67E-D1D783D1FA59}"/>
              </a:ext>
            </a:extLst>
          </p:cNvPr>
          <p:cNvSpPr/>
          <p:nvPr/>
        </p:nvSpPr>
        <p:spPr>
          <a:xfrm>
            <a:off x="290745" y="5369806"/>
            <a:ext cx="4509111"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brand_id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8" name="TextBox 7">
            <a:extLst>
              <a:ext uri="{FF2B5EF4-FFF2-40B4-BE49-F238E27FC236}">
                <a16:creationId xmlns="" xmlns:a16="http://schemas.microsoft.com/office/drawing/2014/main" id="{87C25CC9-1005-42FD-96C8-122E68205586}"/>
              </a:ext>
            </a:extLst>
          </p:cNvPr>
          <p:cNvSpPr txBox="1"/>
          <p:nvPr/>
        </p:nvSpPr>
        <p:spPr>
          <a:xfrm>
            <a:off x="290745" y="1481633"/>
            <a:ext cx="422107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owner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 xmlns:a16="http://schemas.microsoft.com/office/drawing/2014/main" id="{2A66024D-84AF-42B9-817F-93D516026E7C}"/>
              </a:ext>
            </a:extLst>
          </p:cNvPr>
          <p:cNvSpPr txBox="1"/>
          <p:nvPr/>
        </p:nvSpPr>
        <p:spPr>
          <a:xfrm>
            <a:off x="5498342" y="1481633"/>
            <a:ext cx="4392488"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contact_id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contact_number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 xmlns:a16="http://schemas.microsoft.com/office/drawing/2014/main" id="{7E7EF431-C3D3-4125-9F78-EA223659843D}"/>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QUESTION – find foreign key  columns</a:t>
            </a:r>
          </a:p>
        </p:txBody>
      </p:sp>
      <p:sp>
        <p:nvSpPr>
          <p:cNvPr id="13" name="Rectangle 12">
            <a:extLst>
              <a:ext uri="{FF2B5EF4-FFF2-40B4-BE49-F238E27FC236}">
                <a16:creationId xmlns="" xmlns:a16="http://schemas.microsoft.com/office/drawing/2014/main" id="{0BB35454-B62B-422C-8E43-7870498F83A4}"/>
              </a:ext>
            </a:extLst>
          </p:cNvPr>
          <p:cNvSpPr/>
          <p:nvPr/>
        </p:nvSpPr>
        <p:spPr>
          <a:xfrm>
            <a:off x="290745"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 xmlns:a16="http://schemas.microsoft.com/office/drawing/2014/main" id="{E3C3704C-F23D-4889-9691-38EE6ED38B03}"/>
              </a:ext>
            </a:extLst>
          </p:cNvPr>
          <p:cNvSpPr/>
          <p:nvPr/>
        </p:nvSpPr>
        <p:spPr>
          <a:xfrm>
            <a:off x="5498342"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shop_brand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endParaRPr lang="en-IN" dirty="0">
              <a:latin typeface="Liberation Mono"/>
              <a:ea typeface="Times New Roman" panose="02020603050405020304" pitchFamily="18" charset="0"/>
            </a:endParaRP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a:t>
            </a:r>
            <a:r>
              <a:rPr lang="en-IN" dirty="0">
                <a:latin typeface="Liberation Mono"/>
                <a:ea typeface="Times New Roman" panose="02020603050405020304" pitchFamily="18" charset="0"/>
              </a:rPr>
              <a:t>brand_id</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Tree>
    <p:extLst>
      <p:ext uri="{BB962C8B-B14F-4D97-AF65-F5344CB8AC3E}">
        <p14:creationId xmlns="" xmlns:p14="http://schemas.microsoft.com/office/powerpoint/2010/main" val="278319264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9EE62688-1986-4688-A197-BE7976E56EA3}"/>
              </a:ext>
            </a:extLst>
          </p:cNvPr>
          <p:cNvSpPr/>
          <p:nvPr/>
        </p:nvSpPr>
        <p:spPr>
          <a:xfrm>
            <a:off x="191345" y="1353543"/>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rgbClr val="0077AA"/>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rgbClr val="0077AA"/>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 xmlns:p14="http://schemas.microsoft.com/office/powerpoint/2010/main" val="3214496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 xmlns:a16="http://schemas.microsoft.com/office/drawing/2014/main" id="{8F0DFC84-0A3A-4F81-B59D-7B1B26BF054F}"/>
              </a:ext>
            </a:extLst>
          </p:cNvPr>
          <p:cNvGrpSpPr/>
          <p:nvPr/>
        </p:nvGrpSpPr>
        <p:grpSpPr>
          <a:xfrm>
            <a:off x="816171" y="1628800"/>
            <a:ext cx="11112477" cy="4505723"/>
            <a:chOff x="816171" y="2137172"/>
            <a:chExt cx="11112477" cy="4505723"/>
          </a:xfrm>
        </p:grpSpPr>
        <p:sp>
          <p:nvSpPr>
            <p:cNvPr id="11" name="Rectangle 10">
              <a:extLst>
                <a:ext uri="{FF2B5EF4-FFF2-40B4-BE49-F238E27FC236}">
                  <a16:creationId xmlns="" xmlns:a16="http://schemas.microsoft.com/office/drawing/2014/main"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 xmlns:a16="http://schemas.microsoft.com/office/drawing/2014/main"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 xmlns:a16="http://schemas.microsoft.com/office/drawing/2014/main" id="{BD65E3C3-450E-4AE7-8985-6D1ADCA59E0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 xmlns:a16="http://schemas.microsoft.com/office/drawing/2014/main" id="{900D1A2F-DD5B-499D-A8D2-0B1089E7EF55}"/>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 xmlns:a16="http://schemas.microsoft.com/office/drawing/2014/main" id="{4957A242-C553-47DA-B217-4CDEC1F8638C}"/>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472714" y="4441428"/>
              <a:ext cx="3455934" cy="2201467"/>
            </a:xfrm>
            <a:prstGeom prst="rect">
              <a:avLst/>
            </a:prstGeom>
          </p:spPr>
        </p:pic>
      </p:grpSp>
      <p:sp>
        <p:nvSpPr>
          <p:cNvPr id="16" name="Rectangle 15">
            <a:extLst>
              <a:ext uri="{FF2B5EF4-FFF2-40B4-BE49-F238E27FC236}">
                <a16:creationId xmlns="" xmlns:a16="http://schemas.microsoft.com/office/drawing/2014/main"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 xmlns:a16="http://schemas.microsoft.com/office/drawing/2014/main" id="{22784A09-86C1-4B0E-8277-2B5C1D60D7CE}"/>
              </a:ext>
            </a:extLst>
          </p:cNvPr>
          <p:cNvSpPr txBox="1"/>
          <p:nvPr/>
        </p:nvSpPr>
        <p:spPr>
          <a:xfrm>
            <a:off x="119336" y="5157192"/>
            <a:ext cx="8280920" cy="1600438"/>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device that provides a service to another computer program and its user, known as the client.</a:t>
            </a:r>
          </a:p>
          <a:p>
            <a:pPr marL="285750" indent="-285750">
              <a:buFont typeface="Arial" panose="020B0604020202020204" pitchFamily="34" charset="0"/>
              <a:buChar char="•"/>
            </a:pPr>
            <a:endParaRPr lang="en-US" sz="800" b="0" i="0" dirty="0">
              <a:solidFill>
                <a:schemeClr val="tx1">
                  <a:lumMod val="95000"/>
                  <a:lumOff val="5000"/>
                </a:schemeClr>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In the client/server programming model, a server program awaits and fulfills requests from client programs, which might be running in the same, or other computers.</a:t>
            </a:r>
            <a:endParaRPr lang="en-IN" dirty="0">
              <a:solidFill>
                <a:schemeClr val="tx1">
                  <a:lumMod val="95000"/>
                  <a:lumOff val="5000"/>
                </a:schemeClr>
              </a:solidFill>
            </a:endParaRPr>
          </a:p>
        </p:txBody>
      </p:sp>
    </p:spTree>
    <p:extLst>
      <p:ext uri="{BB962C8B-B14F-4D97-AF65-F5344CB8AC3E}">
        <p14:creationId xmlns="" xmlns:p14="http://schemas.microsoft.com/office/powerpoint/2010/main" val="1508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3" name="Rectangle 2">
            <a:extLst>
              <a:ext uri="{FF2B5EF4-FFF2-40B4-BE49-F238E27FC236}">
                <a16:creationId xmlns="" xmlns:a16="http://schemas.microsoft.com/office/drawing/2014/main" id="{E3B16FEB-3111-42B0-9974-6BE42645DA27}"/>
              </a:ext>
            </a:extLst>
          </p:cNvPr>
          <p:cNvSpPr/>
          <p:nvPr/>
        </p:nvSpPr>
        <p:spPr>
          <a:xfrm>
            <a:off x="290745" y="5167874"/>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fk_userID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 xmlns:a16="http://schemas.microsoft.com/office/drawing/2014/main" id="{2414E19E-1633-405B-B460-842657490657}"/>
              </a:ext>
            </a:extLst>
          </p:cNvPr>
          <p:cNvSpPr/>
          <p:nvPr/>
        </p:nvSpPr>
        <p:spPr>
          <a:xfrm>
            <a:off x="263352" y="3356992"/>
            <a:ext cx="4464496"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 xmlns:a16="http://schemas.microsoft.com/office/drawing/2014/main" id="{CEC83B1C-1273-4F75-B92F-B86BC6ABF53F}"/>
              </a:ext>
            </a:extLst>
          </p:cNvPr>
          <p:cNvSpPr/>
          <p:nvPr/>
        </p:nvSpPr>
        <p:spPr>
          <a:xfrm>
            <a:off x="5303912" y="3356992"/>
            <a:ext cx="591665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 xmlns:a16="http://schemas.microsoft.com/office/drawing/2014/main" id="{5619D88C-E65B-4669-A573-BA0E6D807D02}"/>
              </a:ext>
            </a:extLst>
          </p:cNvPr>
          <p:cNvSpPr/>
          <p:nvPr/>
        </p:nvSpPr>
        <p:spPr>
          <a:xfrm>
            <a:off x="190550" y="1457489"/>
            <a:ext cx="864175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rgbClr val="0077AA"/>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rgbClr val="0077AA"/>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 xmlns:p14="http://schemas.microsoft.com/office/powerpoint/2010/main" val="14580477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9EE62688-1986-4688-A197-BE7976E56EA3}"/>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 xmlns:p14="http://schemas.microsoft.com/office/powerpoint/2010/main" val="371716614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2" name="Rectangle 1"/>
          <p:cNvSpPr/>
          <p:nvPr/>
        </p:nvSpPr>
        <p:spPr>
          <a:xfrm>
            <a:off x="380714" y="5085184"/>
            <a:ext cx="1152054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fk_userID;</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login_ibfk_1; </a:t>
            </a:r>
            <a:r>
              <a:rPr lang="en-IN" b="1" dirty="0">
                <a:solidFill>
                  <a:srgbClr val="00B050"/>
                </a:solidFill>
                <a:latin typeface="Liberation Mono"/>
                <a:cs typeface="Arial" panose="020B0604020202020204" pitchFamily="34" charset="0"/>
              </a:rPr>
              <a:t>// login_ibfk_1 is the default constraint name.</a:t>
            </a:r>
            <a:endParaRPr lang="en-IN" dirty="0">
              <a:latin typeface="Liberation Mono"/>
              <a:cs typeface="Arial" panose="020B0604020202020204" pitchFamily="34" charset="0"/>
            </a:endParaRPr>
          </a:p>
        </p:txBody>
      </p:sp>
      <p:sp>
        <p:nvSpPr>
          <p:cNvPr id="8" name="Rectangle 7">
            <a:extLst>
              <a:ext uri="{FF2B5EF4-FFF2-40B4-BE49-F238E27FC236}">
                <a16:creationId xmlns=""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a:t>
            </a:r>
            <a:r>
              <a:rPr lang="en-IN" dirty="0">
                <a:latin typeface="Arial" panose="020B0604020202020204" pitchFamily="34" charset="0"/>
                <a:cs typeface="Arial" panose="020B0604020202020204" pitchFamily="34" charset="0"/>
              </a:rPr>
              <a:t>.</a:t>
            </a:r>
          </a:p>
        </p:txBody>
      </p:sp>
      <p:sp>
        <p:nvSpPr>
          <p:cNvPr id="9" name="Rectangle 8">
            <a:extLst>
              <a:ext uri="{FF2B5EF4-FFF2-40B4-BE49-F238E27FC236}">
                <a16:creationId xmlns="" xmlns:a16="http://schemas.microsoft.com/office/drawing/2014/main" id="{F721C021-771E-46CA-8586-187657349569}"/>
              </a:ext>
            </a:extLst>
          </p:cNvPr>
          <p:cNvSpPr/>
          <p:nvPr/>
        </p:nvSpPr>
        <p:spPr>
          <a:xfrm>
            <a:off x="348011" y="1253660"/>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E1212"/>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6" name="Rectangle 5">
            <a:extLst>
              <a:ext uri="{FF2B5EF4-FFF2-40B4-BE49-F238E27FC236}">
                <a16:creationId xmlns="" xmlns:a16="http://schemas.microsoft.com/office/drawing/2014/main" id="{359D72E5-7050-4773-9F2D-5AEC37CC0492}"/>
              </a:ext>
            </a:extLst>
          </p:cNvPr>
          <p:cNvSpPr/>
          <p:nvPr/>
        </p:nvSpPr>
        <p:spPr>
          <a:xfrm>
            <a:off x="5519937" y="1253660"/>
            <a:ext cx="5916653"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 xmlns:a16="http://schemas.microsoft.com/office/drawing/2014/main" id="{35071D6D-A9EE-4928-A106-90662EE95A2A}"/>
              </a:ext>
            </a:extLst>
          </p:cNvPr>
          <p:cNvSpPr/>
          <p:nvPr/>
        </p:nvSpPr>
        <p:spPr>
          <a:xfrm>
            <a:off x="290747" y="3125868"/>
            <a:ext cx="6669350"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fk_userID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 xmlns:a16="http://schemas.microsoft.com/office/drawing/2014/main" id="{3D85E533-D201-44C6-B876-CBD913BA8466}"/>
              </a:ext>
            </a:extLst>
          </p:cNvPr>
          <p:cNvSpPr/>
          <p:nvPr/>
        </p:nvSpPr>
        <p:spPr>
          <a:xfrm>
            <a:off x="795" y="6156594"/>
            <a:ext cx="12190413"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TABLE_SCHEMA='DB2’;</a:t>
            </a:r>
          </a:p>
        </p:txBody>
      </p:sp>
    </p:spTree>
    <p:extLst>
      <p:ext uri="{BB962C8B-B14F-4D97-AF65-F5344CB8AC3E}">
        <p14:creationId xmlns="" xmlns:p14="http://schemas.microsoft.com/office/powerpoint/2010/main" val="233577940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c3 =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 xmlns:p14="http://schemas.microsoft.com/office/powerpoint/2010/main" val="2275765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 xmlns:p14="http://schemas.microsoft.com/office/powerpoint/2010/main" val="42371506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 xmlns:a16="http://schemas.microsoft.com/office/drawing/2014/main"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 xmlns:a16="http://schemas.microsoft.com/office/drawing/2014/main"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 xmlns:a16="http://schemas.microsoft.com/office/drawing/2014/main"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 xmlns:a16="http://schemas.microsoft.com/office/drawing/2014/main"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&gt;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 xmlns:p14="http://schemas.microsoft.com/office/powerpoint/2010/main" val="160434884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 xmlns:a16="http://schemas.microsoft.com/office/drawing/2014/main"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&gt;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 xmlns:p14="http://schemas.microsoft.com/office/powerpoint/2010/main" val="153519366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 xmlns:p14="http://schemas.microsoft.com/office/powerpoint/2010/main" val="226383625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 xmlns:a16="http://schemas.microsoft.com/office/drawing/2014/main"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 xmlns:a16="http://schemas.microsoft.com/office/drawing/2014/main"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 xmlns:a16="http://schemas.microsoft.com/office/drawing/2014/main"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 xmlns:p14="http://schemas.microsoft.com/office/powerpoint/2010/main" val="287035530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CONSTRAINT</a:t>
            </a:r>
            <a:r>
              <a:rPr lang="en-IN" sz="2000" dirty="0">
                <a:latin typeface="Liberation Mono"/>
                <a:ea typeface="Verdana" panose="020B0604030504040204" pitchFamily="34" charset="0"/>
                <a:cs typeface="Arial" panose="020B0604020202020204" pitchFamily="34" charset="0"/>
              </a:rPr>
              <a:t> ] constraint_name</a:t>
            </a:r>
          </a:p>
        </p:txBody>
      </p:sp>
    </p:spTree>
    <p:extLst>
      <p:ext uri="{BB962C8B-B14F-4D97-AF65-F5344CB8AC3E}">
        <p14:creationId xmlns="" xmlns:p14="http://schemas.microsoft.com/office/powerpoint/2010/main" val="261426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 xmlns:p14="http://schemas.microsoft.com/office/powerpoint/2010/main" val="286619617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 xmlns:a16="http://schemas.microsoft.com/office/drawing/2014/main"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 xmlns:a16="http://schemas.microsoft.com/office/drawing/2014/main"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 xmlns:a16="http://schemas.microsoft.com/office/drawing/2014/main" id="{A5258822-A1BB-47E1-9F65-8D3C5C66C719}"/>
              </a:ext>
            </a:extLst>
          </p:cNvPr>
          <p:cNvSpPr/>
          <p:nvPr/>
        </p:nvSpPr>
        <p:spPr>
          <a:xfrm>
            <a:off x="290745" y="6237312"/>
            <a:ext cx="11901255"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 xmlns:p14="http://schemas.microsoft.com/office/powerpoint/2010/main" val="195590410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 xmlns:a16="http://schemas.microsoft.com/office/drawing/2014/main"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 xmlns:a16="http://schemas.microsoft.com/office/drawing/2014/main" id="{4E579850-14EE-4B20-9702-F3C986761C4F}"/>
              </a:ext>
            </a:extLst>
          </p:cNvPr>
          <p:cNvSpPr/>
          <p:nvPr/>
        </p:nvSpPr>
        <p:spPr>
          <a:xfrm>
            <a:off x="508360" y="3009726"/>
            <a:ext cx="8411524" cy="923330"/>
          </a:xfrm>
          <a:prstGeom prst="rect">
            <a:avLst/>
          </a:prstGeom>
        </p:spPr>
        <p:txBody>
          <a:bodyPr wrap="square">
            <a:spAutoFit/>
          </a:bodyPr>
          <a:lstStyle/>
          <a:p>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dirty="0">
              <a:latin typeface="Liberation Mono"/>
              <a:cs typeface="Arial" panose="020B0604020202020204" pitchFamily="34" charset="0"/>
            </a:endParaRPr>
          </a:p>
          <a:p>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 xmlns:p14="http://schemas.microsoft.com/office/powerpoint/2010/main" val="3957662238"/>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3" name="Rectangle 2">
            <a:extLst>
              <a:ext uri="{FF2B5EF4-FFF2-40B4-BE49-F238E27FC236}">
                <a16:creationId xmlns="" xmlns:a16="http://schemas.microsoft.com/office/drawing/2014/main" id="{0A13198E-01DA-4EAE-A11D-857D7465964F}"/>
              </a:ext>
            </a:extLst>
          </p:cNvPr>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p>
        </p:txBody>
      </p:sp>
      <p:sp>
        <p:nvSpPr>
          <p:cNvPr id="4" name="Rectangle 3">
            <a:extLst>
              <a:ext uri="{FF2B5EF4-FFF2-40B4-BE49-F238E27FC236}">
                <a16:creationId xmlns="" xmlns:a16="http://schemas.microsoft.com/office/drawing/2014/main" id="{ACE9ED2A-BDA2-4AAE-A4D0-D7903A0F0388}"/>
              </a:ext>
            </a:extLst>
          </p:cNvPr>
          <p:cNvSpPr/>
          <p:nvPr/>
        </p:nvSpPr>
        <p:spPr>
          <a:xfrm>
            <a:off x="262558" y="3933056"/>
            <a:ext cx="6092825" cy="1692771"/>
          </a:xfrm>
          <a:prstGeom prst="rect">
            <a:avLst/>
          </a:prstGeom>
        </p:spPr>
        <p:txBody>
          <a:bodyPr>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of existing columns, or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p>
        </p:txBody>
      </p:sp>
    </p:spTree>
    <p:extLst>
      <p:ext uri="{BB962C8B-B14F-4D97-AF65-F5344CB8AC3E}">
        <p14:creationId xmlns="" xmlns:p14="http://schemas.microsoft.com/office/powerpoint/2010/main" val="221528472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 xmlns:a16="http://schemas.microsoft.com/office/drawing/2014/main" id="{F5A735EB-AE7A-4204-8BE6-AB0DCC9E534C}"/>
              </a:ext>
            </a:extLst>
          </p:cNvPr>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8" name="Rectangle 7">
            <a:extLst>
              <a:ext uri="{FF2B5EF4-FFF2-40B4-BE49-F238E27FC236}">
                <a16:creationId xmlns="" xmlns:a16="http://schemas.microsoft.com/office/drawing/2014/main" id="{BC3338FF-4D2D-45F0-A977-FB66A4C07D53}"/>
              </a:ext>
            </a:extLst>
          </p:cNvPr>
          <p:cNvSpPr/>
          <p:nvPr/>
        </p:nvSpPr>
        <p:spPr>
          <a:xfrm>
            <a:off x="190550" y="927884"/>
            <a:ext cx="11593288" cy="5324535"/>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rgbClr val="0077AA"/>
                </a:solidFill>
                <a:latin typeface="Liberation Mono"/>
              </a:rPr>
              <a:t>. . .</a:t>
            </a:r>
            <a:endParaRPr lang="en-IN" sz="2000" dirty="0">
              <a:solidFill>
                <a:schemeClr val="tx1">
                  <a:lumMod val="95000"/>
                  <a:lumOff val="5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[index_name] (</a:t>
            </a:r>
            <a:r>
              <a:rPr lang="en-IN" sz="2000" i="1" dirty="0">
                <a:solidFill>
                  <a:srgbClr val="000000"/>
                </a:solidFill>
                <a:latin typeface="Liberation Mono"/>
              </a:rPr>
              <a:t>index_col_name</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 </a:t>
            </a:r>
            <a:r>
              <a:rPr lang="en-IN" sz="2000" i="1" dirty="0">
                <a:solidFill>
                  <a:srgbClr val="000000"/>
                </a:solidFill>
                <a:latin typeface="Liberation Mono"/>
              </a:rPr>
              <a:t>symbol </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UNIQUE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i="1" dirty="0">
                <a:solidFill>
                  <a:srgbClr val="000000"/>
                </a:solidFill>
                <a:latin typeface="Liberation Mono"/>
              </a:rPr>
              <a:t> </a:t>
            </a:r>
            <a:r>
              <a:rPr lang="en-IN" sz="2000" dirty="0">
                <a:solidFill>
                  <a:srgbClr val="0077AA"/>
                </a:solidFill>
                <a:latin typeface="Liberation Mono"/>
              </a:rPr>
              <a:t>KEY</a:t>
            </a:r>
            <a:r>
              <a:rPr lang="en-IN" sz="2000" i="1" dirty="0">
                <a:solidFill>
                  <a:srgbClr val="000000"/>
                </a:solidFill>
                <a:latin typeface="Liberation Mono"/>
              </a:rPr>
              <a:t> reference_definition</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CHANGE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old_col_name new_col_name </a:t>
            </a:r>
            <a:r>
              <a:rPr lang="en-IN" sz="2000" dirty="0">
                <a:solidFill>
                  <a:schemeClr val="tx1">
                    <a:lumMod val="95000"/>
                    <a:lumOff val="5000"/>
                  </a:schemeClr>
                </a:solidFill>
                <a:latin typeface="Liberation Mono"/>
                <a:cs typeface="Arial" panose="020B0604020202020204" pitchFamily="34" charset="0"/>
              </a:rPr>
              <a:t>column_definition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index_name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fk_symbol</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endParaRPr lang="en-IN" sz="2000" dirty="0">
              <a:latin typeface="Liberation Mono"/>
            </a:endParaRPr>
          </a:p>
        </p:txBody>
      </p:sp>
    </p:spTree>
    <p:extLst>
      <p:ext uri="{BB962C8B-B14F-4D97-AF65-F5344CB8AC3E}">
        <p14:creationId xmlns="" xmlns:p14="http://schemas.microsoft.com/office/powerpoint/2010/main" val="321034479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332656"/>
            <a:ext cx="11521280" cy="2769989"/>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Change Columns</a:t>
            </a:r>
            <a:r>
              <a:rPr lang="en-IN" dirty="0">
                <a:latin typeface="Arial" panose="020B0604020202020204" pitchFamily="34" charset="0"/>
                <a:cs typeface="Arial" panose="020B0604020202020204" pitchFamily="34" charset="0"/>
              </a:rPr>
              <a:t> :- You can rename a column using a CHANGE old_col_name new_col_name column_definition clause. To do so, specify the old and new column names and the definition that the column currently has.</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Modify Columns :- </a:t>
            </a:r>
            <a:r>
              <a:rPr lang="en-IN" dirty="0">
                <a:latin typeface="Arial" panose="020B0604020202020204" pitchFamily="34" charset="0"/>
                <a:cs typeface="Arial" panose="020B0604020202020204" pitchFamily="34" charset="0"/>
              </a:rPr>
              <a:t>You can also use MODIFY to change a column's type without renaming it.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Dropping 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p>
        </p:txBody>
      </p:sp>
      <p:sp>
        <p:nvSpPr>
          <p:cNvPr id="2" name="Rectangle 1"/>
          <p:cNvSpPr/>
          <p:nvPr/>
        </p:nvSpPr>
        <p:spPr>
          <a:xfrm>
            <a:off x="335360" y="3394806"/>
            <a:ext cx="10729192" cy="113877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358106" y="4725144"/>
            <a:ext cx="11498534" cy="1295868"/>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i="1" dirty="0">
                <a:latin typeface="Liberation Mono"/>
                <a:cs typeface="Arial" panose="020B0604020202020204" pitchFamily="34" charset="0"/>
              </a:rPr>
              <a:t>tbl_name</a:t>
            </a:r>
            <a:r>
              <a:rPr lang="en-IN" dirty="0">
                <a:latin typeface="Liberation Mono"/>
                <a:cs typeface="Arial" panose="020B0604020202020204" pitchFamily="34" charset="0"/>
              </a:rPr>
              <a:t> </a:t>
            </a:r>
            <a:r>
              <a:rPr lang="en-IN" dirty="0">
                <a:solidFill>
                  <a:srgbClr val="0077AA"/>
                </a:solidFill>
                <a:latin typeface="Liberation Mono"/>
              </a:rPr>
              <a:t>ENGINE = InnoDB</a:t>
            </a:r>
            <a:r>
              <a:rPr lang="en-IN" dirty="0">
                <a:latin typeface="Liberation Mono"/>
              </a:rPr>
              <a:t>;</a:t>
            </a: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ADD</a:t>
            </a:r>
            <a:r>
              <a:rPr lang="en-IN" dirty="0">
                <a:latin typeface="Liberation Mono"/>
              </a:rPr>
              <a:t> </a:t>
            </a:r>
            <a:r>
              <a:rPr lang="en-IN" dirty="0">
                <a:latin typeface="Liberation Mono"/>
                <a:ea typeface="Times New Roman" panose="02020603050405020304" pitchFamily="18" charset="0"/>
              </a:rPr>
              <a:t>col1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solidFill>
                <a:srgbClr val="834689"/>
              </a:solidFill>
              <a:latin typeface="Liberation Mono"/>
              <a:cs typeface="Arial" panose="020B0604020202020204" pitchFamily="34" charset="0"/>
            </a:endParaRP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col1,</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col3</a:t>
            </a:r>
            <a:r>
              <a:rPr lang="en-IN" dirty="0">
                <a:solidFill>
                  <a:srgbClr val="DD4A68"/>
                </a:solidFill>
                <a:latin typeface="Liberation Mono"/>
                <a:ea typeface="Times New Roman" panose="02020603050405020304" pitchFamily="18" charset="0"/>
              </a:rPr>
              <a:t>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latin typeface="Liberation Mono"/>
              <a:ea typeface="Times New Roman" panose="02020603050405020304" pitchFamily="18" charset="0"/>
            </a:endParaRPr>
          </a:p>
        </p:txBody>
      </p:sp>
    </p:spTree>
    <p:extLst>
      <p:ext uri="{BB962C8B-B14F-4D97-AF65-F5344CB8AC3E}">
        <p14:creationId xmlns="" xmlns:p14="http://schemas.microsoft.com/office/powerpoint/2010/main" val="407297725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add column </a:t>
            </a:r>
          </a:p>
        </p:txBody>
      </p:sp>
      <p:sp>
        <p:nvSpPr>
          <p:cNvPr id="7" name="Rectangle 6">
            <a:extLst>
              <a:ext uri="{FF2B5EF4-FFF2-40B4-BE49-F238E27FC236}">
                <a16:creationId xmlns="" xmlns:a16="http://schemas.microsoft.com/office/drawing/2014/main" id="{E4F8498B-A621-46FB-9E14-2D486B1505D4}"/>
              </a:ext>
            </a:extLst>
          </p:cNvPr>
          <p:cNvSpPr/>
          <p:nvPr/>
        </p:nvSpPr>
        <p:spPr>
          <a:xfrm>
            <a:off x="191812" y="3906922"/>
            <a:ext cx="10008644" cy="156966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r>
              <a:rPr lang="en-US" sz="2000" dirty="0">
                <a:solidFill>
                  <a:srgbClr val="0077AA"/>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 ]</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a:t>
            </a:r>
            <a:r>
              <a:rPr lang="en-US" sz="2000" dirty="0">
                <a:solidFill>
                  <a:srgbClr val="0077AA"/>
                </a:solidFill>
                <a:latin typeface="Liberation Mono"/>
              </a:rPr>
              <a:t> . . .</a:t>
            </a:r>
            <a:r>
              <a:rPr lang="en-IN" sz="2000" dirty="0">
                <a:solidFill>
                  <a:schemeClr val="tx1">
                    <a:lumMod val="95000"/>
                    <a:lumOff val="5000"/>
                  </a:schemeClr>
                </a:solidFill>
                <a:latin typeface="Liberation Mono"/>
                <a:cs typeface="Arial" panose="020B0604020202020204" pitchFamily="34" charset="0"/>
              </a:rPr>
              <a:t>)</a:t>
            </a:r>
          </a:p>
        </p:txBody>
      </p:sp>
    </p:spTree>
    <p:extLst>
      <p:ext uri="{BB962C8B-B14F-4D97-AF65-F5344CB8AC3E}">
        <p14:creationId xmlns="" xmlns:p14="http://schemas.microsoft.com/office/powerpoint/2010/main" val="375109541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 xmlns:a16="http://schemas.microsoft.com/office/drawing/2014/main" id="{014E1D01-2FA6-4420-9FF5-0FE188DCAFAD}"/>
              </a:ext>
            </a:extLst>
          </p:cNvPr>
          <p:cNvSpPr/>
          <p:nvPr/>
        </p:nvSpPr>
        <p:spPr>
          <a:xfrm>
            <a:off x="121629" y="404664"/>
            <a:ext cx="4104456"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vehicleID </a:t>
            </a:r>
            <a:r>
              <a:rPr lang="en-US" dirty="0">
                <a:solidFill>
                  <a:srgbClr val="834689"/>
                </a:solidFill>
                <a:latin typeface="Liberation Mono"/>
                <a:cs typeface="Arial" panose="020B0604020202020204" pitchFamily="34" charset="0"/>
              </a:rPr>
              <a:t>INT</a:t>
            </a:r>
            <a:r>
              <a:rPr lang="en-US" dirty="0">
                <a:solidFill>
                  <a:srgbClr val="0086B3"/>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 </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INT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100</a:t>
            </a:r>
            <a:r>
              <a:rPr lang="en-US" dirty="0">
                <a:solidFill>
                  <a:schemeClr val="bg1">
                    <a:lumMod val="65000"/>
                  </a:schemeClr>
                </a:solidFill>
                <a:latin typeface="Liberation Mono"/>
                <a:cs typeface="Arial" panose="020B0604020202020204" pitchFamily="34" charset="0"/>
              </a:rPr>
              <a:t>)</a:t>
            </a:r>
          </a:p>
          <a:p>
            <a:pPr marL="177800"/>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9" name="Rectangle 8">
            <a:extLst>
              <a:ext uri="{FF2B5EF4-FFF2-40B4-BE49-F238E27FC236}">
                <a16:creationId xmlns="" xmlns:a16="http://schemas.microsoft.com/office/drawing/2014/main" id="{9C420836-D8CD-4F71-A79B-91FCD953E67D}"/>
              </a:ext>
            </a:extLst>
          </p:cNvPr>
          <p:cNvSpPr/>
          <p:nvPr/>
        </p:nvSpPr>
        <p:spPr>
          <a:xfrm>
            <a:off x="5719541" y="702277"/>
            <a:ext cx="5614892"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vehicles</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first</a:t>
            </a:r>
            <a:r>
              <a:rPr lang="en-IN" dirty="0">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not</a:t>
            </a:r>
            <a:r>
              <a:rPr lang="en-IN" dirty="0">
                <a:solidFill>
                  <a:srgbClr val="834689"/>
                </a:solidFill>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null</a:t>
            </a:r>
            <a:r>
              <a:rPr lang="en-IN" dirty="0">
                <a:latin typeface="Liberation Mono"/>
                <a:cs typeface="Arial" panose="020B0604020202020204" pitchFamily="34" charset="0"/>
              </a:rPr>
              <a:t>, </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        ADD</a:t>
            </a:r>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11" name="Picture 10">
            <a:extLst>
              <a:ext uri="{FF2B5EF4-FFF2-40B4-BE49-F238E27FC236}">
                <a16:creationId xmlns="" xmlns:a16="http://schemas.microsoft.com/office/drawing/2014/main" id="{6F5DDCE9-A337-467E-86AA-227E3F74F068}"/>
              </a:ext>
            </a:extLst>
          </p:cNvPr>
          <p:cNvPicPr>
            <a:picLocks noChangeAspect="1"/>
          </p:cNvPicPr>
          <p:nvPr/>
        </p:nvPicPr>
        <p:blipFill>
          <a:blip r:embed="rId2" cstate="print"/>
          <a:stretch>
            <a:fillRect/>
          </a:stretch>
        </p:blipFill>
        <p:spPr>
          <a:xfrm>
            <a:off x="140436" y="1886808"/>
            <a:ext cx="5163476" cy="1243301"/>
          </a:xfrm>
          <a:prstGeom prst="rect">
            <a:avLst/>
          </a:prstGeom>
        </p:spPr>
      </p:pic>
      <p:sp>
        <p:nvSpPr>
          <p:cNvPr id="22" name="Rectangle 21">
            <a:extLst>
              <a:ext uri="{FF2B5EF4-FFF2-40B4-BE49-F238E27FC236}">
                <a16:creationId xmlns="" xmlns:a16="http://schemas.microsoft.com/office/drawing/2014/main" id="{423CE2D1-04FE-47E8-A991-4A6450E30CD3}"/>
              </a:ext>
            </a:extLst>
          </p:cNvPr>
          <p:cNvSpPr/>
          <p:nvPr/>
        </p:nvSpPr>
        <p:spPr>
          <a:xfrm>
            <a:off x="121629" y="3297458"/>
            <a:ext cx="5470315"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111</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'Honda');</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112</a:t>
            </a:r>
            <a:r>
              <a:rPr lang="en-IN" dirty="0">
                <a:latin typeface="Liberation Mono"/>
                <a:cs typeface="Arial" panose="020B0604020202020204" pitchFamily="34" charset="0"/>
              </a:rPr>
              <a:t>, </a:t>
            </a:r>
            <a:r>
              <a:rPr lang="en-IN" dirty="0">
                <a:solidFill>
                  <a:srgbClr val="990055"/>
                </a:solidFill>
                <a:latin typeface="Liberation Mono"/>
              </a:rPr>
              <a:t>2002</a:t>
            </a:r>
            <a:r>
              <a:rPr lang="en-IN" dirty="0">
                <a:latin typeface="Liberation Mono"/>
                <a:cs typeface="Arial" panose="020B0604020202020204" pitchFamily="34" charset="0"/>
              </a:rPr>
              <a:t>, 'Hyundai');</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113</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'Jeep');</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114</a:t>
            </a:r>
            <a:r>
              <a:rPr lang="en-IN" dirty="0">
                <a:latin typeface="Liberation Mono"/>
                <a:cs typeface="Arial" panose="020B0604020202020204" pitchFamily="34" charset="0"/>
              </a:rPr>
              <a:t>, </a:t>
            </a:r>
            <a:r>
              <a:rPr lang="en-IN" dirty="0">
                <a:solidFill>
                  <a:srgbClr val="990055"/>
                </a:solidFill>
                <a:latin typeface="Liberation Mono"/>
              </a:rPr>
              <a:t>2005</a:t>
            </a:r>
            <a:r>
              <a:rPr lang="en-IN" dirty="0">
                <a:latin typeface="Liberation Mono"/>
                <a:cs typeface="Arial" panose="020B0604020202020204" pitchFamily="34" charset="0"/>
              </a:rPr>
              <a:t>, 'Toyota');</a:t>
            </a:r>
          </a:p>
        </p:txBody>
      </p:sp>
      <p:pic>
        <p:nvPicPr>
          <p:cNvPr id="23" name="Picture 22">
            <a:extLst>
              <a:ext uri="{FF2B5EF4-FFF2-40B4-BE49-F238E27FC236}">
                <a16:creationId xmlns="" xmlns:a16="http://schemas.microsoft.com/office/drawing/2014/main" id="{F8E6C826-5389-4897-9BF7-D9C740A29E69}"/>
              </a:ext>
            </a:extLst>
          </p:cNvPr>
          <p:cNvPicPr>
            <a:picLocks noChangeAspect="1"/>
          </p:cNvPicPr>
          <p:nvPr/>
        </p:nvPicPr>
        <p:blipFill>
          <a:blip r:embed="rId3" cstate="print"/>
          <a:stretch>
            <a:fillRect/>
          </a:stretch>
        </p:blipFill>
        <p:spPr>
          <a:xfrm>
            <a:off x="5719541" y="2235548"/>
            <a:ext cx="5837023" cy="1980131"/>
          </a:xfrm>
          <a:prstGeom prst="rect">
            <a:avLst/>
          </a:prstGeom>
        </p:spPr>
      </p:pic>
      <p:pic>
        <p:nvPicPr>
          <p:cNvPr id="2" name="Picture 1">
            <a:extLst>
              <a:ext uri="{FF2B5EF4-FFF2-40B4-BE49-F238E27FC236}">
                <a16:creationId xmlns="" xmlns:a16="http://schemas.microsoft.com/office/drawing/2014/main" id="{12069576-892D-4AB4-8C8D-597DB382DBB1}"/>
              </a:ext>
            </a:extLst>
          </p:cNvPr>
          <p:cNvPicPr>
            <a:picLocks noChangeAspect="1"/>
          </p:cNvPicPr>
          <p:nvPr/>
        </p:nvPicPr>
        <p:blipFill>
          <a:blip r:embed="rId4"/>
          <a:stretch>
            <a:fillRect/>
          </a:stretch>
        </p:blipFill>
        <p:spPr>
          <a:xfrm>
            <a:off x="5719540" y="4678396"/>
            <a:ext cx="5837023" cy="1980131"/>
          </a:xfrm>
          <a:prstGeom prst="rect">
            <a:avLst/>
          </a:prstGeom>
        </p:spPr>
      </p:pic>
      <p:sp>
        <p:nvSpPr>
          <p:cNvPr id="5" name="Rectangle 4">
            <a:extLst>
              <a:ext uri="{FF2B5EF4-FFF2-40B4-BE49-F238E27FC236}">
                <a16:creationId xmlns="" xmlns:a16="http://schemas.microsoft.com/office/drawing/2014/main" id="{93B36CBE-D3C5-4187-8225-4E8ED4E49DC1}"/>
              </a:ext>
            </a:extLst>
          </p:cNvPr>
          <p:cNvSpPr/>
          <p:nvPr/>
        </p:nvSpPr>
        <p:spPr>
          <a:xfrm>
            <a:off x="5719541" y="3446639"/>
            <a:ext cx="5837023" cy="715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AEC72E33-C85B-4CC7-A4A8-0154FF625758}"/>
              </a:ext>
            </a:extLst>
          </p:cNvPr>
          <p:cNvSpPr/>
          <p:nvPr/>
        </p:nvSpPr>
        <p:spPr>
          <a:xfrm>
            <a:off x="5719541" y="2526041"/>
            <a:ext cx="5837023" cy="2544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68274416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modify column </a:t>
            </a:r>
          </a:p>
        </p:txBody>
      </p:sp>
      <p:sp>
        <p:nvSpPr>
          <p:cNvPr id="7" name="Rectangle 6">
            <a:extLst>
              <a:ext uri="{FF2B5EF4-FFF2-40B4-BE49-F238E27FC236}">
                <a16:creationId xmlns="" xmlns:a16="http://schemas.microsoft.com/office/drawing/2014/main" id="{3DD6E901-4817-47BA-8D2A-EC55F41E7206}"/>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MODIFY</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a:t>
            </a:r>
          </a:p>
        </p:txBody>
      </p:sp>
    </p:spTree>
    <p:extLst>
      <p:ext uri="{BB962C8B-B14F-4D97-AF65-F5344CB8AC3E}">
        <p14:creationId xmlns="" xmlns:p14="http://schemas.microsoft.com/office/powerpoint/2010/main" val="25720941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modify column</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 xmlns:a16="http://schemas.microsoft.com/office/drawing/2014/main" id="{014E1D01-2FA6-4420-9FF5-0FE188DCAFAD}"/>
              </a:ext>
            </a:extLst>
          </p:cNvPr>
          <p:cNvSpPr/>
          <p:nvPr/>
        </p:nvSpPr>
        <p:spPr>
          <a:xfrm>
            <a:off x="291661" y="116632"/>
            <a:ext cx="4104456"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vehicleID </a:t>
            </a:r>
            <a:r>
              <a:rPr lang="en-US" dirty="0">
                <a:solidFill>
                  <a:srgbClr val="834689"/>
                </a:solidFill>
                <a:latin typeface="Liberation Mono"/>
                <a:cs typeface="Arial" panose="020B0604020202020204" pitchFamily="34" charset="0"/>
              </a:rPr>
              <a:t>INT</a:t>
            </a:r>
            <a:r>
              <a:rPr lang="en-US" dirty="0">
                <a:solidFill>
                  <a:srgbClr val="0086B3"/>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 </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INT</a:t>
            </a:r>
            <a:r>
              <a:rPr lang="en-US" dirty="0">
                <a:solidFill>
                  <a:srgbClr val="333333"/>
                </a:solidFill>
                <a:latin typeface="Liberation Mono"/>
                <a:cs typeface="Arial" panose="020B0604020202020204" pitchFamily="34" charset="0"/>
              </a:rPr>
              <a:t>, </a:t>
            </a:r>
          </a:p>
          <a:p>
            <a:pPr marL="177800"/>
            <a:r>
              <a:rPr lang="en-US" dirty="0">
                <a:solidFill>
                  <a:srgbClr val="333333"/>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100</a:t>
            </a:r>
            <a:r>
              <a:rPr lang="en-US"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not</a:t>
            </a:r>
            <a:r>
              <a:rPr lang="en-IN" dirty="0">
                <a:solidFill>
                  <a:srgbClr val="834689"/>
                </a:solidFill>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177800"/>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12" name="Rectangle 11">
            <a:extLst>
              <a:ext uri="{FF2B5EF4-FFF2-40B4-BE49-F238E27FC236}">
                <a16:creationId xmlns="" xmlns:a16="http://schemas.microsoft.com/office/drawing/2014/main" id="{68F718D7-3FDC-412A-B390-B6F4313E9964}"/>
              </a:ext>
            </a:extLst>
          </p:cNvPr>
          <p:cNvSpPr/>
          <p:nvPr/>
        </p:nvSpPr>
        <p:spPr>
          <a:xfrm>
            <a:off x="6092952" y="620689"/>
            <a:ext cx="4752528"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        MODIFY</a:t>
            </a:r>
            <a:r>
              <a:rPr lang="en-US" dirty="0">
                <a:solidFill>
                  <a:schemeClr val="tx1">
                    <a:lumMod val="95000"/>
                    <a:lumOff val="5000"/>
                  </a:schemeClr>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SMALLINT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        MODIFY</a:t>
            </a:r>
            <a:r>
              <a:rPr lang="en-US" dirty="0">
                <a:solidFill>
                  <a:schemeClr val="tx1">
                    <a:lumMod val="95000"/>
                    <a:lumOff val="5000"/>
                  </a:schemeClr>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not null,</a:t>
            </a:r>
          </a:p>
          <a:p>
            <a:r>
              <a:rPr lang="en-US" dirty="0">
                <a:solidFill>
                  <a:srgbClr val="0077AA"/>
                </a:solidFill>
                <a:latin typeface="Liberation Mono"/>
                <a:cs typeface="Arial" panose="020B0604020202020204" pitchFamily="34" charset="0"/>
              </a:rPr>
              <a:t>        MODIFY</a:t>
            </a:r>
            <a:r>
              <a:rPr lang="en-US" dirty="0">
                <a:solidFill>
                  <a:schemeClr val="tx1">
                    <a:lumMod val="95000"/>
                    <a:lumOff val="5000"/>
                  </a:schemeClr>
                </a:solidFill>
                <a:latin typeface="Liberation Mono"/>
                <a:cs typeface="Arial" panose="020B0604020202020204" pitchFamily="34" charset="0"/>
              </a:rPr>
              <a:t> 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cs typeface="Arial" panose="020B0604020202020204" pitchFamily="34" charset="0"/>
              </a:rPr>
              <a:t>not null;</a:t>
            </a:r>
            <a:endParaRPr lang="en-IN" dirty="0">
              <a:solidFill>
                <a:schemeClr val="tx1">
                  <a:lumMod val="95000"/>
                  <a:lumOff val="5000"/>
                </a:schemeClr>
              </a:solidFill>
              <a:latin typeface="Liberation Mono"/>
              <a:cs typeface="Arial" panose="020B0604020202020204" pitchFamily="34" charset="0"/>
            </a:endParaRPr>
          </a:p>
        </p:txBody>
      </p:sp>
      <p:pic>
        <p:nvPicPr>
          <p:cNvPr id="5" name="Picture 4">
            <a:extLst>
              <a:ext uri="{FF2B5EF4-FFF2-40B4-BE49-F238E27FC236}">
                <a16:creationId xmlns="" xmlns:a16="http://schemas.microsoft.com/office/drawing/2014/main" id="{336D0B7D-7744-4271-8EF0-3B9347550C97}"/>
              </a:ext>
            </a:extLst>
          </p:cNvPr>
          <p:cNvPicPr>
            <a:picLocks noChangeAspect="1"/>
          </p:cNvPicPr>
          <p:nvPr/>
        </p:nvPicPr>
        <p:blipFill>
          <a:blip r:embed="rId2" cstate="print"/>
          <a:stretch>
            <a:fillRect/>
          </a:stretch>
        </p:blipFill>
        <p:spPr>
          <a:xfrm>
            <a:off x="124311" y="2410889"/>
            <a:ext cx="5531754" cy="1942540"/>
          </a:xfrm>
          <a:prstGeom prst="rect">
            <a:avLst/>
          </a:prstGeom>
        </p:spPr>
      </p:pic>
      <p:pic>
        <p:nvPicPr>
          <p:cNvPr id="7" name="Picture 6">
            <a:extLst>
              <a:ext uri="{FF2B5EF4-FFF2-40B4-BE49-F238E27FC236}">
                <a16:creationId xmlns="" xmlns:a16="http://schemas.microsoft.com/office/drawing/2014/main" id="{1510B635-7B34-40C6-9858-8BFD3853945A}"/>
              </a:ext>
            </a:extLst>
          </p:cNvPr>
          <p:cNvPicPr>
            <a:picLocks noChangeAspect="1"/>
          </p:cNvPicPr>
          <p:nvPr/>
        </p:nvPicPr>
        <p:blipFill>
          <a:blip r:embed="rId3" cstate="print"/>
          <a:stretch>
            <a:fillRect/>
          </a:stretch>
        </p:blipFill>
        <p:spPr>
          <a:xfrm>
            <a:off x="5883228" y="2348880"/>
            <a:ext cx="5773502" cy="2052861"/>
          </a:xfrm>
          <a:prstGeom prst="rect">
            <a:avLst/>
          </a:prstGeom>
        </p:spPr>
      </p:pic>
      <p:sp>
        <p:nvSpPr>
          <p:cNvPr id="2" name="Rectangle 1">
            <a:extLst>
              <a:ext uri="{FF2B5EF4-FFF2-40B4-BE49-F238E27FC236}">
                <a16:creationId xmlns="" xmlns:a16="http://schemas.microsoft.com/office/drawing/2014/main" id="{D75D8687-FA3F-4EE2-8D68-4908FC546C75}"/>
              </a:ext>
            </a:extLst>
          </p:cNvPr>
          <p:cNvSpPr/>
          <p:nvPr/>
        </p:nvSpPr>
        <p:spPr>
          <a:xfrm>
            <a:off x="114170" y="4509120"/>
            <a:ext cx="11742471" cy="227754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111</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'Honda', 'A1', 'silver', '</a:t>
            </a:r>
            <a:r>
              <a:rPr lang="en-US" dirty="0">
                <a:latin typeface="Liberation Mono"/>
                <a:cs typeface="Arial" panose="020B0604020202020204" pitchFamily="34" charset="0"/>
              </a:rPr>
              <a:t> Honda was the first Japanese automobile manufacturer to release a dedicated luxury brand, Acura, in </a:t>
            </a:r>
            <a:r>
              <a:rPr lang="en-US" dirty="0">
                <a:solidFill>
                  <a:srgbClr val="990055"/>
                </a:solidFill>
                <a:latin typeface="Liberation Mono"/>
              </a:rPr>
              <a:t>1986</a:t>
            </a:r>
            <a:r>
              <a:rPr lang="en-US" dirty="0">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112</a:t>
            </a:r>
            <a:r>
              <a:rPr lang="en-IN" dirty="0">
                <a:latin typeface="Liberation Mono"/>
                <a:cs typeface="Arial" panose="020B0604020202020204" pitchFamily="34" charset="0"/>
              </a:rPr>
              <a:t>, </a:t>
            </a:r>
            <a:r>
              <a:rPr lang="en-IN" dirty="0">
                <a:solidFill>
                  <a:srgbClr val="990055"/>
                </a:solidFill>
                <a:latin typeface="Liberation Mono"/>
              </a:rPr>
              <a:t>2002</a:t>
            </a:r>
            <a:r>
              <a:rPr lang="en-IN" dirty="0">
                <a:latin typeface="Liberation Mono"/>
                <a:cs typeface="Arial" panose="020B0604020202020204" pitchFamily="34" charset="0"/>
              </a:rPr>
              <a:t>, 'Hyundai', 'AC1', 'white', '</a:t>
            </a:r>
            <a:r>
              <a:rPr lang="en-US" dirty="0">
                <a:latin typeface="Liberation Mono"/>
                <a:cs typeface="Arial" panose="020B0604020202020204" pitchFamily="34" charset="0"/>
              </a:rPr>
              <a:t> Hyundai operates the world's largest integrated automobile manufacturing facility in Ulsan, South Korea which has an annual production capacity of 1.6 million units.</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vehicles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113</a:t>
            </a:r>
            <a:r>
              <a:rPr lang="en-IN" dirty="0">
                <a:latin typeface="Liberation Mono"/>
                <a:cs typeface="Arial" panose="020B0604020202020204" pitchFamily="34" charset="0"/>
              </a:rPr>
              <a:t>, </a:t>
            </a:r>
            <a:r>
              <a:rPr lang="en-IN" dirty="0">
                <a:solidFill>
                  <a:srgbClr val="990055"/>
                </a:solidFill>
                <a:latin typeface="Liberation Mono"/>
              </a:rPr>
              <a:t>2000</a:t>
            </a:r>
            <a:r>
              <a:rPr lang="en-IN" dirty="0">
                <a:latin typeface="Liberation Mono"/>
                <a:cs typeface="Arial" panose="020B0604020202020204" pitchFamily="34" charset="0"/>
              </a:rPr>
              <a:t>, 'Jeep', 'D2', 'black', '</a:t>
            </a:r>
            <a:r>
              <a:rPr lang="en-US" dirty="0">
                <a:latin typeface="Liberation Mono"/>
                <a:cs typeface="Arial" panose="020B0604020202020204" pitchFamily="34" charset="0"/>
              </a:rPr>
              <a:t> Fiat Chrysler Automobiles has owned Jeep since 2014. Previous owners include the Kaiser Jeep Corporation and American Motors Corporation. Most Jeeps are American-made, except for a select few models. The Toledo Assembly Complex in Ohio manufactures the Jeep Wrangler.</a:t>
            </a:r>
            <a:r>
              <a:rPr lang="en-IN" dirty="0">
                <a:latin typeface="Liberation Mono"/>
                <a:cs typeface="Arial" panose="020B0604020202020204" pitchFamily="34" charset="0"/>
              </a:rPr>
              <a:t>');</a:t>
            </a:r>
          </a:p>
        </p:txBody>
      </p:sp>
      <p:sp>
        <p:nvSpPr>
          <p:cNvPr id="6" name="Rectangle 5">
            <a:extLst>
              <a:ext uri="{FF2B5EF4-FFF2-40B4-BE49-F238E27FC236}">
                <a16:creationId xmlns="" xmlns:a16="http://schemas.microsoft.com/office/drawing/2014/main" id="{5D1ECD4E-F3CB-4EB9-B5CF-F73961B96C72}"/>
              </a:ext>
            </a:extLst>
          </p:cNvPr>
          <p:cNvSpPr/>
          <p:nvPr/>
        </p:nvSpPr>
        <p:spPr>
          <a:xfrm>
            <a:off x="5985405" y="2942877"/>
            <a:ext cx="5837023" cy="5373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76230247-0B12-49C3-B107-03CAFDE62D32}"/>
              </a:ext>
            </a:extLst>
          </p:cNvPr>
          <p:cNvSpPr/>
          <p:nvPr/>
        </p:nvSpPr>
        <p:spPr>
          <a:xfrm>
            <a:off x="5985405" y="3758682"/>
            <a:ext cx="5837023" cy="2522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6891067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change column </a:t>
            </a:r>
          </a:p>
        </p:txBody>
      </p:sp>
      <p:sp>
        <p:nvSpPr>
          <p:cNvPr id="5" name="Rectangle 4">
            <a:extLst>
              <a:ext uri="{FF2B5EF4-FFF2-40B4-BE49-F238E27FC236}">
                <a16:creationId xmlns="" xmlns:a16="http://schemas.microsoft.com/office/drawing/2014/main" id="{F1F72D3B-F957-430F-BF3E-94F25B5CEEFC}"/>
              </a:ext>
            </a:extLst>
          </p:cNvPr>
          <p:cNvSpPr/>
          <p:nvPr/>
        </p:nvSpPr>
        <p:spPr>
          <a:xfrm>
            <a:off x="191812" y="3895888"/>
            <a:ext cx="11592820"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CHANGE</a:t>
            </a:r>
            <a:r>
              <a:rPr lang="en-IN" sz="2000" dirty="0">
                <a:solidFill>
                  <a:schemeClr val="tx1">
                    <a:lumMod val="95000"/>
                    <a:lumOff val="5000"/>
                  </a:schemeClr>
                </a:solidFill>
                <a:latin typeface="Liberation Mono"/>
                <a:cs typeface="Arial" panose="020B0604020202020204" pitchFamily="34" charset="0"/>
              </a:rPr>
              <a:t> [COLUMN] old_col_name new_col_name column_definition [ FIRST | AFTER col_name ] </a:t>
            </a:r>
          </a:p>
        </p:txBody>
      </p:sp>
    </p:spTree>
    <p:extLst>
      <p:ext uri="{BB962C8B-B14F-4D97-AF65-F5344CB8AC3E}">
        <p14:creationId xmlns="" xmlns:p14="http://schemas.microsoft.com/office/powerpoint/2010/main" val="2251912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 xmlns:a16="http://schemas.microsoft.com/office/drawing/2014/main" id="{729FC44F-7384-47D1-AB43-E3D17B9872A8}"/>
              </a:ext>
            </a:extLst>
          </p:cNvPr>
          <p:cNvSpPr/>
          <p:nvPr/>
        </p:nvSpPr>
        <p:spPr>
          <a:xfrm>
            <a:off x="0" y="1743194"/>
            <a:ext cx="12192000" cy="4093428"/>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(columns)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Every attribute has some pre-defined datatypes, known as attribute domain.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latin typeface="Palatino Linotype" panose="02040502050505030304" pitchFamily="18" charset="0"/>
              </a:rPr>
              <a:t>Relation</a:t>
            </a:r>
            <a:r>
              <a:rPr lang="en-US" dirty="0">
                <a:latin typeface="Palatino Linotype" panose="02040502050505030304" pitchFamily="18" charset="0"/>
              </a:rPr>
              <a:t> </a:t>
            </a:r>
            <a:r>
              <a:rPr lang="en-US" b="1" dirty="0">
                <a:latin typeface="Palatino Linotype" panose="02040502050505030304" pitchFamily="18" charset="0"/>
              </a:rPr>
              <a:t>key</a:t>
            </a:r>
            <a:r>
              <a:rPr lang="en-US" dirty="0">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 xmlns:a16="http://schemas.microsoft.com/office/drawing/2014/main" id="{0F5A2780-991E-4458-BDDE-7EA69311C413}"/>
              </a:ext>
            </a:extLst>
          </p:cNvPr>
          <p:cNvCxnSpPr/>
          <p:nvPr/>
        </p:nvCxnSpPr>
        <p:spPr>
          <a:xfrm>
            <a:off x="334566" y="6021288"/>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 xmlns:a16="http://schemas.microsoft.com/office/drawing/2014/main" id="{7013D3AF-D1D5-4633-97A9-7D3B9E1F54AD}"/>
              </a:ext>
            </a:extLst>
          </p:cNvPr>
          <p:cNvSpPr/>
          <p:nvPr/>
        </p:nvSpPr>
        <p:spPr>
          <a:xfrm>
            <a:off x="695400" y="3779748"/>
            <a:ext cx="10441160" cy="369332"/>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student(roll_no, name, address, phone and age)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 xmlns:a16="http://schemas.microsoft.com/office/drawing/2014/main"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Tree>
    <p:extLst>
      <p:ext uri="{BB962C8B-B14F-4D97-AF65-F5344CB8AC3E}">
        <p14:creationId xmlns="" xmlns:p14="http://schemas.microsoft.com/office/powerpoint/2010/main" val="385836278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a:t>
            </a:r>
            <a:endParaRPr lang="en-IN" sz="3200" i="1" dirty="0">
              <a:solidFill>
                <a:srgbClr val="FF9900"/>
              </a:solidFill>
              <a:latin typeface="Arial" pitchFamily="34" charset="0"/>
              <a:cs typeface="Arial" pitchFamily="34" charset="0"/>
            </a:endParaRPr>
          </a:p>
        </p:txBody>
      </p:sp>
      <p:sp>
        <p:nvSpPr>
          <p:cNvPr id="15" name="Rectangle 14">
            <a:extLst>
              <a:ext uri="{FF2B5EF4-FFF2-40B4-BE49-F238E27FC236}">
                <a16:creationId xmlns="" xmlns:a16="http://schemas.microsoft.com/office/drawing/2014/main" id="{F68E6F47-849A-46C3-B711-548DAEDCBE91}"/>
              </a:ext>
            </a:extLst>
          </p:cNvPr>
          <p:cNvSpPr/>
          <p:nvPr/>
        </p:nvSpPr>
        <p:spPr>
          <a:xfrm>
            <a:off x="5614490" y="764705"/>
            <a:ext cx="5472607"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       CHANGE</a:t>
            </a:r>
            <a:r>
              <a:rPr lang="en-US" dirty="0">
                <a:solidFill>
                  <a:schemeClr val="tx1">
                    <a:lumMod val="95000"/>
                    <a:lumOff val="5000"/>
                  </a:schemeClr>
                </a:solidFill>
                <a:latin typeface="Liberation Mono"/>
                <a:cs typeface="Arial" panose="020B0604020202020204" pitchFamily="34" charset="0"/>
              </a:rPr>
              <a:t> year model_year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       CHANGE</a:t>
            </a:r>
            <a:r>
              <a:rPr lang="en-US" dirty="0">
                <a:solidFill>
                  <a:schemeClr val="tx1">
                    <a:lumMod val="95000"/>
                    <a:lumOff val="5000"/>
                  </a:schemeClr>
                </a:solidFill>
                <a:latin typeface="Liberation Mono"/>
                <a:cs typeface="Arial" panose="020B0604020202020204" pitchFamily="34" charset="0"/>
              </a:rPr>
              <a:t> color model_color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       CHANGE</a:t>
            </a:r>
            <a:r>
              <a:rPr lang="en-US" dirty="0">
                <a:solidFill>
                  <a:schemeClr val="tx1">
                    <a:lumMod val="95000"/>
                    <a:lumOff val="5000"/>
                  </a:schemeClr>
                </a:solidFill>
                <a:latin typeface="Liberation Mono"/>
                <a:cs typeface="Arial" panose="020B0604020202020204" pitchFamily="34" charset="0"/>
              </a:rPr>
              <a:t> note </a:t>
            </a:r>
            <a:r>
              <a:rPr lang="en-IN" dirty="0">
                <a:latin typeface="Liberation Mono"/>
              </a:rPr>
              <a:t>vehicleCondition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a:t>
            </a:r>
            <a:endParaRPr lang="en-IN" dirty="0">
              <a:solidFill>
                <a:schemeClr val="tx1">
                  <a:lumMod val="95000"/>
                  <a:lumOff val="5000"/>
                </a:schemeClr>
              </a:solidFill>
              <a:latin typeface="Liberation Mono"/>
              <a:cs typeface="Arial" panose="020B0604020202020204" pitchFamily="34" charset="0"/>
            </a:endParaRPr>
          </a:p>
        </p:txBody>
      </p:sp>
      <p:sp>
        <p:nvSpPr>
          <p:cNvPr id="2" name="Rectangle 1">
            <a:extLst>
              <a:ext uri="{FF2B5EF4-FFF2-40B4-BE49-F238E27FC236}">
                <a16:creationId xmlns="" xmlns:a16="http://schemas.microsoft.com/office/drawing/2014/main" id="{A10F3ABF-BEAB-4314-B313-D4ECC60C9CF2}"/>
              </a:ext>
            </a:extLst>
          </p:cNvPr>
          <p:cNvSpPr/>
          <p:nvPr/>
        </p:nvSpPr>
        <p:spPr>
          <a:xfrm>
            <a:off x="335361" y="764704"/>
            <a:ext cx="4752528"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pPr marL="177800"/>
            <a:r>
              <a:rPr lang="en-IN" dirty="0">
                <a:latin typeface="Liberation Mono"/>
                <a:cs typeface="Arial" panose="020B0604020202020204" pitchFamily="34" charset="0"/>
              </a:rPr>
              <a:t>     vehicleID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year </a:t>
            </a:r>
            <a:r>
              <a:rPr lang="en-IN" dirty="0">
                <a:solidFill>
                  <a:srgbClr val="834689"/>
                </a:solidFill>
                <a:latin typeface="Liberation Mono"/>
                <a:cs typeface="Arial" panose="020B0604020202020204" pitchFamily="34" charset="0"/>
              </a:rPr>
              <a:t>SMALLINT</a:t>
            </a:r>
            <a:r>
              <a:rPr lang="en-IN" dirty="0">
                <a:latin typeface="Liberation Mono"/>
                <a:cs typeface="Arial" panose="020B0604020202020204" pitchFamily="34" charset="0"/>
              </a:rPr>
              <a:t>,</a:t>
            </a:r>
            <a:endParaRPr lang="en-IN" dirty="0">
              <a:solidFill>
                <a:srgbClr val="834689"/>
              </a:solidFill>
              <a:latin typeface="Liberation Mono"/>
              <a:cs typeface="Arial" panose="020B0604020202020204" pitchFamily="34" charset="0"/>
            </a:endParaRPr>
          </a:p>
          <a:p>
            <a:pPr marL="177800"/>
            <a:r>
              <a:rPr lang="en-IN" dirty="0">
                <a:latin typeface="Liberation Mono"/>
                <a:cs typeface="Arial" panose="020B0604020202020204" pitchFamily="34" charset="0"/>
              </a:rPr>
              <a:t>     make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177800"/>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177800"/>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177800"/>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3" name="Picture 2">
            <a:extLst>
              <a:ext uri="{FF2B5EF4-FFF2-40B4-BE49-F238E27FC236}">
                <a16:creationId xmlns="" xmlns:a16="http://schemas.microsoft.com/office/drawing/2014/main" id="{02988A29-3B10-4032-90D1-54926B12DDD1}"/>
              </a:ext>
            </a:extLst>
          </p:cNvPr>
          <p:cNvPicPr>
            <a:picLocks noChangeAspect="1"/>
          </p:cNvPicPr>
          <p:nvPr/>
        </p:nvPicPr>
        <p:blipFill>
          <a:blip r:embed="rId2" cstate="print"/>
          <a:stretch>
            <a:fillRect/>
          </a:stretch>
        </p:blipFill>
        <p:spPr>
          <a:xfrm>
            <a:off x="119337" y="3239190"/>
            <a:ext cx="5603491" cy="1940267"/>
          </a:xfrm>
          <a:prstGeom prst="rect">
            <a:avLst/>
          </a:prstGeom>
        </p:spPr>
      </p:pic>
      <p:grpSp>
        <p:nvGrpSpPr>
          <p:cNvPr id="11" name="Group 10">
            <a:extLst>
              <a:ext uri="{FF2B5EF4-FFF2-40B4-BE49-F238E27FC236}">
                <a16:creationId xmlns="" xmlns:a16="http://schemas.microsoft.com/office/drawing/2014/main" id="{3EDF8705-4824-4A05-B025-C7F186D424AB}"/>
              </a:ext>
            </a:extLst>
          </p:cNvPr>
          <p:cNvGrpSpPr/>
          <p:nvPr/>
        </p:nvGrpSpPr>
        <p:grpSpPr>
          <a:xfrm>
            <a:off x="5807968" y="3212976"/>
            <a:ext cx="5877872" cy="1966480"/>
            <a:chOff x="5807968" y="3622760"/>
            <a:chExt cx="5877872" cy="1966480"/>
          </a:xfrm>
        </p:grpSpPr>
        <p:pic>
          <p:nvPicPr>
            <p:cNvPr id="5" name="Picture 4">
              <a:extLst>
                <a:ext uri="{FF2B5EF4-FFF2-40B4-BE49-F238E27FC236}">
                  <a16:creationId xmlns="" xmlns:a16="http://schemas.microsoft.com/office/drawing/2014/main" id="{D3A6B9A4-8457-4214-B0CA-9EF385456877}"/>
                </a:ext>
              </a:extLst>
            </p:cNvPr>
            <p:cNvPicPr>
              <a:picLocks noChangeAspect="1"/>
            </p:cNvPicPr>
            <p:nvPr/>
          </p:nvPicPr>
          <p:blipFill>
            <a:blip r:embed="rId3" cstate="print"/>
            <a:stretch>
              <a:fillRect/>
            </a:stretch>
          </p:blipFill>
          <p:spPr>
            <a:xfrm>
              <a:off x="5807968" y="3622760"/>
              <a:ext cx="5792732" cy="1966480"/>
            </a:xfrm>
            <a:prstGeom prst="rect">
              <a:avLst/>
            </a:prstGeom>
          </p:spPr>
        </p:pic>
        <p:sp>
          <p:nvSpPr>
            <p:cNvPr id="6" name="Rectangle 5">
              <a:extLst>
                <a:ext uri="{FF2B5EF4-FFF2-40B4-BE49-F238E27FC236}">
                  <a16:creationId xmlns="" xmlns:a16="http://schemas.microsoft.com/office/drawing/2014/main" id="{8B249A37-C674-4753-9382-30BB58C8EBB6}"/>
                </a:ext>
              </a:extLst>
            </p:cNvPr>
            <p:cNvSpPr/>
            <p:nvPr/>
          </p:nvSpPr>
          <p:spPr>
            <a:xfrm>
              <a:off x="5848817" y="5038279"/>
              <a:ext cx="5837023" cy="5373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 xmlns:a16="http://schemas.microsoft.com/office/drawing/2014/main" id="{56944048-8E53-4143-BCAE-632B913E2E2D}"/>
                </a:ext>
              </a:extLst>
            </p:cNvPr>
            <p:cNvSpPr/>
            <p:nvPr/>
          </p:nvSpPr>
          <p:spPr>
            <a:xfrm>
              <a:off x="5848817" y="4224856"/>
              <a:ext cx="5837023" cy="306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 xmlns:p14="http://schemas.microsoft.com/office/powerpoint/2010/main" val="124901436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a:t>
            </a:r>
            <a:endParaRPr lang="en-IN" sz="3200" i="1" dirty="0">
              <a:solidFill>
                <a:srgbClr val="FF9900"/>
              </a:solidFill>
              <a:latin typeface="Arial" pitchFamily="34" charset="0"/>
              <a:cs typeface="Arial" pitchFamily="34" charset="0"/>
            </a:endParaRPr>
          </a:p>
        </p:txBody>
      </p:sp>
      <p:sp>
        <p:nvSpPr>
          <p:cNvPr id="15" name="Rectangle 14">
            <a:extLst>
              <a:ext uri="{FF2B5EF4-FFF2-40B4-BE49-F238E27FC236}">
                <a16:creationId xmlns="" xmlns:a16="http://schemas.microsoft.com/office/drawing/2014/main" id="{F68E6F47-849A-46C3-B711-548DAEDCBE91}"/>
              </a:ext>
            </a:extLst>
          </p:cNvPr>
          <p:cNvSpPr/>
          <p:nvPr/>
        </p:nvSpPr>
        <p:spPr>
          <a:xfrm>
            <a:off x="241045" y="5191964"/>
            <a:ext cx="8717865"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users</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ID userID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a:t>
            </a: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login</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userID UID</a:t>
            </a:r>
            <a:r>
              <a:rPr lang="en-US" dirty="0">
                <a:solidFill>
                  <a:schemeClr val="tx1">
                    <a:lumMod val="95000"/>
                    <a:lumOff val="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a:t>
            </a:r>
            <a:endParaRPr lang="en-IN" dirty="0">
              <a:solidFill>
                <a:schemeClr val="tx1">
                  <a:lumMod val="95000"/>
                  <a:lumOff val="5000"/>
                </a:schemeClr>
              </a:solidFill>
              <a:latin typeface="Liberation Mono"/>
              <a:cs typeface="Arial" panose="020B0604020202020204" pitchFamily="34" charset="0"/>
            </a:endParaRPr>
          </a:p>
        </p:txBody>
      </p:sp>
      <p:sp>
        <p:nvSpPr>
          <p:cNvPr id="9" name="Rectangle 8">
            <a:extLst>
              <a:ext uri="{FF2B5EF4-FFF2-40B4-BE49-F238E27FC236}">
                <a16:creationId xmlns="" xmlns:a16="http://schemas.microsoft.com/office/drawing/2014/main" id="{FB128184-D43F-43F2-8DD6-75DFE1D4ED10}"/>
              </a:ext>
            </a:extLst>
          </p:cNvPr>
          <p:cNvSpPr/>
          <p:nvPr/>
        </p:nvSpPr>
        <p:spPr>
          <a:xfrm>
            <a:off x="330463" y="76470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 xmlns:a16="http://schemas.microsoft.com/office/drawing/2014/main" id="{7976CFD7-B211-4D0A-B1CC-410271A611C7}"/>
              </a:ext>
            </a:extLst>
          </p:cNvPr>
          <p:cNvSpPr/>
          <p:nvPr/>
        </p:nvSpPr>
        <p:spPr>
          <a:xfrm>
            <a:off x="5087887" y="764704"/>
            <a:ext cx="6773650"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pPr marL="952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95250"/>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95250"/>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pPr marL="95250"/>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pPr marL="95250"/>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fk_userID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pPr marL="952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8" name="Rectangle 7">
            <a:extLst>
              <a:ext uri="{FF2B5EF4-FFF2-40B4-BE49-F238E27FC236}">
                <a16:creationId xmlns="" xmlns:a16="http://schemas.microsoft.com/office/drawing/2014/main" id="{924AE722-0A8B-4956-A504-93003B78D7A5}"/>
              </a:ext>
            </a:extLst>
          </p:cNvPr>
          <p:cNvSpPr/>
          <p:nvPr/>
        </p:nvSpPr>
        <p:spPr>
          <a:xfrm>
            <a:off x="241044" y="3018364"/>
            <a:ext cx="11709912"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users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'rajan', 'ranaj123', 'rajan447.gmail.com');</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users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'raj', 'raj', 'raj.gmail.com');</a:t>
            </a:r>
          </a:p>
          <a:p>
            <a:pPr marL="285750" indent="-285750">
              <a:buFont typeface="Arial" panose="020B0604020202020204" pitchFamily="34" charset="0"/>
              <a:buChar char="•"/>
            </a:pP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curdate(), curtime());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curdate(), curtime());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curdate(), curtime());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4</a:t>
            </a:r>
            <a:r>
              <a:rPr lang="en-IN" dirty="0">
                <a:latin typeface="Liberation Mono"/>
                <a:cs typeface="Arial" panose="020B0604020202020204" pitchFamily="34" charset="0"/>
              </a:rPr>
              <a:t>, NULL, curdate(), curtime());</a:t>
            </a:r>
          </a:p>
        </p:txBody>
      </p:sp>
      <p:sp>
        <p:nvSpPr>
          <p:cNvPr id="2" name="Rectangle 1">
            <a:extLst>
              <a:ext uri="{FF2B5EF4-FFF2-40B4-BE49-F238E27FC236}">
                <a16:creationId xmlns="" xmlns:a16="http://schemas.microsoft.com/office/drawing/2014/main" id="{D9F57E22-E103-4ABA-A332-F34C7B179A0D}"/>
              </a:ext>
            </a:extLst>
          </p:cNvPr>
          <p:cNvSpPr/>
          <p:nvPr/>
        </p:nvSpPr>
        <p:spPr>
          <a:xfrm>
            <a:off x="241045" y="6011996"/>
            <a:ext cx="11586197"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5</a:t>
            </a:r>
            <a:r>
              <a:rPr lang="en-IN" dirty="0">
                <a:latin typeface="Liberation Mono"/>
                <a:cs typeface="Arial" panose="020B0604020202020204" pitchFamily="34" charset="0"/>
              </a:rPr>
              <a:t>, NULL, curdate(), curtime());</a:t>
            </a:r>
            <a:endParaRPr lang="en-IN" dirty="0">
              <a:latin typeface="Liberation Mono"/>
            </a:endParaRPr>
          </a:p>
        </p:txBody>
      </p:sp>
    </p:spTree>
    <p:extLst>
      <p:ext uri="{BB962C8B-B14F-4D97-AF65-F5344CB8AC3E}">
        <p14:creationId xmlns="" xmlns:p14="http://schemas.microsoft.com/office/powerpoint/2010/main" val="177859645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 </a:t>
            </a:r>
          </a:p>
        </p:txBody>
      </p:sp>
      <p:sp>
        <p:nvSpPr>
          <p:cNvPr id="5" name="Rectangle 4">
            <a:extLst>
              <a:ext uri="{FF2B5EF4-FFF2-40B4-BE49-F238E27FC236}">
                <a16:creationId xmlns="" xmlns:a16="http://schemas.microsoft.com/office/drawing/2014/main" id="{ADDDADCE-6DDD-4496-8C2B-4D014B6C4DB3}"/>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[COLUMN] col_name</a:t>
            </a:r>
          </a:p>
        </p:txBody>
      </p:sp>
    </p:spTree>
    <p:extLst>
      <p:ext uri="{BB962C8B-B14F-4D97-AF65-F5344CB8AC3E}">
        <p14:creationId xmlns="" xmlns:p14="http://schemas.microsoft.com/office/powerpoint/2010/main" val="11177186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7" name="Rectangle 16">
            <a:extLst>
              <a:ext uri="{FF2B5EF4-FFF2-40B4-BE49-F238E27FC236}">
                <a16:creationId xmlns="" xmlns:a16="http://schemas.microsoft.com/office/drawing/2014/main" id="{67252642-683F-4838-92AA-6D492EB23B05}"/>
              </a:ext>
            </a:extLst>
          </p:cNvPr>
          <p:cNvSpPr/>
          <p:nvPr/>
        </p:nvSpPr>
        <p:spPr>
          <a:xfrm>
            <a:off x="5735961" y="1182247"/>
            <a:ext cx="5472607"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a:t>
            </a:r>
          </a:p>
          <a:p>
            <a:pPr marL="450850"/>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model_year year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 not null, </a:t>
            </a:r>
          </a:p>
          <a:p>
            <a:pPr marL="450850"/>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model</a:t>
            </a:r>
            <a:r>
              <a:rPr lang="en-US" dirty="0">
                <a:solidFill>
                  <a:schemeClr val="tx1">
                    <a:lumMod val="95000"/>
                    <a:lumOff val="5000"/>
                  </a:schemeClr>
                </a:solidFill>
                <a:latin typeface="Liberation Mono"/>
                <a:cs typeface="Arial" panose="020B0604020202020204" pitchFamily="34" charset="0"/>
              </a:rPr>
              <a:t>, </a:t>
            </a:r>
          </a:p>
          <a:p>
            <a:pPr marL="450850"/>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model_color, </a:t>
            </a:r>
          </a:p>
          <a:p>
            <a:pPr marL="450850"/>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rPr>
              <a:t>vehicleCondition;</a:t>
            </a:r>
          </a:p>
        </p:txBody>
      </p:sp>
      <p:sp>
        <p:nvSpPr>
          <p:cNvPr id="7" name="Rectangle 6">
            <a:extLst>
              <a:ext uri="{FF2B5EF4-FFF2-40B4-BE49-F238E27FC236}">
                <a16:creationId xmlns="" xmlns:a16="http://schemas.microsoft.com/office/drawing/2014/main" id="{3D46B735-BFDA-47BE-A6C4-A64E4224796A}"/>
              </a:ext>
            </a:extLst>
          </p:cNvPr>
          <p:cNvSpPr/>
          <p:nvPr/>
        </p:nvSpPr>
        <p:spPr>
          <a:xfrm>
            <a:off x="335361" y="1182247"/>
            <a:ext cx="4464027"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177800"/>
            <a:r>
              <a:rPr lang="en-IN" dirty="0">
                <a:latin typeface="Liberation Mono"/>
                <a:cs typeface="Arial" panose="020B0604020202020204" pitchFamily="34" charset="0"/>
              </a:rPr>
              <a:t>     vehicleID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model_year </a:t>
            </a:r>
            <a:r>
              <a:rPr lang="en-IN" dirty="0">
                <a:solidFill>
                  <a:srgbClr val="834689"/>
                </a:solidFill>
                <a:latin typeface="Liberation Mono"/>
                <a:cs typeface="Arial" panose="020B0604020202020204" pitchFamily="34" charset="0"/>
              </a:rPr>
              <a:t>SMALLINT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make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model_color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vehicleCondition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150</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8" name="Picture 7">
            <a:extLst>
              <a:ext uri="{FF2B5EF4-FFF2-40B4-BE49-F238E27FC236}">
                <a16:creationId xmlns="" xmlns:a16="http://schemas.microsoft.com/office/drawing/2014/main" id="{07FB3DA7-537D-4E5C-8DC8-7D3B69816BF9}"/>
              </a:ext>
            </a:extLst>
          </p:cNvPr>
          <p:cNvPicPr>
            <a:picLocks noChangeAspect="1"/>
          </p:cNvPicPr>
          <p:nvPr/>
        </p:nvPicPr>
        <p:blipFill>
          <a:blip r:embed="rId2" cstate="print"/>
          <a:stretch>
            <a:fillRect/>
          </a:stretch>
        </p:blipFill>
        <p:spPr>
          <a:xfrm>
            <a:off x="119337" y="3591470"/>
            <a:ext cx="5390953" cy="1811246"/>
          </a:xfrm>
          <a:prstGeom prst="rect">
            <a:avLst/>
          </a:prstGeom>
        </p:spPr>
      </p:pic>
      <p:pic>
        <p:nvPicPr>
          <p:cNvPr id="11" name="Picture 10">
            <a:extLst>
              <a:ext uri="{FF2B5EF4-FFF2-40B4-BE49-F238E27FC236}">
                <a16:creationId xmlns="" xmlns:a16="http://schemas.microsoft.com/office/drawing/2014/main" id="{DF9BB43D-53AF-4E3C-A9EE-435CAD677AD1}"/>
              </a:ext>
            </a:extLst>
          </p:cNvPr>
          <p:cNvPicPr>
            <a:picLocks noChangeAspect="1"/>
          </p:cNvPicPr>
          <p:nvPr/>
        </p:nvPicPr>
        <p:blipFill>
          <a:blip r:embed="rId3" cstate="print"/>
          <a:stretch>
            <a:fillRect/>
          </a:stretch>
        </p:blipFill>
        <p:spPr>
          <a:xfrm>
            <a:off x="5864526" y="3600118"/>
            <a:ext cx="5293038" cy="1250266"/>
          </a:xfrm>
          <a:prstGeom prst="rect">
            <a:avLst/>
          </a:prstGeom>
        </p:spPr>
      </p:pic>
    </p:spTree>
    <p:extLst>
      <p:ext uri="{BB962C8B-B14F-4D97-AF65-F5344CB8AC3E}">
        <p14:creationId xmlns="" xmlns:p14="http://schemas.microsoft.com/office/powerpoint/2010/main" val="108938485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 xmlns:a16="http://schemas.microsoft.com/office/drawing/2014/main" id="{014E1D01-2FA6-4420-9FF5-0FE188DCAFAD}"/>
              </a:ext>
            </a:extLst>
          </p:cNvPr>
          <p:cNvSpPr/>
          <p:nvPr/>
        </p:nvSpPr>
        <p:spPr>
          <a:xfrm>
            <a:off x="623393" y="1159584"/>
            <a:ext cx="4104456" cy="1477328"/>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solidFill>
                  <a:srgbClr val="333333"/>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rgbClr val="333333"/>
                </a:solidFill>
                <a:latin typeface="Liberation Mono"/>
                <a:cs typeface="Arial" panose="020B0604020202020204" pitchFamily="34" charset="0"/>
              </a:rPr>
              <a:t> vehicles </a:t>
            </a:r>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 </a:t>
            </a:r>
          </a:p>
          <a:p>
            <a:r>
              <a:rPr lang="en-US" dirty="0">
                <a:solidFill>
                  <a:srgbClr val="333333"/>
                </a:solidFill>
                <a:latin typeface="Liberation Mono"/>
                <a:cs typeface="Arial" panose="020B0604020202020204" pitchFamily="34" charset="0"/>
              </a:rPr>
              <a:t>vehicleID </a:t>
            </a:r>
            <a:r>
              <a:rPr lang="en-US" dirty="0">
                <a:solidFill>
                  <a:srgbClr val="834689"/>
                </a:solidFill>
                <a:latin typeface="Liberation Mono"/>
                <a:cs typeface="Arial" panose="020B0604020202020204" pitchFamily="34" charset="0"/>
              </a:rPr>
              <a:t>INT</a:t>
            </a:r>
            <a:r>
              <a:rPr lang="en-US" dirty="0">
                <a:solidFill>
                  <a:srgbClr val="0086B3"/>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 </a:t>
            </a:r>
            <a:r>
              <a:rPr lang="en-US" dirty="0">
                <a:solidFill>
                  <a:srgbClr val="333333"/>
                </a:solidFill>
                <a:latin typeface="Liberation Mono"/>
                <a:cs typeface="Arial" panose="020B0604020202020204" pitchFamily="34" charset="0"/>
              </a:rPr>
              <a:t>, </a:t>
            </a:r>
          </a:p>
          <a:p>
            <a:r>
              <a:rPr lang="en-US" dirty="0">
                <a:solidFill>
                  <a:srgbClr val="333333"/>
                </a:solidFill>
                <a:latin typeface="Liberation Mono"/>
                <a:cs typeface="Arial" panose="020B0604020202020204" pitchFamily="34" charset="0"/>
              </a:rPr>
              <a:t>year </a:t>
            </a:r>
            <a:r>
              <a:rPr lang="en-US" dirty="0">
                <a:solidFill>
                  <a:srgbClr val="834689"/>
                </a:solidFill>
                <a:latin typeface="Liberation Mono"/>
                <a:cs typeface="Arial" panose="020B0604020202020204" pitchFamily="34" charset="0"/>
              </a:rPr>
              <a:t>INT</a:t>
            </a:r>
            <a:r>
              <a:rPr lang="en-US" dirty="0">
                <a:solidFill>
                  <a:srgbClr val="333333"/>
                </a:solidFill>
                <a:latin typeface="Liberation Mono"/>
                <a:cs typeface="Arial" panose="020B0604020202020204" pitchFamily="34" charset="0"/>
              </a:rPr>
              <a:t>, </a:t>
            </a:r>
          </a:p>
          <a:p>
            <a:r>
              <a:rPr lang="en-US" dirty="0">
                <a:solidFill>
                  <a:srgbClr val="333333"/>
                </a:solidFill>
                <a:latin typeface="Liberation Mono"/>
                <a:cs typeface="Arial" panose="020B0604020202020204" pitchFamily="34" charset="0"/>
              </a:rPr>
              <a:t>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100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rgbClr val="333333"/>
                </a:solidFill>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9" name="Rectangle 8">
            <a:extLst>
              <a:ext uri="{FF2B5EF4-FFF2-40B4-BE49-F238E27FC236}">
                <a16:creationId xmlns="" xmlns:a16="http://schemas.microsoft.com/office/drawing/2014/main" id="{9C420836-D8CD-4F71-A79B-91FCD953E67D}"/>
              </a:ext>
            </a:extLst>
          </p:cNvPr>
          <p:cNvSpPr/>
          <p:nvPr/>
        </p:nvSpPr>
        <p:spPr>
          <a:xfrm>
            <a:off x="619440" y="3308791"/>
            <a:ext cx="4715422" cy="1200329"/>
          </a:xfrm>
          <a:prstGeom prst="rect">
            <a:avLst/>
          </a:prstGeom>
        </p:spPr>
        <p:txBody>
          <a:bodyPr wrap="square">
            <a:spAutoFit/>
          </a:bodyPr>
          <a:lstStyle/>
          <a:p>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vehicles </a:t>
            </a:r>
          </a:p>
          <a:p>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model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NOT</a:t>
            </a:r>
            <a:r>
              <a:rPr lang="en-IN" dirty="0">
                <a:solidFill>
                  <a:srgbClr val="834689"/>
                </a:solidFill>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NULL</a:t>
            </a:r>
            <a:r>
              <a:rPr lang="en-IN" dirty="0">
                <a:latin typeface="Liberation Mono"/>
                <a:cs typeface="Arial" panose="020B0604020202020204" pitchFamily="34" charset="0"/>
              </a:rPr>
              <a:t>, </a:t>
            </a:r>
          </a:p>
          <a:p>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color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note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 xmlns:a16="http://schemas.microsoft.com/office/drawing/2014/main" id="{E7AB57DD-572C-454A-903F-80485BB73574}"/>
              </a:ext>
            </a:extLst>
          </p:cNvPr>
          <p:cNvSpPr/>
          <p:nvPr/>
        </p:nvSpPr>
        <p:spPr>
          <a:xfrm>
            <a:off x="619440" y="2912947"/>
            <a:ext cx="3018775"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Add new columns to a table</a:t>
            </a:r>
          </a:p>
        </p:txBody>
      </p:sp>
      <p:sp>
        <p:nvSpPr>
          <p:cNvPr id="12" name="Rectangle 11">
            <a:extLst>
              <a:ext uri="{FF2B5EF4-FFF2-40B4-BE49-F238E27FC236}">
                <a16:creationId xmlns="" xmlns:a16="http://schemas.microsoft.com/office/drawing/2014/main" id="{68F718D7-3FDC-412A-B390-B6F4313E9964}"/>
              </a:ext>
            </a:extLst>
          </p:cNvPr>
          <p:cNvSpPr/>
          <p:nvPr/>
        </p:nvSpPr>
        <p:spPr>
          <a:xfrm>
            <a:off x="619440" y="5098251"/>
            <a:ext cx="4752528" cy="1200329"/>
          </a:xfrm>
          <a:prstGeom prst="rect">
            <a:avLst/>
          </a:prstGeom>
        </p:spPr>
        <p:txBody>
          <a:bodyPr wrap="square">
            <a:spAutoFit/>
          </a:bodyPr>
          <a:lstStyle/>
          <a:p>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MODIFY</a:t>
            </a:r>
            <a:r>
              <a:rPr lang="en-US" dirty="0">
                <a:solidFill>
                  <a:schemeClr val="tx1">
                    <a:lumMod val="95000"/>
                    <a:lumOff val="5000"/>
                  </a:schemeClr>
                </a:solidFill>
                <a:latin typeface="Liberation Mono"/>
                <a:cs typeface="Arial" panose="020B0604020202020204" pitchFamily="34" charset="0"/>
              </a:rPr>
              <a:t> year </a:t>
            </a:r>
            <a:r>
              <a:rPr lang="en-US" dirty="0">
                <a:solidFill>
                  <a:srgbClr val="834689"/>
                </a:solidFill>
                <a:latin typeface="Liberation Mono"/>
                <a:cs typeface="Arial" panose="020B0604020202020204" pitchFamily="34" charset="0"/>
              </a:rPr>
              <a:t>SMALLINT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MODIFY</a:t>
            </a:r>
            <a:r>
              <a:rPr lang="en-US" dirty="0">
                <a:solidFill>
                  <a:schemeClr val="tx1">
                    <a:lumMod val="95000"/>
                    <a:lumOff val="5000"/>
                  </a:schemeClr>
                </a:solidFill>
                <a:latin typeface="Liberation Mono"/>
                <a:cs typeface="Arial" panose="020B0604020202020204" pitchFamily="34" charset="0"/>
              </a:rPr>
              <a:t> 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cs typeface="Arial" panose="020B0604020202020204" pitchFamily="34" charset="0"/>
              </a:rPr>
              <a:t>NOT NULL, </a:t>
            </a:r>
          </a:p>
          <a:p>
            <a:r>
              <a:rPr lang="en-US" dirty="0">
                <a:solidFill>
                  <a:srgbClr val="0077AA"/>
                </a:solidFill>
                <a:latin typeface="Liberation Mono"/>
                <a:cs typeface="Arial" panose="020B0604020202020204" pitchFamily="34" charset="0"/>
              </a:rPr>
              <a:t>MODIFY</a:t>
            </a:r>
            <a:r>
              <a:rPr lang="en-US" dirty="0">
                <a:solidFill>
                  <a:schemeClr val="tx1">
                    <a:lumMod val="95000"/>
                    <a:lumOff val="5000"/>
                  </a:schemeClr>
                </a:solidFill>
                <a:latin typeface="Liberation Mono"/>
                <a:cs typeface="Arial" panose="020B0604020202020204" pitchFamily="34" charset="0"/>
              </a:rPr>
              <a:t> make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NOT NULL;</a:t>
            </a:r>
            <a:endParaRPr lang="en-IN" dirty="0">
              <a:solidFill>
                <a:schemeClr val="tx1">
                  <a:lumMod val="95000"/>
                  <a:lumOff val="5000"/>
                </a:schemeClr>
              </a:solidFill>
              <a:latin typeface="Liberation Mono"/>
              <a:cs typeface="Arial" panose="020B0604020202020204" pitchFamily="34" charset="0"/>
            </a:endParaRPr>
          </a:p>
        </p:txBody>
      </p:sp>
      <p:sp>
        <p:nvSpPr>
          <p:cNvPr id="13" name="Rectangle 12">
            <a:extLst>
              <a:ext uri="{FF2B5EF4-FFF2-40B4-BE49-F238E27FC236}">
                <a16:creationId xmlns="" xmlns:a16="http://schemas.microsoft.com/office/drawing/2014/main" id="{0B858F24-67F2-4A2C-B740-4926683E8242}"/>
              </a:ext>
            </a:extLst>
          </p:cNvPr>
          <p:cNvSpPr/>
          <p:nvPr/>
        </p:nvSpPr>
        <p:spPr>
          <a:xfrm>
            <a:off x="623394" y="763314"/>
            <a:ext cx="1531188"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Sample table</a:t>
            </a:r>
          </a:p>
        </p:txBody>
      </p:sp>
      <p:sp>
        <p:nvSpPr>
          <p:cNvPr id="14" name="Rectangle 13">
            <a:extLst>
              <a:ext uri="{FF2B5EF4-FFF2-40B4-BE49-F238E27FC236}">
                <a16:creationId xmlns="" xmlns:a16="http://schemas.microsoft.com/office/drawing/2014/main" id="{EF103474-AC0F-485B-9462-F6E5F7ADE9A4}"/>
              </a:ext>
            </a:extLst>
          </p:cNvPr>
          <p:cNvSpPr/>
          <p:nvPr/>
        </p:nvSpPr>
        <p:spPr>
          <a:xfrm>
            <a:off x="619441" y="4676228"/>
            <a:ext cx="1787669"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Modify columns</a:t>
            </a:r>
          </a:p>
        </p:txBody>
      </p:sp>
      <p:sp>
        <p:nvSpPr>
          <p:cNvPr id="15" name="Rectangle 14">
            <a:extLst>
              <a:ext uri="{FF2B5EF4-FFF2-40B4-BE49-F238E27FC236}">
                <a16:creationId xmlns="" xmlns:a16="http://schemas.microsoft.com/office/drawing/2014/main" id="{F68E6F47-849A-46C3-B711-548DAEDCBE91}"/>
              </a:ext>
            </a:extLst>
          </p:cNvPr>
          <p:cNvSpPr/>
          <p:nvPr/>
        </p:nvSpPr>
        <p:spPr>
          <a:xfrm>
            <a:off x="6095999" y="1173624"/>
            <a:ext cx="5472607" cy="1200329"/>
          </a:xfrm>
          <a:prstGeom prst="rect">
            <a:avLst/>
          </a:prstGeom>
        </p:spPr>
        <p:txBody>
          <a:bodyPr wrap="square">
            <a:spAutoFit/>
          </a:bodyPr>
          <a:lstStyle/>
          <a:p>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 </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year model_year </a:t>
            </a:r>
            <a:r>
              <a:rPr lang="en-US" dirty="0">
                <a:solidFill>
                  <a:srgbClr val="834689"/>
                </a:solidFill>
                <a:latin typeface="Liberation Mono"/>
                <a:cs typeface="Arial" panose="020B0604020202020204" pitchFamily="34" charset="0"/>
              </a:rPr>
              <a:t>SMALLINT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color model_color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20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note </a:t>
            </a:r>
            <a:r>
              <a:rPr lang="en-IN" dirty="0">
                <a:latin typeface="Liberation Mono"/>
              </a:rPr>
              <a:t>vehicleCondition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150</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cs typeface="Arial" panose="020B0604020202020204" pitchFamily="34" charset="0"/>
              </a:rPr>
              <a:t>;</a:t>
            </a:r>
            <a:endParaRPr lang="en-IN" dirty="0">
              <a:solidFill>
                <a:schemeClr val="tx1">
                  <a:lumMod val="95000"/>
                  <a:lumOff val="5000"/>
                </a:schemeClr>
              </a:solidFill>
              <a:latin typeface="Liberation Mono"/>
              <a:cs typeface="Arial" panose="020B0604020202020204" pitchFamily="34" charset="0"/>
            </a:endParaRPr>
          </a:p>
        </p:txBody>
      </p:sp>
      <p:sp>
        <p:nvSpPr>
          <p:cNvPr id="16" name="Rectangle 15">
            <a:extLst>
              <a:ext uri="{FF2B5EF4-FFF2-40B4-BE49-F238E27FC236}">
                <a16:creationId xmlns="" xmlns:a16="http://schemas.microsoft.com/office/drawing/2014/main" id="{C803E911-9FE2-49CA-A177-DA73490D2E15}"/>
              </a:ext>
            </a:extLst>
          </p:cNvPr>
          <p:cNvSpPr/>
          <p:nvPr/>
        </p:nvSpPr>
        <p:spPr>
          <a:xfrm>
            <a:off x="6105775" y="766075"/>
            <a:ext cx="1980029"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Rename columns</a:t>
            </a:r>
          </a:p>
        </p:txBody>
      </p:sp>
      <p:sp>
        <p:nvSpPr>
          <p:cNvPr id="17" name="Rectangle 16">
            <a:extLst>
              <a:ext uri="{FF2B5EF4-FFF2-40B4-BE49-F238E27FC236}">
                <a16:creationId xmlns="" xmlns:a16="http://schemas.microsoft.com/office/drawing/2014/main" id="{67252642-683F-4838-92AA-6D492EB23B05}"/>
              </a:ext>
            </a:extLst>
          </p:cNvPr>
          <p:cNvSpPr/>
          <p:nvPr/>
        </p:nvSpPr>
        <p:spPr>
          <a:xfrm>
            <a:off x="6093914" y="3307561"/>
            <a:ext cx="5472607" cy="1477328"/>
          </a:xfrm>
          <a:prstGeom prst="rect">
            <a:avLst/>
          </a:prstGeom>
        </p:spPr>
        <p:txBody>
          <a:bodyPr wrap="square">
            <a:spAutoFit/>
          </a:bodyPr>
          <a:lstStyle/>
          <a:p>
            <a:r>
              <a:rPr lang="en-US" dirty="0">
                <a:solidFill>
                  <a:srgbClr val="0077AA"/>
                </a:solidFill>
                <a:latin typeface="Liberation Mono"/>
                <a:cs typeface="Arial" panose="020B0604020202020204" pitchFamily="34" charset="0"/>
              </a:rPr>
              <a:t>ALTER</a:t>
            </a:r>
            <a:r>
              <a:rPr lang="en-US" dirty="0">
                <a:solidFill>
                  <a:schemeClr val="tx1">
                    <a:lumMod val="95000"/>
                    <a:lumOff val="5000"/>
                  </a:schemeClr>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solidFill>
                  <a:schemeClr val="tx1">
                    <a:lumMod val="95000"/>
                    <a:lumOff val="5000"/>
                  </a:schemeClr>
                </a:solidFill>
                <a:latin typeface="Liberation Mono"/>
                <a:cs typeface="Arial" panose="020B0604020202020204" pitchFamily="34" charset="0"/>
              </a:rPr>
              <a:t> vehicles</a:t>
            </a:r>
          </a:p>
          <a:p>
            <a:r>
              <a:rPr lang="en-US" dirty="0">
                <a:solidFill>
                  <a:srgbClr val="0077AA"/>
                </a:solidFill>
                <a:latin typeface="Liberation Mono"/>
                <a:cs typeface="Arial" panose="020B0604020202020204" pitchFamily="34" charset="0"/>
              </a:rPr>
              <a:t>CHANGE</a:t>
            </a:r>
            <a:r>
              <a:rPr lang="en-US" dirty="0">
                <a:solidFill>
                  <a:schemeClr val="tx1">
                    <a:lumMod val="95000"/>
                    <a:lumOff val="5000"/>
                  </a:schemeClr>
                </a:solidFill>
                <a:latin typeface="Liberation Mono"/>
                <a:cs typeface="Arial" panose="020B0604020202020204" pitchFamily="34" charset="0"/>
              </a:rPr>
              <a:t> model_year year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cs typeface="Arial" panose="020B0604020202020204" pitchFamily="34" charset="0"/>
              </a:rPr>
              <a:t> NOT NULL, </a:t>
            </a:r>
          </a:p>
          <a:p>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cs typeface="Arial" panose="020B0604020202020204" pitchFamily="34" charset="0"/>
              </a:rPr>
              <a:t>model</a:t>
            </a:r>
            <a:r>
              <a:rPr lang="en-US" dirty="0">
                <a:solidFill>
                  <a:schemeClr val="tx1">
                    <a:lumMod val="95000"/>
                    <a:lumOff val="5000"/>
                  </a:schemeClr>
                </a:solidFill>
                <a:latin typeface="Liberation Mono"/>
                <a:cs typeface="Arial" panose="020B0604020202020204" pitchFamily="34" charset="0"/>
              </a:rPr>
              <a:t>, </a:t>
            </a:r>
          </a:p>
          <a:p>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model_color, </a:t>
            </a:r>
          </a:p>
          <a:p>
            <a:r>
              <a:rPr lang="en-US" dirty="0">
                <a:solidFill>
                  <a:srgbClr val="0077AA"/>
                </a:solidFill>
                <a:latin typeface="Liberation Mono"/>
                <a:cs typeface="Arial" panose="020B0604020202020204" pitchFamily="34" charset="0"/>
              </a:rPr>
              <a:t>DROP</a:t>
            </a:r>
            <a:r>
              <a:rPr lang="en-US" dirty="0">
                <a:solidFill>
                  <a:schemeClr val="tx1">
                    <a:lumMod val="95000"/>
                    <a:lumOff val="5000"/>
                  </a:schemeClr>
                </a:solidFill>
                <a:latin typeface="Liberation Mono"/>
                <a:cs typeface="Arial" panose="020B0604020202020204" pitchFamily="34" charset="0"/>
              </a:rPr>
              <a:t> </a:t>
            </a:r>
            <a:r>
              <a:rPr lang="en-IN" dirty="0">
                <a:latin typeface="Liberation Mono"/>
              </a:rPr>
              <a:t>vehicleCondition</a:t>
            </a:r>
            <a:r>
              <a:rPr lang="en-US" dirty="0">
                <a:solidFill>
                  <a:schemeClr val="tx1">
                    <a:lumMod val="95000"/>
                    <a:lumOff val="5000"/>
                  </a:schemeClr>
                </a:solidFill>
                <a:latin typeface="Liberation Mono"/>
                <a:cs typeface="Arial" panose="020B0604020202020204" pitchFamily="34" charset="0"/>
              </a:rPr>
              <a:t>;</a:t>
            </a:r>
            <a:endParaRPr lang="en-IN" dirty="0">
              <a:latin typeface="Liberation Mono"/>
            </a:endParaRPr>
          </a:p>
        </p:txBody>
      </p:sp>
      <p:sp>
        <p:nvSpPr>
          <p:cNvPr id="18" name="Rectangle 17">
            <a:extLst>
              <a:ext uri="{FF2B5EF4-FFF2-40B4-BE49-F238E27FC236}">
                <a16:creationId xmlns="" xmlns:a16="http://schemas.microsoft.com/office/drawing/2014/main" id="{93FD1A32-1F80-4437-B196-5E645FC50866}"/>
              </a:ext>
            </a:extLst>
          </p:cNvPr>
          <p:cNvSpPr/>
          <p:nvPr/>
        </p:nvSpPr>
        <p:spPr>
          <a:xfrm>
            <a:off x="6093914" y="2885539"/>
            <a:ext cx="1770678"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DROP columns</a:t>
            </a:r>
          </a:p>
        </p:txBody>
      </p:sp>
    </p:spTree>
    <p:extLst>
      <p:ext uri="{BB962C8B-B14F-4D97-AF65-F5344CB8AC3E}">
        <p14:creationId xmlns="" xmlns:p14="http://schemas.microsoft.com/office/powerpoint/2010/main" val="193389282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5" name="Rectangle 4">
            <a:extLst>
              <a:ext uri="{FF2B5EF4-FFF2-40B4-BE49-F238E27FC236}">
                <a16:creationId xmlns="" xmlns:a16="http://schemas.microsoft.com/office/drawing/2014/main" id="{E0DC8811-0AD4-4043-9E28-DCEE6961F011}"/>
              </a:ext>
            </a:extLst>
          </p:cNvPr>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(Auto COMMIT).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75761145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table</a:t>
            </a:r>
          </a:p>
        </p:txBody>
      </p:sp>
      <p:sp>
        <p:nvSpPr>
          <p:cNvPr id="7" name="Rectangle 6">
            <a:extLst>
              <a:ext uri="{FF2B5EF4-FFF2-40B4-BE49-F238E27FC236}">
                <a16:creationId xmlns="" xmlns:a16="http://schemas.microsoft.com/office/drawing/2014/main" id="{A512CCD7-0B69-4894-BD26-C25B2AE7207B}"/>
              </a:ext>
            </a:extLst>
          </p:cNvPr>
          <p:cNvSpPr/>
          <p:nvPr/>
        </p:nvSpPr>
        <p:spPr>
          <a:xfrm>
            <a:off x="208484" y="1419237"/>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
        <p:nvSpPr>
          <p:cNvPr id="8" name="Rectangle 7">
            <a:extLst>
              <a:ext uri="{FF2B5EF4-FFF2-40B4-BE49-F238E27FC236}">
                <a16:creationId xmlns="" xmlns:a16="http://schemas.microsoft.com/office/drawing/2014/main" id="{3BDB371A-6717-4095-8EA3-B38830E723E1}"/>
              </a:ext>
            </a:extLst>
          </p:cNvPr>
          <p:cNvSpPr/>
          <p:nvPr/>
        </p:nvSpPr>
        <p:spPr>
          <a:xfrm>
            <a:off x="208484" y="2204864"/>
            <a:ext cx="6174754" cy="861774"/>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All table data and the table definition are removed.</a:t>
            </a:r>
            <a:endParaRPr lang="en-IN" dirty="0"/>
          </a:p>
        </p:txBody>
      </p:sp>
      <p:sp>
        <p:nvSpPr>
          <p:cNvPr id="6" name="Rectangle 5">
            <a:extLst>
              <a:ext uri="{FF2B5EF4-FFF2-40B4-BE49-F238E27FC236}">
                <a16:creationId xmlns="" xmlns:a16="http://schemas.microsoft.com/office/drawing/2014/main" id="{86428B25-F35A-4167-BD6E-227051F91E2B}"/>
              </a:ext>
            </a:extLst>
          </p:cNvPr>
          <p:cNvSpPr/>
          <p:nvPr/>
        </p:nvSpPr>
        <p:spPr>
          <a:xfrm>
            <a:off x="329600" y="3648456"/>
            <a:ext cx="5333558"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login;</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users;</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login, users;</a:t>
            </a:r>
          </a:p>
        </p:txBody>
      </p:sp>
    </p:spTree>
    <p:extLst>
      <p:ext uri="{BB962C8B-B14F-4D97-AF65-F5344CB8AC3E}">
        <p14:creationId xmlns="" xmlns:p14="http://schemas.microsoft.com/office/powerpoint/2010/main" val="180977237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 xmlns:p14="http://schemas.microsoft.com/office/powerpoint/2010/main" val="107119112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162792400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 xmlns:p14="http://schemas.microsoft.com/office/powerpoint/2010/main" val="2653562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552992"/>
            <a:ext cx="11809312" cy="304436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sp>
        <p:nvSpPr>
          <p:cNvPr id="7" name="TextBox 6">
            <a:extLst>
              <a:ext uri="{FF2B5EF4-FFF2-40B4-BE49-F238E27FC236}">
                <a16:creationId xmlns="" xmlns:a16="http://schemas.microsoft.com/office/drawing/2014/main" id="{17A98C40-890D-42D3-AED7-64811ED6D3F7}"/>
              </a:ext>
            </a:extLst>
          </p:cNvPr>
          <p:cNvSpPr txBox="1"/>
          <p:nvPr/>
        </p:nvSpPr>
        <p:spPr>
          <a:xfrm>
            <a:off x="7771667" y="697412"/>
            <a:ext cx="4428645" cy="707886"/>
          </a:xfrm>
          <a:prstGeom prst="rect">
            <a:avLst/>
          </a:prstGeom>
          <a:noFill/>
        </p:spPr>
        <p:txBody>
          <a:bodyPr wrap="square">
            <a:spAutoFit/>
          </a:bodyPr>
          <a:lstStyle/>
          <a:p>
            <a:r>
              <a:rPr lang="en-US" sz="2000" b="1" i="0" dirty="0">
                <a:solidFill>
                  <a:srgbClr val="5F6368"/>
                </a:solidFill>
                <a:effectLst/>
                <a:latin typeface="arial" panose="020B0604020202020204" pitchFamily="34" charset="0"/>
              </a:rPr>
              <a:t>Domain</a:t>
            </a:r>
            <a:r>
              <a:rPr lang="en-US" sz="2000" b="0" i="0" dirty="0">
                <a:solidFill>
                  <a:srgbClr val="4D5156"/>
                </a:solidFill>
                <a:effectLst/>
                <a:latin typeface="arial" panose="020B0604020202020204" pitchFamily="34" charset="0"/>
              </a:rPr>
              <a:t> refers to all the valid values which a column may contain. </a:t>
            </a:r>
            <a:endParaRPr lang="en-IN" sz="2000" dirty="0"/>
          </a:p>
        </p:txBody>
      </p:sp>
      <p:graphicFrame>
        <p:nvGraphicFramePr>
          <p:cNvPr id="6" name="Table 5">
            <a:extLst>
              <a:ext uri="{FF2B5EF4-FFF2-40B4-BE49-F238E27FC236}">
                <a16:creationId xmlns="" xmlns:a16="http://schemas.microsoft.com/office/drawing/2014/main" id="{F6E5EB7C-7CB0-4227-98E4-49F6FD72FD2C}"/>
              </a:ext>
            </a:extLst>
          </p:cNvPr>
          <p:cNvGraphicFramePr>
            <a:graphicFrameLocks noGrp="1"/>
          </p:cNvGraphicFramePr>
          <p:nvPr>
            <p:extLst>
              <p:ext uri="{D42A27DB-BD31-4B8C-83A1-F6EECF244321}">
                <p14:modId xmlns=""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 xmlns:a16="http://schemas.microsoft.com/office/drawing/2014/main" val="2396132272"/>
                    </a:ext>
                  </a:extLst>
                </a:gridCol>
                <a:gridCol w="1699547">
                  <a:extLst>
                    <a:ext uri="{9D8B030D-6E8A-4147-A177-3AD203B41FA5}">
                      <a16:colId xmlns="" xmlns:a16="http://schemas.microsoft.com/office/drawing/2014/main" val="20001"/>
                    </a:ext>
                  </a:extLst>
                </a:gridCol>
                <a:gridCol w="1696418">
                  <a:extLst>
                    <a:ext uri="{9D8B030D-6E8A-4147-A177-3AD203B41FA5}">
                      <a16:colId xmlns="" xmlns:a16="http://schemas.microsoft.com/office/drawing/2014/main" val="1693957219"/>
                    </a:ext>
                  </a:extLst>
                </a:gridCol>
                <a:gridCol w="1656184">
                  <a:extLst>
                    <a:ext uri="{9D8B030D-6E8A-4147-A177-3AD203B41FA5}">
                      <a16:colId xmlns="" xmlns:a16="http://schemas.microsoft.com/office/drawing/2014/main" val="1961816629"/>
                    </a:ext>
                  </a:extLst>
                </a:gridCol>
                <a:gridCol w="1584177">
                  <a:extLst>
                    <a:ext uri="{9D8B030D-6E8A-4147-A177-3AD203B41FA5}">
                      <a16:colId xmlns="" xmlns:a16="http://schemas.microsoft.com/office/drawing/2014/main"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 xmlns:a16="http://schemas.microsoft.com/office/drawing/2014/main"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 xmlns:a16="http://schemas.microsoft.com/office/drawing/2014/main"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 xmlns:a16="http://schemas.microsoft.com/office/drawing/2014/main" val="3536796661"/>
                  </a:ext>
                </a:extLst>
              </a:tr>
            </a:tbl>
          </a:graphicData>
        </a:graphic>
      </p:graphicFrame>
    </p:spTree>
    <p:extLst>
      <p:ext uri="{BB962C8B-B14F-4D97-AF65-F5344CB8AC3E}">
        <p14:creationId xmlns=""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rows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 xmlns:a16="http://schemas.microsoft.com/office/drawing/2014/main" id="{04224A06-725F-410E-9CD5-E99934D3ACBA}"/>
              </a:ext>
            </a:extLst>
          </p:cNvPr>
          <p:cNvGraphicFramePr>
            <a:graphicFrameLocks noGrp="1"/>
          </p:cNvGraphicFramePr>
          <p:nvPr>
            <p:extLst>
              <p:ext uri="{D42A27DB-BD31-4B8C-83A1-F6EECF244321}">
                <p14:modId xmlns="" xmlns:p14="http://schemas.microsoft.com/office/powerpoint/2010/main" val="3520014800"/>
              </p:ext>
            </p:extLst>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 xmlns:a16="http://schemas.microsoft.com/office/drawing/2014/main" val="20000"/>
                    </a:ext>
                  </a:extLst>
                </a:gridCol>
                <a:gridCol w="1398813">
                  <a:extLst>
                    <a:ext uri="{9D8B030D-6E8A-4147-A177-3AD203B41FA5}">
                      <a16:colId xmlns="" xmlns:a16="http://schemas.microsoft.com/office/drawing/2014/main" val="20001"/>
                    </a:ext>
                  </a:extLst>
                </a:gridCol>
                <a:gridCol w="1675214">
                  <a:extLst>
                    <a:ext uri="{9D8B030D-6E8A-4147-A177-3AD203B41FA5}">
                      <a16:colId xmlns="" xmlns:a16="http://schemas.microsoft.com/office/drawing/2014/main" val="20002"/>
                    </a:ext>
                  </a:extLst>
                </a:gridCol>
                <a:gridCol w="1861037">
                  <a:extLst>
                    <a:ext uri="{9D8B030D-6E8A-4147-A177-3AD203B41FA5}">
                      <a16:colId xmlns="" xmlns:a16="http://schemas.microsoft.com/office/drawing/2014/main" val="20003"/>
                    </a:ext>
                  </a:extLst>
                </a:gridCol>
                <a:gridCol w="1861037">
                  <a:extLst>
                    <a:ext uri="{9D8B030D-6E8A-4147-A177-3AD203B41FA5}">
                      <a16:colId xmlns=""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 xmlns:a16="http://schemas.microsoft.com/office/drawing/2014/main" val="10005"/>
                  </a:ext>
                </a:extLst>
              </a:tr>
            </a:tbl>
          </a:graphicData>
        </a:graphic>
      </p:graphicFrame>
      <p:sp>
        <p:nvSpPr>
          <p:cNvPr id="4" name="Rectangle 3">
            <a:extLst>
              <a:ext uri="{FF2B5EF4-FFF2-40B4-BE49-F238E27FC236}">
                <a16:creationId xmlns=""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 xmlns:p14="http://schemas.microsoft.com/office/powerpoint/2010/main" val="46932828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 in a table that you want to return by your query.</a:t>
            </a:r>
          </a:p>
        </p:txBody>
      </p:sp>
      <p:sp>
        <p:nvSpPr>
          <p:cNvPr id="8" name="Title 1">
            <a:extLst>
              <a:ext uri="{FF2B5EF4-FFF2-40B4-BE49-F238E27FC236}">
                <a16:creationId xmlns=""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 xmlns:a16="http://schemas.microsoft.com/office/drawing/2014/main" id="{BF28B49E-536F-478A-8B21-D9411DDA3118}"/>
              </a:ext>
            </a:extLst>
          </p:cNvPr>
          <p:cNvGraphicFramePr>
            <a:graphicFrameLocks noGrp="1"/>
          </p:cNvGraphicFramePr>
          <p:nvPr>
            <p:extLst>
              <p:ext uri="{D42A27DB-BD31-4B8C-83A1-F6EECF244321}">
                <p14:modId xmlns="" xmlns:p14="http://schemas.microsoft.com/office/powerpoint/2010/main" val="2230219169"/>
              </p:ext>
            </p:extLst>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 xmlns:a16="http://schemas.microsoft.com/office/drawing/2014/main" val="20000"/>
                    </a:ext>
                  </a:extLst>
                </a:gridCol>
                <a:gridCol w="1398813">
                  <a:extLst>
                    <a:ext uri="{9D8B030D-6E8A-4147-A177-3AD203B41FA5}">
                      <a16:colId xmlns="" xmlns:a16="http://schemas.microsoft.com/office/drawing/2014/main" val="20001"/>
                    </a:ext>
                  </a:extLst>
                </a:gridCol>
                <a:gridCol w="1675214">
                  <a:extLst>
                    <a:ext uri="{9D8B030D-6E8A-4147-A177-3AD203B41FA5}">
                      <a16:colId xmlns="" xmlns:a16="http://schemas.microsoft.com/office/drawing/2014/main" val="20002"/>
                    </a:ext>
                  </a:extLst>
                </a:gridCol>
                <a:gridCol w="1861037">
                  <a:extLst>
                    <a:ext uri="{9D8B030D-6E8A-4147-A177-3AD203B41FA5}">
                      <a16:colId xmlns="" xmlns:a16="http://schemas.microsoft.com/office/drawing/2014/main" val="20003"/>
                    </a:ext>
                  </a:extLst>
                </a:gridCol>
                <a:gridCol w="1861037">
                  <a:extLst>
                    <a:ext uri="{9D8B030D-6E8A-4147-A177-3AD203B41FA5}">
                      <a16:colId xmlns=""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 xmlns:a16="http://schemas.microsoft.com/office/drawing/2014/main" val="10005"/>
                  </a:ext>
                </a:extLst>
              </a:tr>
            </a:tbl>
          </a:graphicData>
        </a:graphic>
      </p:graphicFrame>
      <p:sp>
        <p:nvSpPr>
          <p:cNvPr id="7" name="Rectangle 6">
            <a:extLst>
              <a:ext uri="{FF2B5EF4-FFF2-40B4-BE49-F238E27FC236}">
                <a16:creationId xmlns=""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 xmlns:p14="http://schemas.microsoft.com/office/powerpoint/2010/main" val="231019177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 xmlns:p14="http://schemas.microsoft.com/office/powerpoint/2010/main" val="215364185"/>
              </p:ext>
            </p:extLst>
          </p:nvPr>
        </p:nvGraphicFramePr>
        <p:xfrm>
          <a:off x="406800" y="3430800"/>
          <a:ext cx="7129359" cy="2518914"/>
        </p:xfrm>
        <a:graphic>
          <a:graphicData uri="http://schemas.openxmlformats.org/drawingml/2006/table">
            <a:tbl>
              <a:tblPr>
                <a:tableStyleId>{BC89EF96-8CEA-46FF-86C4-4CE0E7609802}</a:tableStyleId>
              </a:tblPr>
              <a:tblGrid>
                <a:gridCol w="1156111">
                  <a:extLst>
                    <a:ext uri="{9D8B030D-6E8A-4147-A177-3AD203B41FA5}">
                      <a16:colId xmlns="" xmlns:a16="http://schemas.microsoft.com/office/drawing/2014/main" val="20000"/>
                    </a:ext>
                  </a:extLst>
                </a:gridCol>
                <a:gridCol w="1128940">
                  <a:extLst>
                    <a:ext uri="{9D8B030D-6E8A-4147-A177-3AD203B41FA5}">
                      <a16:colId xmlns="" xmlns:a16="http://schemas.microsoft.com/office/drawing/2014/main" val="20001"/>
                    </a:ext>
                  </a:extLst>
                </a:gridCol>
                <a:gridCol w="1279628">
                  <a:extLst>
                    <a:ext uri="{9D8B030D-6E8A-4147-A177-3AD203B41FA5}">
                      <a16:colId xmlns="" xmlns:a16="http://schemas.microsoft.com/office/drawing/2014/main" val="20002"/>
                    </a:ext>
                  </a:extLst>
                </a:gridCol>
                <a:gridCol w="1736639">
                  <a:extLst>
                    <a:ext uri="{9D8B030D-6E8A-4147-A177-3AD203B41FA5}">
                      <a16:colId xmlns="" xmlns:a16="http://schemas.microsoft.com/office/drawing/2014/main" val="20003"/>
                    </a:ext>
                  </a:extLst>
                </a:gridCol>
                <a:gridCol w="1828041">
                  <a:extLst>
                    <a:ext uri="{9D8B030D-6E8A-4147-A177-3AD203B41FA5}">
                      <a16:colId xmlns=""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3579749986"/>
              </p:ext>
            </p:extLst>
          </p:nvPr>
        </p:nvGraphicFramePr>
        <p:xfrm>
          <a:off x="7728917" y="3430833"/>
          <a:ext cx="4199730" cy="1761227"/>
        </p:xfrm>
        <a:graphic>
          <a:graphicData uri="http://schemas.openxmlformats.org/drawingml/2006/table">
            <a:tbl>
              <a:tblPr>
                <a:tableStyleId>{BC89EF96-8CEA-46FF-86C4-4CE0E7609802}</a:tableStyleId>
              </a:tblPr>
              <a:tblGrid>
                <a:gridCol w="1436749">
                  <a:extLst>
                    <a:ext uri="{9D8B030D-6E8A-4147-A177-3AD203B41FA5}">
                      <a16:colId xmlns="" xmlns:a16="http://schemas.microsoft.com/office/drawing/2014/main" val="20000"/>
                    </a:ext>
                  </a:extLst>
                </a:gridCol>
                <a:gridCol w="1466838">
                  <a:extLst>
                    <a:ext uri="{9D8B030D-6E8A-4147-A177-3AD203B41FA5}">
                      <a16:colId xmlns="" xmlns:a16="http://schemas.microsoft.com/office/drawing/2014/main" val="20001"/>
                    </a:ext>
                  </a:extLst>
                </a:gridCol>
                <a:gridCol w="1296143">
                  <a:extLst>
                    <a:ext uri="{9D8B030D-6E8A-4147-A177-3AD203B41FA5}">
                      <a16:colId xmlns=""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 xmlns:a16="http://schemas.microsoft.com/office/drawing/2014/main" val="2619754944"/>
                  </a:ext>
                </a:extLst>
              </a:tr>
            </a:tbl>
          </a:graphicData>
        </a:graphic>
      </p:graphicFrame>
      <p:sp>
        <p:nvSpPr>
          <p:cNvPr id="8" name="Title 1">
            <a:extLst>
              <a:ext uri="{FF2B5EF4-FFF2-40B4-BE49-F238E27FC236}">
                <a16:creationId xmlns=""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spTree>
    <p:extLst>
      <p:ext uri="{BB962C8B-B14F-4D97-AF65-F5344CB8AC3E}">
        <p14:creationId xmlns="" xmlns:p14="http://schemas.microsoft.com/office/powerpoint/2010/main" val="36658724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23392" y="133468"/>
            <a:ext cx="10873208" cy="67245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090371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4F3B5E68-C491-4A50-A831-AB185D6FFC6C}"/>
              </a:ext>
            </a:extLst>
          </p:cNvPr>
          <p:cNvGrpSpPr/>
          <p:nvPr/>
        </p:nvGrpSpPr>
        <p:grpSpPr>
          <a:xfrm>
            <a:off x="1271464" y="1281849"/>
            <a:ext cx="6478487" cy="1715103"/>
            <a:chOff x="2209801" y="1265224"/>
            <a:chExt cx="6478487" cy="1715103"/>
          </a:xfrm>
        </p:grpSpPr>
        <p:sp>
          <p:nvSpPr>
            <p:cNvPr id="3" name="Rectangle 2"/>
            <p:cNvSpPr/>
            <p:nvPr/>
          </p:nvSpPr>
          <p:spPr>
            <a:xfrm>
              <a:off x="2231571" y="1969257"/>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610995"/>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 xmlns:a16="http://schemas.microsoft.com/office/drawing/2014/main" id="{442A5A04-CCFE-4DF5-9E19-D7FD365AB7BA}"/>
              </a:ext>
            </a:extLst>
          </p:cNvPr>
          <p:cNvGrpSpPr/>
          <p:nvPr/>
        </p:nvGrpSpPr>
        <p:grpSpPr>
          <a:xfrm>
            <a:off x="1271464" y="3789040"/>
            <a:ext cx="8305800" cy="2038407"/>
            <a:chOff x="1271464" y="3789040"/>
            <a:chExt cx="8305800" cy="2038407"/>
          </a:xfrm>
        </p:grpSpPr>
        <p:grpSp>
          <p:nvGrpSpPr>
            <p:cNvPr id="2" name="Group 1">
              <a:extLst>
                <a:ext uri="{FF2B5EF4-FFF2-40B4-BE49-F238E27FC236}">
                  <a16:creationId xmlns="" xmlns:a16="http://schemas.microsoft.com/office/drawing/2014/main" id="{E2661989-4667-4D44-930B-32E1AAD471C9}"/>
                </a:ext>
              </a:extLst>
            </p:cNvPr>
            <p:cNvGrpSpPr/>
            <p:nvPr/>
          </p:nvGrpSpPr>
          <p:grpSpPr>
            <a:xfrm>
              <a:off x="1271464" y="3789040"/>
              <a:ext cx="8305800" cy="1619309"/>
              <a:chOff x="2209800" y="3660939"/>
              <a:chExt cx="8305800" cy="1619309"/>
            </a:xfrm>
          </p:grpSpPr>
          <p:sp>
            <p:nvSpPr>
              <p:cNvPr id="6" name="Rectangle 5"/>
              <p:cNvSpPr/>
              <p:nvPr/>
            </p:nvSpPr>
            <p:spPr>
              <a:xfrm>
                <a:off x="2209800" y="4365849"/>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47090" y="4286263"/>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 xmlns:a16="http://schemas.microsoft.com/office/drawing/2014/main" id="{137FF2F7-9558-46A5-B57A-6BBD2D6CD60C}"/>
                </a:ext>
              </a:extLst>
            </p:cNvPr>
            <p:cNvSpPr/>
            <p:nvPr/>
          </p:nvSpPr>
          <p:spPr>
            <a:xfrm>
              <a:off x="1775520" y="5458115"/>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Tree>
    <p:extLst>
      <p:ext uri="{BB962C8B-B14F-4D97-AF65-F5344CB8AC3E}">
        <p14:creationId xmlns="" xmlns:p14="http://schemas.microsoft.com/office/powerpoint/2010/main" val="162342474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 xmlns:a16="http://schemas.microsoft.com/office/drawing/2014/main" id="{000DFE5E-7E26-4CF6-9CFD-29B830664D09}"/>
              </a:ext>
            </a:extLst>
          </p:cNvPr>
          <p:cNvSpPr/>
          <p:nvPr/>
        </p:nvSpPr>
        <p:spPr>
          <a:xfrm>
            <a:off x="263352" y="4400525"/>
            <a:ext cx="11665296" cy="1415772"/>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or</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p:txBody>
      </p:sp>
    </p:spTree>
    <p:extLst>
      <p:ext uri="{BB962C8B-B14F-4D97-AF65-F5344CB8AC3E}">
        <p14:creationId xmlns="" xmlns:p14="http://schemas.microsoft.com/office/powerpoint/2010/main" val="236767719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US"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IN" sz="2000" dirty="0">
                <a:solidFill>
                  <a:srgbClr val="000000"/>
                </a:solidFill>
                <a:latin typeface="Liberation Mono"/>
              </a:rPr>
              <a:t>, . . .,</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p>
        </p:txBody>
      </p:sp>
      <p:sp>
        <p:nvSpPr>
          <p:cNvPr id="4" name="Rectangle 3"/>
          <p:cNvSpPr/>
          <p:nvPr/>
        </p:nvSpPr>
        <p:spPr>
          <a:xfrm>
            <a:off x="263353" y="4869436"/>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 xmlns:a16="http://schemas.microsoft.com/office/drawing/2014/main" id="{0482E5A6-2665-45F7-AAD5-1BEA8FE5A19F}"/>
              </a:ext>
            </a:extLst>
          </p:cNvPr>
          <p:cNvSpPr/>
          <p:nvPr/>
        </p:nvSpPr>
        <p:spPr>
          <a:xfrm>
            <a:off x="263352" y="1412776"/>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5999451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
        <p:nvSpPr>
          <p:cNvPr id="6" name="TextBox 5">
            <a:extLst>
              <a:ext uri="{FF2B5EF4-FFF2-40B4-BE49-F238E27FC236}">
                <a16:creationId xmlns="" xmlns:a16="http://schemas.microsoft.com/office/drawing/2014/main" id="{DE74D872-5D80-4AE7-9BD3-E60EBC947116}"/>
              </a:ext>
            </a:extLst>
          </p:cNvPr>
          <p:cNvSpPr txBox="1"/>
          <p:nvPr/>
        </p:nvSpPr>
        <p:spPr>
          <a:xfrm>
            <a:off x="1676400" y="3253843"/>
            <a:ext cx="8839200" cy="400110"/>
          </a:xfrm>
          <a:prstGeom prst="rect">
            <a:avLst/>
          </a:prstGeom>
          <a:noFill/>
        </p:spPr>
        <p:txBody>
          <a:bodyPr wrap="square">
            <a:spAutoFit/>
          </a:bodyPr>
          <a:lstStyle>
            <a:defPPr>
              <a:defRPr lang="en-US"/>
            </a:defPPr>
          </a:lstStyle>
          <a:p>
            <a:r>
              <a:rPr lang="en-IN" sz="2000" dirty="0">
                <a:latin typeface="Palatino Linotype" panose="02040502050505030304" pitchFamily="18" charset="0"/>
              </a:rPr>
              <a:t>Comparison operations result in a value of 1</a:t>
            </a:r>
            <a:r>
              <a:rPr lang="en-IN" sz="2000" b="1" dirty="0">
                <a:latin typeface="Palatino Linotype" panose="02040502050505030304" pitchFamily="18" charset="0"/>
              </a:rPr>
              <a:t> (TRUE), </a:t>
            </a:r>
            <a:r>
              <a:rPr lang="en-IN" sz="2000" dirty="0">
                <a:latin typeface="Palatino Linotype" panose="02040502050505030304" pitchFamily="18" charset="0"/>
              </a:rPr>
              <a:t>0</a:t>
            </a:r>
            <a:r>
              <a:rPr lang="en-IN" sz="2000" b="1" dirty="0">
                <a:latin typeface="Palatino Linotype" panose="02040502050505030304" pitchFamily="18" charset="0"/>
              </a:rPr>
              <a:t> (FALSE)</a:t>
            </a:r>
            <a:r>
              <a:rPr lang="en-IN" sz="2000" dirty="0">
                <a:latin typeface="Palatino Linotype" panose="02040502050505030304" pitchFamily="18" charset="0"/>
              </a:rPr>
              <a:t>, or </a:t>
            </a:r>
            <a:r>
              <a:rPr lang="en-IN" sz="2000" b="1" dirty="0">
                <a:latin typeface="Palatino Linotype" panose="02040502050505030304" pitchFamily="18" charset="0"/>
              </a:rPr>
              <a:t>NULL</a:t>
            </a:r>
            <a:r>
              <a:rPr lang="en-IN" sz="2000" dirty="0">
                <a:latin typeface="Palatino Linotype" panose="02040502050505030304" pitchFamily="18" charset="0"/>
              </a:rPr>
              <a:t>.</a:t>
            </a:r>
          </a:p>
        </p:txBody>
      </p:sp>
      <p:sp>
        <p:nvSpPr>
          <p:cNvPr id="7" name="Rectangle 6">
            <a:extLst>
              <a:ext uri="{FF2B5EF4-FFF2-40B4-BE49-F238E27FC236}">
                <a16:creationId xmlns="" xmlns:a16="http://schemas.microsoft.com/office/drawing/2014/main" id="{96F8F7F4-FAAF-436E-8006-0F6E16C323C0}"/>
              </a:ext>
            </a:extLst>
          </p:cNvPr>
          <p:cNvSpPr/>
          <p:nvPr/>
        </p:nvSpPr>
        <p:spPr>
          <a:xfrm>
            <a:off x="351779" y="3861048"/>
            <a:ext cx="11488442" cy="2739211"/>
          </a:xfrm>
          <a:prstGeom prst="rect">
            <a:avLst/>
          </a:prstGeom>
          <a:solidFill>
            <a:schemeClr val="bg1"/>
          </a:solidFill>
        </p:spPr>
        <p:txBody>
          <a:bodyPr wrap="square">
            <a:spAutoFit/>
          </a:bodyPr>
          <a:lstStyle/>
          <a:p>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value on the right hand side may be a literal value, another variable storing a value, or any legal expression that yields a scalar value, including the result of a query (provided that this value is a scalar value). You can perform multiple assignments in the same SET statement. You can perform multiple assignments in the same statement.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Unlike </a:t>
            </a:r>
            <a:r>
              <a:rPr lang="en-US" sz="2400" b="1" dirty="0">
                <a:solidFill>
                  <a:schemeClr val="accent5">
                    <a:lumMod val="75000"/>
                  </a:schemeClr>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the </a:t>
            </a:r>
            <a:r>
              <a:rPr lang="en-US" sz="2400" b="1" dirty="0">
                <a:solidFill>
                  <a:schemeClr val="accent5">
                    <a:lumMod val="7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operator is never interpreted as a comparison operator. This means you can use := in any valid SQL statement (not just in SET statements) to assign a value to a variable.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75419733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 functions and operator</a:t>
            </a:r>
          </a:p>
        </p:txBody>
      </p:sp>
      <p:sp>
        <p:nvSpPr>
          <p:cNvPr id="5" name="TextBox 4">
            <a:extLst>
              <a:ext uri="{FF2B5EF4-FFF2-40B4-BE49-F238E27FC236}">
                <a16:creationId xmlns="" xmlns:a16="http://schemas.microsoft.com/office/drawing/2014/main" id="{B763D180-19B5-4CEB-8745-D08554B70567}"/>
              </a:ext>
            </a:extLst>
          </p:cNvPr>
          <p:cNvSpPr txBox="1"/>
          <p:nvPr/>
        </p:nvSpPr>
        <p:spPr>
          <a:xfrm>
            <a:off x="191344" y="692696"/>
            <a:ext cx="6192688" cy="6001643"/>
          </a:xfrm>
          <a:prstGeom prst="rect">
            <a:avLst/>
          </a:prstGeom>
          <a:noFill/>
        </p:spPr>
        <p:txBody>
          <a:bodyPr wrap="square">
            <a:spAutoFit/>
          </a:bodyPr>
          <a:lstStyle/>
          <a:p>
            <a:pPr marL="457200" indent="-457200">
              <a:buFont typeface="+mj-lt"/>
              <a:buAutoNum type="arabicPeriod"/>
            </a:pPr>
            <a:r>
              <a:rPr lang="en-IN" sz="2200" b="1" i="1" dirty="0">
                <a:solidFill>
                  <a:schemeClr val="accent6">
                    <a:lumMod val="75000"/>
                  </a:schemeClr>
                </a:solidFill>
                <a:latin typeface="Liberation Mono"/>
              </a:rPr>
              <a:t>arithmetic_operators: </a:t>
            </a:r>
          </a:p>
          <a:p>
            <a:pPr marL="450850"/>
            <a:r>
              <a:rPr lang="en-IN" sz="2000" dirty="0">
                <a:solidFill>
                  <a:srgbClr val="A67F59"/>
                </a:solidFill>
                <a:latin typeface="Liberation Mono"/>
              </a:rPr>
              <a: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 </a:t>
            </a:r>
            <a:r>
              <a:rPr lang="en-IN" sz="2000" dirty="0">
                <a:solidFill>
                  <a:schemeClr val="bg1">
                    <a:lumMod val="65000"/>
                  </a:schemeClr>
                </a:solidFill>
                <a:latin typeface="Liberation Mono"/>
              </a:rPr>
              <a:t>| </a:t>
            </a:r>
            <a:r>
              <a:rPr lang="en-IN" sz="2000" dirty="0">
                <a:solidFill>
                  <a:srgbClr val="A67F59"/>
                </a:solidFill>
                <a:latin typeface="Liberation Mono"/>
              </a:rPr>
              <a:t>DIV</a:t>
            </a:r>
            <a:r>
              <a:rPr lang="en-IN" sz="2000" dirty="0">
                <a:solidFill>
                  <a:schemeClr val="bg1">
                    <a:lumMod val="65000"/>
                  </a:schemeClr>
                </a:solidFill>
                <a:latin typeface="Liberation Mono"/>
              </a:rPr>
              <a:t> | </a:t>
            </a:r>
            <a:r>
              <a:rPr lang="en-IN" sz="2000" dirty="0">
                <a:solidFill>
                  <a:srgbClr val="A67F59"/>
                </a:solidFill>
                <a:latin typeface="Liberation Mono"/>
              </a:rPr>
              <a:t>%</a:t>
            </a:r>
            <a:r>
              <a:rPr lang="en-IN" sz="2000" dirty="0">
                <a:solidFill>
                  <a:schemeClr val="bg1">
                    <a:lumMod val="65000"/>
                  </a:schemeClr>
                </a:solidFill>
                <a:latin typeface="Liberation Mono"/>
              </a:rPr>
              <a:t> |</a:t>
            </a:r>
            <a:r>
              <a:rPr lang="en-IN" sz="2000" dirty="0">
                <a:solidFill>
                  <a:srgbClr val="A67F59"/>
                </a:solidFill>
                <a:latin typeface="Liberation Mono"/>
              </a:rPr>
              <a:t>MOD</a:t>
            </a:r>
            <a:r>
              <a:rPr lang="en-IN" sz="2000" dirty="0">
                <a:solidFill>
                  <a:schemeClr val="bg1">
                    <a:lumMod val="65000"/>
                  </a:schemeClr>
                </a:solidFill>
                <a:latin typeface="Liberation Mono"/>
              </a:rPr>
              <a:t> | </a:t>
            </a:r>
            <a:r>
              <a:rPr lang="en-IN" sz="2000" dirty="0">
                <a:solidFill>
                  <a:srgbClr val="A67F59"/>
                </a:solidFill>
                <a:latin typeface="Liberation Mono"/>
              </a:rPr>
              <a:t>- </a:t>
            </a:r>
            <a:r>
              <a:rPr lang="en-IN" sz="2000" dirty="0">
                <a:solidFill>
                  <a:schemeClr val="bg1">
                    <a:lumMod val="65000"/>
                  </a:schemeClr>
                </a:solidFill>
                <a:latin typeface="Liberation Mono"/>
              </a:rPr>
              <a:t>|</a:t>
            </a:r>
            <a:r>
              <a:rPr lang="en-IN" sz="2000" dirty="0">
                <a:solidFill>
                  <a:srgbClr val="A67F59"/>
                </a:solidFill>
                <a:latin typeface="Liberation Mono"/>
              </a:rPr>
              <a:t> +</a:t>
            </a:r>
          </a:p>
          <a:p>
            <a:endParaRPr lang="en-IN" sz="800" dirty="0">
              <a:solidFill>
                <a:schemeClr val="accent6">
                  <a:lumMod val="75000"/>
                </a:schemeClr>
              </a:solidFill>
              <a:latin typeface="Liberation Mono"/>
            </a:endParaRPr>
          </a:p>
          <a:p>
            <a:pPr marL="457200" indent="-457200">
              <a:buFont typeface="+mj-lt"/>
              <a:buAutoNum type="arabicPeriod" startAt="2"/>
            </a:pPr>
            <a:r>
              <a:rPr lang="en-IN" sz="2200" b="1" i="1" dirty="0">
                <a:solidFill>
                  <a:schemeClr val="accent6">
                    <a:lumMod val="75000"/>
                  </a:schemeClr>
                </a:solidFill>
                <a:latin typeface="Liberation Mono"/>
              </a:rPr>
              <a:t>comparison_operator: </a:t>
            </a:r>
          </a:p>
          <a:p>
            <a:pPr marL="531813"/>
            <a:r>
              <a:rPr lang="en-IN" sz="2000" dirty="0">
                <a:solidFill>
                  <a:srgbClr val="A67F59"/>
                </a:solidFill>
                <a:latin typeface="Liberation Mono"/>
              </a:rPr>
              <a:t>= </a:t>
            </a:r>
            <a:r>
              <a:rPr lang="en-IN" sz="2000" b="0" i="0" dirty="0">
                <a:solidFill>
                  <a:schemeClr val="bg1">
                    <a:lumMod val="65000"/>
                  </a:schemeClr>
                </a:solidFill>
                <a:effectLst/>
                <a:latin typeface="Liberation Mono"/>
              </a:rPr>
              <a:t>| </a:t>
            </a:r>
            <a:r>
              <a:rPr lang="en-IN" sz="2000" dirty="0">
                <a:solidFill>
                  <a:srgbClr val="A67F59"/>
                </a:solidFill>
                <a:latin typeface="Liberation Mono"/>
              </a:rPr>
              <a:t>&lt;=&gt;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a:t>
            </a:r>
            <a:r>
              <a:rPr lang="en-IN" sz="2000" dirty="0">
                <a:solidFill>
                  <a:srgbClr val="A67F59"/>
                </a:solidFill>
                <a:latin typeface="Liberation Mono"/>
              </a:rPr>
              <a:t> &lt;=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&lt; </a:t>
            </a:r>
            <a:r>
              <a:rPr lang="en-IN" sz="2000" dirty="0">
                <a:solidFill>
                  <a:schemeClr val="bg1">
                    <a:lumMod val="65000"/>
                  </a:schemeClr>
                </a:solidFill>
                <a:latin typeface="Liberation Mono"/>
              </a:rPr>
              <a:t>| </a:t>
            </a:r>
            <a:r>
              <a:rPr lang="en-IN" sz="2000" dirty="0">
                <a:solidFill>
                  <a:srgbClr val="A67F59"/>
                </a:solidFill>
                <a:latin typeface="Liberation Mono"/>
              </a:rPr>
              <a:t>&lt;&gt;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a:t>
            </a:r>
          </a:p>
          <a:p>
            <a:endParaRPr lang="en-US" sz="800" dirty="0">
              <a:solidFill>
                <a:schemeClr val="accent6">
                  <a:lumMod val="75000"/>
                </a:schemeClr>
              </a:solidFill>
              <a:effectLst/>
              <a:latin typeface="Liberation Mono"/>
            </a:endParaRPr>
          </a:p>
          <a:p>
            <a:pPr marL="450850" indent="-450850">
              <a:buFont typeface="+mj-lt"/>
              <a:buAutoNum type="arabicPeriod" startAt="3"/>
            </a:pPr>
            <a:r>
              <a:rPr lang="en-US" sz="2200" b="1" i="1" dirty="0">
                <a:solidFill>
                  <a:schemeClr val="accent6">
                    <a:lumMod val="75000"/>
                  </a:schemeClr>
                </a:solidFill>
                <a:latin typeface="Liberation Mono"/>
              </a:rPr>
              <a:t>boolean_ predicate:</a:t>
            </a:r>
          </a:p>
          <a:p>
            <a:pPr marL="531813"/>
            <a:r>
              <a:rPr lang="en-US" sz="2000" b="0" i="0" dirty="0">
                <a:solidFill>
                  <a:srgbClr val="A67F59"/>
                </a:solidFill>
                <a:effectLst/>
                <a:latin typeface="Liberation Mono"/>
              </a:rPr>
              <a:t>IS</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i="1" dirty="0">
                <a:solidFill>
                  <a:schemeClr val="accent4">
                    <a:lumMod val="50000"/>
                  </a:schemeClr>
                </a:solidFill>
                <a:latin typeface="Liberation Mono"/>
                <a:cs typeface="Arial" panose="020B0604020202020204" pitchFamily="34" charset="0"/>
              </a:rPr>
              <a:t>NULL</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A67F59"/>
                </a:solidFill>
                <a:effectLst/>
                <a:latin typeface="Liberation Mono"/>
              </a:rPr>
              <a:t>&lt;=&gt;</a:t>
            </a:r>
            <a:r>
              <a:rPr lang="en-US" sz="2000" b="0" i="0" dirty="0">
                <a:solidFill>
                  <a:srgbClr val="000000"/>
                </a:solidFill>
                <a:effectLst/>
                <a:latin typeface="Liberation Mono"/>
              </a:rPr>
              <a:t> </a:t>
            </a:r>
            <a:r>
              <a:rPr lang="en-US" sz="2000" b="0" i="1" dirty="0">
                <a:solidFill>
                  <a:srgbClr val="000000"/>
                </a:solidFill>
                <a:effectLst/>
                <a:latin typeface="Liberation Mono"/>
              </a:rPr>
              <a:t>null</a:t>
            </a:r>
            <a:endParaRPr lang="en-IN" sz="2000" dirty="0"/>
          </a:p>
          <a:p>
            <a:endParaRPr lang="en-US" sz="800" dirty="0">
              <a:solidFill>
                <a:schemeClr val="accent6">
                  <a:lumMod val="75000"/>
                </a:schemeClr>
              </a:solidFill>
              <a:effectLst/>
              <a:latin typeface="Liberation Mono"/>
            </a:endParaRPr>
          </a:p>
          <a:p>
            <a:pPr marL="457200" indent="-457200">
              <a:buFont typeface="+mj-lt"/>
              <a:buAutoNum type="arabicPeriod" startAt="4"/>
            </a:pPr>
            <a:r>
              <a:rPr lang="en-US" sz="2200" b="1" i="1" dirty="0">
                <a:solidFill>
                  <a:schemeClr val="accent6">
                    <a:lumMod val="75000"/>
                  </a:schemeClr>
                </a:solidFill>
                <a:effectLst/>
                <a:latin typeface="Liberation Mono"/>
              </a:rPr>
              <a:t>predicate</a:t>
            </a:r>
            <a:r>
              <a:rPr lang="en-US" sz="2200" b="1" i="0" dirty="0">
                <a:solidFill>
                  <a:schemeClr val="accent6">
                    <a:lumMod val="75000"/>
                  </a:schemeClr>
                </a:solidFill>
                <a:effectLst/>
                <a:latin typeface="Liberation Mono"/>
              </a:rPr>
              <a:t>: </a:t>
            </a:r>
          </a:p>
          <a:p>
            <a:pPr marL="531813"/>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LIKE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ESCAPE</a:t>
            </a:r>
            <a:r>
              <a:rPr lang="en-US" sz="2000" b="0" i="0" dirty="0">
                <a:solidFill>
                  <a:srgbClr val="000000"/>
                </a:solidFill>
                <a:effectLst/>
                <a:latin typeface="Liberation Mono"/>
              </a:rPr>
              <a:t> </a:t>
            </a:r>
            <a:r>
              <a:rPr lang="en-US" sz="2000" b="0" i="1" dirty="0">
                <a:solidFill>
                  <a:srgbClr val="000000"/>
                </a:solidFill>
                <a:effectLst/>
                <a:latin typeface="Liberation Mono"/>
              </a:rPr>
              <a:t>char</a:t>
            </a:r>
            <a:r>
              <a:rPr lang="en-US" sz="2000" b="0" i="0" dirty="0">
                <a:solidFill>
                  <a:srgbClr val="999999"/>
                </a:solidFill>
                <a:effectLst/>
                <a:latin typeface="Liberation Mono"/>
              </a:rPr>
              <a:t>]</a:t>
            </a:r>
            <a:r>
              <a:rPr lang="en-US" sz="2000" dirty="0">
                <a:solidFill>
                  <a:srgbClr val="999999"/>
                </a:solidFill>
                <a:latin typeface="Liberation Mono"/>
              </a:rPr>
              <a:t> </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 </a:t>
            </a:r>
            <a:r>
              <a:rPr lang="en-US" sz="2000" dirty="0">
                <a:solidFill>
                  <a:srgbClr val="999999"/>
                </a:solidFill>
                <a:latin typeface="Liberation Mono"/>
              </a:rPr>
              <a:t>(</a:t>
            </a:r>
            <a:r>
              <a:rPr lang="en-US" sz="2000" b="0" i="1" dirty="0">
                <a:solidFill>
                  <a:srgbClr val="000000"/>
                </a:solidFill>
                <a:effectLst/>
                <a:latin typeface="Liberation Mono"/>
              </a:rPr>
              <a:t>expr1, expr2, . . .</a:t>
            </a:r>
            <a:r>
              <a:rPr lang="en-US" sz="2000" b="0" i="0" dirty="0">
                <a:solidFill>
                  <a:srgbClr val="999999"/>
                </a:solidFill>
                <a:effectLst/>
                <a:latin typeface="Liberation Mono"/>
              </a:rPr>
              <a:t> )</a:t>
            </a:r>
            <a:endParaRPr lang="en-US" sz="2000" dirty="0">
              <a:solidFill>
                <a:srgbClr val="000000"/>
              </a:solidFill>
              <a:latin typeface="Liberation Mono"/>
            </a:endParaRPr>
          </a:p>
          <a:p>
            <a:pPr marL="723900"/>
            <a:r>
              <a:rPr lang="en-US" sz="2000" b="0" i="0" dirty="0">
                <a:solidFill>
                  <a:srgbClr val="A67F59"/>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subquery</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BETWEEN</a:t>
            </a:r>
            <a:r>
              <a:rPr lang="en-US" sz="2000" b="0" i="0" dirty="0">
                <a:solidFill>
                  <a:srgbClr val="000000"/>
                </a:solidFill>
                <a:effectLst/>
                <a:latin typeface="Liberation Mono"/>
              </a:rPr>
              <a:t> </a:t>
            </a:r>
            <a:r>
              <a:rPr lang="en-US" sz="2000" b="0" i="1" dirty="0">
                <a:solidFill>
                  <a:srgbClr val="000000"/>
                </a:solidFill>
                <a:effectLst/>
                <a:latin typeface="Liberation Mono"/>
              </a:rPr>
              <a:t>expr1 </a:t>
            </a:r>
            <a:r>
              <a:rPr lang="en-US" sz="2000" dirty="0">
                <a:solidFill>
                  <a:srgbClr val="0077AA"/>
                </a:solidFill>
                <a:latin typeface="Liberation Mono"/>
              </a:rPr>
              <a:t>AND</a:t>
            </a:r>
            <a:r>
              <a:rPr lang="en-US" sz="2000" b="0" i="1" dirty="0">
                <a:solidFill>
                  <a:srgbClr val="000000"/>
                </a:solidFill>
                <a:effectLst/>
                <a:latin typeface="Liberation Mono"/>
              </a:rPr>
              <a:t> expr2</a:t>
            </a:r>
          </a:p>
          <a:p>
            <a:pPr indent="12700"/>
            <a:endParaRPr lang="en-US" sz="800" b="0" i="0" dirty="0">
              <a:solidFill>
                <a:srgbClr val="999999"/>
              </a:solidFill>
              <a:effectLst/>
              <a:latin typeface="Liberation Mono"/>
            </a:endParaRPr>
          </a:p>
          <a:p>
            <a:pPr marL="450850" indent="-450850">
              <a:buFont typeface="+mj-lt"/>
              <a:buAutoNum type="arabicPeriod" startAt="5"/>
            </a:pPr>
            <a:r>
              <a:rPr lang="en-IN" sz="2200" b="1" i="1" dirty="0">
                <a:solidFill>
                  <a:schemeClr val="accent6">
                    <a:lumMod val="75000"/>
                  </a:schemeClr>
                </a:solidFill>
                <a:latin typeface="Liberation Mono"/>
              </a:rPr>
              <a:t>logical_operators</a:t>
            </a:r>
          </a:p>
          <a:p>
            <a:pPr marL="536575"/>
            <a:r>
              <a:rPr lang="en-IN" sz="2000" dirty="0">
                <a:latin typeface="Liberation Mono"/>
              </a:rPr>
              <a:t>{</a:t>
            </a:r>
            <a:r>
              <a:rPr lang="en-IN" sz="2000" dirty="0">
                <a:solidFill>
                  <a:srgbClr val="A67F59"/>
                </a:solidFill>
                <a:latin typeface="Liberation Mono"/>
              </a:rPr>
              <a:t> AND</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&amp;&amp;</a:t>
            </a:r>
            <a:r>
              <a:rPr lang="en-IN" sz="2000" b="0" i="0" dirty="0">
                <a:solidFill>
                  <a:srgbClr val="000000"/>
                </a:solidFill>
                <a:effectLst/>
                <a:latin typeface="Liberation Mono"/>
              </a:rPr>
              <a:t>  </a:t>
            </a:r>
            <a:r>
              <a:rPr lang="en-IN" sz="2000" b="0" i="0" dirty="0">
                <a:effectLst/>
                <a:latin typeface="Liberation Mono"/>
              </a:rPr>
              <a:t>}</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effectLst/>
                <a:latin typeface="Liberation Mono"/>
              </a:rPr>
              <a:t>{</a:t>
            </a:r>
            <a:r>
              <a:rPr lang="en-IN" sz="2000" b="0" i="0" dirty="0">
                <a:solidFill>
                  <a:schemeClr val="bg1">
                    <a:lumMod val="65000"/>
                  </a:schemeClr>
                </a:solidFill>
                <a:effectLst/>
                <a:latin typeface="Liberation Mono"/>
              </a:rPr>
              <a:t>  </a:t>
            </a:r>
            <a:r>
              <a:rPr lang="en-IN" sz="2000" dirty="0">
                <a:solidFill>
                  <a:srgbClr val="A67F59"/>
                </a:solidFill>
                <a:latin typeface="Liberation Mono"/>
              </a:rPr>
              <a:t>OR</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t>
            </a:r>
            <a:r>
              <a:rPr lang="en-IN" sz="2000" dirty="0">
                <a:solidFill>
                  <a:schemeClr val="bg1">
                    <a:lumMod val="65000"/>
                  </a:schemeClr>
                </a:solidFill>
                <a:latin typeface="Liberation Mono"/>
              </a:rPr>
              <a:t> </a:t>
            </a:r>
            <a:r>
              <a:rPr lang="en-IN" sz="2000" dirty="0">
                <a:latin typeface="Liberation Mono"/>
              </a:rPr>
              <a:t>}</a:t>
            </a:r>
          </a:p>
          <a:p>
            <a:endParaRPr lang="en-IN" sz="800" dirty="0">
              <a:solidFill>
                <a:schemeClr val="accent6">
                  <a:lumMod val="75000"/>
                </a:schemeClr>
              </a:solidFill>
              <a:latin typeface="Liberation Mono"/>
            </a:endParaRPr>
          </a:p>
          <a:p>
            <a:pPr marL="457200" indent="-457200">
              <a:buFont typeface="+mj-lt"/>
              <a:buAutoNum type="arabicPeriod" startAt="6"/>
            </a:pPr>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
        <p:nvSpPr>
          <p:cNvPr id="7" name="TextBox 6">
            <a:extLst>
              <a:ext uri="{FF2B5EF4-FFF2-40B4-BE49-F238E27FC236}">
                <a16:creationId xmlns="" xmlns:a16="http://schemas.microsoft.com/office/drawing/2014/main" id="{A08381A2-7F69-4019-8ED4-5714712285C5}"/>
              </a:ext>
            </a:extLst>
          </p:cNvPr>
          <p:cNvSpPr txBox="1"/>
          <p:nvPr/>
        </p:nvSpPr>
        <p:spPr>
          <a:xfrm>
            <a:off x="5519936" y="602104"/>
            <a:ext cx="6480720" cy="738664"/>
          </a:xfrm>
          <a:prstGeom prst="rect">
            <a:avLst/>
          </a:prstGeom>
          <a:noFill/>
        </p:spPr>
        <p:txBody>
          <a:bodyPr wrap="square">
            <a:spAutoFit/>
          </a:bodyPr>
          <a:lstStyle/>
          <a:p>
            <a:r>
              <a:rPr lang="en-IN" sz="2100" dirty="0">
                <a:solidFill>
                  <a:srgbClr val="0099FF"/>
                </a:solidFill>
                <a:latin typeface="Arial" panose="020B0604020202020204" pitchFamily="34" charset="0"/>
                <a:cs typeface="Arial" panose="020B0604020202020204" pitchFamily="34" charset="0"/>
              </a:rPr>
              <a:t>operand meaning</a:t>
            </a:r>
            <a:r>
              <a:rPr lang="en-IN" sz="2100" dirty="0">
                <a:latin typeface="Arial" panose="020B0604020202020204" pitchFamily="34" charset="0"/>
                <a:cs typeface="Arial" panose="020B0604020202020204" pitchFamily="34" charset="0"/>
              </a:rPr>
              <a:t>: the quantity on which an operation is to be done.</a:t>
            </a:r>
          </a:p>
        </p:txBody>
      </p:sp>
      <p:sp>
        <p:nvSpPr>
          <p:cNvPr id="11" name="TextBox 10">
            <a:extLst>
              <a:ext uri="{FF2B5EF4-FFF2-40B4-BE49-F238E27FC236}">
                <a16:creationId xmlns="" xmlns:a16="http://schemas.microsoft.com/office/drawing/2014/main" id="{FDF9ED3F-3F2E-4705-BBE7-E6F2CC96854B}"/>
              </a:ext>
            </a:extLst>
          </p:cNvPr>
          <p:cNvSpPr txBox="1"/>
          <p:nvPr/>
        </p:nvSpPr>
        <p:spPr>
          <a:xfrm>
            <a:off x="6744072" y="1494640"/>
            <a:ext cx="5040560" cy="3046988"/>
          </a:xfrm>
          <a:prstGeom prst="rect">
            <a:avLst/>
          </a:prstGeom>
          <a:noFill/>
        </p:spPr>
        <p:txBody>
          <a:bodyPr wrap="square">
            <a:spAutoFit/>
          </a:bodyPr>
          <a:lstStyle/>
          <a:p>
            <a:r>
              <a:rPr lang="en-IN" sz="2200" dirty="0">
                <a:solidFill>
                  <a:srgbClr val="FF0000"/>
                </a:solidFill>
                <a:latin typeface="Liberation Mono"/>
              </a:rPr>
              <a:t>e.g.</a:t>
            </a:r>
          </a:p>
          <a:p>
            <a:endParaRPr lang="en-IN" sz="400" dirty="0">
              <a:solidFill>
                <a:srgbClr val="FF0000"/>
              </a:solidFill>
              <a:latin typeface="Liberation Mono"/>
            </a:endParaRPr>
          </a:p>
          <a:p>
            <a:pPr marL="457200" indent="-457200">
              <a:buFont typeface="+mj-lt"/>
              <a:buAutoNum type="arabicPeriod"/>
            </a:pPr>
            <a:r>
              <a:rPr lang="en-IN" sz="2200" i="1" dirty="0">
                <a:solidFill>
                  <a:srgbClr val="000000"/>
                </a:solidFill>
                <a:latin typeface="Liberation Mono"/>
              </a:rPr>
              <a:t>operand1</a:t>
            </a:r>
            <a:r>
              <a:rPr lang="en-IN" sz="2200" b="0" i="0" dirty="0">
                <a:solidFill>
                  <a:srgbClr val="000000"/>
                </a:solidFill>
                <a:effectLst/>
                <a:latin typeface="Liberation Mono"/>
              </a:rPr>
              <a:t> </a:t>
            </a:r>
            <a:r>
              <a:rPr lang="en-IN" sz="2200" dirty="0">
                <a:solidFill>
                  <a:srgbClr val="A67F59"/>
                </a:solidFill>
                <a:latin typeface="Liberation Mono"/>
              </a:rPr>
              <a:t>*</a:t>
            </a:r>
            <a:r>
              <a:rPr lang="en-IN" sz="2200" b="1" i="1" dirty="0">
                <a:solidFill>
                  <a:schemeClr val="accent6">
                    <a:lumMod val="75000"/>
                  </a:schemeClr>
                </a:solidFill>
                <a:latin typeface="Liberation Mono"/>
              </a:rPr>
              <a:t> </a:t>
            </a:r>
            <a:r>
              <a:rPr lang="en-IN" sz="2200" i="1" dirty="0">
                <a:solidFill>
                  <a:srgbClr val="000000"/>
                </a:solidFill>
                <a:latin typeface="Liberation Mono"/>
              </a:rPr>
              <a:t>operand2</a:t>
            </a:r>
          </a:p>
          <a:p>
            <a:pPr marL="457200" indent="-457200">
              <a:buFont typeface="+mj-lt"/>
              <a:buAutoNum type="arabicPeriod"/>
            </a:pPr>
            <a:endParaRPr lang="en-IN" sz="600" i="1" dirty="0">
              <a:solidFill>
                <a:srgbClr val="000000"/>
              </a:solidFill>
              <a:latin typeface="Liberation Mono"/>
            </a:endParaRPr>
          </a:p>
          <a:p>
            <a:pPr marL="457200" indent="-457200">
              <a:buFont typeface="+mj-lt"/>
              <a:buAutoNum type="arabicPeriod"/>
            </a:pPr>
            <a:r>
              <a:rPr lang="en-IN" sz="2200" i="1" dirty="0">
                <a:solidFill>
                  <a:srgbClr val="000000"/>
                </a:solidFill>
                <a:latin typeface="Liberation Mono"/>
              </a:rPr>
              <a:t>operand1</a:t>
            </a:r>
            <a:r>
              <a:rPr lang="en-IN" sz="2200" b="0" i="0" dirty="0">
                <a:solidFill>
                  <a:srgbClr val="000000"/>
                </a:solidFill>
                <a:effectLst/>
                <a:latin typeface="Liberation Mono"/>
              </a:rPr>
              <a:t> </a:t>
            </a:r>
            <a:r>
              <a:rPr lang="en-IN" sz="2200" dirty="0">
                <a:solidFill>
                  <a:srgbClr val="A67F59"/>
                </a:solidFill>
                <a:latin typeface="Liberation Mono"/>
              </a:rPr>
              <a:t>=</a:t>
            </a:r>
            <a:r>
              <a:rPr lang="en-IN" sz="2200" b="1" i="1" dirty="0">
                <a:solidFill>
                  <a:schemeClr val="accent6">
                    <a:lumMod val="75000"/>
                  </a:schemeClr>
                </a:solidFill>
                <a:latin typeface="Liberation Mono"/>
              </a:rPr>
              <a:t> </a:t>
            </a:r>
            <a:r>
              <a:rPr lang="en-IN" sz="2200" i="1" dirty="0">
                <a:solidFill>
                  <a:srgbClr val="000000"/>
                </a:solidFill>
                <a:latin typeface="Liberation Mono"/>
              </a:rPr>
              <a:t>operand2</a:t>
            </a:r>
          </a:p>
          <a:p>
            <a:pPr marL="457200" indent="-457200">
              <a:buFont typeface="+mj-lt"/>
              <a:buAutoNum type="arabicPeriod"/>
            </a:pPr>
            <a:endParaRPr lang="en-IN" sz="600" i="1" dirty="0">
              <a:solidFill>
                <a:srgbClr val="000000"/>
              </a:solidFill>
              <a:latin typeface="Liberation Mono"/>
            </a:endParaRPr>
          </a:p>
          <a:p>
            <a:pPr marL="457200" indent="-457200">
              <a:buFont typeface="+mj-lt"/>
              <a:buAutoNum type="arabicPeriod"/>
            </a:pPr>
            <a:r>
              <a:rPr lang="en-IN" sz="2200" i="1" dirty="0">
                <a:solidFill>
                  <a:srgbClr val="000000"/>
                </a:solidFill>
                <a:latin typeface="Liberation Mono"/>
              </a:rPr>
              <a:t>operand </a:t>
            </a:r>
            <a:r>
              <a:rPr lang="en-IN" sz="2200" dirty="0">
                <a:solidFill>
                  <a:srgbClr val="A67F59"/>
                </a:solidFill>
                <a:latin typeface="Liberation Mono"/>
              </a:rPr>
              <a:t>IS</a:t>
            </a:r>
            <a:r>
              <a:rPr lang="en-US" sz="2200" b="0" i="0" dirty="0">
                <a:solidFill>
                  <a:srgbClr val="999999"/>
                </a:solidFill>
                <a:effectLst/>
                <a:latin typeface="Liberation Mono"/>
              </a:rPr>
              <a:t> [</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IN" sz="2200" i="1" dirty="0">
                <a:solidFill>
                  <a:srgbClr val="000000"/>
                </a:solidFill>
                <a:latin typeface="Liberation Mono"/>
              </a:rPr>
              <a:t> </a:t>
            </a:r>
            <a:r>
              <a:rPr lang="en-IN" sz="2200" i="1" dirty="0">
                <a:solidFill>
                  <a:schemeClr val="accent4">
                    <a:lumMod val="50000"/>
                  </a:schemeClr>
                </a:solidFill>
                <a:latin typeface="Liberation Mono"/>
                <a:cs typeface="Arial" panose="020B0604020202020204" pitchFamily="34" charset="0"/>
              </a:rPr>
              <a:t>NULL</a:t>
            </a:r>
          </a:p>
          <a:p>
            <a:pPr marL="457200" indent="-457200">
              <a:buFont typeface="+mj-lt"/>
              <a:buAutoNum type="arabicPeriod"/>
            </a:pPr>
            <a:endParaRPr lang="en-IN" sz="600" i="1" dirty="0">
              <a:solidFill>
                <a:srgbClr val="990055"/>
              </a:solidFill>
              <a:latin typeface="Liberation Mono"/>
            </a:endParaRPr>
          </a:p>
          <a:p>
            <a:pPr marL="457200" indent="-457200">
              <a:buFont typeface="+mj-lt"/>
              <a:buAutoNum type="arabicPeriod"/>
            </a:pPr>
            <a:r>
              <a:rPr lang="en-IN" sz="2200" i="1" dirty="0">
                <a:solidFill>
                  <a:srgbClr val="000000"/>
                </a:solidFill>
                <a:latin typeface="Liberation Mono"/>
              </a:rPr>
              <a:t>operand</a:t>
            </a:r>
            <a:r>
              <a:rPr lang="en-IN" sz="2200" i="1" dirty="0">
                <a:solidFill>
                  <a:srgbClr val="990055"/>
                </a:solidFill>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 </a:t>
            </a:r>
            <a:r>
              <a:rPr lang="en-US" sz="2200" dirty="0">
                <a:solidFill>
                  <a:srgbClr val="0077AA"/>
                </a:solidFill>
                <a:latin typeface="Liberation Mono"/>
              </a:rPr>
              <a:t>LIKE </a:t>
            </a:r>
            <a:r>
              <a:rPr lang="en-US" sz="2200" dirty="0">
                <a:solidFill>
                  <a:srgbClr val="669900"/>
                </a:solidFill>
                <a:latin typeface="Liberation Mono"/>
              </a:rPr>
              <a:t>'pattern'</a:t>
            </a:r>
          </a:p>
          <a:p>
            <a:pPr marL="457200" indent="-457200">
              <a:buFont typeface="+mj-lt"/>
              <a:buAutoNum type="arabicPeriod"/>
            </a:pPr>
            <a:endParaRPr lang="en-IN" sz="600" dirty="0">
              <a:solidFill>
                <a:srgbClr val="669900"/>
              </a:solidFill>
              <a:latin typeface="Liberation Mono"/>
            </a:endParaRPr>
          </a:p>
          <a:p>
            <a:pPr marL="457200" indent="-457200">
              <a:buFont typeface="+mj-lt"/>
              <a:buAutoNum type="arabicPeriod"/>
            </a:pPr>
            <a:r>
              <a:rPr lang="en-IN" sz="2200" b="0" i="1" dirty="0">
                <a:solidFill>
                  <a:srgbClr val="000000"/>
                </a:solidFill>
                <a:effectLst/>
                <a:latin typeface="Liberation Mono"/>
              </a:rPr>
              <a:t>expr</a:t>
            </a:r>
            <a:r>
              <a:rPr lang="en-IN" sz="2200" b="0" i="0" dirty="0">
                <a:solidFill>
                  <a:srgbClr val="000000"/>
                </a:solidFill>
                <a:effectLst/>
                <a:latin typeface="Liberation Mono"/>
              </a:rPr>
              <a:t> </a:t>
            </a:r>
            <a:r>
              <a:rPr lang="en-IN" sz="2200" dirty="0">
                <a:solidFill>
                  <a:srgbClr val="A67F59"/>
                </a:solidFill>
                <a:latin typeface="Liberation Mono"/>
              </a:rPr>
              <a:t>AND</a:t>
            </a:r>
            <a:r>
              <a:rPr lang="en-IN" sz="2200" b="0" i="0" dirty="0">
                <a:solidFill>
                  <a:srgbClr val="000000"/>
                </a:solidFill>
                <a:effectLst/>
                <a:latin typeface="Liberation Mono"/>
              </a:rPr>
              <a:t> </a:t>
            </a:r>
            <a:r>
              <a:rPr lang="en-IN" sz="2200" b="0" i="1" dirty="0">
                <a:solidFill>
                  <a:srgbClr val="000000"/>
                </a:solidFill>
                <a:effectLst/>
                <a:latin typeface="Liberation Mono"/>
              </a:rPr>
              <a:t>expr</a:t>
            </a:r>
          </a:p>
          <a:p>
            <a:pPr marL="457200" indent="-457200">
              <a:buFont typeface="+mj-lt"/>
              <a:buAutoNum type="arabicPeriod"/>
            </a:pPr>
            <a:endParaRPr lang="en-IN" sz="600" b="0" i="1" dirty="0">
              <a:solidFill>
                <a:srgbClr val="000000"/>
              </a:solidFill>
              <a:effectLst/>
              <a:latin typeface="Liberation Mono"/>
            </a:endParaRPr>
          </a:p>
          <a:p>
            <a:pPr marL="457200" indent="-457200">
              <a:buFont typeface="+mj-lt"/>
              <a:buAutoNum type="arabicPeriod"/>
            </a:pPr>
            <a:r>
              <a:rPr lang="en-IN" sz="2200" i="1" dirty="0">
                <a:solidFill>
                  <a:srgbClr val="000000"/>
                </a:solidFill>
                <a:latin typeface="Liberation Mono"/>
              </a:rPr>
              <a:t>Operand := 1001</a:t>
            </a:r>
          </a:p>
        </p:txBody>
      </p:sp>
      <p:sp>
        <p:nvSpPr>
          <p:cNvPr id="8" name="TextBox 7">
            <a:extLst>
              <a:ext uri="{FF2B5EF4-FFF2-40B4-BE49-F238E27FC236}">
                <a16:creationId xmlns="" xmlns:a16="http://schemas.microsoft.com/office/drawing/2014/main" id="{EB14A369-DDE1-4AD9-907B-15B7B2FACC2C}"/>
              </a:ext>
            </a:extLst>
          </p:cNvPr>
          <p:cNvSpPr txBox="1"/>
          <p:nvPr/>
        </p:nvSpPr>
        <p:spPr>
          <a:xfrm>
            <a:off x="6744072" y="4725144"/>
            <a:ext cx="504056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DIV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3 .8333</a:t>
            </a:r>
            <a:endParaRPr lang="en-IN" dirty="0">
              <a:latin typeface="Liberation Mono"/>
            </a:endParaRPr>
          </a:p>
        </p:txBody>
      </p:sp>
      <p:sp>
        <p:nvSpPr>
          <p:cNvPr id="10" name="Rectangle 9">
            <a:extLst>
              <a:ext uri="{FF2B5EF4-FFF2-40B4-BE49-F238E27FC236}">
                <a16:creationId xmlns="" xmlns:a16="http://schemas.microsoft.com/office/drawing/2014/main" id="{0703D2A1-4BEC-48A2-BCBA-A01711AD7BEC}"/>
              </a:ext>
            </a:extLst>
          </p:cNvPr>
          <p:cNvSpPr/>
          <p:nvPr/>
        </p:nvSpPr>
        <p:spPr>
          <a:xfrm>
            <a:off x="6745064" y="5678101"/>
            <a:ext cx="4608512"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006C86"/>
                </a:solidFill>
                <a:latin typeface="Arial" panose="020B0604020202020204" pitchFamily="34" charset="0"/>
                <a:cs typeface="Arial" panose="020B0604020202020204" pitchFamily="34" charset="0"/>
              </a:rPr>
              <a:t>AND has higher precedence than OR.</a:t>
            </a:r>
            <a:endParaRPr lang="en-IN" sz="1800" dirty="0">
              <a:solidFill>
                <a:srgbClr val="006C86"/>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8988585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
        <p:nvSpPr>
          <p:cNvPr id="3" name="Rectangle 2"/>
          <p:cNvSpPr/>
          <p:nvPr/>
        </p:nvSpPr>
        <p:spPr>
          <a:xfrm>
            <a:off x="335360" y="3286125"/>
            <a:ext cx="11377264" cy="1015663"/>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"Strings are automatically converted to numbers and numbers to strings as necessary." This means that in order to compare a string to a number, it tries to parse a number from the start of the string. In this case there is no number there, so it converts to 0, and 0 = 0 is true.</a:t>
            </a:r>
          </a:p>
        </p:txBody>
      </p:sp>
      <p:sp>
        <p:nvSpPr>
          <p:cNvPr id="5" name="TextBox 4">
            <a:extLst>
              <a:ext uri="{FF2B5EF4-FFF2-40B4-BE49-F238E27FC236}">
                <a16:creationId xmlns="" xmlns:a16="http://schemas.microsoft.com/office/drawing/2014/main" id="{DE28079E-8839-464A-9518-397B5BBE074B}"/>
              </a:ext>
            </a:extLst>
          </p:cNvPr>
          <p:cNvSpPr txBox="1"/>
          <p:nvPr/>
        </p:nvSpPr>
        <p:spPr>
          <a:xfrm>
            <a:off x="335360" y="44624"/>
            <a:ext cx="2736304" cy="9679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2000" dirty="0">
                <a:solidFill>
                  <a:srgbClr val="0077AA"/>
                </a:solidFill>
                <a:latin typeface="Liberation Mono"/>
              </a:rPr>
              <a:t>WHERE</a:t>
            </a:r>
            <a:r>
              <a:rPr lang="en-IN" sz="2000" b="0" i="0" dirty="0">
                <a:solidFill>
                  <a:srgbClr val="4A4A4A"/>
                </a:solidFill>
                <a:effectLst/>
                <a:latin typeface="Liberation Mono"/>
              </a:rPr>
              <a:t> col </a:t>
            </a:r>
            <a:r>
              <a:rPr lang="en-IN" sz="2000" dirty="0">
                <a:solidFill>
                  <a:srgbClr val="A67F59"/>
                </a:solidFill>
                <a:latin typeface="Liberation Mono"/>
              </a:rPr>
              <a:t>*</a:t>
            </a:r>
            <a:r>
              <a:rPr lang="en-IN" sz="2000" b="0" i="0" dirty="0">
                <a:solidFill>
                  <a:srgbClr val="4A4A4A"/>
                </a:solidFill>
                <a:effectLst/>
                <a:latin typeface="Liberation Mono"/>
              </a:rPr>
              <a:t> </a:t>
            </a:r>
            <a:r>
              <a:rPr lang="en-IN" dirty="0">
                <a:solidFill>
                  <a:srgbClr val="990055"/>
                </a:solidFill>
                <a:latin typeface="Liberation Mono"/>
              </a:rPr>
              <a:t>4</a:t>
            </a:r>
            <a:r>
              <a:rPr lang="en-IN" sz="2000" b="0" i="0" dirty="0">
                <a:solidFill>
                  <a:srgbClr val="4A4A4A"/>
                </a:solidFill>
                <a:effectLst/>
                <a:latin typeface="Liberation Mono"/>
              </a:rPr>
              <a:t> </a:t>
            </a:r>
            <a:r>
              <a:rPr lang="en-IN" sz="2000" dirty="0">
                <a:solidFill>
                  <a:srgbClr val="A67F59"/>
                </a:solidFill>
                <a:latin typeface="Liberation Mono"/>
              </a:rPr>
              <a:t>&lt;</a:t>
            </a:r>
            <a:r>
              <a:rPr lang="en-IN" sz="2000" b="0" i="0" dirty="0">
                <a:solidFill>
                  <a:srgbClr val="4A4A4A"/>
                </a:solidFill>
                <a:effectLst/>
                <a:latin typeface="Liberation Mono"/>
              </a:rPr>
              <a:t> </a:t>
            </a:r>
            <a:r>
              <a:rPr lang="en-IN" dirty="0">
                <a:solidFill>
                  <a:srgbClr val="990055"/>
                </a:solidFill>
                <a:latin typeface="Liberation Mono"/>
              </a:rPr>
              <a:t>16</a:t>
            </a:r>
          </a:p>
          <a:p>
            <a:pPr marL="285750" indent="-285750" algn="just">
              <a:lnSpc>
                <a:spcPct val="150000"/>
              </a:lnSpc>
              <a:buFont typeface="Arial" panose="020B0604020202020204" pitchFamily="34" charset="0"/>
              <a:buChar char="•"/>
            </a:pPr>
            <a:r>
              <a:rPr lang="en-IN" sz="2000" dirty="0">
                <a:solidFill>
                  <a:srgbClr val="0077AA"/>
                </a:solidFill>
                <a:latin typeface="Liberation Mono"/>
              </a:rPr>
              <a:t>WHERE</a:t>
            </a:r>
            <a:r>
              <a:rPr lang="en-IN" sz="2000" b="0" i="0" dirty="0">
                <a:solidFill>
                  <a:srgbClr val="4A4A4A"/>
                </a:solidFill>
                <a:effectLst/>
                <a:latin typeface="Liberation Mono"/>
              </a:rPr>
              <a:t> col </a:t>
            </a:r>
            <a:r>
              <a:rPr lang="en-IN" sz="2000" dirty="0">
                <a:solidFill>
                  <a:srgbClr val="A67F59"/>
                </a:solidFill>
                <a:latin typeface="Liberation Mono"/>
              </a:rPr>
              <a:t>&lt;</a:t>
            </a:r>
            <a:r>
              <a:rPr lang="en-IN" sz="2000" b="0" i="0" dirty="0">
                <a:solidFill>
                  <a:srgbClr val="4A4A4A"/>
                </a:solidFill>
                <a:effectLst/>
                <a:latin typeface="Liberation Mono"/>
              </a:rPr>
              <a:t> </a:t>
            </a:r>
            <a:r>
              <a:rPr lang="en-IN" dirty="0">
                <a:solidFill>
                  <a:srgbClr val="990055"/>
                </a:solidFill>
                <a:latin typeface="Liberation Mono"/>
              </a:rPr>
              <a:t>16</a:t>
            </a:r>
            <a:r>
              <a:rPr lang="en-IN" sz="2000" b="0" i="0" dirty="0">
                <a:solidFill>
                  <a:srgbClr val="4A4A4A"/>
                </a:solidFill>
                <a:effectLst/>
                <a:latin typeface="Liberation Mono"/>
              </a:rPr>
              <a:t> </a:t>
            </a:r>
            <a:r>
              <a:rPr lang="en-IN" sz="2000" dirty="0">
                <a:solidFill>
                  <a:srgbClr val="A67F59"/>
                </a:solidFill>
                <a:latin typeface="Liberation Mono"/>
              </a:rPr>
              <a:t>/</a:t>
            </a:r>
            <a:r>
              <a:rPr lang="en-IN" sz="2000" b="0" i="0" dirty="0">
                <a:solidFill>
                  <a:srgbClr val="4A4A4A"/>
                </a:solidFill>
                <a:effectLst/>
                <a:latin typeface="Liberation Mono"/>
              </a:rPr>
              <a:t> </a:t>
            </a:r>
            <a:r>
              <a:rPr lang="en-IN" dirty="0">
                <a:solidFill>
                  <a:srgbClr val="990055"/>
                </a:solidFill>
                <a:latin typeface="Liberation Mono"/>
              </a:rPr>
              <a:t>4</a:t>
            </a:r>
          </a:p>
        </p:txBody>
      </p:sp>
    </p:spTree>
    <p:extLst>
      <p:ext uri="{BB962C8B-B14F-4D97-AF65-F5344CB8AC3E}">
        <p14:creationId xmlns="" xmlns:p14="http://schemas.microsoft.com/office/powerpoint/2010/main" val="34900930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expressions</a:t>
            </a:r>
            <a:endParaRPr lang="en-IN" sz="3200" i="1" dirty="0">
              <a:solidFill>
                <a:srgbClr val="FF9900"/>
              </a:solidFill>
              <a:latin typeface="Arial" pitchFamily="34" charset="0"/>
              <a:cs typeface="Arial" pitchFamily="34" charset="0"/>
            </a:endParaRPr>
          </a:p>
        </p:txBody>
      </p:sp>
      <p:sp>
        <p:nvSpPr>
          <p:cNvPr id="12" name="Rectangle 11"/>
          <p:cNvSpPr/>
          <p:nvPr/>
        </p:nvSpPr>
        <p:spPr>
          <a:xfrm>
            <a:off x="711874" y="830060"/>
            <a:ext cx="4592038"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695400" y="1356398"/>
            <a:ext cx="88392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2</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3</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4</a:t>
            </a:r>
            <a:r>
              <a:rPr lang="en-US" sz="2000" dirty="0">
                <a:solidFill>
                  <a:srgbClr val="000000"/>
                </a:solidFill>
                <a:latin typeface="Liberation Mono"/>
              </a:rPr>
              <a:t>,</a:t>
            </a:r>
            <a:r>
              <a:rPr lang="en-US" sz="2000" dirty="0">
                <a:solidFill>
                  <a:srgbClr val="0077AA"/>
                </a:solidFill>
                <a:latin typeface="Liberation Mono"/>
              </a:rPr>
              <a:t> expressions</a:t>
            </a:r>
            <a:r>
              <a:rPr lang="en-IN" sz="2000" dirty="0">
                <a:solidFill>
                  <a:srgbClr val="000000"/>
                </a:solidFill>
                <a:latin typeface="Liberation Mono"/>
              </a:rPr>
              <a:t>, . . .</a:t>
            </a:r>
            <a:r>
              <a:rPr lang="en-US" sz="2000" dirty="0">
                <a:solidFill>
                  <a:srgbClr val="0077AA"/>
                </a:solidFill>
                <a:latin typeface="Liberation Mono"/>
              </a:rPr>
              <a:t> FROM </a:t>
            </a:r>
            <a:r>
              <a:rPr lang="en-US" sz="2000" b="1" i="1" dirty="0">
                <a:solidFill>
                  <a:srgbClr val="0077AA"/>
                </a:solidFill>
                <a:latin typeface="Liberation Mono"/>
              </a:rPr>
              <a:t>r</a:t>
            </a:r>
          </a:p>
        </p:txBody>
      </p:sp>
      <p:sp>
        <p:nvSpPr>
          <p:cNvPr id="6" name="Rectangle 5"/>
          <p:cNvSpPr/>
          <p:nvPr/>
        </p:nvSpPr>
        <p:spPr>
          <a:xfrm>
            <a:off x="238084" y="1987398"/>
            <a:ext cx="2797316" cy="461985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IN" dirty="0">
                <a:solidFill>
                  <a:srgbClr val="669900"/>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'a1'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p:txBody>
      </p:sp>
      <p:sp>
        <p:nvSpPr>
          <p:cNvPr id="10" name="TextBox 9">
            <a:extLst>
              <a:ext uri="{FF2B5EF4-FFF2-40B4-BE49-F238E27FC236}">
                <a16:creationId xmlns="" xmlns:a16="http://schemas.microsoft.com/office/drawing/2014/main" id="{BF021BEA-1BAC-4B1F-A667-E14543C77BBD}"/>
              </a:ext>
            </a:extLst>
          </p:cNvPr>
          <p:cNvSpPr txBox="1"/>
          <p:nvPr/>
        </p:nvSpPr>
        <p:spPr>
          <a:xfrm>
            <a:off x="5738810" y="1987398"/>
            <a:ext cx="6453189" cy="258532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sal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1000</a:t>
            </a:r>
            <a:r>
              <a:rPr lang="en-US" dirty="0">
                <a:latin typeface="Liberation Mono"/>
                <a:ea typeface="Times New Roman" panose="02020603050405020304" pitchFamily="18" charset="0"/>
              </a:rPr>
              <a:t> </a:t>
            </a:r>
            <a:r>
              <a:rPr lang="en-US" dirty="0">
                <a:latin typeface="Liberation Mono"/>
              </a:rPr>
              <a:t>AS</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'New Salary'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comm</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IN" dirty="0">
                <a:solidFill>
                  <a:srgbClr val="DD4A68"/>
                </a:solidFill>
                <a:latin typeface="Liberation Mono"/>
              </a:rPr>
              <a:t>IFNULL</a:t>
            </a:r>
            <a:r>
              <a:rPr lang="en-US"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comm, </a:t>
            </a:r>
            <a:r>
              <a:rPr lang="en-US" dirty="0">
                <a:solidFill>
                  <a:srgbClr val="990055"/>
                </a:solidFill>
                <a:latin typeface="Liberation Mono"/>
              </a:rPr>
              <a:t>0</a:t>
            </a:r>
            <a:r>
              <a:rPr lang="en-US" dirty="0">
                <a:solidFill>
                  <a:schemeClr val="tx1">
                    <a:lumMod val="65000"/>
                    <a:lumOff val="3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rPr>
              <a:t> ename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'smith'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c1, c1 </a:t>
            </a:r>
            <a:r>
              <a:rPr lang="en-US" dirty="0">
                <a:solidFill>
                  <a:srgbClr val="A67F59"/>
                </a:solidFill>
                <a:latin typeface="Liberation Mono"/>
              </a:rPr>
              <a:t>/ </a:t>
            </a:r>
            <a:r>
              <a:rPr lang="en-US" dirty="0">
                <a:latin typeface="Liberation Mono"/>
                <a:cs typeface="Arial" pitchFamily="34" charset="0"/>
              </a:rPr>
              <a:t>1 R1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itchFamily="34" charset="0"/>
              </a:rPr>
              <a:t> numberString;</a:t>
            </a:r>
            <a:endParaRPr lang="en-IN" dirty="0">
              <a:latin typeface="Liberation Mono"/>
              <a:cs typeface="Arial" pitchFamily="34" charset="0"/>
            </a:endParaRPr>
          </a:p>
        </p:txBody>
      </p:sp>
      <p:sp>
        <p:nvSpPr>
          <p:cNvPr id="7" name="Rectangle 6">
            <a:extLst>
              <a:ext uri="{FF2B5EF4-FFF2-40B4-BE49-F238E27FC236}">
                <a16:creationId xmlns="" xmlns:a16="http://schemas.microsoft.com/office/drawing/2014/main" id="{3F2F3E05-346E-4EE1-A38F-3ACA0D6CD670}"/>
              </a:ext>
            </a:extLst>
          </p:cNvPr>
          <p:cNvSpPr/>
          <p:nvPr/>
        </p:nvSpPr>
        <p:spPr>
          <a:xfrm>
            <a:off x="2881290" y="1987398"/>
            <a:ext cx="3571900" cy="383181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2435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t>
            </a:r>
            <a:r>
              <a:rPr lang="en-US" dirty="0">
                <a:solidFill>
                  <a:srgbClr val="669900"/>
                </a:solidFill>
                <a:latin typeface="Liberation Mono"/>
              </a:rPr>
              <a:t>2435Saleel</a:t>
            </a:r>
            <a:r>
              <a:rPr lang="en-IN" dirty="0">
                <a:solidFill>
                  <a:srgbClr val="669900"/>
                </a:solidFill>
                <a:latin typeface="Liberation Mono"/>
              </a:rPr>
              <a:t>'</a:t>
            </a:r>
            <a:r>
              <a:rPr lang="en-US" dirty="0">
                <a:solidFill>
                  <a:srgbClr val="990055"/>
                </a:solidFill>
                <a:latin typeface="Liberation Mono"/>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p:txBody>
      </p:sp>
    </p:spTree>
    <p:extLst>
      <p:ext uri="{BB962C8B-B14F-4D97-AF65-F5344CB8AC3E}">
        <p14:creationId xmlns="" xmlns:p14="http://schemas.microsoft.com/office/powerpoint/2010/main" val="125674215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identifiers</a:t>
            </a:r>
          </a:p>
        </p:txBody>
      </p:sp>
      <p:sp>
        <p:nvSpPr>
          <p:cNvPr id="5" name="Rectangle 4">
            <a:extLst>
              <a:ext uri="{FF2B5EF4-FFF2-40B4-BE49-F238E27FC236}">
                <a16:creationId xmlns="" xmlns:a16="http://schemas.microsoft.com/office/drawing/2014/main" id="{106E4B1C-6655-401A-9D56-98441DE8FD48}"/>
              </a:ext>
            </a:extLst>
          </p:cNvPr>
          <p:cNvSpPr/>
          <p:nvPr/>
        </p:nvSpPr>
        <p:spPr>
          <a:xfrm>
            <a:off x="479376" y="3276601"/>
            <a:ext cx="11161240"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Certain objects within MySQL, including database, table, index, column, alias, view, stored procedure, stored functions, triggers, partition, tablespace, and other object names are known as </a:t>
            </a:r>
            <a:r>
              <a:rPr lang="en-US" sz="2000" b="1" dirty="0">
                <a:latin typeface="Palatino Linotype" panose="02040502050505030304" pitchFamily="18" charset="0"/>
                <a:cs typeface="Segoe UI Light" panose="020B0502040204020203" pitchFamily="34" charset="0"/>
              </a:rPr>
              <a:t>identifiers</a:t>
            </a:r>
            <a:r>
              <a:rPr lang="en-US" sz="2000" dirty="0">
                <a:latin typeface="Palatino Linotype" panose="02040502050505030304" pitchFamily="18" charset="0"/>
                <a:cs typeface="Segoe UI Light" panose="020B0502040204020203" pitchFamily="34" charset="0"/>
              </a:rPr>
              <a:t>.</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 xmlns:p14="http://schemas.microsoft.com/office/powerpoint/2010/main" val="15912433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identifiers</a:t>
            </a:r>
            <a:endParaRPr lang="en-IN" sz="3200" i="1" dirty="0">
              <a:solidFill>
                <a:srgbClr val="FF9900"/>
              </a:solidFill>
              <a:latin typeface="Arial" pitchFamily="34" charset="0"/>
              <a:cs typeface="Arial" pitchFamily="34" charset="0"/>
            </a:endParaRPr>
          </a:p>
        </p:txBody>
      </p:sp>
      <p:sp>
        <p:nvSpPr>
          <p:cNvPr id="3" name="Rectangle 2"/>
          <p:cNvSpPr/>
          <p:nvPr/>
        </p:nvSpPr>
        <p:spPr>
          <a:xfrm>
            <a:off x="408404" y="1916832"/>
            <a:ext cx="11521279" cy="230832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col_name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tbl_name.col_name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db_name.tbl_name.col_name.</a:t>
            </a:r>
          </a:p>
        </p:txBody>
      </p:sp>
      <p:sp>
        <p:nvSpPr>
          <p:cNvPr id="5" name="Rectangle 4">
            <a:extLst>
              <a:ext uri="{FF2B5EF4-FFF2-40B4-BE49-F238E27FC236}">
                <a16:creationId xmlns="" xmlns:a16="http://schemas.microsoft.com/office/drawing/2014/main" id="{3494CF1C-35F3-4164-A9A6-77F0466D27BC}"/>
              </a:ext>
            </a:extLst>
          </p:cNvPr>
          <p:cNvSpPr/>
          <p:nvPr/>
        </p:nvSpPr>
        <p:spPr>
          <a:xfrm>
            <a:off x="407369" y="4725145"/>
            <a:ext cx="11521279" cy="153888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
        <p:nvSpPr>
          <p:cNvPr id="7" name="Rectangle 6">
            <a:extLst>
              <a:ext uri="{FF2B5EF4-FFF2-40B4-BE49-F238E27FC236}">
                <a16:creationId xmlns="" xmlns:a16="http://schemas.microsoft.com/office/drawing/2014/main" id="{E32E8F92-EAA8-4ACA-B576-53F18E7D261F}"/>
              </a:ext>
            </a:extLst>
          </p:cNvPr>
          <p:cNvSpPr/>
          <p:nvPr/>
        </p:nvSpPr>
        <p:spPr>
          <a:xfrm>
            <a:off x="335360" y="594825"/>
            <a:ext cx="11521279" cy="1107996"/>
          </a:xfrm>
          <a:prstGeom prst="rect">
            <a:avLst/>
          </a:prstGeom>
          <a:no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a:t>
            </a:r>
            <a:r>
              <a:rPr lang="en-US" sz="2200" dirty="0">
                <a:latin typeface="Segoe UI Light" panose="020B0502040204020203" pitchFamily="34" charset="0"/>
                <a:cs typeface="Segoe UI Light" panose="020B0502040204020203" pitchFamily="34" charset="0"/>
              </a:rPr>
              <a:t>identifiers</a:t>
            </a:r>
            <a:r>
              <a:rPr lang="en-IN" sz="2200" dirty="0">
                <a:latin typeface="Segoe UI Light" panose="020B0502040204020203" pitchFamily="34" charset="0"/>
                <a:cs typeface="Segoe UI Light" panose="020B0502040204020203" pitchFamily="34" charset="0"/>
              </a:rPr>
              <a:t> like (Database, Table, Column, Index, Constraint, View, Stored Program, User-Defined Variable, Tablespace) is 64 characters, whereas for Alias is 256 characters.</a:t>
            </a:r>
          </a:p>
        </p:txBody>
      </p:sp>
    </p:spTree>
    <p:extLst>
      <p:ext uri="{BB962C8B-B14F-4D97-AF65-F5344CB8AC3E}">
        <p14:creationId xmlns="" xmlns:p14="http://schemas.microsoft.com/office/powerpoint/2010/main" val="55839338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 or - operator</a:t>
            </a:r>
          </a:p>
        </p:txBody>
      </p:sp>
      <p:sp>
        <p:nvSpPr>
          <p:cNvPr id="2" name="Rectangle 1"/>
          <p:cNvSpPr/>
          <p:nvPr/>
        </p:nvSpPr>
        <p:spPr>
          <a:xfrm>
            <a:off x="490779" y="702085"/>
            <a:ext cx="11210442"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Date arithmetic also can be performed using INTERVAL together with the + or - operator</a:t>
            </a:r>
          </a:p>
        </p:txBody>
      </p:sp>
      <p:sp>
        <p:nvSpPr>
          <p:cNvPr id="3" name="Rectangle 2"/>
          <p:cNvSpPr/>
          <p:nvPr/>
        </p:nvSpPr>
        <p:spPr>
          <a:xfrm>
            <a:off x="551384" y="1195993"/>
            <a:ext cx="10945216" cy="769393"/>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 . .  </a:t>
            </a:r>
          </a:p>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 . .</a:t>
            </a:r>
          </a:p>
        </p:txBody>
      </p:sp>
      <p:graphicFrame>
        <p:nvGraphicFramePr>
          <p:cNvPr id="10" name="Table 9"/>
          <p:cNvGraphicFramePr>
            <a:graphicFrameLocks noGrp="1"/>
          </p:cNvGraphicFramePr>
          <p:nvPr>
            <p:extLst>
              <p:ext uri="{D42A27DB-BD31-4B8C-83A1-F6EECF244321}">
                <p14:modId xmlns="" xmlns:p14="http://schemas.microsoft.com/office/powerpoint/2010/main" val="995565742"/>
              </p:ext>
            </p:extLst>
          </p:nvPr>
        </p:nvGraphicFramePr>
        <p:xfrm>
          <a:off x="191344" y="2687913"/>
          <a:ext cx="11803627" cy="4498761"/>
        </p:xfrm>
        <a:graphic>
          <a:graphicData uri="http://schemas.openxmlformats.org/drawingml/2006/table">
            <a:tbl>
              <a:tblPr firstRow="1" bandRow="1">
                <a:tableStyleId>{7E9639D4-E3E2-4D34-9284-5A2195B3D0D7}</a:tableStyleId>
              </a:tblPr>
              <a:tblGrid>
                <a:gridCol w="2674800">
                  <a:extLst>
                    <a:ext uri="{9D8B030D-6E8A-4147-A177-3AD203B41FA5}">
                      <a16:colId xmlns="" xmlns:a16="http://schemas.microsoft.com/office/drawing/2014/main" val="20000"/>
                    </a:ext>
                  </a:extLst>
                </a:gridCol>
                <a:gridCol w="2674800">
                  <a:extLst>
                    <a:ext uri="{9D8B030D-6E8A-4147-A177-3AD203B41FA5}">
                      <a16:colId xmlns="" xmlns:a16="http://schemas.microsoft.com/office/drawing/2014/main" val="20001"/>
                    </a:ext>
                  </a:extLst>
                </a:gridCol>
                <a:gridCol w="2674027">
                  <a:extLst>
                    <a:ext uri="{9D8B030D-6E8A-4147-A177-3AD203B41FA5}">
                      <a16:colId xmlns="" xmlns:a16="http://schemas.microsoft.com/office/drawing/2014/main" val="2321018969"/>
                    </a:ext>
                  </a:extLst>
                </a:gridCol>
                <a:gridCol w="3780000">
                  <a:extLst>
                    <a:ext uri="{9D8B030D-6E8A-4147-A177-3AD203B41FA5}">
                      <a16:colId xmlns="" xmlns:a16="http://schemas.microsoft.com/office/drawing/2014/main" val="1840882102"/>
                    </a:ext>
                  </a:extLst>
                </a:gridCol>
              </a:tblGrid>
              <a:tr h="442383">
                <a:tc>
                  <a:txBody>
                    <a:bodyPr/>
                    <a:lstStyle/>
                    <a:p>
                      <a:pPr algn="ctr"/>
                      <a:r>
                        <a:rPr lang="en-IN" sz="20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algn="ct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extLst>
                  <a:ext uri="{0D108BD9-81ED-4DB2-BD59-A6C34878D82A}">
                    <a16:rowId xmlns=""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SECONDS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MINUTES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3:34'</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HOURS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HOURS:MINUTES:SECONDS'</a:t>
                      </a:r>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DAYS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a:solidFill>
                            <a:srgbClr val="298AE5"/>
                          </a:solidFill>
                          <a:latin typeface="Liberation Mono"/>
                          <a:ea typeface="+mn-ea"/>
                          <a:cs typeface="Arial" panose="020B0604020202020204" pitchFamily="34" charset="0"/>
                        </a:rPr>
                        <a:t>HOUR_MINUTE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'3:34'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WEEKS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HOUR_SECOND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MONTHS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MINUTE_SECOND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'MINUTES:SECONDS'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'27:34'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QUARTERS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YEAR_MONTH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'YEARS-MONTHS'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YEARS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
        <p:nvSpPr>
          <p:cNvPr id="7" name="Rectangle 6"/>
          <p:cNvSpPr/>
          <p:nvPr/>
        </p:nvSpPr>
        <p:spPr>
          <a:xfrm>
            <a:off x="576000" y="1918800"/>
            <a:ext cx="871945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1</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3</a:t>
            </a:r>
            <a:r>
              <a:rPr kumimoji="0" lang="en-IN" sz="1800" kern="1200" dirty="0">
                <a:solidFill>
                  <a:schemeClr val="tx1"/>
                </a:solidFill>
                <a:effectLst/>
                <a:latin typeface="Liberation Mono"/>
                <a:ea typeface="+mn-ea"/>
                <a:cs typeface="Arial" panose="020B0604020202020204" pitchFamily="34" charset="0"/>
              </a:rPr>
              <a:t>'</a:t>
            </a:r>
            <a:r>
              <a:rPr lang="en-IN" dirty="0">
                <a:latin typeface="Liberation Mono"/>
                <a:ea typeface="Times New Roman" panose="02020603050405020304" pitchFamily="18" charset="0"/>
              </a:rPr>
              <a:t> </a:t>
            </a:r>
            <a:r>
              <a:rPr lang="en-IN" dirty="0">
                <a:solidFill>
                  <a:srgbClr val="0077AA"/>
                </a:solidFill>
                <a:latin typeface="Liberation Mono"/>
              </a:rPr>
              <a:t>YEAR_MONTH</a:t>
            </a:r>
            <a:r>
              <a:rPr lang="en-IN" dirty="0">
                <a:latin typeface="Liberation Mono"/>
                <a:ea typeface="Times New Roman" panose="02020603050405020304" pitchFamily="18" charset="0"/>
              </a:rPr>
              <a:t>;</a:t>
            </a:r>
          </a:p>
        </p:txBody>
      </p:sp>
    </p:spTree>
    <p:extLst>
      <p:ext uri="{BB962C8B-B14F-4D97-AF65-F5344CB8AC3E}">
        <p14:creationId xmlns="" xmlns:p14="http://schemas.microsoft.com/office/powerpoint/2010/main" val="85373715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adddate()</a:t>
            </a:r>
          </a:p>
        </p:txBody>
      </p:sp>
      <p:sp>
        <p:nvSpPr>
          <p:cNvPr id="5" name="Rectangle 4"/>
          <p:cNvSpPr/>
          <p:nvPr/>
        </p:nvSpPr>
        <p:spPr>
          <a:xfrm>
            <a:off x="575476" y="1188460"/>
            <a:ext cx="1080693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a:t>
            </a:r>
            <a:r>
              <a:rPr lang="en-IN" sz="2000" dirty="0">
                <a:solidFill>
                  <a:srgbClr val="0077AA"/>
                </a:solidFill>
                <a:latin typeface="Liberation Mono"/>
              </a:rPr>
              <a:t>   DATE_ADD (</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6" name="Rectangle 5"/>
          <p:cNvSpPr/>
          <p:nvPr/>
        </p:nvSpPr>
        <p:spPr>
          <a:xfrm>
            <a:off x="551384" y="479396"/>
            <a:ext cx="8719457"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ADDDATE()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 xmlns:p14="http://schemas.microsoft.com/office/powerpoint/2010/main" val="3154901880"/>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 xmlns:a16="http://schemas.microsoft.com/office/drawing/2014/main" val="20000"/>
                    </a:ext>
                  </a:extLst>
                </a:gridCol>
                <a:gridCol w="6858000">
                  <a:extLst>
                    <a:ext uri="{9D8B030D-6E8A-4147-A177-3AD203B41FA5}">
                      <a16:colId xmlns="" xmlns:a16="http://schemas.microsoft.com/office/drawing/2014/main"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 xmlns:a16="http://schemas.microsoft.com/office/drawing/2014/main" val="10008"/>
                  </a:ext>
                </a:extLst>
              </a:tr>
            </a:tbl>
          </a:graphicData>
        </a:graphic>
      </p:graphicFrame>
      <p:sp>
        <p:nvSpPr>
          <p:cNvPr id="8" name="Rectangle 7"/>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rPr>
              <a:t>, </a:t>
            </a:r>
            <a:r>
              <a:rPr lang="en-IN" dirty="0" smtClean="0">
                <a:solidFill>
                  <a:srgbClr val="0077AA"/>
                </a:solidFill>
                <a:latin typeface="Liberation Mono"/>
              </a:rPr>
              <a:t>DATE_ADD</a:t>
            </a:r>
            <a:r>
              <a:rPr lang="en-IN" dirty="0" smtClean="0">
                <a:solidFill>
                  <a:schemeClr val="tx1">
                    <a:lumMod val="65000"/>
                    <a:lumOff val="35000"/>
                  </a:schemeClr>
                </a:solidFill>
                <a:latin typeface="Liberation Mono"/>
              </a:rPr>
              <a:t>(</a:t>
            </a:r>
            <a:r>
              <a:rPr lang="en-IN" dirty="0" smtClean="0">
                <a:solidFill>
                  <a:srgbClr val="3F6971"/>
                </a:solidFill>
                <a:latin typeface="Liberation Mono"/>
                <a:ea typeface="Times New Roman" panose="02020603050405020304" pitchFamily="18" charset="0"/>
              </a:rPr>
              <a:t>NOW</a:t>
            </a:r>
            <a:r>
              <a:rPr lang="en-IN" dirty="0" smtClean="0">
                <a:solidFill>
                  <a:srgbClr val="3F6971"/>
                </a:solidFill>
                <a:latin typeface="Liberation Mono"/>
              </a:rPr>
              <a:t>()</a:t>
            </a:r>
            <a:r>
              <a:rPr lang="en-IN" dirty="0" smtClean="0">
                <a:latin typeface="Liberation Mono"/>
              </a:rPr>
              <a:t>, </a:t>
            </a:r>
            <a:r>
              <a:rPr lang="en-IN" dirty="0" smtClean="0">
                <a:solidFill>
                  <a:srgbClr val="DD4A68"/>
                </a:solidFill>
                <a:latin typeface="Liberation Mono"/>
              </a:rPr>
              <a:t>INTERVAL</a:t>
            </a:r>
            <a:r>
              <a:rPr lang="en-IN" dirty="0" smtClean="0">
                <a:latin typeface="Liberation Mono"/>
              </a:rPr>
              <a:t> </a:t>
            </a:r>
            <a:r>
              <a:rPr lang="en-IN" dirty="0" smtClean="0">
                <a:solidFill>
                  <a:srgbClr val="990055"/>
                </a:solidFill>
                <a:latin typeface="Liberation Mono"/>
              </a:rPr>
              <a:t>1 </a:t>
            </a:r>
            <a:r>
              <a:rPr lang="en-IN" dirty="0" smtClean="0">
                <a:solidFill>
                  <a:srgbClr val="0077AA"/>
                </a:solidFill>
                <a:latin typeface="Liberation Mono"/>
              </a:rPr>
              <a:t>DAY</a:t>
            </a:r>
            <a:r>
              <a:rPr lang="en-IN" dirty="0" smtClean="0">
                <a:solidFill>
                  <a:schemeClr val="tx1">
                    <a:lumMod val="65000"/>
                    <a:lumOff val="35000"/>
                  </a:schemeClr>
                </a:solidFill>
                <a:latin typeface="Liberation Mono"/>
              </a:rPr>
              <a:t>)</a:t>
            </a:r>
            <a:r>
              <a:rPr lang="en-IN" dirty="0" smtClean="0">
                <a:latin typeface="Liberation Mono"/>
              </a:rPr>
              <a:t>;</a:t>
            </a:r>
            <a:endParaRPr lang="en-IN" dirty="0">
              <a:latin typeface="Liberation Mono"/>
            </a:endParaRPr>
          </a:p>
        </p:txBody>
      </p:sp>
    </p:spTree>
    <p:extLst>
      <p:ext uri="{BB962C8B-B14F-4D97-AF65-F5344CB8AC3E}">
        <p14:creationId xmlns="" xmlns:p14="http://schemas.microsoft.com/office/powerpoint/2010/main" val="229343541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subdate()</a:t>
            </a:r>
          </a:p>
        </p:txBody>
      </p:sp>
      <p:sp>
        <p:nvSpPr>
          <p:cNvPr id="5" name="Rectangle 4"/>
          <p:cNvSpPr/>
          <p:nvPr/>
        </p:nvSpPr>
        <p:spPr>
          <a:xfrm>
            <a:off x="575476" y="1197271"/>
            <a:ext cx="1080693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SUBDATE(date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 </a:t>
            </a:r>
            <a:r>
              <a:rPr lang="en-IN" sz="2000" dirty="0">
                <a:solidFill>
                  <a:srgbClr val="0077AA"/>
                </a:solidFill>
                <a:latin typeface="Liberation Mono"/>
              </a:rPr>
              <a:t> DATE_SUB (date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9" name="Rectangle 8"/>
          <p:cNvSpPr/>
          <p:nvPr/>
        </p:nvSpPr>
        <p:spPr>
          <a:xfrm>
            <a:off x="575477" y="477214"/>
            <a:ext cx="8675941"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SUBDATE()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DATE_SUB()</a:t>
            </a:r>
          </a:p>
        </p:txBody>
      </p:sp>
      <p:graphicFrame>
        <p:nvGraphicFramePr>
          <p:cNvPr id="8" name="Table 7">
            <a:extLst>
              <a:ext uri="{FF2B5EF4-FFF2-40B4-BE49-F238E27FC236}">
                <a16:creationId xmlns="" xmlns:a16="http://schemas.microsoft.com/office/drawing/2014/main" id="{7169A58C-6CAF-4763-8406-A07BB4A59B45}"/>
              </a:ext>
            </a:extLst>
          </p:cNvPr>
          <p:cNvGraphicFramePr>
            <a:graphicFrameLocks noGrp="1"/>
          </p:cNvGraphicFramePr>
          <p:nvPr>
            <p:extLst>
              <p:ext uri="{D42A27DB-BD31-4B8C-83A1-F6EECF244321}">
                <p14:modId xmlns="" xmlns:p14="http://schemas.microsoft.com/office/powerpoint/2010/main" val="2494191298"/>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 xmlns:a16="http://schemas.microsoft.com/office/drawing/2014/main" val="20000"/>
                    </a:ext>
                  </a:extLst>
                </a:gridCol>
                <a:gridCol w="6858000">
                  <a:extLst>
                    <a:ext uri="{9D8B030D-6E8A-4147-A177-3AD203B41FA5}">
                      <a16:colId xmlns="" xmlns:a16="http://schemas.microsoft.com/office/drawing/2014/main"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 xmlns:a16="http://schemas.microsoft.com/office/drawing/2014/main" val="10008"/>
                  </a:ext>
                </a:extLst>
              </a:tr>
            </a:tbl>
          </a:graphicData>
        </a:graphic>
      </p:graphicFrame>
      <p:sp>
        <p:nvSpPr>
          <p:cNvPr id="10" name="Rectangle 9">
            <a:extLst>
              <a:ext uri="{FF2B5EF4-FFF2-40B4-BE49-F238E27FC236}">
                <a16:creationId xmlns="" xmlns:a16="http://schemas.microsoft.com/office/drawing/2014/main" id="{63A8F96C-4C5C-473C-A817-AAE8583E27A5}"/>
              </a:ext>
            </a:extLst>
          </p:cNvPr>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sz="1800" dirty="0">
                <a:solidFill>
                  <a:srgbClr val="0077AA"/>
                </a:solidFill>
                <a:latin typeface="Liberation Mono"/>
              </a:rPr>
              <a:t>SUBDATE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smtClean="0">
                <a:solidFill>
                  <a:srgbClr val="0077AA"/>
                </a:solidFill>
                <a:latin typeface="Liberation Mono"/>
              </a:rPr>
              <a:t>DATE_SUB</a:t>
            </a:r>
            <a:r>
              <a:rPr lang="en-IN" dirty="0" smtClean="0">
                <a:solidFill>
                  <a:schemeClr val="tx1">
                    <a:lumMod val="65000"/>
                    <a:lumOff val="35000"/>
                  </a:schemeClr>
                </a:solidFill>
                <a:latin typeface="Liberation Mono"/>
              </a:rPr>
              <a:t>(</a:t>
            </a:r>
            <a:r>
              <a:rPr lang="en-IN" dirty="0" smtClean="0">
                <a:solidFill>
                  <a:srgbClr val="3F6971"/>
                </a:solidFill>
                <a:latin typeface="Liberation Mono"/>
              </a:rPr>
              <a:t>NOW</a:t>
            </a:r>
            <a:r>
              <a:rPr lang="en-IN" dirty="0">
                <a:solidFill>
                  <a:srgbClr val="3F6971"/>
                </a:solidFill>
                <a:latin typeface="Liberation Mono"/>
              </a:rPr>
              <a:t>()</a:t>
            </a:r>
            <a:r>
              <a:rPr lang="en-IN" dirty="0">
                <a:latin typeface="Liberation Mono"/>
              </a:rPr>
              <a:t>, </a:t>
            </a:r>
            <a:r>
              <a:rPr lang="en-IN" dirty="0" smtClean="0">
                <a:solidFill>
                  <a:srgbClr val="DD4A68"/>
                </a:solidFill>
                <a:latin typeface="Liberation Mono"/>
              </a:rPr>
              <a:t>INTERVAL</a:t>
            </a:r>
            <a:r>
              <a:rPr lang="en-IN" dirty="0" smtClean="0">
                <a:solidFill>
                  <a:srgbClr val="DD4A68"/>
                </a:solidFill>
                <a:latin typeface="Liberation Mono"/>
                <a:ea typeface="Times New Roman" panose="02020603050405020304" pitchFamily="18" charset="0"/>
              </a:rPr>
              <a:t> </a:t>
            </a:r>
            <a:r>
              <a:rPr lang="en-IN" dirty="0" smtClean="0">
                <a:solidFill>
                  <a:srgbClr val="990055"/>
                </a:solidFill>
                <a:latin typeface="Liberation Mono"/>
              </a:rPr>
              <a:t>1 </a:t>
            </a:r>
            <a:r>
              <a:rPr lang="en-IN" dirty="0" smtClean="0">
                <a:solidFill>
                  <a:srgbClr val="0077AA"/>
                </a:solidFill>
                <a:latin typeface="Liberation Mono"/>
              </a:rPr>
              <a:t>DAY</a:t>
            </a:r>
            <a:r>
              <a:rPr lang="en-IN" dirty="0" smtClean="0">
                <a:solidFill>
                  <a:schemeClr val="tx1">
                    <a:lumMod val="65000"/>
                    <a:lumOff val="35000"/>
                  </a:schemeClr>
                </a:solidFill>
                <a:latin typeface="Liberation Mono"/>
              </a:rPr>
              <a:t>)</a:t>
            </a:r>
            <a:r>
              <a:rPr lang="en-IN" dirty="0" smtClean="0">
                <a:latin typeface="Liberation Mono"/>
              </a:rPr>
              <a:t>;</a:t>
            </a:r>
            <a:endParaRPr lang="en-IN" dirty="0">
              <a:latin typeface="Liberation Mono"/>
            </a:endParaRPr>
          </a:p>
        </p:txBody>
      </p:sp>
    </p:spTree>
    <p:extLst>
      <p:ext uri="{BB962C8B-B14F-4D97-AF65-F5344CB8AC3E}">
        <p14:creationId xmlns="" xmlns:p14="http://schemas.microsoft.com/office/powerpoint/2010/main" val="276585321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addtime()</a:t>
            </a:r>
          </a:p>
        </p:txBody>
      </p:sp>
      <p:sp>
        <p:nvSpPr>
          <p:cNvPr id="5" name="Rectangle 4"/>
          <p:cNvSpPr/>
          <p:nvPr/>
        </p:nvSpPr>
        <p:spPr>
          <a:xfrm>
            <a:off x="464400" y="16288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a:t>
            </a:r>
            <a:r>
              <a:rPr lang="en-IN" sz="2000" dirty="0">
                <a:solidFill>
                  <a:schemeClr val="tx2"/>
                </a:solidFill>
                <a:latin typeface="Liberation Mono"/>
              </a:rPr>
              <a:t>expr1,</a:t>
            </a:r>
            <a:r>
              <a:rPr lang="en-IN" sz="2000" dirty="0">
                <a:solidFill>
                  <a:srgbClr val="0077AA"/>
                </a:solidFill>
                <a:latin typeface="Liberation Mono"/>
              </a:rPr>
              <a:t> </a:t>
            </a:r>
            <a:r>
              <a:rPr lang="en-IN" sz="2000" dirty="0">
                <a:solidFill>
                  <a:schemeClr val="tx2"/>
                </a:solidFill>
                <a:latin typeface="Liberation Mono"/>
              </a:rPr>
              <a:t>expr2</a:t>
            </a:r>
            <a:r>
              <a:rPr lang="en-IN" sz="2000" dirty="0">
                <a:solidFill>
                  <a:srgbClr val="0077AA"/>
                </a:solidFill>
                <a:latin typeface="Liberation Mono"/>
              </a:rPr>
              <a:t>)</a:t>
            </a:r>
          </a:p>
        </p:txBody>
      </p:sp>
      <p:sp>
        <p:nvSpPr>
          <p:cNvPr id="6" name="Rectangle 5"/>
          <p:cNvSpPr/>
          <p:nvPr/>
        </p:nvSpPr>
        <p:spPr>
          <a:xfrm>
            <a:off x="392829" y="2172926"/>
            <a:ext cx="8458199" cy="707886"/>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ADDTIME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'1:1:1'</a:t>
            </a:r>
            <a:r>
              <a:rPr lang="en-IN" dirty="0">
                <a:solidFill>
                  <a:schemeClr val="tx1">
                    <a:lumMod val="65000"/>
                    <a:lumOff val="35000"/>
                  </a:schemeClr>
                </a:solidFill>
                <a:latin typeface="Liberation Mono"/>
                <a:ea typeface="Times New Roman" panose="02020603050405020304" pitchFamily="18" charset="0"/>
              </a:rPr>
              <a:t>)</a:t>
            </a:r>
            <a:r>
              <a:rPr lang="en-IN"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IN" sz="2000" dirty="0">
                <a:solidFill>
                  <a:srgbClr val="00B050"/>
                </a:solidFill>
                <a:latin typeface="Liberation Mono"/>
                <a:cs typeface="Arial" panose="020B0604020202020204" pitchFamily="34" charset="0"/>
              </a:rPr>
              <a:t># 'HH:MM:SS'</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ADDTIME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'2 2:10:5'</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cs typeface="Arial" panose="020B0604020202020204" pitchFamily="34" charset="0"/>
              </a:rPr>
              <a:t>        </a:t>
            </a:r>
            <a:r>
              <a:rPr lang="en-IN" sz="2000" dirty="0">
                <a:solidFill>
                  <a:srgbClr val="00B050"/>
                </a:solidFill>
                <a:latin typeface="Liberation Mono"/>
                <a:cs typeface="Arial" panose="020B0604020202020204" pitchFamily="34" charset="0"/>
              </a:rPr>
              <a:t># 'DAY HH:MM:SS'</a:t>
            </a:r>
            <a:endParaRPr lang="en-IN" dirty="0">
              <a:solidFill>
                <a:srgbClr val="00B050"/>
              </a:solidFill>
              <a:latin typeface="Liberation Mono"/>
              <a:cs typeface="Arial" panose="020B0604020202020204" pitchFamily="34" charset="0"/>
            </a:endParaRPr>
          </a:p>
        </p:txBody>
      </p:sp>
      <p:sp>
        <p:nvSpPr>
          <p:cNvPr id="7" name="Rectangle 6"/>
          <p:cNvSpPr/>
          <p:nvPr/>
        </p:nvSpPr>
        <p:spPr>
          <a:xfrm>
            <a:off x="335360" y="702000"/>
            <a:ext cx="11449272"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
        <p:nvSpPr>
          <p:cNvPr id="9" name="TextBox 8">
            <a:extLst>
              <a:ext uri="{FF2B5EF4-FFF2-40B4-BE49-F238E27FC236}">
                <a16:creationId xmlns="" xmlns:a16="http://schemas.microsoft.com/office/drawing/2014/main" id="{03FDAC6C-9880-4289-B199-BF3C606D6743}"/>
              </a:ext>
            </a:extLst>
          </p:cNvPr>
          <p:cNvSpPr txBox="1"/>
          <p:nvPr/>
        </p:nvSpPr>
        <p:spPr>
          <a:xfrm>
            <a:off x="392829" y="3045788"/>
            <a:ext cx="11463811" cy="36625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rPr>
              <a:t>Adding 15 seconds.</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rPr>
              <a:t>ADDTIME</a:t>
            </a:r>
            <a:r>
              <a:rPr lang="en-IN" dirty="0">
                <a:solidFill>
                  <a:schemeClr val="bg1">
                    <a:lumMod val="65000"/>
                  </a:schemeClr>
                </a:solidFill>
                <a:latin typeface="Liberation Mono"/>
              </a:rPr>
              <a:t>(</a:t>
            </a:r>
            <a:r>
              <a:rPr lang="en-IN" dirty="0">
                <a:solidFill>
                  <a:srgbClr val="3F6971"/>
                </a:solidFill>
                <a:latin typeface="Liberation Mono"/>
              </a:rPr>
              <a:t>NOW(), </a:t>
            </a:r>
            <a:r>
              <a:rPr lang="en-IN" dirty="0">
                <a:latin typeface="Liberation Mono"/>
              </a:rPr>
              <a:t>"15"</a:t>
            </a:r>
            <a:r>
              <a:rPr lang="en-IN" dirty="0">
                <a:solidFill>
                  <a:schemeClr val="bg1">
                    <a:lumMod val="65000"/>
                  </a:schemeClr>
                </a:solidFill>
                <a:latin typeface="Liberation Mono"/>
              </a:rPr>
              <a:t>)</a:t>
            </a:r>
            <a:r>
              <a:rPr lang="en-IN" dirty="0">
                <a:latin typeface="Liberation Mono"/>
              </a:rPr>
              <a:t> AS Updated_time;</a:t>
            </a:r>
          </a:p>
          <a:p>
            <a:endParaRPr lang="en-IN" sz="800" dirty="0"/>
          </a:p>
          <a:p>
            <a:pPr marL="342900" indent="-342900">
              <a:buFont typeface="Arial" panose="020B0604020202020204" pitchFamily="34" charset="0"/>
              <a:buChar char="•"/>
            </a:pPr>
            <a:r>
              <a:rPr lang="en-IN" sz="2200" dirty="0">
                <a:solidFill>
                  <a:schemeClr val="bg2">
                    <a:lumMod val="25000"/>
                  </a:schemeClr>
                </a:solidFill>
              </a:rPr>
              <a:t>Adding 10 minutes.</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rPr>
              <a:t>ADDTIME</a:t>
            </a:r>
            <a:r>
              <a:rPr lang="en-IN" dirty="0">
                <a:solidFill>
                  <a:schemeClr val="bg1">
                    <a:lumMod val="65000"/>
                  </a:schemeClr>
                </a:solidFill>
                <a:latin typeface="Liberation Mono"/>
              </a:rPr>
              <a:t>(</a:t>
            </a:r>
            <a:r>
              <a:rPr lang="en-IN" dirty="0">
                <a:solidFill>
                  <a:srgbClr val="3F6971"/>
                </a:solidFill>
                <a:latin typeface="Liberation Mono"/>
              </a:rPr>
              <a:t>NOW()</a:t>
            </a:r>
            <a:r>
              <a:rPr lang="en-IN" dirty="0">
                <a:latin typeface="Liberation Mono"/>
              </a:rPr>
              <a:t>, "00:10:00"</a:t>
            </a:r>
            <a:r>
              <a:rPr lang="en-IN" dirty="0">
                <a:solidFill>
                  <a:schemeClr val="bg1">
                    <a:lumMod val="65000"/>
                  </a:schemeClr>
                </a:solidFill>
                <a:latin typeface="Liberation Mono"/>
              </a:rPr>
              <a:t>)</a:t>
            </a:r>
            <a:r>
              <a:rPr lang="en-IN" dirty="0">
                <a:latin typeface="Liberation Mono"/>
              </a:rPr>
              <a:t> AS Updated_time;</a:t>
            </a:r>
          </a:p>
          <a:p>
            <a:endParaRPr lang="en-IN" sz="800" dirty="0"/>
          </a:p>
          <a:p>
            <a:pPr marL="342900" indent="-342900">
              <a:buFont typeface="Arial" panose="020B0604020202020204" pitchFamily="34" charset="0"/>
              <a:buChar char="•"/>
            </a:pPr>
            <a:r>
              <a:rPr lang="en-IN" sz="2200" dirty="0">
                <a:solidFill>
                  <a:schemeClr val="bg2">
                    <a:lumMod val="25000"/>
                  </a:schemeClr>
                </a:solidFill>
              </a:rPr>
              <a:t>Adding 2 hours.</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rPr>
              <a:t>ADDTIME</a:t>
            </a:r>
            <a:r>
              <a:rPr lang="en-IN" dirty="0">
                <a:solidFill>
                  <a:schemeClr val="bg1">
                    <a:lumMod val="65000"/>
                  </a:schemeClr>
                </a:solidFill>
                <a:latin typeface="Liberation Mono"/>
              </a:rPr>
              <a:t>(</a:t>
            </a:r>
            <a:r>
              <a:rPr lang="en-IN" dirty="0">
                <a:solidFill>
                  <a:srgbClr val="3F6971"/>
                </a:solidFill>
                <a:latin typeface="Liberation Mono"/>
              </a:rPr>
              <a:t>NOW()</a:t>
            </a:r>
            <a:r>
              <a:rPr lang="en-IN" dirty="0">
                <a:latin typeface="Liberation Mono"/>
              </a:rPr>
              <a:t>, "2:00:00"</a:t>
            </a:r>
            <a:r>
              <a:rPr lang="en-IN" dirty="0">
                <a:solidFill>
                  <a:schemeClr val="bg1">
                    <a:lumMod val="65000"/>
                  </a:schemeClr>
                </a:solidFill>
                <a:latin typeface="Liberation Mono"/>
              </a:rPr>
              <a:t>)</a:t>
            </a:r>
            <a:r>
              <a:rPr lang="en-IN" dirty="0">
                <a:latin typeface="Liberation Mono"/>
              </a:rPr>
              <a:t> AS Updated_time;</a:t>
            </a:r>
          </a:p>
          <a:p>
            <a:endParaRPr lang="en-IN" sz="800" dirty="0"/>
          </a:p>
          <a:p>
            <a:pPr marL="342900" indent="-342900">
              <a:buFont typeface="Arial" panose="020B0604020202020204" pitchFamily="34" charset="0"/>
              <a:buChar char="•"/>
            </a:pPr>
            <a:r>
              <a:rPr lang="en-IN" sz="2200" dirty="0">
                <a:solidFill>
                  <a:schemeClr val="bg2">
                    <a:lumMod val="25000"/>
                  </a:schemeClr>
                </a:solidFill>
              </a:rPr>
              <a:t>Adding 10 hours 30 minute 25 second and 100000 Microseconds.</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rPr>
              <a:t>ADDTIME</a:t>
            </a:r>
            <a:r>
              <a:rPr lang="en-IN" dirty="0">
                <a:solidFill>
                  <a:schemeClr val="bg1">
                    <a:lumMod val="65000"/>
                  </a:schemeClr>
                </a:solidFill>
                <a:latin typeface="Liberation Mono"/>
              </a:rPr>
              <a:t>(</a:t>
            </a:r>
            <a:r>
              <a:rPr lang="en-IN" dirty="0">
                <a:solidFill>
                  <a:srgbClr val="3F6971"/>
                </a:solidFill>
                <a:latin typeface="Liberation Mono"/>
              </a:rPr>
              <a:t>NOW()</a:t>
            </a:r>
            <a:r>
              <a:rPr lang="en-IN" dirty="0">
                <a:latin typeface="Liberation Mono"/>
              </a:rPr>
              <a:t>, "10:30:25.100000"</a:t>
            </a:r>
            <a:r>
              <a:rPr lang="en-IN" dirty="0">
                <a:solidFill>
                  <a:schemeClr val="bg1">
                    <a:lumMod val="65000"/>
                  </a:schemeClr>
                </a:solidFill>
                <a:latin typeface="Liberation Mono"/>
              </a:rPr>
              <a:t>)</a:t>
            </a:r>
            <a:r>
              <a:rPr lang="en-IN" dirty="0">
                <a:latin typeface="Liberation Mono"/>
              </a:rPr>
              <a:t> AS Updated_time;</a:t>
            </a:r>
          </a:p>
          <a:p>
            <a:endParaRPr lang="en-IN" sz="800" dirty="0"/>
          </a:p>
          <a:p>
            <a:pPr marL="342900" indent="-342900">
              <a:buFont typeface="Arial" panose="020B0604020202020204" pitchFamily="34" charset="0"/>
              <a:buChar char="•"/>
            </a:pPr>
            <a:r>
              <a:rPr lang="en-IN" sz="2200" dirty="0">
                <a:solidFill>
                  <a:schemeClr val="bg2">
                    <a:lumMod val="25000"/>
                  </a:schemeClr>
                </a:solidFill>
              </a:rPr>
              <a:t>Adding 1 day 2 hours 30 minute 25 second.</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rPr>
              <a:t>ADDTIME</a:t>
            </a:r>
            <a:r>
              <a:rPr lang="en-IN" dirty="0">
                <a:solidFill>
                  <a:schemeClr val="bg1">
                    <a:lumMod val="65000"/>
                  </a:schemeClr>
                </a:solidFill>
                <a:latin typeface="Liberation Mono"/>
              </a:rPr>
              <a:t>(</a:t>
            </a:r>
            <a:r>
              <a:rPr lang="en-IN" dirty="0">
                <a:solidFill>
                  <a:srgbClr val="3F6971"/>
                </a:solidFill>
                <a:latin typeface="Liberation Mono"/>
              </a:rPr>
              <a:t>NOW()</a:t>
            </a:r>
            <a:r>
              <a:rPr lang="en-IN" dirty="0">
                <a:latin typeface="Liberation Mono"/>
              </a:rPr>
              <a:t>, "1 2:30:25"</a:t>
            </a:r>
            <a:r>
              <a:rPr lang="en-IN" dirty="0">
                <a:solidFill>
                  <a:schemeClr val="bg1">
                    <a:lumMod val="65000"/>
                  </a:schemeClr>
                </a:solidFill>
                <a:latin typeface="Liberation Mono"/>
              </a:rPr>
              <a:t>)</a:t>
            </a:r>
            <a:r>
              <a:rPr lang="en-IN" dirty="0">
                <a:latin typeface="Liberation Mono"/>
              </a:rPr>
              <a:t> AS Updated_time;</a:t>
            </a:r>
          </a:p>
        </p:txBody>
      </p:sp>
    </p:spTree>
    <p:extLst>
      <p:ext uri="{BB962C8B-B14F-4D97-AF65-F5344CB8AC3E}">
        <p14:creationId xmlns="" xmlns:p14="http://schemas.microsoft.com/office/powerpoint/2010/main" val="198625924"/>
      </p:ext>
    </p:extLst>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subtime()</a:t>
            </a:r>
          </a:p>
        </p:txBody>
      </p:sp>
      <p:sp>
        <p:nvSpPr>
          <p:cNvPr id="5" name="Rectangle 4"/>
          <p:cNvSpPr/>
          <p:nvPr/>
        </p:nvSpPr>
        <p:spPr>
          <a:xfrm>
            <a:off x="464400" y="16288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a:t>
            </a:r>
            <a:r>
              <a:rPr lang="en-IN" sz="2000" dirty="0">
                <a:solidFill>
                  <a:schemeClr val="tx2"/>
                </a:solidFill>
                <a:latin typeface="Liberation Mono"/>
              </a:rPr>
              <a:t>expr1, expr2</a:t>
            </a:r>
            <a:r>
              <a:rPr lang="en-IN" sz="2000" dirty="0">
                <a:solidFill>
                  <a:srgbClr val="0077AA"/>
                </a:solidFill>
                <a:latin typeface="Liberation Mono"/>
              </a:rPr>
              <a:t>)</a:t>
            </a:r>
          </a:p>
        </p:txBody>
      </p:sp>
      <p:sp>
        <p:nvSpPr>
          <p:cNvPr id="6" name="Rectangle 5"/>
          <p:cNvSpPr/>
          <p:nvPr/>
        </p:nvSpPr>
        <p:spPr>
          <a:xfrm>
            <a:off x="392400" y="2194992"/>
            <a:ext cx="8458199" cy="707886"/>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SUBTIME</a:t>
            </a:r>
            <a:r>
              <a:rPr lang="en-IN" dirty="0">
                <a:solidFill>
                  <a:schemeClr val="bg1">
                    <a:lumMod val="65000"/>
                  </a:schemeClr>
                </a:solidFill>
                <a:latin typeface="Liberation Mono"/>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'1:1:1'</a:t>
            </a:r>
            <a:r>
              <a:rPr lang="en-IN" dirty="0">
                <a:solidFill>
                  <a:schemeClr val="bg1">
                    <a:lumMod val="65000"/>
                  </a:schemeClr>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	</a:t>
            </a:r>
            <a:r>
              <a:rPr lang="en-IN" sz="2000" dirty="0">
                <a:solidFill>
                  <a:srgbClr val="00B050"/>
                </a:solidFill>
                <a:latin typeface="Liberation Mono"/>
                <a:cs typeface="Arial" panose="020B0604020202020204" pitchFamily="34" charset="0"/>
              </a:rPr>
              <a:t># 'HH:MM:SS'</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SUBTIME</a:t>
            </a:r>
            <a:r>
              <a:rPr lang="en-IN" dirty="0">
                <a:solidFill>
                  <a:schemeClr val="bg1">
                    <a:lumMod val="65000"/>
                  </a:schemeClr>
                </a:solidFill>
                <a:latin typeface="Liberation Mono"/>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'2 1:1:1'</a:t>
            </a:r>
            <a:r>
              <a:rPr lang="en-IN" dirty="0">
                <a:solidFill>
                  <a:schemeClr val="bg1">
                    <a:lumMod val="65000"/>
                  </a:schemeClr>
                </a:solidFill>
                <a:latin typeface="Liberation Mono"/>
              </a:rPr>
              <a:t>)</a:t>
            </a:r>
            <a:r>
              <a:rPr lang="en-IN" dirty="0">
                <a:latin typeface="Liberation Mono"/>
                <a:ea typeface="Times New Roman" panose="02020603050405020304" pitchFamily="18" charset="0"/>
              </a:rPr>
              <a:t>;</a:t>
            </a:r>
            <a:r>
              <a:rPr lang="en-IN" dirty="0">
                <a:latin typeface="Liberation Mono"/>
                <a:cs typeface="Arial" panose="020B0604020202020204" pitchFamily="34" charset="0"/>
              </a:rPr>
              <a:t>	</a:t>
            </a:r>
            <a:r>
              <a:rPr lang="en-IN" sz="2000" dirty="0">
                <a:solidFill>
                  <a:srgbClr val="00B050"/>
                </a:solidFill>
                <a:latin typeface="Liberation Mono"/>
                <a:cs typeface="Arial" panose="020B0604020202020204" pitchFamily="34" charset="0"/>
              </a:rPr>
              <a:t># 'DAY HH:MM:SS'</a:t>
            </a:r>
            <a:endParaRPr lang="en-IN" dirty="0">
              <a:solidFill>
                <a:srgbClr val="00B050"/>
              </a:solidFill>
              <a:latin typeface="Liberation Mono"/>
              <a:cs typeface="Arial" panose="020B0604020202020204" pitchFamily="34" charset="0"/>
            </a:endParaRPr>
          </a:p>
        </p:txBody>
      </p:sp>
      <p:sp>
        <p:nvSpPr>
          <p:cNvPr id="7" name="Rectangle 6"/>
          <p:cNvSpPr/>
          <p:nvPr/>
        </p:nvSpPr>
        <p:spPr>
          <a:xfrm>
            <a:off x="334800" y="702000"/>
            <a:ext cx="11305256"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
        <p:nvSpPr>
          <p:cNvPr id="10" name="TextBox 9">
            <a:extLst>
              <a:ext uri="{FF2B5EF4-FFF2-40B4-BE49-F238E27FC236}">
                <a16:creationId xmlns="" xmlns:a16="http://schemas.microsoft.com/office/drawing/2014/main" id="{F430896B-B6B6-4D5D-9BC0-493A89A1A875}"/>
              </a:ext>
            </a:extLst>
          </p:cNvPr>
          <p:cNvSpPr txBox="1"/>
          <p:nvPr/>
        </p:nvSpPr>
        <p:spPr>
          <a:xfrm>
            <a:off x="392400" y="3118949"/>
            <a:ext cx="11463811" cy="36625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rPr>
              <a:t>Subtract 15 seconds.</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ea typeface="Times New Roman" panose="02020603050405020304" pitchFamily="18" charset="0"/>
              </a:rPr>
              <a:t>SUBTIME</a:t>
            </a:r>
            <a:r>
              <a:rPr lang="en-IN" dirty="0">
                <a:solidFill>
                  <a:schemeClr val="bg1">
                    <a:lumMod val="65000"/>
                  </a:schemeClr>
                </a:solidFill>
                <a:latin typeface="Liberation Mono"/>
              </a:rPr>
              <a:t>(</a:t>
            </a:r>
            <a:r>
              <a:rPr lang="en-IN" dirty="0">
                <a:solidFill>
                  <a:srgbClr val="3F6971"/>
                </a:solidFill>
                <a:latin typeface="Liberation Mono"/>
              </a:rPr>
              <a:t>NOW(), </a:t>
            </a:r>
            <a:r>
              <a:rPr lang="en-IN" dirty="0">
                <a:latin typeface="Liberation Mono"/>
              </a:rPr>
              <a:t>"15"</a:t>
            </a:r>
            <a:r>
              <a:rPr lang="en-IN" dirty="0">
                <a:solidFill>
                  <a:schemeClr val="bg1">
                    <a:lumMod val="65000"/>
                  </a:schemeClr>
                </a:solidFill>
                <a:latin typeface="Liberation Mono"/>
              </a:rPr>
              <a:t>)</a:t>
            </a:r>
            <a:r>
              <a:rPr lang="en-IN" dirty="0">
                <a:latin typeface="Liberation Mono"/>
              </a:rPr>
              <a:t> AS Updated_time;</a:t>
            </a:r>
          </a:p>
          <a:p>
            <a:endParaRPr lang="en-IN" sz="800" dirty="0"/>
          </a:p>
          <a:p>
            <a:pPr marL="342900" indent="-342900">
              <a:buFont typeface="Arial" panose="020B0604020202020204" pitchFamily="34" charset="0"/>
              <a:buChar char="•"/>
            </a:pPr>
            <a:r>
              <a:rPr lang="en-IN" sz="2200" dirty="0">
                <a:solidFill>
                  <a:schemeClr val="bg2">
                    <a:lumMod val="25000"/>
                  </a:schemeClr>
                </a:solidFill>
              </a:rPr>
              <a:t>Subtract 10 minutes.</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ea typeface="Times New Roman" panose="02020603050405020304" pitchFamily="18" charset="0"/>
              </a:rPr>
              <a:t>SUBTIME</a:t>
            </a:r>
            <a:r>
              <a:rPr lang="en-IN" dirty="0">
                <a:solidFill>
                  <a:schemeClr val="bg1">
                    <a:lumMod val="65000"/>
                  </a:schemeClr>
                </a:solidFill>
                <a:latin typeface="Liberation Mono"/>
              </a:rPr>
              <a:t>(</a:t>
            </a:r>
            <a:r>
              <a:rPr lang="en-IN" dirty="0">
                <a:solidFill>
                  <a:srgbClr val="3F6971"/>
                </a:solidFill>
                <a:latin typeface="Liberation Mono"/>
              </a:rPr>
              <a:t>NOW()</a:t>
            </a:r>
            <a:r>
              <a:rPr lang="en-IN" dirty="0">
                <a:latin typeface="Liberation Mono"/>
              </a:rPr>
              <a:t>, "00:10:00"</a:t>
            </a:r>
            <a:r>
              <a:rPr lang="en-IN" dirty="0">
                <a:solidFill>
                  <a:schemeClr val="bg1">
                    <a:lumMod val="65000"/>
                  </a:schemeClr>
                </a:solidFill>
                <a:latin typeface="Liberation Mono"/>
              </a:rPr>
              <a:t>)</a:t>
            </a:r>
            <a:r>
              <a:rPr lang="en-IN" dirty="0">
                <a:latin typeface="Liberation Mono"/>
              </a:rPr>
              <a:t> AS Updated_time;</a:t>
            </a:r>
          </a:p>
          <a:p>
            <a:endParaRPr lang="en-IN" sz="800" dirty="0"/>
          </a:p>
          <a:p>
            <a:pPr marL="342900" indent="-342900">
              <a:buFont typeface="Arial" panose="020B0604020202020204" pitchFamily="34" charset="0"/>
              <a:buChar char="•"/>
            </a:pPr>
            <a:r>
              <a:rPr lang="en-IN" sz="2200" dirty="0">
                <a:solidFill>
                  <a:schemeClr val="bg2">
                    <a:lumMod val="25000"/>
                  </a:schemeClr>
                </a:solidFill>
              </a:rPr>
              <a:t>Subtract 2 hours.</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ea typeface="Times New Roman" panose="02020603050405020304" pitchFamily="18" charset="0"/>
              </a:rPr>
              <a:t>SUBTIME</a:t>
            </a:r>
            <a:r>
              <a:rPr lang="en-IN" dirty="0">
                <a:solidFill>
                  <a:schemeClr val="bg1">
                    <a:lumMod val="65000"/>
                  </a:schemeClr>
                </a:solidFill>
                <a:latin typeface="Liberation Mono"/>
              </a:rPr>
              <a:t>(</a:t>
            </a:r>
            <a:r>
              <a:rPr lang="en-IN" dirty="0">
                <a:solidFill>
                  <a:srgbClr val="3F6971"/>
                </a:solidFill>
                <a:latin typeface="Liberation Mono"/>
              </a:rPr>
              <a:t>NOW()</a:t>
            </a:r>
            <a:r>
              <a:rPr lang="en-IN" dirty="0">
                <a:latin typeface="Liberation Mono"/>
              </a:rPr>
              <a:t>, "2:00:00"</a:t>
            </a:r>
            <a:r>
              <a:rPr lang="en-IN" dirty="0">
                <a:solidFill>
                  <a:schemeClr val="bg1">
                    <a:lumMod val="65000"/>
                  </a:schemeClr>
                </a:solidFill>
                <a:latin typeface="Liberation Mono"/>
              </a:rPr>
              <a:t>)</a:t>
            </a:r>
            <a:r>
              <a:rPr lang="en-IN" dirty="0">
                <a:latin typeface="Liberation Mono"/>
              </a:rPr>
              <a:t> AS Updated_time;</a:t>
            </a:r>
          </a:p>
          <a:p>
            <a:endParaRPr lang="en-IN" sz="800" dirty="0"/>
          </a:p>
          <a:p>
            <a:pPr marL="342900" indent="-342900">
              <a:buFont typeface="Arial" panose="020B0604020202020204" pitchFamily="34" charset="0"/>
              <a:buChar char="•"/>
            </a:pPr>
            <a:r>
              <a:rPr lang="en-IN" sz="2200" dirty="0">
                <a:solidFill>
                  <a:schemeClr val="bg2">
                    <a:lumMod val="25000"/>
                  </a:schemeClr>
                </a:solidFill>
              </a:rPr>
              <a:t>Subtract 10 hours 30 minute 25 second and 100000 Microseconds.</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ea typeface="Times New Roman" panose="02020603050405020304" pitchFamily="18" charset="0"/>
              </a:rPr>
              <a:t>SUBTIME</a:t>
            </a:r>
            <a:r>
              <a:rPr lang="en-IN" dirty="0">
                <a:solidFill>
                  <a:schemeClr val="bg1">
                    <a:lumMod val="65000"/>
                  </a:schemeClr>
                </a:solidFill>
                <a:latin typeface="Liberation Mono"/>
              </a:rPr>
              <a:t>(</a:t>
            </a:r>
            <a:r>
              <a:rPr lang="en-IN" dirty="0">
                <a:solidFill>
                  <a:srgbClr val="3F6971"/>
                </a:solidFill>
                <a:latin typeface="Liberation Mono"/>
              </a:rPr>
              <a:t>NOW()</a:t>
            </a:r>
            <a:r>
              <a:rPr lang="en-IN" dirty="0">
                <a:latin typeface="Liberation Mono"/>
              </a:rPr>
              <a:t>, "10:30:25.100000"</a:t>
            </a:r>
            <a:r>
              <a:rPr lang="en-IN" dirty="0">
                <a:solidFill>
                  <a:schemeClr val="bg1">
                    <a:lumMod val="65000"/>
                  </a:schemeClr>
                </a:solidFill>
                <a:latin typeface="Liberation Mono"/>
              </a:rPr>
              <a:t>)</a:t>
            </a:r>
            <a:r>
              <a:rPr lang="en-IN" dirty="0">
                <a:latin typeface="Liberation Mono"/>
              </a:rPr>
              <a:t> AS Updated_time;</a:t>
            </a:r>
          </a:p>
          <a:p>
            <a:endParaRPr lang="en-IN" sz="800" dirty="0"/>
          </a:p>
          <a:p>
            <a:pPr marL="342900" indent="-342900">
              <a:buFont typeface="Arial" panose="020B0604020202020204" pitchFamily="34" charset="0"/>
              <a:buChar char="•"/>
            </a:pPr>
            <a:r>
              <a:rPr lang="en-IN" sz="2200" dirty="0">
                <a:solidFill>
                  <a:schemeClr val="bg2">
                    <a:lumMod val="25000"/>
                  </a:schemeClr>
                </a:solidFill>
              </a:rPr>
              <a:t>Subtract 1 day 2 hours 30 minute 25 second.</a:t>
            </a:r>
          </a:p>
          <a:p>
            <a:pPr marL="363538"/>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dirty="0">
                <a:solidFill>
                  <a:srgbClr val="3F6971"/>
                </a:solidFill>
                <a:latin typeface="Liberation Mono"/>
                <a:ea typeface="Times New Roman" panose="02020603050405020304" pitchFamily="18" charset="0"/>
              </a:rPr>
              <a:t>SUBTIME</a:t>
            </a:r>
            <a:r>
              <a:rPr lang="en-IN" dirty="0">
                <a:solidFill>
                  <a:schemeClr val="bg1">
                    <a:lumMod val="65000"/>
                  </a:schemeClr>
                </a:solidFill>
                <a:latin typeface="Liberation Mono"/>
              </a:rPr>
              <a:t>(</a:t>
            </a:r>
            <a:r>
              <a:rPr lang="en-IN" dirty="0">
                <a:solidFill>
                  <a:srgbClr val="3F6971"/>
                </a:solidFill>
                <a:latin typeface="Liberation Mono"/>
              </a:rPr>
              <a:t>NOW()</a:t>
            </a:r>
            <a:r>
              <a:rPr lang="en-IN" dirty="0">
                <a:latin typeface="Liberation Mono"/>
              </a:rPr>
              <a:t>, "1 2:30:25"</a:t>
            </a:r>
            <a:r>
              <a:rPr lang="en-IN" dirty="0">
                <a:solidFill>
                  <a:schemeClr val="bg1">
                    <a:lumMod val="65000"/>
                  </a:schemeClr>
                </a:solidFill>
                <a:latin typeface="Liberation Mono"/>
              </a:rPr>
              <a:t>)</a:t>
            </a:r>
            <a:r>
              <a:rPr lang="en-IN" dirty="0">
                <a:latin typeface="Liberation Mono"/>
              </a:rPr>
              <a:t> AS Updated_time;</a:t>
            </a:r>
          </a:p>
        </p:txBody>
      </p:sp>
      <p:sp>
        <p:nvSpPr>
          <p:cNvPr id="8" name="TextBox 7">
            <a:extLst>
              <a:ext uri="{FF2B5EF4-FFF2-40B4-BE49-F238E27FC236}">
                <a16:creationId xmlns="" xmlns:a16="http://schemas.microsoft.com/office/drawing/2014/main" id="{E83AFDC3-327C-4C89-B524-3E7125B6E29B}"/>
              </a:ext>
            </a:extLst>
          </p:cNvPr>
          <p:cNvSpPr txBox="1"/>
          <p:nvPr/>
        </p:nvSpPr>
        <p:spPr>
          <a:xfrm>
            <a:off x="1271464" y="75920"/>
            <a:ext cx="720080" cy="369332"/>
          </a:xfrm>
          <a:prstGeom prst="rect">
            <a:avLst/>
          </a:prstGeom>
          <a:noFill/>
        </p:spPr>
        <p:txBody>
          <a:bodyPr wrap="square">
            <a:spAutoFit/>
          </a:bodyPr>
          <a:lstStyle/>
          <a:p>
            <a:r>
              <a:rPr lang="en-IN" dirty="0">
                <a:solidFill>
                  <a:schemeClr val="accent5">
                    <a:lumMod val="75000"/>
                  </a:schemeClr>
                </a:solidFill>
                <a:latin typeface="Liberation Mono"/>
                <a:cs typeface="Arial" panose="020B0604020202020204" pitchFamily="34" charset="0"/>
              </a:rPr>
              <a:t>=</a:t>
            </a:r>
            <a:endParaRPr lang="en-IN" dirty="0"/>
          </a:p>
        </p:txBody>
      </p:sp>
    </p:spTree>
    <p:extLst>
      <p:ext uri="{BB962C8B-B14F-4D97-AF65-F5344CB8AC3E}">
        <p14:creationId xmlns="" xmlns:p14="http://schemas.microsoft.com/office/powerpoint/2010/main" val="3149576464"/>
      </p:ext>
    </p:extLst>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extract</a:t>
            </a:r>
          </a:p>
        </p:txBody>
      </p:sp>
      <p:sp>
        <p:nvSpPr>
          <p:cNvPr id="5" name="Rectangle 4"/>
          <p:cNvSpPr/>
          <p:nvPr/>
        </p:nvSpPr>
        <p:spPr>
          <a:xfrm>
            <a:off x="464400" y="17532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a:t>
            </a:r>
            <a:r>
              <a:rPr lang="en-IN" sz="2000" dirty="0">
                <a:solidFill>
                  <a:schemeClr val="tx2"/>
                </a:solidFill>
                <a:latin typeface="Liberation Mono"/>
              </a:rPr>
              <a:t>unit</a:t>
            </a:r>
            <a:r>
              <a:rPr lang="en-IN" sz="2000" dirty="0">
                <a:solidFill>
                  <a:srgbClr val="0077AA"/>
                </a:solidFill>
                <a:latin typeface="Liberation Mono"/>
              </a:rPr>
              <a:t> FROM </a:t>
            </a:r>
            <a:r>
              <a:rPr lang="en-IN" sz="2000" dirty="0">
                <a:solidFill>
                  <a:schemeClr val="tx2"/>
                </a:solidFill>
                <a:latin typeface="Liberation Mono"/>
              </a:rPr>
              <a:t>date</a:t>
            </a:r>
            <a:r>
              <a:rPr lang="en-IN" sz="2000" dirty="0">
                <a:solidFill>
                  <a:srgbClr val="0077AA"/>
                </a:solidFill>
                <a:latin typeface="Liberation Mono"/>
              </a:rPr>
              <a:t>)</a:t>
            </a:r>
          </a:p>
        </p:txBody>
      </p:sp>
      <p:sp>
        <p:nvSpPr>
          <p:cNvPr id="6" name="Rectangle 5"/>
          <p:cNvSpPr/>
          <p:nvPr/>
        </p:nvSpPr>
        <p:spPr>
          <a:xfrm>
            <a:off x="335360" y="4293096"/>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YEAR_MONTH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chemeClr val="bg1">
                  <a:lumMod val="65000"/>
                </a:schemeClr>
              </a:solidFill>
              <a:latin typeface="Liberation Mono"/>
              <a:ea typeface="Times New Roman" panose="02020603050405020304" pitchFamily="18" charset="0"/>
            </a:endParaRPr>
          </a:p>
        </p:txBody>
      </p:sp>
      <p:sp>
        <p:nvSpPr>
          <p:cNvPr id="7" name="Rectangle 6"/>
          <p:cNvSpPr/>
          <p:nvPr/>
        </p:nvSpPr>
        <p:spPr>
          <a:xfrm>
            <a:off x="335360" y="703183"/>
            <a:ext cx="1152128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 xmlns:p14="http://schemas.microsoft.com/office/powerpoint/2010/main" val="4156268638"/>
              </p:ext>
            </p:extLst>
          </p:nvPr>
        </p:nvGraphicFramePr>
        <p:xfrm>
          <a:off x="335360" y="2348880"/>
          <a:ext cx="10153128" cy="1879600"/>
        </p:xfrm>
        <a:graphic>
          <a:graphicData uri="http://schemas.openxmlformats.org/drawingml/2006/table">
            <a:tbl>
              <a:tblPr firstRow="1" bandRow="1">
                <a:tableStyleId>{7E9639D4-E3E2-4D34-9284-5A2195B3D0D7}</a:tableStyleId>
              </a:tblPr>
              <a:tblGrid>
                <a:gridCol w="3139180">
                  <a:extLst>
                    <a:ext uri="{9D8B030D-6E8A-4147-A177-3AD203B41FA5}">
                      <a16:colId xmlns="" xmlns:a16="http://schemas.microsoft.com/office/drawing/2014/main" val="20000"/>
                    </a:ext>
                  </a:extLst>
                </a:gridCol>
                <a:gridCol w="2400550">
                  <a:extLst>
                    <a:ext uri="{9D8B030D-6E8A-4147-A177-3AD203B41FA5}">
                      <a16:colId xmlns="" xmlns:a16="http://schemas.microsoft.com/office/drawing/2014/main" val="20001"/>
                    </a:ext>
                  </a:extLst>
                </a:gridCol>
                <a:gridCol w="2123563">
                  <a:extLst>
                    <a:ext uri="{9D8B030D-6E8A-4147-A177-3AD203B41FA5}">
                      <a16:colId xmlns="" xmlns:a16="http://schemas.microsoft.com/office/drawing/2014/main" val="20002"/>
                    </a:ext>
                  </a:extLst>
                </a:gridCol>
                <a:gridCol w="1569590">
                  <a:extLst>
                    <a:ext uri="{9D8B030D-6E8A-4147-A177-3AD203B41FA5}">
                      <a16:colId xmlns="" xmlns:a16="http://schemas.microsoft.com/office/drawing/2014/main" val="20003"/>
                    </a:ext>
                  </a:extLst>
                </a:gridCol>
                <a:gridCol w="920245">
                  <a:extLst>
                    <a:ext uri="{9D8B030D-6E8A-4147-A177-3AD203B41FA5}">
                      <a16:colId xmlns="" xmlns:a16="http://schemas.microsoft.com/office/drawing/2014/main" val="20004"/>
                    </a:ext>
                  </a:extLst>
                </a:gridCol>
              </a:tblGrid>
              <a:tr h="370840">
                <a:tc gridSpan="5">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 xmlns:a16="http://schemas.microsoft.com/office/drawing/2014/main" val="10000"/>
                  </a:ext>
                </a:extLst>
              </a:tr>
              <a:tr h="370840">
                <a:tc>
                  <a:txBody>
                    <a:bodyPr/>
                    <a:lstStyle/>
                    <a:p>
                      <a:r>
                        <a:rPr lang="en-IN" sz="1800" dirty="0">
                          <a:latin typeface="Liberation Mono"/>
                          <a:cs typeface="Arial" panose="020B0604020202020204" pitchFamily="34" charset="0"/>
                        </a:rPr>
                        <a:t>MICROSECOND</a:t>
                      </a:r>
                    </a:p>
                  </a:txBody>
                  <a:tcPr/>
                </a:tc>
                <a:tc>
                  <a:txBody>
                    <a:bodyPr/>
                    <a:lstStyle/>
                    <a:p>
                      <a:r>
                        <a:rPr lang="en-IN" sz="1800" dirty="0">
                          <a:latin typeface="Liberation Mono"/>
                          <a:cs typeface="Arial" panose="020B0604020202020204" pitchFamily="34" charset="0"/>
                        </a:rPr>
                        <a:t>SECOND</a:t>
                      </a:r>
                    </a:p>
                  </a:txBody>
                  <a:tcPr/>
                </a:tc>
                <a:tc>
                  <a:txBody>
                    <a:bodyPr/>
                    <a:lstStyle/>
                    <a:p>
                      <a:r>
                        <a:rPr lang="en-IN" sz="1800" dirty="0">
                          <a:latin typeface="Liberation Mono"/>
                          <a:cs typeface="Arial" panose="020B0604020202020204" pitchFamily="34" charset="0"/>
                        </a:rPr>
                        <a:t>MINUTE</a:t>
                      </a:r>
                    </a:p>
                  </a:txBody>
                  <a:tcPr/>
                </a:tc>
                <a:tc>
                  <a:txBody>
                    <a:bodyPr/>
                    <a:lstStyle/>
                    <a:p>
                      <a:r>
                        <a:rPr lang="en-IN" sz="1800" dirty="0">
                          <a:latin typeface="Liberation Mono"/>
                          <a:cs typeface="Arial" panose="020B0604020202020204" pitchFamily="34" charset="0"/>
                        </a:rPr>
                        <a:t>HOUR</a:t>
                      </a:r>
                    </a:p>
                  </a:txBody>
                  <a:tcPr/>
                </a:tc>
                <a:tc>
                  <a:txBody>
                    <a:bodyPr/>
                    <a:lstStyle/>
                    <a:p>
                      <a:r>
                        <a:rPr lang="en-IN" sz="1800" dirty="0">
                          <a:latin typeface="Liberation Mono"/>
                          <a:cs typeface="Arial" panose="020B0604020202020204" pitchFamily="34" charset="0"/>
                        </a:rPr>
                        <a:t>DAY</a:t>
                      </a:r>
                    </a:p>
                  </a:txBody>
                  <a:tcPr/>
                </a:tc>
                <a:extLst>
                  <a:ext uri="{0D108BD9-81ED-4DB2-BD59-A6C34878D82A}">
                    <a16:rowId xmlns="" xmlns:a16="http://schemas.microsoft.com/office/drawing/2014/main" val="10001"/>
                  </a:ext>
                </a:extLst>
              </a:tr>
              <a:tr h="370840">
                <a:tc>
                  <a:txBody>
                    <a:bodyPr/>
                    <a:lstStyle/>
                    <a:p>
                      <a:r>
                        <a:rPr lang="en-IN" sz="1800" dirty="0">
                          <a:latin typeface="Liberation Mono"/>
                          <a:cs typeface="Arial" panose="020B0604020202020204" pitchFamily="34" charset="0"/>
                        </a:rPr>
                        <a:t>WEEK</a:t>
                      </a:r>
                    </a:p>
                  </a:txBody>
                  <a:tcPr/>
                </a:tc>
                <a:tc>
                  <a:txBody>
                    <a:bodyPr/>
                    <a:lstStyle/>
                    <a:p>
                      <a:r>
                        <a:rPr lang="en-IN" sz="1800" dirty="0">
                          <a:latin typeface="Liberation Mono"/>
                          <a:cs typeface="Arial" panose="020B0604020202020204" pitchFamily="34" charset="0"/>
                        </a:rPr>
                        <a:t>MONTH</a:t>
                      </a:r>
                    </a:p>
                  </a:txBody>
                  <a:tcPr/>
                </a:tc>
                <a:tc>
                  <a:txBody>
                    <a:bodyPr/>
                    <a:lstStyle/>
                    <a:p>
                      <a:r>
                        <a:rPr lang="en-IN" sz="1800" dirty="0">
                          <a:latin typeface="Liberation Mono"/>
                          <a:cs typeface="Arial" panose="020B0604020202020204" pitchFamily="34" charset="0"/>
                        </a:rPr>
                        <a:t>QUARTER</a:t>
                      </a:r>
                    </a:p>
                  </a:txBody>
                  <a:tcPr/>
                </a:tc>
                <a:tc>
                  <a:txBody>
                    <a:bodyPr/>
                    <a:lstStyle/>
                    <a:p>
                      <a:r>
                        <a:rPr lang="en-IN" sz="1800" dirty="0">
                          <a:latin typeface="Liberation Mono"/>
                          <a:cs typeface="Arial" panose="020B0604020202020204" pitchFamily="34" charset="0"/>
                        </a:rPr>
                        <a:t>YEAR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MINUTE_SECOND</a:t>
                      </a:r>
                    </a:p>
                  </a:txBody>
                  <a:tcPr/>
                </a:tc>
                <a:tc>
                  <a:txBody>
                    <a:bodyPr/>
                    <a:lstStyle/>
                    <a:p>
                      <a:r>
                        <a:rPr lang="en-IN" sz="1800" dirty="0">
                          <a:latin typeface="Liberation Mono"/>
                          <a:cs typeface="Arial" panose="020B0604020202020204" pitchFamily="34" charset="0"/>
                        </a:rPr>
                        <a:t>HOUR_SECOND</a:t>
                      </a:r>
                    </a:p>
                  </a:txBody>
                  <a:tcPr/>
                </a:tc>
                <a:tc>
                  <a:txBody>
                    <a:bodyPr/>
                    <a:lstStyle/>
                    <a:p>
                      <a:r>
                        <a:rPr lang="en-IN" sz="1800" dirty="0">
                          <a:latin typeface="Liberation Mono"/>
                          <a:cs typeface="Arial" panose="020B0604020202020204" pitchFamily="34" charset="0"/>
                        </a:rPr>
                        <a:t>DAY_SECOND</a:t>
                      </a:r>
                    </a:p>
                  </a:txBody>
                  <a:tcPr/>
                </a:tc>
                <a:tc>
                  <a:txBody>
                    <a:bodyPr/>
                    <a:lstStyle/>
                    <a:p>
                      <a:r>
                        <a:rPr lang="en-IN" sz="1800" dirty="0">
                          <a:latin typeface="Liberation Mono"/>
                          <a:cs typeface="Arial" panose="020B0604020202020204" pitchFamily="34" charset="0"/>
                        </a:rPr>
                        <a:t>DAY_HOUR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 xmlns:a16="http://schemas.microsoft.com/office/drawing/2014/main" val="10003"/>
                  </a:ext>
                </a:extLst>
              </a:tr>
              <a:tr h="370840">
                <a:tc>
                  <a:txBody>
                    <a:bodyPr/>
                    <a:lstStyle/>
                    <a:p>
                      <a:r>
                        <a:rPr lang="en-IN" sz="1800" dirty="0">
                          <a:latin typeface="Liberation Mono"/>
                          <a:cs typeface="Arial" panose="020B0604020202020204" pitchFamily="34" charset="0"/>
                        </a:rPr>
                        <a:t>HOUR_MINUTE</a:t>
                      </a:r>
                    </a:p>
                  </a:txBody>
                  <a:tcPr/>
                </a:tc>
                <a:tc>
                  <a:txBody>
                    <a:bodyPr/>
                    <a:lstStyle/>
                    <a:p>
                      <a:r>
                        <a:rPr lang="en-IN" sz="1800" dirty="0">
                          <a:latin typeface="Liberation Mono"/>
                          <a:cs typeface="Arial" panose="020B0604020202020204" pitchFamily="34" charset="0"/>
                        </a:rPr>
                        <a:t>DAY_MINUTE</a:t>
                      </a:r>
                    </a:p>
                  </a:txBody>
                  <a:tcPr/>
                </a:tc>
                <a:tc>
                  <a:txBody>
                    <a:bodyPr/>
                    <a:lstStyle/>
                    <a:p>
                      <a:r>
                        <a:rPr lang="en-IN" sz="1800" dirty="0">
                          <a:latin typeface="Liberation Mono"/>
                          <a:cs typeface="Arial" panose="020B0604020202020204" pitchFamily="34" charset="0"/>
                        </a:rPr>
                        <a:t>YEAR_MONTH</a:t>
                      </a:r>
                    </a:p>
                  </a:txBody>
                  <a:tcPr/>
                </a:tc>
                <a:tc>
                  <a:txBody>
                    <a:bodyPr/>
                    <a:lstStyle/>
                    <a:p>
                      <a:endParaRPr lang="en-IN" sz="1800" dirty="0">
                        <a:latin typeface="Liberation Mono"/>
                        <a:cs typeface="Arial" panose="020B0604020202020204" pitchFamily="34" charset="0"/>
                      </a:endParaRP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 xmlns:a16="http://schemas.microsoft.com/office/drawing/2014/main" val="10004"/>
                  </a:ext>
                </a:extLst>
              </a:tr>
            </a:tbl>
          </a:graphicData>
        </a:graphic>
      </p:graphicFrame>
      <p:sp>
        <p:nvSpPr>
          <p:cNvPr id="8" name="Rectangle 7">
            <a:extLst>
              <a:ext uri="{FF2B5EF4-FFF2-40B4-BE49-F238E27FC236}">
                <a16:creationId xmlns="" xmlns:a16="http://schemas.microsoft.com/office/drawing/2014/main" id="{94A6A4DD-469A-42BD-A50E-670D61A52E2C}"/>
              </a:ext>
            </a:extLst>
          </p:cNvPr>
          <p:cNvSpPr/>
          <p:nvPr/>
        </p:nvSpPr>
        <p:spPr>
          <a:xfrm>
            <a:off x="335360" y="5301208"/>
            <a:ext cx="6858000" cy="1354217"/>
          </a:xfrm>
          <a:prstGeom prst="rect">
            <a:avLst/>
          </a:prstGeom>
          <a:noFill/>
        </p:spPr>
        <p:txBody>
          <a:bodyPr wrap="square">
            <a:spAutoFit/>
          </a:bodyPr>
          <a:lstStyle/>
          <a:p>
            <a:r>
              <a:rPr lang="en-IN" sz="18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There must no space between extract function and ().</a:t>
            </a:r>
          </a:p>
          <a:p>
            <a:r>
              <a:rPr lang="en-IN" sz="1800" dirty="0">
                <a:solidFill>
                  <a:srgbClr val="FF0000"/>
                </a:solidFill>
                <a:latin typeface="Arial" panose="020B0604020202020204" pitchFamily="34" charset="0"/>
                <a:cs typeface="Arial" panose="020B0604020202020204" pitchFamily="34" charset="0"/>
              </a:rPr>
              <a:t>e.g.</a:t>
            </a:r>
          </a:p>
          <a:p>
            <a:r>
              <a:rPr lang="en-IN" dirty="0">
                <a:solidFill>
                  <a:srgbClr val="FF0000"/>
                </a:solidFill>
                <a:latin typeface="Arial" panose="020B0604020202020204" pitchFamily="34" charset="0"/>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rgbClr val="0077AA"/>
                </a:solidFill>
                <a:latin typeface="Liberation Mono"/>
              </a:rPr>
              <a:t> </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sz="2000" dirty="0">
                <a:solidFill>
                  <a:srgbClr val="FF0000"/>
                </a:solidFill>
                <a:latin typeface="Liberation Mono"/>
                <a:ea typeface="Times New Roman" panose="02020603050405020304" pitchFamily="18" charset="0"/>
              </a:rPr>
              <a:t># error</a:t>
            </a:r>
            <a:endParaRPr lang="en-IN" dirty="0">
              <a:solidFill>
                <a:srgbClr val="FF0000"/>
              </a:solidFill>
              <a:latin typeface="Liberation Mono"/>
              <a:ea typeface="Times New Roman" panose="02020603050405020304" pitchFamily="18" charset="0"/>
            </a:endParaRPr>
          </a:p>
        </p:txBody>
      </p:sp>
    </p:spTree>
    <p:extLst>
      <p:ext uri="{BB962C8B-B14F-4D97-AF65-F5344CB8AC3E}">
        <p14:creationId xmlns="" xmlns:p14="http://schemas.microsoft.com/office/powerpoint/2010/main" val="258019711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 xmlns:p14="http://schemas.microsoft.com/office/powerpoint/2010/main" val="2589690581"/>
              </p:ext>
            </p:extLst>
          </p:nvPr>
        </p:nvGraphicFramePr>
        <p:xfrm>
          <a:off x="407368" y="814600"/>
          <a:ext cx="11377264" cy="4682487"/>
        </p:xfrm>
        <a:graphic>
          <a:graphicData uri="http://schemas.openxmlformats.org/drawingml/2006/table">
            <a:tbl>
              <a:tblPr firstRow="1" bandRow="1">
                <a:tableStyleId>{7E9639D4-E3E2-4D34-9284-5A2195B3D0D7}</a:tableStyleId>
              </a:tblPr>
              <a:tblGrid>
                <a:gridCol w="2376264">
                  <a:extLst>
                    <a:ext uri="{9D8B030D-6E8A-4147-A177-3AD203B41FA5}">
                      <a16:colId xmlns="" xmlns:a16="http://schemas.microsoft.com/office/drawing/2014/main" val="20000"/>
                    </a:ext>
                  </a:extLst>
                </a:gridCol>
                <a:gridCol w="9001000">
                  <a:extLst>
                    <a:ext uri="{9D8B030D-6E8A-4147-A177-3AD203B41FA5}">
                      <a16:colId xmlns=""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Arial" panose="020B0604020202020204" pitchFamily="34" charset="0"/>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DAY(</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DAY() is a </a:t>
                      </a:r>
                      <a:r>
                        <a:rPr lang="en-IN" sz="1800" b="1" dirty="0">
                          <a:effectLst/>
                          <a:latin typeface="Liberation Mono"/>
                          <a:cs typeface="Arial" panose="020B0604020202020204" pitchFamily="34" charset="0"/>
                        </a:rPr>
                        <a:t>synonym for DAYOFMONTH().</a:t>
                      </a:r>
                    </a:p>
                  </a:txBody>
                  <a:tcPr marL="76200" marR="76200" marT="76200" marB="76200"/>
                </a:tc>
                <a:extLst>
                  <a:ext uri="{0D108BD9-81ED-4DB2-BD59-A6C34878D82A}">
                    <a16:rowId xmlns="" xmlns:a16="http://schemas.microsoft.com/office/drawing/2014/main" val="10001"/>
                  </a:ext>
                </a:extLst>
              </a:tr>
              <a:tr h="442383">
                <a:tc>
                  <a:txBody>
                    <a:bodyPr/>
                    <a:lstStyle/>
                    <a:p>
                      <a:pPr fontAlgn="t"/>
                      <a:r>
                        <a:rPr kumimoji="0" lang="en-IN" sz="1800" kern="1200" dirty="0">
                          <a:solidFill>
                            <a:srgbClr val="0077AA"/>
                          </a:solidFill>
                          <a:latin typeface="Liberation Mono"/>
                          <a:ea typeface="+mn-ea"/>
                          <a:cs typeface="+mn-cs"/>
                        </a:rPr>
                        <a:t>DAYNAME(</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name of the weekday for date.</a:t>
                      </a:r>
                    </a:p>
                  </a:txBody>
                  <a:tcPr marL="76200" marR="76200" marT="76200" marB="76200"/>
                </a:tc>
                <a:extLst>
                  <a:ext uri="{0D108BD9-81ED-4DB2-BD59-A6C34878D82A}">
                    <a16:rowId xmlns="" xmlns:a16="http://schemas.microsoft.com/office/drawing/2014/main" val="10002"/>
                  </a:ext>
                </a:extLst>
              </a:tr>
              <a:tr h="442383">
                <a:tc>
                  <a:txBody>
                    <a:bodyPr/>
                    <a:lstStyle/>
                    <a:p>
                      <a:pPr fontAlgn="t"/>
                      <a:r>
                        <a:rPr kumimoji="0" lang="en-IN" sz="1800" kern="1200" dirty="0">
                          <a:solidFill>
                            <a:srgbClr val="0077AA"/>
                          </a:solidFill>
                          <a:latin typeface="Liberation Mono"/>
                          <a:ea typeface="+mn-ea"/>
                          <a:cs typeface="+mn-cs"/>
                        </a:rPr>
                        <a:t>DAYOFMONTH(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month for date, in the range 1 to 31</a:t>
                      </a:r>
                    </a:p>
                  </a:txBody>
                  <a:tcPr marL="76200" marR="76200" marT="76200" marB="76200"/>
                </a:tc>
                <a:extLst>
                  <a:ext uri="{0D108BD9-81ED-4DB2-BD59-A6C34878D82A}">
                    <a16:rowId xmlns="" xmlns:a16="http://schemas.microsoft.com/office/drawing/2014/main" val="10003"/>
                  </a:ext>
                </a:extLst>
              </a:tr>
              <a:tr h="442383">
                <a:tc>
                  <a:txBody>
                    <a:bodyPr/>
                    <a:lstStyle/>
                    <a:p>
                      <a:pPr fontAlgn="t"/>
                      <a:r>
                        <a:rPr kumimoji="0" lang="en-IN" sz="1800" kern="1200" dirty="0">
                          <a:solidFill>
                            <a:srgbClr val="0077AA"/>
                          </a:solidFill>
                          <a:latin typeface="Liberation Mono"/>
                          <a:ea typeface="+mn-ea"/>
                          <a:cs typeface="+mn-cs"/>
                        </a:rPr>
                        <a:t>DAYOFWEEK(</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(1 = Sunday, 2 = Monday, …, 7 = Saturday).</a:t>
                      </a:r>
                    </a:p>
                  </a:txBody>
                  <a:tcPr marL="76200" marR="76200" marT="76200" marB="76200"/>
                </a:tc>
                <a:extLst>
                  <a:ext uri="{0D108BD9-81ED-4DB2-BD59-A6C34878D82A}">
                    <a16:rowId xmlns="" xmlns:a16="http://schemas.microsoft.com/office/drawing/2014/main" val="10004"/>
                  </a:ext>
                </a:extLst>
              </a:tr>
              <a:tr h="442383">
                <a:tc>
                  <a:txBody>
                    <a:bodyPr/>
                    <a:lstStyle/>
                    <a:p>
                      <a:pPr fontAlgn="t"/>
                      <a:r>
                        <a:rPr kumimoji="0" lang="en-IN" sz="1800" kern="1200" dirty="0">
                          <a:solidFill>
                            <a:srgbClr val="0077AA"/>
                          </a:solidFill>
                          <a:latin typeface="Liberation Mono"/>
                          <a:ea typeface="+mn-ea"/>
                          <a:cs typeface="+mn-cs"/>
                        </a:rPr>
                        <a:t>DAYOFYEAR(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year for date, in the range 1 to 366</a:t>
                      </a:r>
                    </a:p>
                  </a:txBody>
                  <a:tcPr marL="76200" marR="76200" marT="76200" marB="76200"/>
                </a:tc>
                <a:extLst>
                  <a:ext uri="{0D108BD9-81ED-4DB2-BD59-A6C34878D82A}">
                    <a16:rowId xmlns="" xmlns:a16="http://schemas.microsoft.com/office/drawing/2014/main" val="10005"/>
                  </a:ext>
                </a:extLst>
              </a:tr>
              <a:tr h="442383">
                <a:tc>
                  <a:txBody>
                    <a:bodyPr/>
                    <a:lstStyle/>
                    <a:p>
                      <a:pPr fontAlgn="t"/>
                      <a:r>
                        <a:rPr kumimoji="0" lang="en-IN" sz="1800" kern="1200" dirty="0">
                          <a:solidFill>
                            <a:srgbClr val="0077AA"/>
                          </a:solidFill>
                          <a:latin typeface="Liberation Mono"/>
                          <a:ea typeface="+mn-ea"/>
                          <a:cs typeface="+mn-cs"/>
                        </a:rPr>
                        <a:t>LAST_DAY(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Takes a date or datetime value and returns the corresponding value for the last day of the month. Returns NULL if the argument is invalid.</a:t>
                      </a:r>
                    </a:p>
                  </a:txBody>
                  <a:tcPr marL="76200" marR="76200" marT="76200" marB="76200"/>
                </a:tc>
                <a:extLst>
                  <a:ext uri="{0D108BD9-81ED-4DB2-BD59-A6C34878D82A}">
                    <a16:rowId xmlns="" xmlns:a16="http://schemas.microsoft.com/office/drawing/2014/main" val="10006"/>
                  </a:ext>
                </a:extLst>
              </a:tr>
              <a:tr h="442383">
                <a:tc>
                  <a:txBody>
                    <a:bodyPr/>
                    <a:lstStyle/>
                    <a:p>
                      <a:pPr fontAlgn="t"/>
                      <a:r>
                        <a:rPr kumimoji="0" lang="en-IN" sz="1800" kern="1200" dirty="0">
                          <a:solidFill>
                            <a:srgbClr val="0077AA"/>
                          </a:solidFill>
                          <a:latin typeface="Liberation Mono"/>
                          <a:ea typeface="+mn-ea"/>
                          <a:cs typeface="+mn-cs"/>
                        </a:rPr>
                        <a:t>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month for date, in the range 1 to 12 for January to December</a:t>
                      </a:r>
                    </a:p>
                  </a:txBody>
                  <a:tcPr marL="76200" marR="76200" marT="76200" marB="76200"/>
                </a:tc>
                <a:extLst>
                  <a:ext uri="{0D108BD9-81ED-4DB2-BD59-A6C34878D82A}">
                    <a16:rowId xmlns="" xmlns:a16="http://schemas.microsoft.com/office/drawing/2014/main" val="10007"/>
                  </a:ext>
                </a:extLst>
              </a:tr>
              <a:tr h="442383">
                <a:tc>
                  <a:txBody>
                    <a:bodyPr/>
                    <a:lstStyle/>
                    <a:p>
                      <a:pPr fontAlgn="t"/>
                      <a:r>
                        <a:rPr kumimoji="0" lang="en-IN" sz="1800" kern="1200" dirty="0">
                          <a:solidFill>
                            <a:srgbClr val="0077AA"/>
                          </a:solidFill>
                          <a:latin typeface="Liberation Mono"/>
                          <a:ea typeface="+mn-ea"/>
                          <a:cs typeface="+mn-cs"/>
                        </a:rPr>
                        <a:t>MONTHNAME(</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full name of the month for date.</a:t>
                      </a:r>
                    </a:p>
                  </a:txBody>
                  <a:tcPr marL="76200" marR="76200" marT="76200" marB="76200"/>
                </a:tc>
                <a:extLst>
                  <a:ext uri="{0D108BD9-81ED-4DB2-BD59-A6C34878D82A}">
                    <a16:rowId xmlns="" xmlns:a16="http://schemas.microsoft.com/office/drawing/2014/main" val="10008"/>
                  </a:ext>
                </a:extLst>
              </a:tr>
              <a:tr h="442383">
                <a:tc>
                  <a:txBody>
                    <a:bodyPr/>
                    <a:lstStyle/>
                    <a:p>
                      <a:pPr fontAlgn="t"/>
                      <a:r>
                        <a:rPr kumimoji="0" lang="en-US" sz="1800" kern="1200" dirty="0">
                          <a:solidFill>
                            <a:srgbClr val="0077AA"/>
                          </a:solidFill>
                          <a:latin typeface="Liberation Mono"/>
                          <a:ea typeface="+mn-ea"/>
                          <a:cs typeface="+mn-cs"/>
                        </a:rPr>
                        <a:t>YEAR(</a:t>
                      </a:r>
                      <a:r>
                        <a:rPr kumimoji="0" lang="en-IN" sz="1800" kern="1200" dirty="0">
                          <a:solidFill>
                            <a:schemeClr val="tx2"/>
                          </a:solidFill>
                          <a:latin typeface="Liberation Mono"/>
                          <a:ea typeface="+mn-ea"/>
                          <a:cs typeface="+mn-cs"/>
                        </a:rPr>
                        <a:t>date</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year in 4 digit</a:t>
                      </a:r>
                    </a:p>
                  </a:txBody>
                  <a:tcPr marL="76200" marR="76200" marT="76200" marB="76200"/>
                </a:tc>
                <a:extLst>
                  <a:ext uri="{0D108BD9-81ED-4DB2-BD59-A6C34878D82A}">
                    <a16:rowId xmlns="" xmlns:a16="http://schemas.microsoft.com/office/drawing/2014/main" val="4177861595"/>
                  </a:ext>
                </a:extLst>
              </a:tr>
            </a:tbl>
          </a:graphicData>
        </a:graphic>
      </p:graphicFrame>
      <p:sp>
        <p:nvSpPr>
          <p:cNvPr id="7" name="Rectangle 6"/>
          <p:cNvSpPr/>
          <p:nvPr/>
        </p:nvSpPr>
        <p:spPr>
          <a:xfrm>
            <a:off x="407368" y="5683895"/>
            <a:ext cx="11377264" cy="76944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171450" indent="-171450">
              <a:buFont typeface="Arial" panose="020B0604020202020204" pitchFamily="34" charset="0"/>
              <a:buChar char="•"/>
            </a:pPr>
            <a:endParaRPr lang="en-IN" sz="800" dirty="0">
              <a:solidFill>
                <a:srgbClr val="DD4A68"/>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bg1">
                    <a:lumMod val="6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p:txBody>
      </p:sp>
    </p:spTree>
    <p:extLst>
      <p:ext uri="{BB962C8B-B14F-4D97-AF65-F5344CB8AC3E}">
        <p14:creationId xmlns="" xmlns:p14="http://schemas.microsoft.com/office/powerpoint/2010/main" val="2270596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 xmlns:p14="http://schemas.microsoft.com/office/powerpoint/2010/main" val="3663526264"/>
              </p:ext>
            </p:extLst>
          </p:nvPr>
        </p:nvGraphicFramePr>
        <p:xfrm>
          <a:off x="406800" y="813600"/>
          <a:ext cx="11376000" cy="4498761"/>
        </p:xfrm>
        <a:graphic>
          <a:graphicData uri="http://schemas.openxmlformats.org/drawingml/2006/table">
            <a:tbl>
              <a:tblPr firstRow="1" bandRow="1">
                <a:tableStyleId>{7E9639D4-E3E2-4D34-9284-5A2195B3D0D7}</a:tableStyleId>
              </a:tblPr>
              <a:tblGrid>
                <a:gridCol w="2844000">
                  <a:extLst>
                    <a:ext uri="{9D8B030D-6E8A-4147-A177-3AD203B41FA5}">
                      <a16:colId xmlns="" xmlns:a16="http://schemas.microsoft.com/office/drawing/2014/main" val="20000"/>
                    </a:ext>
                  </a:extLst>
                </a:gridCol>
                <a:gridCol w="8532000">
                  <a:extLst>
                    <a:ext uri="{9D8B030D-6E8A-4147-A177-3AD203B41FA5}">
                      <a16:colId xmlns=""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WEEKDAY(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(0 = Monday, 1 = Tuesday, … 6 = Sunday).</a:t>
                      </a:r>
                    </a:p>
                  </a:txBody>
                  <a:tcPr marL="76200" marR="76200" marT="76200" marB="76200"/>
                </a:tc>
                <a:extLst>
                  <a:ext uri="{0D108BD9-81ED-4DB2-BD59-A6C34878D82A}">
                    <a16:rowId xmlns="" xmlns:a16="http://schemas.microsoft.com/office/drawing/2014/main" val="10001"/>
                  </a:ext>
                </a:extLst>
              </a:tr>
              <a:tr h="442383">
                <a:tc>
                  <a:txBody>
                    <a:bodyPr/>
                    <a:lstStyle/>
                    <a:p>
                      <a:pPr fontAlgn="t"/>
                      <a:r>
                        <a:rPr kumimoji="0" lang="en-IN" sz="1800" kern="1200" dirty="0">
                          <a:solidFill>
                            <a:srgbClr val="0077AA"/>
                          </a:solidFill>
                          <a:latin typeface="Liberation Mono"/>
                          <a:ea typeface="+mn-ea"/>
                          <a:cs typeface="+mn-cs"/>
                        </a:rPr>
                        <a:t>WEEKOFYEAR(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calendar week of the date as a number in the range from 1 to 53.</a:t>
                      </a:r>
                    </a:p>
                  </a:txBody>
                  <a:tcPr marL="76200" marR="76200" marT="76200" marB="76200"/>
                </a:tc>
                <a:extLst>
                  <a:ext uri="{0D108BD9-81ED-4DB2-BD59-A6C34878D82A}">
                    <a16:rowId xmlns="" xmlns:a16="http://schemas.microsoft.com/office/drawing/2014/main" val="10002"/>
                  </a:ext>
                </a:extLst>
              </a:tr>
              <a:tr h="442383">
                <a:tc>
                  <a:txBody>
                    <a:bodyPr/>
                    <a:lstStyle/>
                    <a:p>
                      <a:pPr fontAlgn="t"/>
                      <a:r>
                        <a:rPr kumimoji="0" lang="en-IN" sz="1800" kern="1200" dirty="0">
                          <a:solidFill>
                            <a:srgbClr val="0077AA"/>
                          </a:solidFill>
                          <a:latin typeface="Liberation Mono"/>
                          <a:ea typeface="+mn-ea"/>
                          <a:cs typeface="+mn-cs"/>
                        </a:rPr>
                        <a:t>QUARTER(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quarter of the year for date, in the range 1 to 4.</a:t>
                      </a:r>
                    </a:p>
                  </a:txBody>
                  <a:tcPr marL="76200" marR="76200" marT="76200" marB="76200"/>
                </a:tc>
                <a:extLst>
                  <a:ext uri="{0D108BD9-81ED-4DB2-BD59-A6C34878D82A}">
                    <a16:rowId xmlns="" xmlns:a16="http://schemas.microsoft.com/office/drawing/2014/main" val="10003"/>
                  </a:ext>
                </a:extLst>
              </a:tr>
              <a:tr h="442383">
                <a:tc>
                  <a:txBody>
                    <a:bodyPr/>
                    <a:lstStyle/>
                    <a:p>
                      <a:pPr fontAlgn="t"/>
                      <a:r>
                        <a:rPr kumimoji="0" lang="en-IN" sz="1800" kern="1200" dirty="0">
                          <a:solidFill>
                            <a:srgbClr val="0077AA"/>
                          </a:solidFill>
                          <a:latin typeface="Liberation Mono"/>
                          <a:ea typeface="+mn-ea"/>
                          <a:cs typeface="+mn-cs"/>
                        </a:rPr>
                        <a:t>HOUR(</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hour for time. The range of the return value is 0 to 23 for time-of-day values.</a:t>
                      </a:r>
                    </a:p>
                  </a:txBody>
                  <a:tcPr marL="76200" marR="76200" marT="76200" marB="76200"/>
                </a:tc>
                <a:extLst>
                  <a:ext uri="{0D108BD9-81ED-4DB2-BD59-A6C34878D82A}">
                    <a16:rowId xmlns="" xmlns:a16="http://schemas.microsoft.com/office/drawing/2014/main" val="10004"/>
                  </a:ext>
                </a:extLst>
              </a:tr>
              <a:tr h="442383">
                <a:tc>
                  <a:txBody>
                    <a:bodyPr/>
                    <a:lstStyle/>
                    <a:p>
                      <a:pPr fontAlgn="t"/>
                      <a:r>
                        <a:rPr kumimoji="0" lang="en-IN" sz="1800" kern="1200" dirty="0">
                          <a:solidFill>
                            <a:srgbClr val="0077AA"/>
                          </a:solidFill>
                          <a:latin typeface="Liberation Mono"/>
                          <a:ea typeface="+mn-ea"/>
                          <a:cs typeface="+mn-cs"/>
                        </a:rPr>
                        <a:t>MINUTE(</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minute for time, in the range 0 to 59.</a:t>
                      </a:r>
                    </a:p>
                  </a:txBody>
                  <a:tcPr marL="76200" marR="76200" marT="76200" marB="76200"/>
                </a:tc>
                <a:extLst>
                  <a:ext uri="{0D108BD9-81ED-4DB2-BD59-A6C34878D82A}">
                    <a16:rowId xmlns="" xmlns:a16="http://schemas.microsoft.com/office/drawing/2014/main" val="10005"/>
                  </a:ext>
                </a:extLst>
              </a:tr>
              <a:tr h="442383">
                <a:tc>
                  <a:txBody>
                    <a:bodyPr/>
                    <a:lstStyle/>
                    <a:p>
                      <a:pPr fontAlgn="t"/>
                      <a:r>
                        <a:rPr kumimoji="0" lang="en-IN" sz="1800" kern="1200" dirty="0">
                          <a:solidFill>
                            <a:srgbClr val="0077AA"/>
                          </a:solidFill>
                          <a:latin typeface="Liberation Mono"/>
                          <a:ea typeface="+mn-ea"/>
                          <a:cs typeface="+mn-cs"/>
                        </a:rPr>
                        <a:t>SECOND(</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second for time, in the range 0 to 59.</a:t>
                      </a:r>
                    </a:p>
                  </a:txBody>
                  <a:tcPr marL="76200" marR="76200" marT="76200" marB="76200"/>
                </a:tc>
                <a:extLst>
                  <a:ext uri="{0D108BD9-81ED-4DB2-BD59-A6C34878D82A}">
                    <a16:rowId xmlns="" xmlns:a16="http://schemas.microsoft.com/office/drawing/2014/main" val="10006"/>
                  </a:ext>
                </a:extLst>
              </a:tr>
              <a:tr h="442383">
                <a:tc>
                  <a:txBody>
                    <a:bodyPr/>
                    <a:lstStyle/>
                    <a:p>
                      <a:pPr fontAlgn="t"/>
                      <a:r>
                        <a:rPr kumimoji="0" lang="en-IN" sz="1800" kern="1200" dirty="0">
                          <a:solidFill>
                            <a:srgbClr val="0077AA"/>
                          </a:solidFill>
                          <a:latin typeface="Liberation Mono"/>
                          <a:ea typeface="+mn-ea"/>
                          <a:cs typeface="+mn-cs"/>
                        </a:rPr>
                        <a:t>DATEDIFF(</a:t>
                      </a:r>
                      <a:r>
                        <a:rPr kumimoji="0" lang="en-IN" sz="1800" kern="1200" dirty="0">
                          <a:solidFill>
                            <a:schemeClr val="tx2"/>
                          </a:solidFill>
                          <a:latin typeface="Liberation Mono"/>
                          <a:ea typeface="+mn-ea"/>
                          <a:cs typeface="+mn-cs"/>
                        </a:rPr>
                        <a:t>expr1, expr2</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b="0" i="0" kern="1200" dirty="0">
                          <a:solidFill>
                            <a:schemeClr val="tx1"/>
                          </a:solidFill>
                          <a:effectLst/>
                          <a:latin typeface="Liberation Mono"/>
                          <a:ea typeface="+mn-ea"/>
                          <a:cs typeface="+mn-cs"/>
                        </a:rPr>
                        <a:t>Returns the number of days between two dates or datetimes.</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 xmlns:a16="http://schemas.microsoft.com/office/drawing/2014/main" val="10007"/>
                  </a:ext>
                </a:extLst>
              </a:tr>
              <a:tr h="442383">
                <a:tc>
                  <a:txBody>
                    <a:bodyPr/>
                    <a:lstStyle/>
                    <a:p>
                      <a:pPr fontAlgn="t"/>
                      <a:r>
                        <a:rPr kumimoji="0" lang="en-US" sz="1800" kern="1200" dirty="0">
                          <a:solidFill>
                            <a:srgbClr val="0077AA"/>
                          </a:solidFill>
                          <a:latin typeface="Liberation Mono"/>
                          <a:ea typeface="+mn-ea"/>
                          <a:cs typeface="+mn-cs"/>
                        </a:rPr>
                        <a:t>STR_TO_DATE(</a:t>
                      </a:r>
                      <a:r>
                        <a:rPr kumimoji="0" lang="en-US" sz="1800" kern="1200" dirty="0">
                          <a:solidFill>
                            <a:schemeClr val="tx2"/>
                          </a:solidFill>
                          <a:latin typeface="Liberation Mono"/>
                          <a:ea typeface="+mn-ea"/>
                          <a:cs typeface="+mn-cs"/>
                        </a:rPr>
                        <a:t>str, format</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US" sz="1800" dirty="0">
                          <a:effectLst/>
                          <a:latin typeface="Liberation Mono"/>
                          <a:cs typeface="Arial" panose="020B0604020202020204" pitchFamily="34" charset="0"/>
                        </a:rPr>
                        <a:t>Convert a string to a date.</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 xmlns:a16="http://schemas.microsoft.com/office/drawing/2014/main" val="3816672619"/>
                  </a:ext>
                </a:extLst>
              </a:tr>
            </a:tbl>
          </a:graphicData>
        </a:graphic>
      </p:graphicFrame>
      <p:sp>
        <p:nvSpPr>
          <p:cNvPr id="5" name="Rectangle 4"/>
          <p:cNvSpPr/>
          <p:nvPr/>
        </p:nvSpPr>
        <p:spPr>
          <a:xfrm>
            <a:off x="309522" y="4941168"/>
            <a:ext cx="11572956" cy="172354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WEEKDAY</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solidFill>
                  <a:schemeClr val="tx1">
                    <a:lumMod val="65000"/>
                    <a:lumOff val="35000"/>
                  </a:schemeClr>
                </a:solidFill>
                <a:latin typeface="Liberation Mono"/>
              </a:rPr>
              <a:t>(</a:t>
            </a:r>
            <a:r>
              <a:rPr lang="en-IN" dirty="0">
                <a:latin typeface="Liberation Mono"/>
              </a:rPr>
              <a:t>hiredate</a:t>
            </a:r>
            <a:r>
              <a:rPr lang="en-IN" dirty="0">
                <a:solidFill>
                  <a:schemeClr val="tx1">
                    <a:lumMod val="65000"/>
                    <a:lumOff val="35000"/>
                  </a:schemeClr>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17</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ea typeface="Times New Roman" panose="02020603050405020304" pitchFamily="18" charset="0"/>
              </a:rPr>
              <a:t>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 </a:t>
            </a:r>
            <a:r>
              <a:rPr lang="en-US" dirty="0">
                <a:solidFill>
                  <a:srgbClr val="990055"/>
                </a:solidFill>
                <a:latin typeface="Liberation Mono"/>
              </a:rPr>
              <a:t>4</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ea typeface="Times New Roman" panose="02020603050405020304" pitchFamily="18" charset="0"/>
              </a:rPr>
              <a:t> AND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 </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OR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 </a:t>
            </a:r>
            <a:r>
              <a:rPr lang="en-US" dirty="0">
                <a:solidFill>
                  <a:srgbClr val="990055"/>
                </a:solidFill>
                <a:latin typeface="Liberation Mono"/>
              </a:rPr>
              <a:t>400</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0 R1 </a:t>
            </a:r>
            <a:r>
              <a:rPr lang="en-US" dirty="0">
                <a:solidFill>
                  <a:srgbClr val="0077AA"/>
                </a:solidFill>
                <a:latin typeface="Liberation Mono"/>
              </a:rPr>
              <a:t>FROM</a:t>
            </a:r>
            <a:r>
              <a:rPr lang="en-US" dirty="0">
                <a:latin typeface="Liberation Mono"/>
                <a:ea typeface="Times New Roman" panose="02020603050405020304" pitchFamily="18" charset="0"/>
              </a:rPr>
              <a:t> emp</a:t>
            </a:r>
            <a:r>
              <a:rPr lang="en-IN" dirty="0">
                <a:latin typeface="Liberation Mono"/>
                <a:ea typeface="Times New Roman" panose="02020603050405020304" pitchFamily="18" charset="0"/>
              </a:rPr>
              <a:t> ;</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ea typeface="Times New Roman" panose="02020603050405020304" pitchFamily="18" charset="0"/>
              </a:rPr>
              <a:t> </a:t>
            </a:r>
            <a:r>
              <a:rPr lang="en-US" dirty="0">
                <a:solidFill>
                  <a:srgbClr val="3F6971"/>
                </a:solidFill>
                <a:latin typeface="Liberation Mono"/>
              </a:rPr>
              <a:t>STR_TO_DATE</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'24/05/2022', '%d/%m/%Y'</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
        <p:nvSpPr>
          <p:cNvPr id="2" name="Rectangle 1">
            <a:extLst>
              <a:ext uri="{FF2B5EF4-FFF2-40B4-BE49-F238E27FC236}">
                <a16:creationId xmlns="" xmlns:a16="http://schemas.microsoft.com/office/drawing/2014/main" id="{9FD868F8-4FEC-4274-895E-1A1F66EA88F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spTree>
    <p:extLst>
      <p:ext uri="{BB962C8B-B14F-4D97-AF65-F5344CB8AC3E}">
        <p14:creationId xmlns="" xmlns:p14="http://schemas.microsoft.com/office/powerpoint/2010/main" val="223814582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 xmlns:p14="http://schemas.microsoft.com/office/powerpoint/2010/main" val="173454131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35360" y="5708402"/>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'%a'</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 xmlns:p14="http://schemas.microsoft.com/office/powerpoint/2010/main" val="619898087"/>
              </p:ext>
            </p:extLst>
          </p:nvPr>
        </p:nvGraphicFramePr>
        <p:xfrm>
          <a:off x="406800" y="612000"/>
          <a:ext cx="11377264" cy="4423830"/>
        </p:xfrm>
        <a:graphic>
          <a:graphicData uri="http://schemas.openxmlformats.org/drawingml/2006/table">
            <a:tbl>
              <a:tblPr firstRow="1" bandRow="1">
                <a:tableStyleId>{7E9639D4-E3E2-4D34-9284-5A2195B3D0D7}</a:tableStyleId>
              </a:tblPr>
              <a:tblGrid>
                <a:gridCol w="1765437">
                  <a:extLst>
                    <a:ext uri="{9D8B030D-6E8A-4147-A177-3AD203B41FA5}">
                      <a16:colId xmlns="" xmlns:a16="http://schemas.microsoft.com/office/drawing/2014/main" val="20000"/>
                    </a:ext>
                  </a:extLst>
                </a:gridCol>
                <a:gridCol w="9611827">
                  <a:extLst>
                    <a:ext uri="{9D8B030D-6E8A-4147-A177-3AD203B41FA5}">
                      <a16:colId xmlns=""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 xmlns:a16="http://schemas.microsoft.com/office/drawing/2014/main" val="10000"/>
                  </a:ext>
                </a:extLst>
              </a:tr>
              <a:tr h="442383">
                <a:tc>
                  <a:txBody>
                    <a:bodyPr/>
                    <a:lstStyle/>
                    <a:p>
                      <a:pPr>
                        <a:spcAft>
                          <a:spcPts val="0"/>
                        </a:spcAft>
                      </a:pPr>
                      <a:r>
                        <a:rPr kumimoji="0" lang="en-US" sz="1800" kern="1200" dirty="0">
                          <a:solidFill>
                            <a:srgbClr val="0077AA"/>
                          </a:solidFill>
                          <a:latin typeface="Liberation Mono"/>
                          <a:ea typeface="+mn-ea"/>
                          <a:cs typeface="+mn-cs"/>
                        </a:rPr>
                        <a:t>%a</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Abbreviated weekday name (Sun-Sat)</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%b</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Abbreviated month name (Jan-Dec)</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 xmlns:a16="http://schemas.microsoft.com/office/drawing/2014/main" val="10002"/>
                  </a:ext>
                </a:extLst>
              </a:tr>
              <a:tr h="442383">
                <a:tc>
                  <a:txBody>
                    <a:bodyPr/>
                    <a:lstStyle/>
                    <a:p>
                      <a:pPr>
                        <a:spcAft>
                          <a:spcPts val="0"/>
                        </a:spcAft>
                      </a:pPr>
                      <a:r>
                        <a:rPr kumimoji="0" lang="en-US" sz="1800" kern="1200" dirty="0">
                          <a:solidFill>
                            <a:srgbClr val="0077AA"/>
                          </a:solidFill>
                          <a:latin typeface="Liberation Mono"/>
                          <a:ea typeface="+mn-ea"/>
                          <a:cs typeface="+mn-cs"/>
                        </a:rPr>
                        <a:t>%c</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Month, numeric (1-12)</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 xmlns:a16="http://schemas.microsoft.com/office/drawing/2014/main" val="10003"/>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with English suffix (0th, 1st, 2nd, </a:t>
                      </a:r>
                      <a:r>
                        <a:rPr lang="en-US" sz="1800" dirty="0" smtClean="0">
                          <a:effectLst/>
                          <a:latin typeface="Liberation Mono"/>
                          <a:ea typeface="Times New Roman" panose="02020603050405020304" pitchFamily="18" charset="0"/>
                        </a:rPr>
                        <a:t>3</a:t>
                      </a:r>
                      <a:r>
                        <a:rPr lang="en-US" sz="1800" baseline="30000" dirty="0" smtClean="0">
                          <a:effectLst/>
                          <a:latin typeface="Liberation Mono"/>
                          <a:ea typeface="Times New Roman" panose="02020603050405020304" pitchFamily="18" charset="0"/>
                        </a:rPr>
                        <a:t>rd</a:t>
                      </a:r>
                      <a:r>
                        <a:rPr lang="en-US" sz="1800" dirty="0" smtClean="0">
                          <a:effectLst/>
                          <a:latin typeface="Liberation Mono"/>
                          <a:ea typeface="Times New Roman" panose="02020603050405020304" pitchFamily="18" charset="0"/>
                        </a:rPr>
                        <a:t>)</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 xmlns:a16="http://schemas.microsoft.com/office/drawing/2014/main" val="10004"/>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(01-31)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 xmlns:a16="http://schemas.microsoft.com/office/drawing/2014/main" val="10005"/>
                  </a:ext>
                </a:extLst>
              </a:tr>
              <a:tr h="442383">
                <a:tc>
                  <a:txBody>
                    <a:bodyPr/>
                    <a:lstStyle/>
                    <a:p>
                      <a:pPr>
                        <a:spcAft>
                          <a:spcPts val="0"/>
                        </a:spcAft>
                      </a:pPr>
                      <a:r>
                        <a:rPr kumimoji="0" lang="en-US" sz="1800" kern="1200" dirty="0">
                          <a:solidFill>
                            <a:srgbClr val="0077AA"/>
                          </a:solidFill>
                          <a:latin typeface="Liberation Mono"/>
                          <a:ea typeface="+mn-ea"/>
                          <a:cs typeface="+mn-cs"/>
                        </a:rPr>
                        <a:t>%e</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 xmlns:a16="http://schemas.microsoft.com/office/drawing/2014/main" val="10006"/>
                  </a:ext>
                </a:extLst>
              </a:tr>
              <a:tr h="442383">
                <a:tc>
                  <a:txBody>
                    <a:bodyPr/>
                    <a:lstStyle/>
                    <a:p>
                      <a:pPr>
                        <a:spcAft>
                          <a:spcPts val="0"/>
                        </a:spcAft>
                      </a:pPr>
                      <a:r>
                        <a:rPr kumimoji="0" lang="en-US" sz="1800" kern="1200" dirty="0">
                          <a:solidFill>
                            <a:srgbClr val="0077AA"/>
                          </a:solidFill>
                          <a:latin typeface="Liberation Mono"/>
                          <a:ea typeface="+mn-ea"/>
                          <a:cs typeface="+mn-cs"/>
                        </a:rPr>
                        <a:t>%f</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Microseconds (000000-999999)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7"/>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8"/>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9"/>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 xmlns:p14="http://schemas.microsoft.com/office/powerpoint/2010/main" val="12795670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204231967"/>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1">
                  <a:extLst>
                    <a:ext uri="{9D8B030D-6E8A-4147-A177-3AD203B41FA5}">
                      <a16:colId xmlns="" xmlns:a16="http://schemas.microsoft.com/office/drawing/2014/main" val="20000"/>
                    </a:ext>
                  </a:extLst>
                </a:gridCol>
                <a:gridCol w="9610759">
                  <a:extLst>
                    <a:ext uri="{9D8B030D-6E8A-4147-A177-3AD203B41FA5}">
                      <a16:colId xmlns=""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 xmlns:a16="http://schemas.microsoft.com/office/drawing/2014/main" val="10000"/>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Minutes, numeric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2"/>
                  </a:ext>
                </a:extLst>
              </a:tr>
              <a:tr h="442383">
                <a:tc>
                  <a:txBody>
                    <a:bodyPr/>
                    <a:lstStyle/>
                    <a:p>
                      <a:pPr lvl="0">
                        <a:spcAft>
                          <a:spcPts val="0"/>
                        </a:spcAft>
                      </a:pPr>
                      <a:r>
                        <a:rPr kumimoji="0" lang="en-US" sz="1800" kern="1200" dirty="0">
                          <a:solidFill>
                            <a:srgbClr val="0077AA"/>
                          </a:solidFill>
                          <a:latin typeface="Liberation Mono"/>
                          <a:ea typeface="+mn-ea"/>
                          <a:cs typeface="+mn-cs"/>
                        </a:rPr>
                        <a:t>%j</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year (001-366)</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3"/>
                  </a:ext>
                </a:extLst>
              </a:tr>
              <a:tr h="442383">
                <a:tc>
                  <a:txBody>
                    <a:bodyPr/>
                    <a:lstStyle/>
                    <a:p>
                      <a:pPr lvl="0">
                        <a:spcAft>
                          <a:spcPts val="0"/>
                        </a:spcAft>
                      </a:pPr>
                      <a:r>
                        <a:rPr kumimoji="0" lang="en-US" sz="1800" kern="1200" dirty="0">
                          <a:solidFill>
                            <a:srgbClr val="0077AA"/>
                          </a:solidFill>
                          <a:latin typeface="Liberation Mono"/>
                          <a:ea typeface="+mn-ea"/>
                          <a:cs typeface="+mn-cs"/>
                        </a:rPr>
                        <a:t>%k</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4"/>
                  </a:ext>
                </a:extLst>
              </a:tr>
              <a:tr h="442383">
                <a:tc>
                  <a:txBody>
                    <a:bodyPr/>
                    <a:lstStyle/>
                    <a:p>
                      <a:pPr lvl="0">
                        <a:spcAft>
                          <a:spcPts val="0"/>
                        </a:spcAft>
                      </a:pPr>
                      <a:r>
                        <a:rPr kumimoji="0" lang="en-US" sz="1800" kern="1200" dirty="0">
                          <a:solidFill>
                            <a:srgbClr val="0077AA"/>
                          </a:solidFill>
                          <a:latin typeface="Liberation Mono"/>
                          <a:ea typeface="+mn-ea"/>
                          <a:cs typeface="+mn-cs"/>
                        </a:rPr>
                        <a:t>%l</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5"/>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name (January-December)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6"/>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numeric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7"/>
                  </a:ext>
                </a:extLst>
              </a:tr>
              <a:tr h="442383">
                <a:tc>
                  <a:txBody>
                    <a:bodyPr/>
                    <a:lstStyle/>
                    <a:p>
                      <a:pPr lvl="0">
                        <a:spcAft>
                          <a:spcPts val="0"/>
                        </a:spcAft>
                      </a:pPr>
                      <a:r>
                        <a:rPr kumimoji="0" lang="en-US" sz="1800" kern="1200" dirty="0">
                          <a:solidFill>
                            <a:srgbClr val="0077AA"/>
                          </a:solidFill>
                          <a:latin typeface="Liberation Mono"/>
                          <a:ea typeface="+mn-ea"/>
                          <a:cs typeface="+mn-cs"/>
                        </a:rPr>
                        <a:t>%p</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8"/>
                  </a:ext>
                </a:extLst>
              </a:tr>
              <a:tr h="442383">
                <a:tc>
                  <a:txBody>
                    <a:bodyPr/>
                    <a:lstStyle/>
                    <a:p>
                      <a:pPr lvl="0">
                        <a:spcAft>
                          <a:spcPts val="0"/>
                        </a:spcAft>
                      </a:pPr>
                      <a:r>
                        <a:rPr kumimoji="0" lang="en-US" sz="1800" kern="1200" dirty="0">
                          <a:solidFill>
                            <a:srgbClr val="0077AA"/>
                          </a:solidFill>
                          <a:latin typeface="Liberation Mono"/>
                          <a:ea typeface="+mn-ea"/>
                          <a:cs typeface="+mn-cs"/>
                        </a:rPr>
                        <a:t>%r</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Time, 12-hour (hh:mm:ss followed by 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9"/>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10"/>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 xmlns:a16="http://schemas.microsoft.com/office/drawing/2014/main" id="{99588045-A0B8-41DE-A4F7-D55200991D4F}"/>
              </a:ext>
            </a:extLst>
          </p:cNvPr>
          <p:cNvSpPr/>
          <p:nvPr/>
        </p:nvSpPr>
        <p:spPr>
          <a:xfrm>
            <a:off x="335360" y="622802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'%j'</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 xmlns:p14="http://schemas.microsoft.com/office/powerpoint/2010/main" val="14301565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930525471"/>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3">
                  <a:extLst>
                    <a:ext uri="{9D8B030D-6E8A-4147-A177-3AD203B41FA5}">
                      <a16:colId xmlns="" xmlns:a16="http://schemas.microsoft.com/office/drawing/2014/main" val="20000"/>
                    </a:ext>
                  </a:extLst>
                </a:gridCol>
                <a:gridCol w="9610757">
                  <a:extLst>
                    <a:ext uri="{9D8B030D-6E8A-4147-A177-3AD203B41FA5}">
                      <a16:colId xmlns=""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 xmlns:a16="http://schemas.microsoft.com/office/drawing/2014/main" val="10000"/>
                  </a:ext>
                </a:extLst>
              </a:tr>
              <a:tr h="442383">
                <a:tc>
                  <a:txBody>
                    <a:bodyPr/>
                    <a:lstStyle/>
                    <a:p>
                      <a:pPr lvl="0">
                        <a:spcAft>
                          <a:spcPts val="0"/>
                        </a:spcAft>
                      </a:pPr>
                      <a:r>
                        <a:rPr kumimoji="0" lang="en-US" sz="1800" kern="1200" dirty="0">
                          <a:solidFill>
                            <a:srgbClr val="0077AA"/>
                          </a:solidFill>
                          <a:latin typeface="Liberation Mono"/>
                          <a:ea typeface="+mn-ea"/>
                          <a:cs typeface="+mn-cs"/>
                        </a:rPr>
                        <a:t>%T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a:solidFill>
                            <a:schemeClr val="tx1"/>
                          </a:solidFill>
                          <a:effectLst/>
                          <a:latin typeface="Liberation Mono"/>
                          <a:ea typeface="Times New Roman" panose="02020603050405020304" pitchFamily="18" charset="0"/>
                          <a:cs typeface="+mn-cs"/>
                        </a:rPr>
                        <a:t>Time, 24-hour (hh:mm:ss)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1"/>
                  </a:ext>
                </a:extLst>
              </a:tr>
              <a:tr h="442383">
                <a:tc>
                  <a:txBody>
                    <a:bodyPr/>
                    <a:lstStyle/>
                    <a:p>
                      <a:pPr lvl="0">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Sunday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2"/>
                  </a:ext>
                </a:extLst>
              </a:tr>
              <a:tr h="442383">
                <a:tc>
                  <a:txBody>
                    <a:bodyPr/>
                    <a:lstStyle/>
                    <a:p>
                      <a:pPr>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Monday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3"/>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Sunday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4"/>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Monday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5"/>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Weekday name (Sunday-Saturday)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6"/>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the week (0=Sunday, 6=Saturday)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7"/>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Sunday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8"/>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Monday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9"/>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four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10"/>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two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 xmlns:a16="http://schemas.microsoft.com/office/drawing/2014/main" id="{22A35575-51FB-4BEF-94F2-958D4A5461E0}"/>
              </a:ext>
            </a:extLst>
          </p:cNvPr>
          <p:cNvSpPr/>
          <p:nvPr/>
        </p:nvSpPr>
        <p:spPr>
          <a:xfrm>
            <a:off x="335360" y="622802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'%Y'</a:t>
            </a:r>
            <a:r>
              <a:rPr lang="en-IN" dirty="0">
                <a:solidFill>
                  <a:schemeClr val="tx1">
                    <a:lumMod val="65000"/>
                    <a:lumOff val="35000"/>
                  </a:schemeClr>
                </a:solidFill>
                <a:latin typeface="Liberation Mono"/>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 xmlns:p14="http://schemas.microsoft.com/office/powerpoint/2010/main" val="240115353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 xmlns:p14="http://schemas.microsoft.com/office/powerpoint/2010/main" val="368939650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667701072"/>
              </p:ext>
            </p:extLst>
          </p:nvPr>
        </p:nvGraphicFramePr>
        <p:xfrm>
          <a:off x="166646" y="507785"/>
          <a:ext cx="12025354" cy="6233583"/>
        </p:xfrm>
        <a:graphic>
          <a:graphicData uri="http://schemas.openxmlformats.org/drawingml/2006/table">
            <a:tbl>
              <a:tblPr firstRow="1" bandRow="1">
                <a:tableStyleId>{7E9639D4-E3E2-4D34-9284-5A2195B3D0D7}</a:tableStyleId>
              </a:tblPr>
              <a:tblGrid>
                <a:gridCol w="2816977">
                  <a:extLst>
                    <a:ext uri="{9D8B030D-6E8A-4147-A177-3AD203B41FA5}">
                      <a16:colId xmlns="" xmlns:a16="http://schemas.microsoft.com/office/drawing/2014/main" val="20000"/>
                    </a:ext>
                  </a:extLst>
                </a:gridCol>
                <a:gridCol w="9208377">
                  <a:extLst>
                    <a:ext uri="{9D8B030D-6E8A-4147-A177-3AD203B41FA5}">
                      <a16:colId xmlns=""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ASCII(</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algn="l">
                        <a:spcAft>
                          <a:spcPts val="0"/>
                        </a:spcAft>
                      </a:pPr>
                      <a:r>
                        <a:rPr kumimoji="0" lang="en-IN" sz="1800" kern="1200" dirty="0">
                          <a:solidFill>
                            <a:schemeClr val="tx1"/>
                          </a:solidFill>
                          <a:effectLst/>
                          <a:latin typeface="Liberation Mono"/>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 xmlns:a16="http://schemas.microsoft.com/office/drawing/2014/main" val="10001"/>
                  </a:ext>
                </a:extLst>
              </a:tr>
              <a:tr h="442383">
                <a:tc>
                  <a:txBody>
                    <a:bodyPr/>
                    <a:lstStyle/>
                    <a:p>
                      <a:pPr>
                        <a:spcAft>
                          <a:spcPts val="0"/>
                        </a:spcAft>
                      </a:pPr>
                      <a:r>
                        <a:rPr kumimoji="0" lang="en-IN" sz="1800" kern="1200" dirty="0">
                          <a:solidFill>
                            <a:srgbClr val="0077AA"/>
                          </a:solidFill>
                          <a:latin typeface="Liberation Mono"/>
                          <a:ea typeface="+mn-ea"/>
                          <a:cs typeface="+mn-cs"/>
                        </a:rPr>
                        <a:t>  CHAR(N</a:t>
                      </a:r>
                      <a:r>
                        <a:rPr kumimoji="0" lang="en-IN" sz="1800" kern="1200" dirty="0">
                          <a:solidFill>
                            <a:schemeClr val="tx1"/>
                          </a:solidFill>
                          <a:latin typeface="Liberation Mono"/>
                          <a:ea typeface="+mn-ea"/>
                          <a:cs typeface="+mn-cs"/>
                        </a:rPr>
                        <a:t>, , .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Times New Roman" panose="02020603050405020304" pitchFamily="18" charset="0"/>
                          <a:cs typeface="+mn-cs"/>
                        </a:rPr>
                        <a:t>CHAR() interprets each argument N as an integer and returns a string consisting of the characters given by the code values of those integers. </a:t>
                      </a:r>
                      <a:r>
                        <a:rPr kumimoji="0" lang="en-IN" sz="1800" b="1" kern="1200" dirty="0">
                          <a:solidFill>
                            <a:schemeClr val="tx1"/>
                          </a:solidFill>
                          <a:effectLst/>
                          <a:latin typeface="Liberation Mono"/>
                          <a:ea typeface="Times New Roman" panose="02020603050405020304" pitchFamily="18" charset="0"/>
                          <a:cs typeface="+mn-cs"/>
                        </a:rPr>
                        <a:t>NULL values are skipped</a:t>
                      </a:r>
                      <a:r>
                        <a:rPr kumimoji="0" lang="en-IN" sz="1800" kern="1200" dirty="0">
                          <a:solidFill>
                            <a:schemeClr val="tx1"/>
                          </a:solidFill>
                          <a:effectLst/>
                          <a:latin typeface="Liberation Mono"/>
                          <a:ea typeface="Times New Roman" panose="02020603050405020304" pitchFamily="18" charset="0"/>
                          <a:cs typeface="+mn-cs"/>
                        </a:rPr>
                        <a:t>.</a:t>
                      </a:r>
                    </a:p>
                    <a:p>
                      <a:pPr>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p>
                    <a:p>
                      <a:pPr marL="285750" indent="-285750">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rgbClr val="365860"/>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990055"/>
                          </a:solidFill>
                          <a:latin typeface="Liberation Mono"/>
                          <a:ea typeface="+mn-ea"/>
                          <a:cs typeface="+mn-cs"/>
                        </a:rPr>
                        <a:t>65</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66</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67</a:t>
                      </a:r>
                      <a:r>
                        <a:rPr kumimoji="0" lang="en-IN" sz="1800" b="0" kern="1200" dirty="0">
                          <a:solidFill>
                            <a:srgbClr val="365860"/>
                          </a:solidFill>
                          <a:effectLst/>
                          <a:latin typeface="Liberation Mono"/>
                          <a:ea typeface="Times New Roman" panose="02020603050405020304" pitchFamily="18" charset="0"/>
                          <a:cs typeface="+mn-cs"/>
                        </a:rPr>
                        <a:t>)</a:t>
                      </a:r>
                      <a:r>
                        <a:rPr kumimoji="0" lang="en-IN" sz="1800" b="0" kern="1200" dirty="0">
                          <a:solidFill>
                            <a:schemeClr val="tx1"/>
                          </a:solidFill>
                          <a:effectLst/>
                          <a:latin typeface="Liberation Mono"/>
                          <a:ea typeface="Times New Roman" panose="02020603050405020304" pitchFamily="18" charset="0"/>
                          <a:cs typeface="+mn-cs"/>
                        </a:rPr>
                        <a:t>;  </a:t>
                      </a:r>
                      <a:r>
                        <a:rPr kumimoji="0" lang="en-IN" sz="2000" b="1" kern="1200" dirty="0">
                          <a:solidFill>
                            <a:schemeClr val="tx1"/>
                          </a:solidFill>
                          <a:effectLst/>
                          <a:latin typeface="Liberation Mono"/>
                          <a:ea typeface="Times New Roman" panose="02020603050405020304" pitchFamily="18" charset="0"/>
                          <a:cs typeface="+mn-cs"/>
                        </a:rPr>
                        <a:t>/ </a:t>
                      </a:r>
                      <a:r>
                        <a:rPr kumimoji="0" lang="en-IN" sz="1800" b="0" kern="1200" dirty="0">
                          <a:solidFill>
                            <a:schemeClr val="tx1"/>
                          </a:solidFill>
                          <a:effectLst/>
                          <a:latin typeface="Liberation Mono"/>
                          <a:ea typeface="Times New Roman" panose="02020603050405020304" pitchFamily="18" charset="0"/>
                          <a:cs typeface="+mn-cs"/>
                        </a:rPr>
                        <a:t>  </a:t>
                      </a: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rgbClr val="365860"/>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CAST</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DD4A68"/>
                          </a:solidFill>
                          <a:latin typeface="Liberation Mono"/>
                          <a:ea typeface="+mn-ea"/>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990055"/>
                          </a:solidFill>
                          <a:latin typeface="Liberation Mono"/>
                          <a:ea typeface="+mn-ea"/>
                          <a:cs typeface="+mn-cs"/>
                        </a:rPr>
                        <a:t>65</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66</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67</a:t>
                      </a:r>
                      <a:r>
                        <a:rPr kumimoji="0" lang="en-IN" sz="1800" b="0" kern="1200" dirty="0">
                          <a:solidFill>
                            <a:srgbClr val="365860"/>
                          </a:solidFill>
                          <a:effectLst/>
                          <a:latin typeface="Liberation Mono"/>
                          <a:ea typeface="Times New Roman" panose="02020603050405020304" pitchFamily="18" charset="0"/>
                          <a:cs typeface="+mn-cs"/>
                        </a:rPr>
                        <a:t>) </a:t>
                      </a:r>
                      <a:r>
                        <a:rPr kumimoji="0" lang="en-IN" sz="1800" b="0" kern="1200" dirty="0">
                          <a:solidFill>
                            <a:schemeClr val="tx1"/>
                          </a:solidFill>
                          <a:effectLst/>
                          <a:latin typeface="Liberation Mono"/>
                          <a:ea typeface="Times New Roman" panose="02020603050405020304" pitchFamily="18" charset="0"/>
                          <a:cs typeface="+mn-cs"/>
                        </a:rPr>
                        <a:t>AS</a:t>
                      </a:r>
                      <a:r>
                        <a:rPr kumimoji="0" lang="en-IN" sz="1800" b="0" kern="1200" dirty="0">
                          <a:solidFill>
                            <a:srgbClr val="365860"/>
                          </a:solidFill>
                          <a:effectLst/>
                          <a:latin typeface="Liberation Mono"/>
                          <a:ea typeface="Times New Roman" panose="02020603050405020304" pitchFamily="18" charset="0"/>
                          <a:cs typeface="+mn-cs"/>
                        </a:rPr>
                        <a:t> </a:t>
                      </a:r>
                      <a:r>
                        <a:rPr kumimoji="0" lang="en-IN" sz="1800" b="0" kern="1200" dirty="0">
                          <a:solidFill>
                            <a:srgbClr val="0077AA"/>
                          </a:solidFill>
                          <a:latin typeface="Liberation Mono"/>
                          <a:ea typeface="Times New Roman" panose="02020603050405020304" pitchFamily="18" charset="0"/>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CONCAT(</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 .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mn-ea"/>
                          <a:cs typeface="+mn-cs"/>
                        </a:rPr>
                        <a:t>Returns the string that results from concatenating the arguments. CONCAT() </a:t>
                      </a:r>
                      <a:r>
                        <a:rPr kumimoji="0" lang="en-IN" sz="1800" b="1" kern="1200" dirty="0">
                          <a:solidFill>
                            <a:srgbClr val="C00000"/>
                          </a:solidFill>
                          <a:effectLst/>
                          <a:latin typeface="Liberation Mono"/>
                          <a:ea typeface="+mn-ea"/>
                          <a:cs typeface="+mn-cs"/>
                        </a:rPr>
                        <a:t>returns NULL if any argument is NULL</a:t>
                      </a:r>
                      <a:r>
                        <a:rPr kumimoji="0" lang="en-IN" sz="1800" kern="1200" dirty="0">
                          <a:solidFill>
                            <a:srgbClr val="C00000"/>
                          </a:solidFill>
                          <a:effectLst/>
                          <a:latin typeface="Liberation Mono"/>
                          <a:ea typeface="+mn-ea"/>
                          <a:cs typeface="+mn-cs"/>
                        </a:rPr>
                        <a:t>.</a:t>
                      </a:r>
                    </a:p>
                    <a:p>
                      <a:pPr>
                        <a:spcAft>
                          <a:spcPts val="0"/>
                        </a:spcAft>
                      </a:pPr>
                      <a:r>
                        <a:rPr kumimoji="0" lang="en-IN" sz="1800" b="0" kern="1200" dirty="0">
                          <a:solidFill>
                            <a:srgbClr val="FF0000"/>
                          </a:solidFill>
                          <a:effectLst/>
                          <a:latin typeface="Liberation Mono"/>
                          <a:ea typeface="+mn-ea"/>
                          <a:cs typeface="+mn-cs"/>
                        </a:rPr>
                        <a:t>e.g.</a:t>
                      </a:r>
                    </a:p>
                    <a:p>
                      <a:pPr marL="285750" indent="-285750">
                        <a:spcAft>
                          <a:spcPts val="0"/>
                        </a:spcAft>
                        <a:buFont typeface="Arial" panose="020B0604020202020204" pitchFamily="34" charset="0"/>
                        <a:buChar char="•"/>
                      </a:pPr>
                      <a:r>
                        <a:rPr kumimoji="0" lang="en-IN" sz="1800" b="0" kern="1200" dirty="0">
                          <a:solidFill>
                            <a:srgbClr val="0077AA"/>
                          </a:solidFill>
                          <a:latin typeface="Liberation Mono"/>
                          <a:ea typeface="+mn-ea"/>
                          <a:cs typeface="+mn-cs"/>
                        </a:rPr>
                        <a:t>SELECT</a:t>
                      </a:r>
                      <a:r>
                        <a:rPr kumimoji="0" lang="en-IN" sz="1800" b="0" kern="1200" dirty="0">
                          <a:solidFill>
                            <a:srgbClr val="365860"/>
                          </a:solidFill>
                          <a:effectLst/>
                          <a:latin typeface="Liberation Mono"/>
                          <a:ea typeface="+mn-ea"/>
                          <a:cs typeface="+mn-cs"/>
                        </a:rPr>
                        <a:t> </a:t>
                      </a:r>
                      <a:r>
                        <a:rPr lang="en-IN" sz="1800" kern="1200" dirty="0">
                          <a:solidFill>
                            <a:srgbClr val="DD4A68"/>
                          </a:solidFill>
                          <a:latin typeface="Liberation Mono"/>
                          <a:ea typeface="+mn-ea"/>
                          <a:cs typeface="+mn-cs"/>
                        </a:rPr>
                        <a:t>CONCAT</a:t>
                      </a:r>
                      <a:r>
                        <a:rPr kumimoji="0" lang="en-IN" sz="1800" b="0" kern="1200" dirty="0">
                          <a:solidFill>
                            <a:schemeClr val="tx1">
                              <a:lumMod val="65000"/>
                              <a:lumOff val="35000"/>
                            </a:schemeClr>
                          </a:solidFill>
                          <a:effectLst/>
                          <a:latin typeface="Liberation Mono"/>
                          <a:ea typeface="+mn-ea"/>
                          <a:cs typeface="+mn-cs"/>
                        </a:rPr>
                        <a:t>(</a:t>
                      </a:r>
                      <a:r>
                        <a:rPr lang="en-IN" sz="1800" kern="1200" dirty="0">
                          <a:solidFill>
                            <a:srgbClr val="669900"/>
                          </a:solidFill>
                          <a:latin typeface="Liberation Mono"/>
                          <a:ea typeface="+mn-ea"/>
                          <a:cs typeface="+mn-cs"/>
                        </a:rPr>
                        <a:t>'Mr. ' </a:t>
                      </a:r>
                      <a:r>
                        <a:rPr kumimoji="0" lang="en-IN" sz="1800" b="0" kern="1200" dirty="0">
                          <a:solidFill>
                            <a:schemeClr val="tx1"/>
                          </a:solidFill>
                          <a:effectLst/>
                          <a:latin typeface="Liberation Mono"/>
                          <a:ea typeface="+mn-ea"/>
                          <a:cs typeface="+mn-cs"/>
                        </a:rPr>
                        <a:t>, ename</a:t>
                      </a:r>
                      <a:r>
                        <a:rPr kumimoji="0" lang="en-IN" sz="1800" b="0" kern="1200" dirty="0">
                          <a:solidFill>
                            <a:schemeClr val="tx1">
                              <a:lumMod val="65000"/>
                              <a:lumOff val="35000"/>
                            </a:schemeClr>
                          </a:solidFill>
                          <a:effectLst/>
                          <a:latin typeface="Liberation Mono"/>
                          <a:ea typeface="+mn-ea"/>
                          <a:cs typeface="+mn-cs"/>
                        </a:rPr>
                        <a:t>)</a:t>
                      </a:r>
                      <a:r>
                        <a:rPr kumimoji="0" lang="en-IN" sz="1800" b="0" kern="1200" dirty="0">
                          <a:solidFill>
                            <a:srgbClr val="365860"/>
                          </a:solidFill>
                          <a:effectLst/>
                          <a:latin typeface="Liberation Mono"/>
                          <a:ea typeface="+mn-ea"/>
                          <a:cs typeface="+mn-cs"/>
                        </a:rPr>
                        <a:t> </a:t>
                      </a:r>
                      <a:r>
                        <a:rPr kumimoji="0" lang="en-IN" sz="1800" b="0" kern="1200" dirty="0">
                          <a:solidFill>
                            <a:srgbClr val="0077AA"/>
                          </a:solidFill>
                          <a:latin typeface="Liberation Mono"/>
                          <a:ea typeface="+mn-ea"/>
                          <a:cs typeface="+mn-cs"/>
                        </a:rPr>
                        <a:t>FROM</a:t>
                      </a:r>
                      <a:r>
                        <a:rPr kumimoji="0" lang="en-IN" sz="1800" b="0" kern="1200" dirty="0">
                          <a:solidFill>
                            <a:srgbClr val="365860"/>
                          </a:solidFill>
                          <a:effectLst/>
                          <a:latin typeface="Liberation Mono"/>
                          <a:ea typeface="+mn-ea"/>
                          <a:cs typeface="+mn-cs"/>
                        </a:rPr>
                        <a:t> </a:t>
                      </a:r>
                      <a:r>
                        <a:rPr kumimoji="0" lang="en-IN" sz="1800" b="0" kern="1200" dirty="0">
                          <a:solidFill>
                            <a:schemeClr val="tx1"/>
                          </a:solidFill>
                          <a:effectLst/>
                          <a:latin typeface="Liberation Mono"/>
                          <a:ea typeface="+mn-ea"/>
                          <a:cs typeface="+mn-cs"/>
                        </a:rPr>
                        <a:t>emp;</a:t>
                      </a:r>
                    </a:p>
                    <a:p>
                      <a:pPr marL="285750" indent="-285750">
                        <a:spcAft>
                          <a:spcPts val="0"/>
                        </a:spcAft>
                        <a:buFont typeface="Arial" panose="020B0604020202020204" pitchFamily="34" charset="0"/>
                        <a:buChar char="•"/>
                      </a:pPr>
                      <a:r>
                        <a:rPr kumimoji="0" lang="en-US" sz="1800" b="0" kern="1200" dirty="0">
                          <a:solidFill>
                            <a:srgbClr val="0077AA"/>
                          </a:solidFill>
                          <a:latin typeface="Liberation Mono"/>
                          <a:ea typeface="+mn-ea"/>
                          <a:cs typeface="+mn-cs"/>
                        </a:rPr>
                        <a:t>SELECT</a:t>
                      </a:r>
                      <a:r>
                        <a:rPr kumimoji="0" lang="en-US" b="0" i="0" kern="1200" dirty="0">
                          <a:solidFill>
                            <a:schemeClr val="tx1"/>
                          </a:solidFill>
                          <a:effectLst/>
                          <a:latin typeface="Liberation Mono"/>
                          <a:ea typeface="+mn-ea"/>
                          <a:cs typeface="+mn-cs"/>
                        </a:rPr>
                        <a:t> </a:t>
                      </a:r>
                      <a:r>
                        <a:rPr lang="en-US" sz="1800" kern="1200" dirty="0">
                          <a:solidFill>
                            <a:srgbClr val="DD4A68"/>
                          </a:solidFill>
                          <a:latin typeface="Liberation Mono"/>
                          <a:ea typeface="+mn-ea"/>
                          <a:cs typeface="+mn-cs"/>
                        </a:rPr>
                        <a:t>CONCAT</a:t>
                      </a:r>
                      <a:r>
                        <a:rPr kumimoji="0" lang="en-US" b="0" i="0" kern="1200" dirty="0">
                          <a:solidFill>
                            <a:schemeClr val="tx1">
                              <a:lumMod val="65000"/>
                              <a:lumOff val="35000"/>
                            </a:schemeClr>
                          </a:solidFill>
                          <a:effectLst/>
                          <a:latin typeface="Liberation Mono"/>
                          <a:ea typeface="+mn-ea"/>
                          <a:cs typeface="+mn-cs"/>
                        </a:rPr>
                        <a:t>(</a:t>
                      </a:r>
                      <a:r>
                        <a:rPr kumimoji="0" lang="en-US" sz="1800" kern="1200" dirty="0">
                          <a:solidFill>
                            <a:srgbClr val="669900"/>
                          </a:solidFill>
                          <a:latin typeface="Liberation Mono"/>
                          <a:ea typeface="+mn-ea"/>
                          <a:cs typeface="+mn-cs"/>
                        </a:rPr>
                        <a:t>'My'</a:t>
                      </a:r>
                      <a:r>
                        <a:rPr kumimoji="0" lang="en-US" b="0" i="0" kern="1200" dirty="0">
                          <a:solidFill>
                            <a:schemeClr val="tx1"/>
                          </a:solidFill>
                          <a:effectLst/>
                          <a:latin typeface="Liberation Mono"/>
                          <a:ea typeface="+mn-ea"/>
                          <a:cs typeface="+mn-cs"/>
                        </a:rPr>
                        <a:t>, </a:t>
                      </a:r>
                      <a:r>
                        <a:rPr lang="en-US" sz="1800" kern="1200" dirty="0">
                          <a:solidFill>
                            <a:schemeClr val="accent4">
                              <a:lumMod val="50000"/>
                            </a:schemeClr>
                          </a:solidFill>
                          <a:latin typeface="Liberation Mono"/>
                          <a:ea typeface="+mn-ea"/>
                          <a:cs typeface="Arial" panose="020B0604020202020204" pitchFamily="34" charset="0"/>
                        </a:rPr>
                        <a:t>NULL</a:t>
                      </a:r>
                      <a:r>
                        <a:rPr kumimoji="0" lang="en-US" b="0" i="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'SQL’</a:t>
                      </a:r>
                      <a:r>
                        <a:rPr kumimoji="0" lang="en-US" b="0" i="0" kern="1200" dirty="0">
                          <a:solidFill>
                            <a:schemeClr val="tx1">
                              <a:lumMod val="65000"/>
                              <a:lumOff val="35000"/>
                            </a:schemeClr>
                          </a:solidFill>
                          <a:effectLst/>
                          <a:latin typeface="Liberation Mono"/>
                          <a:ea typeface="+mn-ea"/>
                          <a:cs typeface="+mn-cs"/>
                        </a:rPr>
                        <a:t>)</a:t>
                      </a:r>
                      <a:r>
                        <a:rPr kumimoji="0" lang="en-US" b="0" i="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#op will be NULL</a:t>
                      </a:r>
                      <a:endParaRPr kumimoji="0" lang="en-IN" sz="1800" kern="1200" dirty="0">
                        <a:solidFill>
                          <a:srgbClr val="669900"/>
                        </a:solidFill>
                        <a:latin typeface="Liberation Mono"/>
                        <a:ea typeface="+mn-ea"/>
                        <a:cs typeface="+mn-cs"/>
                      </a:endParaRPr>
                    </a:p>
                  </a:txBody>
                  <a:tcPr marL="68580" marR="68580" marT="0" marB="0" anchor="ctr"/>
                </a:tc>
                <a:extLst>
                  <a:ext uri="{0D108BD9-81ED-4DB2-BD59-A6C34878D82A}">
                    <a16:rowId xmlns=""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ELT(N</a:t>
                      </a:r>
                      <a:r>
                        <a:rPr kumimoji="0" lang="en-IN" sz="1800" kern="1200" dirty="0">
                          <a:solidFill>
                            <a:schemeClr val="tx1"/>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str3</a:t>
                      </a:r>
                      <a:r>
                        <a:rPr kumimoji="0" lang="en-IN" sz="1800" kern="1200" dirty="0">
                          <a:solidFill>
                            <a:schemeClr val="tx1"/>
                          </a:solidFill>
                          <a:latin typeface="Liberation Mono"/>
                          <a:ea typeface="+mn-ea"/>
                          <a:cs typeface="+mn-cs"/>
                        </a:rPr>
                        <a:t>, . . .</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mn-ea"/>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mn-ea"/>
                          <a:cs typeface="+mn-cs"/>
                        </a:rPr>
                        <a:t>e.g.</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a:t>
                      </a:r>
                      <a:r>
                        <a:rPr kumimoji="0"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990055"/>
                          </a:solidFill>
                          <a:latin typeface="Liberation Mono"/>
                          <a:ea typeface="+mn-ea"/>
                          <a:cs typeface="+mn-cs"/>
                        </a:rPr>
                        <a:t>1</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'Bank'</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'Of'</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'India'</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'Kothrud'</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'Pune'</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a:t>
                      </a:r>
                      <a:r>
                        <a:rPr kumimoji="0"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990055"/>
                          </a:solidFill>
                          <a:latin typeface="Liberation Mono"/>
                          <a:ea typeface="+mn-ea"/>
                          <a:cs typeface="+mn-cs"/>
                        </a:rPr>
                        <a:t>1</a:t>
                      </a:r>
                      <a:r>
                        <a:rPr kumimoji="0" lang="en-IN" sz="1800" b="0" kern="1200" dirty="0">
                          <a:solidFill>
                            <a:schemeClr val="tx1"/>
                          </a:solidFill>
                          <a:effectLst/>
                          <a:latin typeface="Liberation Mono"/>
                          <a:ea typeface="+mn-ea"/>
                          <a:cs typeface="+mn-cs"/>
                        </a:rPr>
                        <a:t>, ename, job, sal</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 </a:t>
                      </a:r>
                      <a:r>
                        <a:rPr kumimoji="0" lang="en-IN" sz="1800" kern="1200" dirty="0">
                          <a:solidFill>
                            <a:srgbClr val="0077AA"/>
                          </a:solidFill>
                          <a:latin typeface="Liberation Mono"/>
                          <a:ea typeface="+mn-ea"/>
                          <a:cs typeface="+mn-cs"/>
                        </a:rPr>
                        <a:t>FROM</a:t>
                      </a:r>
                      <a:r>
                        <a:rPr kumimoji="0" lang="en-IN" sz="1800" b="0" kern="1200" dirty="0">
                          <a:solidFill>
                            <a:schemeClr val="tx1"/>
                          </a:solidFill>
                          <a:effectLst/>
                          <a:latin typeface="Liberation Mono"/>
                          <a:ea typeface="+mn-ea"/>
                          <a:cs typeface="+mn-cs"/>
                        </a:rPr>
                        <a:t> emp;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hiredate, </a:t>
                      </a:r>
                      <a:r>
                        <a:rPr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3F6971"/>
                          </a:solidFill>
                          <a:latin typeface="Liberation Mono"/>
                          <a:ea typeface="+mn-ea"/>
                          <a:cs typeface="+mn-cs"/>
                        </a:rPr>
                        <a:t>MONTH</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hiredate</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a:t>
                      </a:r>
                      <a:r>
                        <a:rPr lang="en-IN" sz="1800" kern="1200" dirty="0">
                          <a:solidFill>
                            <a:srgbClr val="669900"/>
                          </a:solidFill>
                          <a:latin typeface="Liberation Mono"/>
                          <a:ea typeface="+mn-ea"/>
                          <a:cs typeface="+mn-cs"/>
                        </a:rPr>
                        <a:t>'Winter'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'Winter'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'Winter'</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 R1 </a:t>
                      </a:r>
                      <a:r>
                        <a:rPr kumimoji="0" lang="en-IN" sz="1800" kern="1200" dirty="0">
                          <a:solidFill>
                            <a:srgbClr val="0077AA"/>
                          </a:solidFill>
                          <a:latin typeface="Liberation Mono"/>
                          <a:ea typeface="+mn-ea"/>
                          <a:cs typeface="+mn-cs"/>
                        </a:rPr>
                        <a:t>FROM</a:t>
                      </a:r>
                      <a:r>
                        <a:rPr kumimoji="0" lang="en-IN" sz="1800" b="0" kern="1200" dirty="0">
                          <a:solidFill>
                            <a:schemeClr val="tx1"/>
                          </a:solidFill>
                          <a:effectLst/>
                          <a:latin typeface="Liberation Mono"/>
                          <a:ea typeface="+mn-ea"/>
                          <a:cs typeface="+mn-cs"/>
                        </a:rPr>
                        <a:t> emp;</a:t>
                      </a:r>
                    </a:p>
                  </a:txBody>
                  <a:tcPr marL="68580" marR="68580" marT="0" marB="0" anchor="ctr"/>
                </a:tc>
                <a:extLst>
                  <a:ext uri="{0D108BD9-81ED-4DB2-BD59-A6C34878D82A}">
                    <a16:rowId xmlns="" xmlns:a16="http://schemas.microsoft.com/office/drawing/2014/main" val="124638634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 xmlns:p14="http://schemas.microsoft.com/office/powerpoint/2010/main" val="403529888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97011491"/>
              </p:ext>
            </p:extLst>
          </p:nvPr>
        </p:nvGraphicFramePr>
        <p:xfrm>
          <a:off x="0" y="612000"/>
          <a:ext cx="12192000" cy="3751578"/>
        </p:xfrm>
        <a:graphic>
          <a:graphicData uri="http://schemas.openxmlformats.org/drawingml/2006/table">
            <a:tbl>
              <a:tblPr firstRow="1" bandRow="1">
                <a:tableStyleId>{7E9639D4-E3E2-4D34-9284-5A2195B3D0D7}</a:tableStyleId>
              </a:tblPr>
              <a:tblGrid>
                <a:gridCol w="2743200">
                  <a:extLst>
                    <a:ext uri="{9D8B030D-6E8A-4147-A177-3AD203B41FA5}">
                      <a16:colId xmlns="" xmlns:a16="http://schemas.microsoft.com/office/drawing/2014/main" val="20000"/>
                    </a:ext>
                  </a:extLst>
                </a:gridCol>
                <a:gridCol w="9448800">
                  <a:extLst>
                    <a:ext uri="{9D8B030D-6E8A-4147-A177-3AD203B41FA5}">
                      <a16:colId xmlns=""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STRCMP(</a:t>
                      </a:r>
                      <a:r>
                        <a:rPr kumimoji="0" lang="en-IN" sz="1800" kern="1200" dirty="0">
                          <a:solidFill>
                            <a:schemeClr val="tx2"/>
                          </a:solidFill>
                          <a:latin typeface="Liberation Mono"/>
                          <a:ea typeface="+mn-ea"/>
                          <a:cs typeface="+mn-cs"/>
                        </a:rPr>
                        <a:t>expr1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expr2</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extLst>
                  <a:ext uri="{0D108BD9-81ED-4DB2-BD59-A6C34878D82A}">
                    <a16:rowId xmlns=""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LCASE(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lower case string. LCASE()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b="0" kern="1200" dirty="0">
                          <a:solidFill>
                            <a:srgbClr val="0077AA"/>
                          </a:solidFill>
                          <a:latin typeface="Liberation Mono"/>
                          <a:ea typeface="+mn-ea"/>
                          <a:cs typeface="+mn-cs"/>
                        </a:rPr>
                        <a:t>LOWER()</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 xmlns:a16="http://schemas.microsoft.com/office/drawing/2014/main" val="3850319852"/>
                  </a:ext>
                </a:extLst>
              </a:tr>
              <a:tr h="442383">
                <a:tc>
                  <a:txBody>
                    <a:bodyPr/>
                    <a:lstStyle/>
                    <a:p>
                      <a:r>
                        <a:rPr kumimoji="0" lang="en-US" sz="1800" kern="1200" dirty="0">
                          <a:solidFill>
                            <a:srgbClr val="0077AA"/>
                          </a:solidFill>
                          <a:latin typeface="Liberation Mono"/>
                          <a:ea typeface="+mn-ea"/>
                          <a:cs typeface="+mn-cs"/>
                        </a:rPr>
                        <a:t>  UCASE(</a:t>
                      </a:r>
                      <a:r>
                        <a:rPr kumimoji="0" lang="en-US" sz="1800" kern="1200" dirty="0">
                          <a:solidFill>
                            <a:schemeClr val="tx2"/>
                          </a:solidFill>
                          <a:latin typeface="Liberation Mono"/>
                          <a:ea typeface="+mn-ea"/>
                          <a:cs typeface="+mn-cs"/>
                        </a:rPr>
                        <a:t>str</a:t>
                      </a:r>
                      <a:r>
                        <a:rPr kumimoji="0" lang="en-US"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upper case string. </a:t>
                      </a:r>
                      <a:r>
                        <a:rPr kumimoji="0" lang="en-US" sz="1800" kern="1200" dirty="0">
                          <a:solidFill>
                            <a:schemeClr val="tx1"/>
                          </a:solidFill>
                          <a:effectLst/>
                          <a:latin typeface="Liberation Mono"/>
                          <a:ea typeface="Times New Roman" panose="02020603050405020304" pitchFamily="18" charset="0"/>
                          <a:cs typeface="+mn-cs"/>
                        </a:rPr>
                        <a:t>UCASE() </a:t>
                      </a:r>
                      <a:r>
                        <a:rPr kumimoji="0" lang="en-US" sz="1800" b="1" kern="1200" dirty="0">
                          <a:solidFill>
                            <a:schemeClr val="tx1"/>
                          </a:solidFill>
                          <a:effectLst/>
                          <a:latin typeface="Liberation Mono"/>
                          <a:ea typeface="Times New Roman" panose="02020603050405020304" pitchFamily="18" charset="0"/>
                          <a:cs typeface="+mn-cs"/>
                        </a:rPr>
                        <a:t>is a synonym for </a:t>
                      </a:r>
                      <a:r>
                        <a:rPr kumimoji="0" lang="en-US" sz="1800" kern="1200" dirty="0">
                          <a:solidFill>
                            <a:srgbClr val="0077AA"/>
                          </a:solidFill>
                          <a:latin typeface="Liberation Mono"/>
                          <a:ea typeface="+mn-ea"/>
                          <a:cs typeface="+mn-cs"/>
                        </a:rPr>
                        <a:t>UPPER().</a:t>
                      </a:r>
                      <a:endParaRPr kumimoji="0" lang="en-IN" sz="1800" kern="1200" dirty="0">
                        <a:solidFill>
                          <a:srgbClr val="0077AA"/>
                        </a:solidFill>
                        <a:latin typeface="Liberation Mono"/>
                        <a:ea typeface="+mn-ea"/>
                        <a:cs typeface="+mn-cs"/>
                      </a:endParaRPr>
                    </a:p>
                  </a:txBody>
                  <a:tcPr marL="68580" marR="68580" marT="0" marB="0" anchor="ctr"/>
                </a:tc>
                <a:extLst>
                  <a:ext uri="{0D108BD9-81ED-4DB2-BD59-A6C34878D82A}">
                    <a16:rowId xmlns="" xmlns:a16="http://schemas.microsoft.com/office/drawing/2014/main" val="131284331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LENGTH(</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length of the string.</a:t>
                      </a:r>
                    </a:p>
                  </a:txBody>
                  <a:tcPr marL="68580" marR="68580" marT="0" marB="0" anchor="ctr"/>
                </a:tc>
                <a:extLst>
                  <a:ext uri="{0D108BD9-81ED-4DB2-BD59-A6C34878D82A}">
                    <a16:rowId xmlns="" xmlns:a16="http://schemas.microsoft.com/office/drawing/2014/main" val="40497633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left-padded with the string padstr to a length of len characters.</a:t>
                      </a:r>
                    </a:p>
                  </a:txBody>
                  <a:tcPr marL="68580" marR="68580" marT="0" marB="0" anchor="ctr"/>
                </a:tc>
                <a:extLst>
                  <a:ext uri="{0D108BD9-81ED-4DB2-BD59-A6C34878D82A}">
                    <a16:rowId xmlns="" xmlns:a16="http://schemas.microsoft.com/office/drawing/2014/main" val="94378514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right-padded with the string padstr to a length of len characters.</a:t>
                      </a:r>
                    </a:p>
                  </a:txBody>
                  <a:tcPr marL="68580" marR="68580" marT="0" marB="0" anchor="ctr"/>
                </a:tc>
                <a:extLst>
                  <a:ext uri="{0D108BD9-81ED-4DB2-BD59-A6C34878D82A}">
                    <a16:rowId xmlns="" xmlns:a16="http://schemas.microsoft.com/office/drawing/2014/main" val="25797839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REPEAT(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count</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a string consisting of the string str repeated count times. If count is less than 1, returns an empty string. Returns NULL if str or count are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19333525"/>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 xmlns:a16="http://schemas.microsoft.com/office/drawing/2014/main" id="{636C5366-1A25-4A7C-8FA6-A5D38F3F5218}"/>
              </a:ext>
            </a:extLst>
          </p:cNvPr>
          <p:cNvSpPr txBox="1"/>
          <p:nvPr/>
        </p:nvSpPr>
        <p:spPr>
          <a:xfrm>
            <a:off x="406800" y="4603775"/>
            <a:ext cx="11376000" cy="184665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sal, </a:t>
            </a:r>
            <a:r>
              <a:rPr lang="en-US" dirty="0">
                <a:solidFill>
                  <a:srgbClr val="DD4A68"/>
                </a:solidFill>
                <a:latin typeface="Liberation Mono"/>
              </a:rPr>
              <a:t>LPAD</a:t>
            </a:r>
            <a:r>
              <a:rPr lang="en-US" dirty="0">
                <a:solidFill>
                  <a:schemeClr val="tx1">
                    <a:lumMod val="65000"/>
                    <a:lumOff val="35000"/>
                  </a:schemeClr>
                </a:solidFill>
                <a:latin typeface="Liberation Mono"/>
              </a:rPr>
              <a:t>(</a:t>
            </a:r>
            <a:r>
              <a:rPr lang="en-US" dirty="0">
                <a:latin typeface="Liberation Mono"/>
              </a:rPr>
              <a:t>sal, </a:t>
            </a:r>
            <a:r>
              <a:rPr lang="en-US" dirty="0">
                <a:solidFill>
                  <a:srgbClr val="990055"/>
                </a:solidFill>
                <a:latin typeface="Liberation Mono"/>
              </a:rPr>
              <a:t>20</a:t>
            </a:r>
            <a:r>
              <a:rPr lang="en-US" dirty="0">
                <a:latin typeface="Liberation Mono"/>
              </a:rPr>
              <a:t>, '*'</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sal, </a:t>
            </a:r>
            <a:r>
              <a:rPr lang="en-IN" dirty="0">
                <a:solidFill>
                  <a:srgbClr val="DD4A68"/>
                </a:solidFill>
                <a:latin typeface="Liberation Mono"/>
              </a:rPr>
              <a:t>REPEAT</a:t>
            </a:r>
            <a:r>
              <a:rPr lang="en-IN" dirty="0">
                <a:solidFill>
                  <a:schemeClr val="tx1">
                    <a:lumMod val="65000"/>
                    <a:lumOff val="35000"/>
                  </a:schemeClr>
                </a:solidFill>
                <a:latin typeface="Liberation Mono"/>
              </a:rPr>
              <a:t>(</a:t>
            </a:r>
            <a:r>
              <a:rPr lang="en-IN" dirty="0">
                <a:latin typeface="Liberation Mono"/>
              </a:rPr>
              <a:t>'$', sal/</a:t>
            </a:r>
            <a:r>
              <a:rPr lang="en-IN" dirty="0">
                <a:solidFill>
                  <a:srgbClr val="990055"/>
                </a:solidFill>
                <a:latin typeface="Liberation Mono"/>
              </a:rPr>
              <a:t>100</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600" dirty="0">
              <a:solidFill>
                <a:schemeClr val="tx1">
                  <a:lumMod val="65000"/>
                  <a:lumOff val="35000"/>
                </a:schemeClr>
              </a:solidFill>
              <a:latin typeface="Liberation Mono"/>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emailid, </a:t>
            </a:r>
            <a:r>
              <a:rPr lang="en-IN" dirty="0">
                <a:solidFill>
                  <a:srgbClr val="DD4A68"/>
                </a:solidFill>
                <a:latin typeface="Liberation Mono"/>
              </a:rPr>
              <a:t>REPEAT</a:t>
            </a:r>
            <a:r>
              <a:rPr lang="en-IN" dirty="0">
                <a:solidFill>
                  <a:schemeClr val="tx1">
                    <a:lumMod val="65000"/>
                    <a:lumOff val="35000"/>
                  </a:schemeClr>
                </a:solidFill>
                <a:latin typeface="Liberation Mono"/>
              </a:rPr>
              <a:t>(</a:t>
            </a:r>
            <a:r>
              <a:rPr lang="en-IN" dirty="0">
                <a:latin typeface="Liberation Mono"/>
              </a:rPr>
              <a:t>'*', </a:t>
            </a:r>
            <a:r>
              <a:rPr lang="en-IN" dirty="0">
                <a:solidFill>
                  <a:srgbClr val="DD4A68"/>
                </a:solidFill>
                <a:latin typeface="Liberation Mono"/>
              </a:rPr>
              <a:t>LENGTH</a:t>
            </a:r>
            <a:r>
              <a:rPr lang="en-IN" dirty="0">
                <a:solidFill>
                  <a:schemeClr val="tx1">
                    <a:lumMod val="65000"/>
                    <a:lumOff val="35000"/>
                  </a:schemeClr>
                </a:solidFill>
                <a:latin typeface="Liberation Mono"/>
              </a:rPr>
              <a:t>(</a:t>
            </a:r>
            <a:r>
              <a:rPr lang="en-IN" dirty="0">
                <a:latin typeface="Liberation Mono"/>
              </a:rPr>
              <a:t>emailid</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65000"/>
                    <a:lumOff val="35000"/>
                  </a:schemeClr>
                </a:solidFill>
                <a:latin typeface="Liberation Mono"/>
              </a:rPr>
              <a:t> </a:t>
            </a:r>
            <a:r>
              <a:rPr lang="en-US" dirty="0">
                <a:latin typeface="Liberation Mono"/>
              </a:rPr>
              <a:t>pwd,</a:t>
            </a:r>
            <a:r>
              <a:rPr lang="en-US" dirty="0">
                <a:solidFill>
                  <a:schemeClr val="tx1">
                    <a:lumMod val="65000"/>
                    <a:lumOff val="35000"/>
                  </a:schemeClr>
                </a:solidFill>
                <a:latin typeface="Liberation Mono"/>
              </a:rPr>
              <a:t> </a:t>
            </a:r>
            <a:r>
              <a:rPr lang="en-US" dirty="0">
                <a:solidFill>
                  <a:srgbClr val="DD4A68"/>
                </a:solidFill>
                <a:latin typeface="Liberation Mono"/>
              </a:rPr>
              <a:t>REPEAT</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latin typeface="Liberation Mono"/>
              </a:rPr>
              <a:t>pwd</a:t>
            </a:r>
            <a:r>
              <a:rPr lang="en-US" dirty="0">
                <a:solidFill>
                  <a:schemeClr val="tx1">
                    <a:lumMod val="65000"/>
                    <a:lumOff val="35000"/>
                  </a:schemeClr>
                </a:solidFill>
                <a:latin typeface="Liberation Mono"/>
              </a:rPr>
              <a:t>)) </a:t>
            </a:r>
            <a:r>
              <a:rPr lang="en-US" dirty="0">
                <a:latin typeface="Liberation Mono"/>
              </a:rPr>
              <a:t>password</a:t>
            </a:r>
            <a:r>
              <a:rPr lang="en-US" dirty="0">
                <a:solidFill>
                  <a:schemeClr val="tx1">
                    <a:lumMod val="65000"/>
                    <a:lumOff val="35000"/>
                  </a:schemeClr>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chemeClr val="tx1">
                    <a:lumMod val="65000"/>
                    <a:lumOff val="35000"/>
                  </a:schemeClr>
                </a:solidFill>
                <a:latin typeface="Liberation Mono"/>
              </a:rPr>
              <a:t> </a:t>
            </a:r>
            <a:r>
              <a:rPr lang="en-US" dirty="0">
                <a:latin typeface="Liberation Mono"/>
              </a:rPr>
              <a:t>emp;</a:t>
            </a:r>
          </a:p>
        </p:txBody>
      </p:sp>
    </p:spTree>
    <p:extLst>
      <p:ext uri="{BB962C8B-B14F-4D97-AF65-F5344CB8AC3E}">
        <p14:creationId xmlns="" xmlns:p14="http://schemas.microsoft.com/office/powerpoint/2010/main" val="98106278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087908960"/>
              </p:ext>
            </p:extLst>
          </p:nvPr>
        </p:nvGraphicFramePr>
        <p:xfrm>
          <a:off x="406800" y="612000"/>
          <a:ext cx="11376000" cy="3309195"/>
        </p:xfrm>
        <a:graphic>
          <a:graphicData uri="http://schemas.openxmlformats.org/drawingml/2006/table">
            <a:tbl>
              <a:tblPr firstRow="1" bandRow="1">
                <a:tableStyleId>{7E9639D4-E3E2-4D34-9284-5A2195B3D0D7}</a:tableStyleId>
              </a:tblPr>
              <a:tblGrid>
                <a:gridCol w="2559600">
                  <a:extLst>
                    <a:ext uri="{9D8B030D-6E8A-4147-A177-3AD203B41FA5}">
                      <a16:colId xmlns="" xmlns:a16="http://schemas.microsoft.com/office/drawing/2014/main" val="20000"/>
                    </a:ext>
                  </a:extLst>
                </a:gridCol>
                <a:gridCol w="8816400">
                  <a:extLst>
                    <a:ext uri="{9D8B030D-6E8A-4147-A177-3AD203B41FA5}">
                      <a16:colId xmlns=""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LEFT(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leftmost len characters from the string str, or NULL if any argument is NULL.</a:t>
                      </a:r>
                    </a:p>
                  </a:txBody>
                  <a:tcPr marL="68580" marR="68580" marT="0" marB="0" anchor="ctr"/>
                </a:tc>
                <a:extLst>
                  <a:ext uri="{0D108BD9-81ED-4DB2-BD59-A6C34878D82A}">
                    <a16:rowId xmlns="" xmlns:a16="http://schemas.microsoft.com/office/drawing/2014/main" val="14840175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RIGHT(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rightmost len characters from the string str, or NULL if any argument is NULL.</a:t>
                      </a:r>
                    </a:p>
                  </a:txBody>
                  <a:tcPr marL="68580" marR="68580" marT="0" marB="0" anchor="ctr"/>
                </a:tc>
                <a:extLst>
                  <a:ext uri="{0D108BD9-81ED-4DB2-BD59-A6C34878D82A}">
                    <a16:rowId xmlns="" xmlns:a16="http://schemas.microsoft.com/office/drawing/2014/main" val="1837712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space characters removed.</a:t>
                      </a:r>
                    </a:p>
                  </a:txBody>
                  <a:tcPr marL="68580" marR="68580" marT="0" marB="0" anchor="ctr"/>
                </a:tc>
                <a:extLst>
                  <a:ext uri="{0D108BD9-81ED-4DB2-BD59-A6C34878D82A}">
                    <a16:rowId xmlns="" xmlns:a16="http://schemas.microsoft.com/office/drawing/2014/main" val="72495441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trailing space characters removed.</a:t>
                      </a:r>
                    </a:p>
                  </a:txBody>
                  <a:tcPr marL="68580" marR="68580" marT="0" marB="0" anchor="ctr"/>
                </a:tc>
                <a:extLst>
                  <a:ext uri="{0D108BD9-81ED-4DB2-BD59-A6C34878D82A}">
                    <a16:rowId xmlns="" xmlns:a16="http://schemas.microsoft.com/office/drawing/2014/main" val="296001412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and trailing space characters removed.</a:t>
                      </a:r>
                    </a:p>
                  </a:txBody>
                  <a:tcPr marL="68580" marR="68580" marT="0" marB="0" anchor="ctr"/>
                </a:tc>
                <a:extLst>
                  <a:ext uri="{0D108BD9-81ED-4DB2-BD59-A6C34878D82A}">
                    <a16:rowId xmlns="" xmlns:a16="http://schemas.microsoft.com/office/drawing/2014/main" val="66887914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IN" sz="1800" kern="1200" dirty="0">
                          <a:solidFill>
                            <a:srgbClr val="0077AA"/>
                          </a:solidFill>
                          <a:latin typeface="Liberation Mono"/>
                          <a:ea typeface="+mn-ea"/>
                          <a:cs typeface="+mn-cs"/>
                        </a:rPr>
                        <a:t>BINARY </a:t>
                      </a:r>
                      <a:r>
                        <a:rPr kumimoji="0" lang="en-IN" sz="1800" kern="1200" dirty="0">
                          <a:solidFill>
                            <a:schemeClr val="tx2"/>
                          </a:solidFill>
                          <a:latin typeface="Liberation Mono"/>
                          <a:ea typeface="+mn-ea"/>
                          <a:cs typeface="+mn-cs"/>
                        </a:rPr>
                        <a:t>value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Convert a value to a binary string.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646271107"/>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 xmlns:a16="http://schemas.microsoft.com/office/drawing/2014/main" id="{F818F7A9-D8D8-4311-A8A8-327DE0AA6BCF}"/>
              </a:ext>
            </a:extLst>
          </p:cNvPr>
          <p:cNvSpPr txBox="1"/>
          <p:nvPr/>
        </p:nvSpPr>
        <p:spPr>
          <a:xfrm>
            <a:off x="406800" y="3933056"/>
            <a:ext cx="11376000"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a:t>
            </a:r>
            <a:r>
              <a:rPr lang="en-US" dirty="0">
                <a:solidFill>
                  <a:srgbClr val="DD4A68"/>
                </a:solidFill>
                <a:latin typeface="Liberation Mono"/>
              </a:rPr>
              <a:t>BINARY</a:t>
            </a:r>
            <a:r>
              <a:rPr lang="en-US" dirty="0">
                <a:latin typeface="Liberation Mono"/>
              </a:rPr>
              <a:t> ename  </a:t>
            </a:r>
            <a:r>
              <a:rPr lang="en-US" dirty="0">
                <a:solidFill>
                  <a:srgbClr val="0077AA"/>
                </a:solidFill>
                <a:latin typeface="Liberation Mono"/>
                <a:cs typeface="Times New Roman" panose="02020603050405020304" pitchFamily="18" charset="0"/>
              </a:rPr>
              <a:t>FROM</a:t>
            </a:r>
            <a:r>
              <a:rPr lang="en-US" dirty="0">
                <a:latin typeface="Liberation Mono"/>
              </a:rPr>
              <a:t> emp;</a:t>
            </a:r>
            <a:endParaRPr lang="en-US"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endParaRPr lang="en-US"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solidFill>
                  <a:srgbClr val="0077AA"/>
                </a:solidFill>
                <a:latin typeface="Liberation Mono"/>
                <a:cs typeface="Times New Roman" panose="02020603050405020304" pitchFamily="18" charset="0"/>
              </a:rPr>
              <a:t> </a:t>
            </a:r>
            <a:r>
              <a:rPr lang="en-US" dirty="0">
                <a:solidFill>
                  <a:srgbClr val="669900"/>
                </a:solidFill>
                <a:latin typeface="Liberation Mono"/>
              </a:rPr>
              <a:t>"sherlock"</a:t>
            </a:r>
            <a:r>
              <a:rPr lang="en-US" dirty="0">
                <a:latin typeface="Liberation Mono"/>
              </a:rPr>
              <a:t>;</a:t>
            </a:r>
          </a:p>
          <a:p>
            <a:pPr marL="285750" indent="-285750">
              <a:buFont typeface="Arial" panose="020B0604020202020204" pitchFamily="34" charset="0"/>
              <a:buChar char="•"/>
            </a:pPr>
            <a:endParaRPr lang="en-US"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solidFill>
                  <a:srgbClr val="0077AA"/>
                </a:solidFill>
                <a:latin typeface="Liberation Mono"/>
                <a:cs typeface="Times New Roman" panose="02020603050405020304" pitchFamily="18" charset="0"/>
              </a:rPr>
              <a:t> </a:t>
            </a:r>
            <a:r>
              <a:rPr lang="en-US" dirty="0">
                <a:solidFill>
                  <a:srgbClr val="669900"/>
                </a:solidFill>
                <a:latin typeface="Liberation Mono"/>
              </a:rPr>
              <a:t>"Sherlock"</a:t>
            </a:r>
            <a:r>
              <a:rPr lang="en-US" dirty="0">
                <a:latin typeface="Liberation Mono"/>
              </a:rPr>
              <a:t>;</a:t>
            </a:r>
            <a:endParaRPr lang="en-US"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endParaRPr lang="en-US"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UPPER</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LOWER</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CONCAT</a:t>
            </a:r>
            <a:r>
              <a:rPr lang="en-US" dirty="0">
                <a:solidFill>
                  <a:schemeClr val="tx1">
                    <a:lumMod val="65000"/>
                    <a:lumOff val="35000"/>
                  </a:schemeClr>
                </a:solidFill>
                <a:latin typeface="Liberation Mono"/>
              </a:rPr>
              <a:t>(</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solidFill>
                  <a:srgbClr val="DD4A68"/>
                </a:solidFill>
                <a:latin typeface="Liberation Mono"/>
              </a:rPr>
              <a:t>LEFT</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1</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LCASE</a:t>
            </a:r>
            <a:r>
              <a:rPr lang="en-US" dirty="0">
                <a:latin typeface="Liberation Mono"/>
              </a:rPr>
              <a:t>(</a:t>
            </a:r>
            <a:r>
              <a:rPr lang="en-US" dirty="0">
                <a:solidFill>
                  <a:srgbClr val="DD4A68"/>
                </a:solidFill>
                <a:latin typeface="Liberation Mono"/>
              </a:rPr>
              <a:t>SUBSTRING</a:t>
            </a:r>
            <a:r>
              <a:rPr lang="en-US" dirty="0">
                <a:solidFill>
                  <a:schemeClr val="tx1">
                    <a:lumMod val="65000"/>
                    <a:lumOff val="35000"/>
                  </a:schemeClr>
                </a:solidFill>
                <a:latin typeface="Liberation Mono"/>
              </a:rPr>
              <a:t>(</a:t>
            </a:r>
            <a:r>
              <a:rPr lang="en-US" dirty="0">
                <a:latin typeface="Liberation Mono"/>
              </a:rPr>
              <a:t>ename,</a:t>
            </a:r>
            <a:r>
              <a:rPr lang="en-US" dirty="0">
                <a:solidFill>
                  <a:srgbClr val="990055"/>
                </a:solidFill>
                <a:latin typeface="Liberation Mono"/>
              </a:rPr>
              <a:t> 2</a:t>
            </a:r>
            <a:r>
              <a:rPr lang="en-US" dirty="0">
                <a:solidFill>
                  <a:schemeClr val="tx1">
                    <a:lumMod val="65000"/>
                    <a:lumOff val="35000"/>
                  </a:schemeClr>
                </a:solidFill>
                <a:latin typeface="Liberation Mono"/>
              </a:rPr>
              <a:t>)))</a:t>
            </a:r>
            <a:r>
              <a:rPr lang="en-US" dirty="0">
                <a:latin typeface="Liberation Mono"/>
              </a:rPr>
              <a:t> "Title Case" </a:t>
            </a:r>
            <a:r>
              <a:rPr lang="en-US" dirty="0">
                <a:solidFill>
                  <a:srgbClr val="0077AA"/>
                </a:solidFill>
                <a:latin typeface="Liberation Mono"/>
                <a:cs typeface="Times New Roman" panose="02020603050405020304" pitchFamily="18" charset="0"/>
              </a:rPr>
              <a:t>FROM</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CONCAT</a:t>
            </a:r>
            <a:r>
              <a:rPr lang="en-US" dirty="0">
                <a:solidFill>
                  <a:schemeClr val="tx1">
                    <a:lumMod val="65000"/>
                    <a:lumOff val="35000"/>
                  </a:schemeClr>
                </a:solidFill>
                <a:latin typeface="Liberation Mono"/>
              </a:rPr>
              <a:t>(</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solidFill>
                  <a:srgbClr val="DD4A68"/>
                </a:solidFill>
                <a:latin typeface="Liberation Mono"/>
              </a:rPr>
              <a:t>LEFT</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1</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LCASE</a:t>
            </a:r>
            <a:r>
              <a:rPr lang="en-US" dirty="0">
                <a:solidFill>
                  <a:schemeClr val="tx1">
                    <a:lumMod val="65000"/>
                    <a:lumOff val="35000"/>
                  </a:schemeClr>
                </a:solidFill>
                <a:latin typeface="Liberation Mono"/>
              </a:rPr>
              <a:t>(</a:t>
            </a:r>
            <a:r>
              <a:rPr lang="en-US" dirty="0">
                <a:solidFill>
                  <a:srgbClr val="DD4A68"/>
                </a:solidFill>
                <a:latin typeface="Liberation Mono"/>
              </a:rPr>
              <a:t>SUBSTRING</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rPr>
              <a:t>;</a:t>
            </a:r>
          </a:p>
        </p:txBody>
      </p:sp>
    </p:spTree>
    <p:extLst>
      <p:ext uri="{BB962C8B-B14F-4D97-AF65-F5344CB8AC3E}">
        <p14:creationId xmlns="" xmlns:p14="http://schemas.microsoft.com/office/powerpoint/2010/main" val="21437908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1894292196"/>
              </p:ext>
            </p:extLst>
          </p:nvPr>
        </p:nvGraphicFramePr>
        <p:xfrm>
          <a:off x="406800" y="612000"/>
          <a:ext cx="11376000" cy="4238412"/>
        </p:xfrm>
        <a:graphic>
          <a:graphicData uri="http://schemas.openxmlformats.org/drawingml/2006/table">
            <a:tbl>
              <a:tblPr firstRow="1" bandRow="1">
                <a:tableStyleId>{7E9639D4-E3E2-4D34-9284-5A2195B3D0D7}</a:tableStyleId>
              </a:tblPr>
              <a:tblGrid>
                <a:gridCol w="3057300">
                  <a:extLst>
                    <a:ext uri="{9D8B030D-6E8A-4147-A177-3AD203B41FA5}">
                      <a16:colId xmlns="" xmlns:a16="http://schemas.microsoft.com/office/drawing/2014/main" val="20000"/>
                    </a:ext>
                  </a:extLst>
                </a:gridCol>
                <a:gridCol w="8318700">
                  <a:extLst>
                    <a:ext uri="{9D8B030D-6E8A-4147-A177-3AD203B41FA5}">
                      <a16:colId xmlns=""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INSTR(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substr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position of the first occurrence of substring substr in string str.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REPLACE(</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from_str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to_str</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Times New Roman" panose="02020603050405020304" pitchFamily="18" charset="0"/>
                          <a:cs typeface="+mn-cs"/>
                        </a:rPr>
                        <a:t>e.g.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kumimoji="0" lang="en-IN" sz="1800" kern="1200" dirty="0">
                          <a:solidFill>
                            <a:srgbClr val="0077AA"/>
                          </a:solidFill>
                          <a:latin typeface="Liberation Mono"/>
                          <a:ea typeface="Times New Roman" panose="02020603050405020304" pitchFamily="18" charset="0"/>
                          <a:cs typeface="+mn-cs"/>
                        </a:rPr>
                        <a:t>REPLACE</a:t>
                      </a:r>
                      <a:r>
                        <a:rPr kumimoji="0" lang="en-IN" sz="1800" b="0" kern="1200" dirty="0">
                          <a:solidFill>
                            <a:srgbClr val="365860"/>
                          </a:solidFill>
                          <a:effectLst/>
                          <a:latin typeface="Liberation Mono"/>
                          <a:ea typeface="+mn-ea"/>
                          <a:cs typeface="+mn-cs"/>
                        </a:rPr>
                        <a:t>(</a:t>
                      </a:r>
                      <a:r>
                        <a:rPr lang="en-IN" sz="1800" kern="1200" dirty="0">
                          <a:solidFill>
                            <a:srgbClr val="669900"/>
                          </a:solidFill>
                          <a:latin typeface="Liberation Mono"/>
                          <a:ea typeface="+mn-ea"/>
                          <a:cs typeface="+mn-cs"/>
                        </a:rPr>
                        <a:t>'Hello'</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669900"/>
                          </a:solidFill>
                          <a:latin typeface="Liberation Mono"/>
                          <a:ea typeface="+mn-ea"/>
                          <a:cs typeface="+mn-cs"/>
                        </a:rPr>
                        <a:t>'l'</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669900"/>
                          </a:solidFill>
                          <a:latin typeface="Liberation Mono"/>
                          <a:ea typeface="+mn-ea"/>
                          <a:cs typeface="+mn-cs"/>
                        </a:rPr>
                        <a:t>'x'</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REVERSE(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the order of the characters reversed.</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SUBSTR(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tx1"/>
                          </a:solidFill>
                          <a:effectLst/>
                          <a:latin typeface="Liberation Mono"/>
                          <a:ea typeface="Times New Roman" panose="02020603050405020304" pitchFamily="18" charset="0"/>
                          <a:cs typeface="+mn-cs"/>
                        </a:rPr>
                        <a:t>SUBSTR() is a synonym for SUBSTRING().</a:t>
                      </a:r>
                      <a:endParaRPr kumimoji="0" lang="en-IN" sz="1800" b="1" kern="1200" dirty="0">
                        <a:solidFill>
                          <a:schemeClr val="tx1"/>
                        </a:solidFill>
                        <a:effectLst/>
                        <a:latin typeface="Liberation Mono"/>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Times New Roman" panose="02020603050405020304" pitchFamily="18" charset="0"/>
                          <a:cs typeface="+mn-cs"/>
                        </a:rPr>
                        <a:t>e.g.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kern="1200" dirty="0">
                          <a:solidFill>
                            <a:srgbClr val="0077AA"/>
                          </a:solidFill>
                          <a:latin typeface="Liberation Mono"/>
                          <a:ea typeface="Times New Roman" panose="02020603050405020304" pitchFamily="18" charset="0"/>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0077AA"/>
                          </a:solidFill>
                          <a:latin typeface="Liberation Mono"/>
                          <a:ea typeface="Times New Roman" panose="02020603050405020304" pitchFamily="18" charset="0"/>
                          <a:cs typeface="+mn-cs"/>
                        </a:rPr>
                        <a:t>SUBSTR</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rgbClr val="365860"/>
                          </a:solidFill>
                          <a:effectLst/>
                          <a:latin typeface="Liberation Mono"/>
                          <a:ea typeface="+mn-ea"/>
                          <a:cs typeface="+mn-cs"/>
                        </a:rPr>
                        <a:t>(</a:t>
                      </a:r>
                      <a:r>
                        <a:rPr lang="en-US" sz="1800" kern="1200" dirty="0">
                          <a:solidFill>
                            <a:srgbClr val="669900"/>
                          </a:solidFill>
                          <a:latin typeface="Liberation Mono"/>
                          <a:ea typeface="+mn-ea"/>
                          <a:cs typeface="+mn-cs"/>
                        </a:rPr>
                        <a:t>'This is the test by IWAY'</a:t>
                      </a:r>
                      <a:r>
                        <a:rPr kumimoji="0" lang="en-US" sz="1800" b="0" kern="1200" dirty="0">
                          <a:solidFill>
                            <a:schemeClr val="tx1"/>
                          </a:solidFill>
                          <a:effectLst/>
                          <a:latin typeface="Liberation Mono"/>
                          <a:ea typeface="Times New Roman" panose="02020603050405020304" pitchFamily="18" charset="0"/>
                          <a:cs typeface="+mn-cs"/>
                        </a:rPr>
                        <a:t>, 6</a:t>
                      </a:r>
                      <a:r>
                        <a:rPr kumimoji="0" lang="en-US" sz="1800" b="0" kern="1200" dirty="0">
                          <a:solidFill>
                            <a:srgbClr val="365860"/>
                          </a:solidFill>
                          <a:effectLst/>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kern="1200" dirty="0">
                          <a:solidFill>
                            <a:srgbClr val="0077AA"/>
                          </a:solidFill>
                          <a:latin typeface="Liberation Mono"/>
                          <a:ea typeface="Times New Roman" panose="02020603050405020304" pitchFamily="18" charset="0"/>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0077AA"/>
                          </a:solidFill>
                          <a:latin typeface="Liberation Mono"/>
                          <a:ea typeface="Times New Roman" panose="02020603050405020304" pitchFamily="18" charset="0"/>
                          <a:cs typeface="+mn-cs"/>
                        </a:rPr>
                        <a:t>SUBSTR</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rgbClr val="365860"/>
                          </a:solidFill>
                          <a:effectLst/>
                          <a:latin typeface="Liberation Mono"/>
                          <a:ea typeface="+mn-ea"/>
                          <a:cs typeface="+mn-cs"/>
                        </a:rPr>
                        <a:t>(</a:t>
                      </a:r>
                      <a:r>
                        <a:rPr lang="en-US" sz="1800" kern="1200" dirty="0">
                          <a:solidFill>
                            <a:srgbClr val="669900"/>
                          </a:solidFill>
                          <a:latin typeface="Liberation Mono"/>
                          <a:ea typeface="+mn-ea"/>
                          <a:cs typeface="+mn-cs"/>
                        </a:rPr>
                        <a:t>'This is the test by IWAY'</a:t>
                      </a:r>
                      <a:r>
                        <a:rPr kumimoji="0" lang="en-US" sz="1800" b="0" kern="1200" dirty="0">
                          <a:solidFill>
                            <a:schemeClr val="tx1"/>
                          </a:solidFill>
                          <a:effectLst/>
                          <a:latin typeface="Liberation Mono"/>
                          <a:ea typeface="Times New Roman" panose="02020603050405020304" pitchFamily="18" charset="0"/>
                          <a:cs typeface="+mn-cs"/>
                        </a:rPr>
                        <a:t>, -4, 4</a:t>
                      </a:r>
                      <a:r>
                        <a:rPr kumimoji="0" lang="en-US" sz="1800" b="0" kern="1200" dirty="0">
                          <a:solidFill>
                            <a:srgbClr val="365860"/>
                          </a:solidFill>
                          <a:effectLst/>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 xmlns:a16="http://schemas.microsoft.com/office/drawing/2014/main"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MID(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MID function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kern="1200" dirty="0">
                          <a:solidFill>
                            <a:srgbClr val="0077AA"/>
                          </a:solidFill>
                          <a:latin typeface="Liberation Mono"/>
                          <a:ea typeface="+mn-ea"/>
                          <a:cs typeface="+mn-cs"/>
                        </a:rPr>
                        <a:t>SUBSTRING</a:t>
                      </a:r>
                      <a:r>
                        <a:rPr kumimoji="0" lang="en-IN" sz="1800" b="1"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 xmlns:a16="http://schemas.microsoft.com/office/drawing/2014/main" val="10006"/>
                  </a:ext>
                </a:extLst>
              </a:tr>
            </a:tbl>
          </a:graphicData>
        </a:graphic>
      </p:graphicFrame>
      <p:sp>
        <p:nvSpPr>
          <p:cNvPr id="2" name="Rectangle 1">
            <a:extLst>
              <a:ext uri="{FF2B5EF4-FFF2-40B4-BE49-F238E27FC236}">
                <a16:creationId xmlns="" xmlns:a16="http://schemas.microsoft.com/office/drawing/2014/main" id="{5A2E6590-11F4-413D-B803-7C7FD2539C3B}"/>
              </a:ext>
            </a:extLst>
          </p:cNvPr>
          <p:cNvSpPr/>
          <p:nvPr/>
        </p:nvSpPr>
        <p:spPr>
          <a:xfrm>
            <a:off x="0" y="4679845"/>
            <a:ext cx="12192000" cy="200054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ename, job,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solidFill>
                  <a:srgbClr val="DD4A68"/>
                </a:solidFill>
                <a:latin typeface="Liberation Mono"/>
              </a:rPr>
              <a:t>ISNULL</a:t>
            </a:r>
            <a:r>
              <a:rPr lang="en-IN" dirty="0">
                <a:solidFill>
                  <a:schemeClr val="tx1">
                    <a:lumMod val="65000"/>
                    <a:lumOff val="35000"/>
                  </a:schemeClr>
                </a:solidFill>
                <a:latin typeface="Liberation Mono"/>
              </a:rPr>
              <a:t>(</a:t>
            </a:r>
            <a:r>
              <a:rPr lang="en-IN" dirty="0">
                <a:latin typeface="Liberation Mono"/>
              </a:rPr>
              <a:t>phone</a:t>
            </a:r>
            <a:r>
              <a:rPr lang="en-IN" dirty="0">
                <a:solidFill>
                  <a:schemeClr val="tx1">
                    <a:lumMod val="65000"/>
                    <a:lumOff val="35000"/>
                  </a:schemeClr>
                </a:solidFill>
                <a:latin typeface="Liberation Mono"/>
              </a:rPr>
              <a:t>)</a:t>
            </a:r>
            <a:r>
              <a:rPr lang="en-IN" dirty="0">
                <a:latin typeface="Liberation Mono"/>
              </a:rPr>
              <a:t>, </a:t>
            </a:r>
            <a:r>
              <a:rPr lang="en-IN" dirty="0">
                <a:solidFill>
                  <a:srgbClr val="669900"/>
                </a:solidFill>
                <a:latin typeface="Liberation Mono"/>
              </a:rPr>
              <a:t>'**********'</a:t>
            </a:r>
            <a:r>
              <a:rPr lang="en-IN" dirty="0">
                <a:latin typeface="Liberation Mono"/>
              </a:rPr>
              <a:t>, </a:t>
            </a:r>
            <a:r>
              <a:rPr lang="en-IN" dirty="0">
                <a:solidFill>
                  <a:srgbClr val="DD4A68"/>
                </a:solidFill>
                <a:latin typeface="Liberation Mono"/>
              </a:rPr>
              <a:t>RPAD</a:t>
            </a:r>
            <a:r>
              <a:rPr lang="en-IN" dirty="0">
                <a:solidFill>
                  <a:schemeClr val="tx1">
                    <a:lumMod val="65000"/>
                    <a:lumOff val="35000"/>
                  </a:schemeClr>
                </a:solidFill>
                <a:latin typeface="Liberation Mono"/>
              </a:rPr>
              <a:t>(</a:t>
            </a:r>
            <a:r>
              <a:rPr lang="en-IN" dirty="0">
                <a:solidFill>
                  <a:srgbClr val="DD4A68"/>
                </a:solidFill>
                <a:latin typeface="Liberation Mono"/>
              </a:rPr>
              <a:t>LEFT</a:t>
            </a:r>
            <a:r>
              <a:rPr lang="en-IN" dirty="0">
                <a:solidFill>
                  <a:schemeClr val="tx1">
                    <a:lumMod val="65000"/>
                    <a:lumOff val="35000"/>
                  </a:schemeClr>
                </a:solidFill>
                <a:latin typeface="Liberation Mono"/>
              </a:rPr>
              <a:t>(</a:t>
            </a:r>
            <a:r>
              <a:rPr lang="en-IN" dirty="0">
                <a:latin typeface="Liberation Mono"/>
              </a:rPr>
              <a:t>phone, </a:t>
            </a:r>
            <a:r>
              <a:rPr lang="en-IN" dirty="0">
                <a:solidFill>
                  <a:srgbClr val="990055"/>
                </a:solidFill>
                <a:latin typeface="Liberation Mono"/>
              </a:rPr>
              <a:t>4</a:t>
            </a:r>
            <a:r>
              <a:rPr lang="en-IN" dirty="0">
                <a:solidFill>
                  <a:srgbClr val="365860"/>
                </a:solidFill>
                <a:latin typeface="Liberation Mono"/>
              </a:rPr>
              <a:t>)</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669900"/>
                </a:solidFill>
                <a:latin typeface="Liberation Mono"/>
              </a:rPr>
              <a:t>'*'</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`user name`,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solidFill>
                  <a:srgbClr val="DD4A68"/>
                </a:solidFill>
                <a:latin typeface="Liberation Mono"/>
              </a:rPr>
              <a:t>LENGTH</a:t>
            </a:r>
            <a:r>
              <a:rPr lang="en-US" dirty="0">
                <a:solidFill>
                  <a:srgbClr val="365860"/>
                </a:solidFill>
                <a:latin typeface="Liberation Mono"/>
              </a:rPr>
              <a:t>(</a:t>
            </a:r>
            <a:r>
              <a:rPr lang="en-US" dirty="0">
                <a:solidFill>
                  <a:srgbClr val="DD4A68"/>
                </a:solidFill>
                <a:latin typeface="Liberation Mono"/>
              </a:rPr>
              <a:t>SUBSTR</a:t>
            </a:r>
            <a:r>
              <a:rPr lang="en-US" dirty="0">
                <a:solidFill>
                  <a:schemeClr val="tx1">
                    <a:lumMod val="65000"/>
                    <a:lumOff val="35000"/>
                  </a:schemeClr>
                </a:solidFill>
                <a:latin typeface="Liberation Mono"/>
              </a:rPr>
              <a:t>(</a:t>
            </a:r>
            <a:r>
              <a:rPr lang="en-US" dirty="0">
                <a:latin typeface="Liberation Mono"/>
              </a:rPr>
              <a:t>`user name`, </a:t>
            </a:r>
            <a:r>
              <a:rPr lang="en-US" dirty="0">
                <a:solidFill>
                  <a:srgbClr val="DD4A68"/>
                </a:solidFill>
                <a:latin typeface="Liberation Mono"/>
              </a:rPr>
              <a:t>INSTR</a:t>
            </a:r>
            <a:r>
              <a:rPr lang="en-US" dirty="0">
                <a:solidFill>
                  <a:schemeClr val="tx1">
                    <a:lumMod val="65000"/>
                    <a:lumOff val="35000"/>
                  </a:schemeClr>
                </a:solidFill>
                <a:latin typeface="Liberation Mono"/>
              </a:rPr>
              <a:t>(</a:t>
            </a:r>
            <a:r>
              <a:rPr lang="en-US" dirty="0">
                <a:latin typeface="Liberation Mono"/>
              </a:rPr>
              <a:t>`user name`," "</a:t>
            </a:r>
            <a:r>
              <a:rPr lang="en-US" dirty="0">
                <a:solidFill>
                  <a:schemeClr val="tx1">
                    <a:lumMod val="65000"/>
                    <a:lumOff val="35000"/>
                  </a:schemeClr>
                </a:solidFill>
                <a:latin typeface="Liberation Mono"/>
              </a:rPr>
              <a:t>)))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,"Weak User", `user name`</a:t>
            </a:r>
            <a:r>
              <a:rPr lang="en-US" dirty="0">
                <a:solidFill>
                  <a:schemeClr val="tx1">
                    <a:lumMod val="65000"/>
                    <a:lumOff val="35000"/>
                  </a:schemeClr>
                </a:solidFill>
                <a:latin typeface="Liberation Mono"/>
              </a:rPr>
              <a:t>)</a:t>
            </a:r>
            <a:r>
              <a:rPr lang="en-US" dirty="0">
                <a:latin typeface="Liberation Mono"/>
              </a:rPr>
              <a:t> R1 </a:t>
            </a:r>
            <a:r>
              <a:rPr lang="en-US" dirty="0">
                <a:solidFill>
                  <a:srgbClr val="0077AA"/>
                </a:solidFill>
                <a:latin typeface="Liberation Mono"/>
                <a:cs typeface="Times New Roman" panose="02020603050405020304" pitchFamily="18" charset="0"/>
              </a:rPr>
              <a:t>FROM</a:t>
            </a:r>
            <a:r>
              <a:rPr lang="en-US" dirty="0">
                <a:latin typeface="Liberation Mono"/>
              </a:rPr>
              <a:t> emp;</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solidFill>
                  <a:srgbClr val="669900"/>
                </a:solidFill>
                <a:latin typeface="Liberation Mono"/>
              </a:rPr>
              <a:t>'saleel'</a:t>
            </a:r>
            <a:r>
              <a:rPr lang="en-US" dirty="0">
                <a:solidFill>
                  <a:schemeClr val="tx1">
                    <a:lumMod val="65000"/>
                    <a:lumOff val="35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solidFill>
                  <a:srgbClr val="DD4A68"/>
                </a:solidFill>
                <a:latin typeface="Liberation Mono"/>
              </a:rPr>
              <a:t>REPLACE</a:t>
            </a:r>
            <a:r>
              <a:rPr lang="en-US" dirty="0">
                <a:solidFill>
                  <a:schemeClr val="tx1">
                    <a:lumMod val="65000"/>
                    <a:lumOff val="35000"/>
                  </a:schemeClr>
                </a:solidFill>
                <a:latin typeface="Liberation Mono"/>
              </a:rPr>
              <a:t>(</a:t>
            </a:r>
            <a:r>
              <a:rPr lang="en-US" dirty="0">
                <a:solidFill>
                  <a:srgbClr val="669900"/>
                </a:solidFill>
                <a:latin typeface="Liberation Mono"/>
              </a:rPr>
              <a:t>'saleel'</a:t>
            </a:r>
            <a:r>
              <a:rPr lang="en-US" dirty="0">
                <a:latin typeface="Liberation Mono"/>
                <a:cs typeface="Times New Roman" panose="02020603050405020304" pitchFamily="18" charset="0"/>
              </a:rPr>
              <a:t>, </a:t>
            </a:r>
            <a:r>
              <a:rPr lang="en-US" dirty="0">
                <a:solidFill>
                  <a:srgbClr val="669900"/>
                </a:solidFill>
                <a:latin typeface="Liberation Mono"/>
              </a:rPr>
              <a:t>'e'</a:t>
            </a:r>
            <a:r>
              <a:rPr lang="en-US" dirty="0">
                <a:latin typeface="Liberation Mono"/>
                <a:cs typeface="Times New Roman" panose="02020603050405020304" pitchFamily="18" charset="0"/>
              </a:rPr>
              <a:t>, </a:t>
            </a:r>
            <a:r>
              <a:rPr lang="en-US" dirty="0">
                <a:latin typeface="Liberation Mono"/>
              </a:rPr>
              <a:t>"" </a:t>
            </a:r>
            <a:r>
              <a:rPr lang="en-US" dirty="0">
                <a:solidFill>
                  <a:schemeClr val="tx1">
                    <a:lumMod val="65000"/>
                    <a:lumOff val="35000"/>
                  </a:schemeClr>
                </a:solidFill>
                <a:latin typeface="Liberation Mono"/>
              </a:rPr>
              <a:t>))</a:t>
            </a:r>
            <a:r>
              <a:rPr lang="en-US" dirty="0">
                <a:latin typeface="Liberation Mono"/>
                <a:cs typeface="Times New Roman" panose="02020603050405020304" pitchFamily="18" charset="0"/>
              </a:rPr>
              <a:t>;</a:t>
            </a:r>
          </a:p>
          <a:p>
            <a:pPr marL="285750" indent="-285750">
              <a:buFont typeface="Arial" panose="020B0604020202020204" pitchFamily="34" charset="0"/>
              <a:buChar char="•"/>
            </a:pPr>
            <a:endParaRPr lang="en-US" sz="400" dirty="0">
              <a:latin typeface="Liberation Mono"/>
              <a:cs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empno, datePresent,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datePresent</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datePresent, ",",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"Days Present"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emp_attendance;</a:t>
            </a:r>
          </a:p>
          <a:p>
            <a:pPr marL="285750" indent="-285750">
              <a:buFont typeface="Arial" panose="020B0604020202020204" pitchFamily="34" charset="0"/>
              <a:buChar char="•"/>
            </a:pPr>
            <a:endParaRPr lang="en-US" sz="4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c1, c1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1, </a:t>
            </a:r>
            <a:r>
              <a:rPr lang="en-US" dirty="0">
                <a:solidFill>
                  <a:srgbClr val="DD4A68"/>
                </a:solidFill>
                <a:latin typeface="Liberation Mono"/>
              </a:rPr>
              <a:t>SUBSTR</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1</a:t>
            </a:r>
            <a:r>
              <a:rPr lang="en-US" dirty="0">
                <a:solidFill>
                  <a:schemeClr val="bg1">
                    <a:lumMod val="50000"/>
                  </a:schemeClr>
                </a:solidFill>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numberString;</a:t>
            </a:r>
          </a:p>
        </p:txBody>
      </p:sp>
    </p:spTree>
    <p:extLst>
      <p:ext uri="{BB962C8B-B14F-4D97-AF65-F5344CB8AC3E}">
        <p14:creationId xmlns="" xmlns:p14="http://schemas.microsoft.com/office/powerpoint/2010/main" val="1549864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 xmlns:p14="http://schemas.microsoft.com/office/powerpoint/2010/main" val="285416391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2090655473"/>
              </p:ext>
            </p:extLst>
          </p:nvPr>
        </p:nvGraphicFramePr>
        <p:xfrm>
          <a:off x="406800" y="813600"/>
          <a:ext cx="11376000" cy="5565561"/>
        </p:xfrm>
        <a:graphic>
          <a:graphicData uri="http://schemas.openxmlformats.org/drawingml/2006/table">
            <a:tbl>
              <a:tblPr firstRow="1" bandRow="1">
                <a:tableStyleId>{7E9639D4-E3E2-4D34-9284-5A2195B3D0D7}</a:tableStyleId>
              </a:tblPr>
              <a:tblGrid>
                <a:gridCol w="2850190">
                  <a:extLst>
                    <a:ext uri="{9D8B030D-6E8A-4147-A177-3AD203B41FA5}">
                      <a16:colId xmlns="" xmlns:a16="http://schemas.microsoft.com/office/drawing/2014/main" val="20000"/>
                    </a:ext>
                  </a:extLst>
                </a:gridCol>
                <a:gridCol w="8525810">
                  <a:extLst>
                    <a:ext uri="{9D8B030D-6E8A-4147-A177-3AD203B41FA5}">
                      <a16:colId xmlns=""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ABS(</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absolute value of X.</a:t>
                      </a:r>
                    </a:p>
                  </a:txBody>
                  <a:tcPr marL="68580" marR="68580" marT="0" marB="0" anchor="ctr"/>
                </a:tc>
                <a:extLst>
                  <a:ext uri="{0D108BD9-81ED-4DB2-BD59-A6C34878D82A}">
                    <a16:rowId xmlns="" xmlns:a16="http://schemas.microsoft.com/office/drawing/2014/main" val="1000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CEIL() is a synonym for CEILING().</a:t>
                      </a:r>
                    </a:p>
                  </a:txBody>
                  <a:tcPr marL="68580" marR="68580" marT="0" marB="0" anchor="ctr"/>
                </a:tc>
                <a:extLst>
                  <a:ext uri="{0D108BD9-81ED-4DB2-BD59-A6C34878D82A}">
                    <a16:rowId xmlns="" xmlns:a16="http://schemas.microsoft.com/office/drawing/2014/main"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CEILING(</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CEIL value.</a:t>
                      </a:r>
                    </a:p>
                  </a:txBody>
                  <a:tcPr marL="68580" marR="68580" marT="0" marB="0" anchor="ctr"/>
                </a:tc>
                <a:extLst>
                  <a:ext uri="{0D108BD9-81ED-4DB2-BD59-A6C34878D82A}">
                    <a16:rowId xmlns=""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FLOOR(</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FLOOR value.</a:t>
                      </a:r>
                    </a:p>
                  </a:txBody>
                  <a:tcPr marL="68580" marR="68580" marT="0" marB="0" anchor="ctr"/>
                </a:tc>
                <a:extLst>
                  <a:ext uri="{0D108BD9-81ED-4DB2-BD59-A6C34878D82A}">
                    <a16:rowId xmlns="" xmlns:a16="http://schemas.microsoft.com/office/drawing/2014/main"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rgbClr val="0077AA"/>
                          </a:solidFill>
                          <a:latin typeface="Liberation Mono"/>
                          <a:ea typeface="+mn-ea"/>
                          <a:cs typeface="+mn-cs"/>
                        </a:rPr>
                        <a:t>  MOD(</a:t>
                      </a:r>
                      <a:r>
                        <a:rPr kumimoji="0" lang="pt-BR" sz="1800" kern="1200" dirty="0">
                          <a:solidFill>
                            <a:schemeClr val="tx2"/>
                          </a:solidFill>
                          <a:latin typeface="Liberation Mono"/>
                          <a:ea typeface="+mn-ea"/>
                          <a:cs typeface="+mn-cs"/>
                        </a:rPr>
                        <a:t>n</a:t>
                      </a:r>
                      <a:r>
                        <a:rPr kumimoji="0" lang="pt-BR" sz="1800" kern="1200" dirty="0">
                          <a:solidFill>
                            <a:schemeClr val="tx1"/>
                          </a:solidFill>
                          <a:latin typeface="Liberation Mono"/>
                          <a:ea typeface="+mn-ea"/>
                          <a:cs typeface="+mn-cs"/>
                        </a:rPr>
                        <a:t>,</a:t>
                      </a:r>
                      <a:r>
                        <a:rPr kumimoji="0" lang="pt-BR" sz="1800" kern="1200" dirty="0">
                          <a:solidFill>
                            <a:schemeClr val="tx2"/>
                          </a:solidFill>
                          <a:latin typeface="Liberation Mono"/>
                          <a:ea typeface="+mn-ea"/>
                          <a:cs typeface="+mn-cs"/>
                        </a:rPr>
                        <a:t> m</a:t>
                      </a:r>
                      <a:r>
                        <a:rPr kumimoji="0" lang="pt-BR" sz="1800" kern="1200" dirty="0">
                          <a:solidFill>
                            <a:srgbClr val="0077AA"/>
                          </a:solidFill>
                          <a:latin typeface="Liberation Mono"/>
                          <a:ea typeface="+mn-ea"/>
                          <a:cs typeface="+mn-cs"/>
                        </a:rPr>
                        <a:t>)</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 </a:t>
                      </a:r>
                      <a:r>
                        <a:rPr kumimoji="0" lang="pt-BR" sz="1800" kern="1200" dirty="0">
                          <a:solidFill>
                            <a:schemeClr val="tx2"/>
                          </a:solidFill>
                          <a:latin typeface="Liberation Mono"/>
                          <a:ea typeface="+mn-ea"/>
                          <a:cs typeface="+mn-cs"/>
                        </a:rPr>
                        <a:t>m</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MOD </a:t>
                      </a:r>
                      <a:r>
                        <a:rPr kumimoji="0" lang="pt-BR" sz="1800" kern="1200" dirty="0">
                          <a:solidFill>
                            <a:schemeClr val="tx2"/>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remainder of N divided by M. MOD(N,0) returns NULL.</a:t>
                      </a:r>
                    </a:p>
                  </a:txBody>
                  <a:tcPr marL="68580" marR="68580" marT="0" marB="0" anchor="ctr"/>
                </a:tc>
                <a:extLst>
                  <a:ext uri="{0D108BD9-81ED-4DB2-BD59-A6C34878D82A}">
                    <a16:rowId xmlns="" xmlns:a16="http://schemas.microsoft.com/office/drawing/2014/main"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POWER(</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y</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This is a synonym for POW().</a:t>
                      </a:r>
                    </a:p>
                  </a:txBody>
                  <a:tcPr marL="68580" marR="68580" marT="0" marB="0" anchor="ctr"/>
                </a:tc>
                <a:extLst>
                  <a:ext uri="{0D108BD9-81ED-4DB2-BD59-A6C34878D82A}">
                    <a16:rowId xmlns="" xmlns:a16="http://schemas.microsoft.com/office/drawing/2014/main" val="1000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RAND()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a random floating-point value</a:t>
                      </a:r>
                    </a:p>
                  </a:txBody>
                  <a:tcPr marL="68580" marR="68580" marT="0" marB="0" anchor="ctr"/>
                </a:tc>
                <a:extLst>
                  <a:ext uri="{0D108BD9-81ED-4DB2-BD59-A6C34878D82A}">
                    <a16:rowId xmlns="" xmlns:a16="http://schemas.microsoft.com/office/drawing/2014/main" val="8236575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extLst>
                  <a:ext uri="{0D108BD9-81ED-4DB2-BD59-A6C34878D82A}">
                    <a16:rowId xmlns="" xmlns:a16="http://schemas.microsoft.com/office/drawing/2014/main" val="24997977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TRUNCATE(</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extLst>
                  <a:ext uri="{0D108BD9-81ED-4DB2-BD59-A6C34878D82A}">
                    <a16:rowId xmlns="" xmlns:a16="http://schemas.microsoft.com/office/drawing/2014/main" val="842558293"/>
                  </a:ext>
                </a:extLst>
              </a:tr>
            </a:tbl>
          </a:graphicData>
        </a:graphic>
      </p:graphicFrame>
    </p:spTree>
    <p:extLst>
      <p:ext uri="{BB962C8B-B14F-4D97-AF65-F5344CB8AC3E}">
        <p14:creationId xmlns="" xmlns:p14="http://schemas.microsoft.com/office/powerpoint/2010/main" val="59807395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 xmlns:a16="http://schemas.microsoft.com/office/drawing/2014/main" id="{3B9100F9-04E1-4F28-8242-1F74AA42824F}"/>
              </a:ext>
            </a:extLst>
          </p:cNvPr>
          <p:cNvSpPr/>
          <p:nvPr/>
        </p:nvSpPr>
        <p:spPr>
          <a:xfrm>
            <a:off x="371364" y="836712"/>
            <a:ext cx="11449272" cy="4219745"/>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CEIL</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CEIL</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ROUND</a:t>
            </a:r>
            <a:r>
              <a:rPr lang="en-US" dirty="0">
                <a:solidFill>
                  <a:schemeClr val="bg1">
                    <a:lumMod val="65000"/>
                  </a:schemeClr>
                </a:solidFill>
                <a:latin typeface="Liberation Mono"/>
                <a:cs typeface="Arial" panose="020B0604020202020204" pitchFamily="34" charset="0"/>
              </a:rPr>
              <a:t>(</a:t>
            </a:r>
            <a:r>
              <a:rPr lang="en-US" dirty="0">
                <a:solidFill>
                  <a:srgbClr val="990055"/>
                </a:solidFill>
                <a:latin typeface="Liberation Mono"/>
              </a:rPr>
              <a:t>-1.23</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ROUND</a:t>
            </a:r>
            <a:r>
              <a:rPr lang="en-US" dirty="0">
                <a:solidFill>
                  <a:schemeClr val="bg1">
                    <a:lumMod val="65000"/>
                  </a:schemeClr>
                </a:solidFill>
                <a:latin typeface="Liberation Mono"/>
                <a:cs typeface="Arial" panose="020B0604020202020204" pitchFamily="34" charset="0"/>
              </a:rPr>
              <a:t>(</a:t>
            </a:r>
            <a:r>
              <a:rPr lang="en-US" dirty="0">
                <a:solidFill>
                  <a:srgbClr val="990055"/>
                </a:solidFill>
                <a:latin typeface="Liberation Mono"/>
              </a:rPr>
              <a:t>-1.58</a:t>
            </a:r>
            <a:r>
              <a:rPr lang="en-US" dirty="0">
                <a:solidFill>
                  <a:schemeClr val="bg1">
                    <a:lumMod val="65000"/>
                  </a:schemeClr>
                </a:solidFill>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DD4A68"/>
                </a:solidFill>
                <a:latin typeface="Liberation Mono"/>
              </a:rPr>
              <a:t>ROUND</a:t>
            </a:r>
            <a:r>
              <a:rPr lang="en-US" dirty="0">
                <a:solidFill>
                  <a:schemeClr val="bg1">
                    <a:lumMod val="65000"/>
                  </a:schemeClr>
                </a:solidFill>
                <a:latin typeface="Liberation Mono"/>
                <a:ea typeface="Times New Roman" panose="02020603050405020304" pitchFamily="18" charset="0"/>
              </a:rPr>
              <a:t>(</a:t>
            </a:r>
            <a:r>
              <a:rPr lang="en-US" dirty="0">
                <a:solidFill>
                  <a:srgbClr val="DD4A68"/>
                </a:solidFill>
                <a:latin typeface="Liberation Mono"/>
              </a:rPr>
              <a:t>RAND</a:t>
            </a:r>
            <a:r>
              <a:rPr lang="en-US" dirty="0">
                <a:solidFill>
                  <a:schemeClr val="bg1">
                    <a:lumMod val="6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DD4A68"/>
                </a:solidFill>
                <a:latin typeface="Liberation Mono"/>
              </a:rPr>
              <a:t>FLOOR</a:t>
            </a:r>
            <a:r>
              <a:rPr lang="en-US" dirty="0">
                <a:solidFill>
                  <a:schemeClr val="bg1">
                    <a:lumMod val="65000"/>
                  </a:schemeClr>
                </a:solidFill>
                <a:latin typeface="Liberation Mono"/>
                <a:cs typeface="Arial" panose="020B0604020202020204" pitchFamily="34" charset="0"/>
              </a:rPr>
              <a:t>(</a:t>
            </a:r>
            <a:r>
              <a:rPr lang="en-US" dirty="0">
                <a:solidFill>
                  <a:srgbClr val="DD4A68"/>
                </a:solidFill>
                <a:latin typeface="Liberation Mono"/>
              </a:rPr>
              <a:t>RAND</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OTP;</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weight, </a:t>
            </a:r>
            <a:r>
              <a:rPr lang="en-IN" dirty="0">
                <a:solidFill>
                  <a:srgbClr val="DD4A68"/>
                </a:solidFill>
                <a:latin typeface="Liberation Mono"/>
              </a:rPr>
              <a:t>TRUNCATE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kg</a:t>
            </a:r>
            <a:r>
              <a:rPr lang="en-IN" dirty="0">
                <a:latin typeface="Liberation Mono"/>
                <a:cs typeface="Arial" panose="020B0604020202020204" pitchFamily="34" charset="0"/>
              </a:rPr>
              <a:t>,  </a:t>
            </a:r>
            <a:r>
              <a:rPr lang="en-IN" dirty="0">
                <a:solidFill>
                  <a:srgbClr val="DD4A68"/>
                </a:solidFill>
                <a:latin typeface="Liberation Mono"/>
              </a:rPr>
              <a:t>MID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rgbClr val="DD4A68"/>
                </a:solidFill>
                <a:latin typeface="Liberation Mono"/>
              </a:rPr>
              <a:t>INSTR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gms</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mass_table;</a:t>
            </a:r>
          </a:p>
        </p:txBody>
      </p:sp>
    </p:spTree>
    <p:extLst>
      <p:ext uri="{BB962C8B-B14F-4D97-AF65-F5344CB8AC3E}">
        <p14:creationId xmlns="" xmlns:p14="http://schemas.microsoft.com/office/powerpoint/2010/main" val="115186587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statement…</a:t>
            </a:r>
          </a:p>
        </p:txBody>
      </p:sp>
      <p:sp>
        <p:nvSpPr>
          <p:cNvPr id="7" name="Rectangle 6">
            <a:extLst>
              <a:ext uri="{FF2B5EF4-FFF2-40B4-BE49-F238E27FC236}">
                <a16:creationId xmlns="" xmlns:a16="http://schemas.microsoft.com/office/drawing/2014/main" id="{52CBB722-0E9D-4DA7-BBF2-5EF0553DF84B}"/>
              </a:ext>
            </a:extLst>
          </p:cNvPr>
          <p:cNvSpPr/>
          <p:nvPr/>
        </p:nvSpPr>
        <p:spPr>
          <a:xfrm>
            <a:off x="407368" y="3212976"/>
            <a:ext cx="11377264" cy="369332"/>
          </a:xfrm>
          <a:prstGeom prst="rect">
            <a:avLst/>
          </a:prstGeom>
          <a:solidFill>
            <a:schemeClr val="bg1"/>
          </a:solidFill>
        </p:spPr>
        <p:txBody>
          <a:bodyPr wrap="square">
            <a:spAutoFit/>
          </a:bodyPr>
          <a:lstStyle/>
          <a:p>
            <a:r>
              <a:rPr lang="en-US" dirty="0">
                <a:latin typeface="Palatino Linotype" panose="02040502050505030304" pitchFamily="18" charset="0"/>
              </a:rPr>
              <a:t>TABLE is a DML statement introduced in MySQL 8.0.19 which returns rows and columns of the named table.</a:t>
            </a:r>
            <a:endParaRPr lang="en-IN" dirty="0">
              <a:latin typeface="Palatino Linotype" panose="02040502050505030304" pitchFamily="18" charset="0"/>
            </a:endParaRPr>
          </a:p>
        </p:txBody>
      </p:sp>
      <p:sp>
        <p:nvSpPr>
          <p:cNvPr id="5" name="TextBox 4">
            <a:extLst>
              <a:ext uri="{FF2B5EF4-FFF2-40B4-BE49-F238E27FC236}">
                <a16:creationId xmlns="" xmlns:a16="http://schemas.microsoft.com/office/drawing/2014/main" id="{3F698407-852F-4997-B9F6-90C0FA990A15}"/>
              </a:ext>
            </a:extLst>
          </p:cNvPr>
          <p:cNvSpPr txBox="1"/>
          <p:nvPr/>
        </p:nvSpPr>
        <p:spPr>
          <a:xfrm>
            <a:off x="407368" y="260648"/>
            <a:ext cx="11219594"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18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always displays all columns of the table.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does not support any WHERE clause.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can be used with temporary tables.</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3762848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D907C83-9545-4A1D-8508-2493CF6AA8A2}"/>
              </a:ext>
            </a:extLst>
          </p:cNvPr>
          <p:cNvSpPr/>
          <p:nvPr/>
        </p:nvSpPr>
        <p:spPr>
          <a:xfrm>
            <a:off x="263352" y="838203"/>
            <a:ext cx="11593288" cy="646331"/>
          </a:xfrm>
          <a:prstGeom prst="rect">
            <a:avLst/>
          </a:prstGeom>
        </p:spPr>
        <p:txBody>
          <a:bodyPr wrap="square">
            <a:spAutoFit/>
          </a:bodyPr>
          <a:lstStyle/>
          <a:p>
            <a:r>
              <a:rPr lang="en-IN" dirty="0"/>
              <a:t>The TABLE statement in some ways acts like SELECT.  </a:t>
            </a:r>
            <a:r>
              <a:rPr lang="en-US" dirty="0"/>
              <a:t>You can order and limit the number of rows produced by TABLE using ORDER BY and LIMIT clauses, respectively.</a:t>
            </a:r>
            <a:r>
              <a:rPr lang="en-IN" dirty="0">
                <a:latin typeface="Palatino Linotype" panose="02040502050505030304" pitchFamily="18" charset="0"/>
                <a:cs typeface="Arial" panose="020B0604020202020204" pitchFamily="34" charset="0"/>
              </a:rPr>
              <a:t> </a:t>
            </a:r>
          </a:p>
        </p:txBody>
      </p:sp>
      <p:sp>
        <p:nvSpPr>
          <p:cNvPr id="15" name="TextBox 14">
            <a:extLst>
              <a:ext uri="{FF2B5EF4-FFF2-40B4-BE49-F238E27FC236}">
                <a16:creationId xmlns="" xmlns:a16="http://schemas.microsoft.com/office/drawing/2014/main" id="{6F4447FB-410F-4B59-AAEB-FA3400C99B6A}"/>
              </a:ext>
            </a:extLst>
          </p:cNvPr>
          <p:cNvSpPr txBox="1"/>
          <p:nvPr/>
        </p:nvSpPr>
        <p:spPr>
          <a:xfrm>
            <a:off x="262234" y="1619508"/>
            <a:ext cx="8570071" cy="400110"/>
          </a:xfrm>
          <a:prstGeom prst="rect">
            <a:avLst/>
          </a:prstGeom>
          <a:noFill/>
        </p:spPr>
        <p:txBody>
          <a:bodyPr wrap="square">
            <a:spAutoFit/>
          </a:bodyPr>
          <a:lstStyle/>
          <a:p>
            <a:r>
              <a:rPr lang="en-US" sz="2000" dirty="0">
                <a:solidFill>
                  <a:srgbClr val="0077AA"/>
                </a:solidFill>
                <a:latin typeface="Liberation Mono"/>
              </a:rPr>
              <a:t>TABLE</a:t>
            </a:r>
            <a:r>
              <a:rPr lang="en-US" sz="2000" dirty="0">
                <a:solidFill>
                  <a:srgbClr val="000000"/>
                </a:solidFill>
                <a:latin typeface="Liberation Mono"/>
              </a:rPr>
              <a:t> </a:t>
            </a:r>
            <a:r>
              <a:rPr lang="en-IN" sz="2000" dirty="0">
                <a:solidFill>
                  <a:srgbClr val="000000"/>
                </a:solidFill>
                <a:latin typeface="Liberation Mono"/>
              </a:rPr>
              <a:t>tbl_name</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ORDER</a:t>
            </a:r>
            <a:r>
              <a:rPr lang="en-US" sz="2000" dirty="0">
                <a:solidFill>
                  <a:srgbClr val="000000"/>
                </a:solidFill>
                <a:latin typeface="Liberation Mono"/>
              </a:rPr>
              <a:t> </a:t>
            </a:r>
            <a:r>
              <a:rPr lang="en-US" sz="2000" dirty="0">
                <a:solidFill>
                  <a:srgbClr val="0077AA"/>
                </a:solidFill>
                <a:latin typeface="Liberation Mono"/>
              </a:rPr>
              <a:t>BY</a:t>
            </a:r>
            <a:r>
              <a:rPr lang="en-US" sz="2000" dirty="0">
                <a:solidFill>
                  <a:srgbClr val="000000"/>
                </a:solidFill>
                <a:latin typeface="Liberation Mono"/>
              </a:rPr>
              <a:t> </a:t>
            </a:r>
            <a:r>
              <a:rPr lang="en-IN" sz="2000" dirty="0">
                <a:solidFill>
                  <a:srgbClr val="000000"/>
                </a:solidFill>
                <a:latin typeface="Liberation Mono"/>
              </a:rPr>
              <a:t>col_name</a:t>
            </a:r>
            <a:r>
              <a:rPr lang="en-US" sz="2000" dirty="0">
                <a:solidFill>
                  <a:srgbClr val="999999"/>
                </a:solidFill>
                <a:latin typeface="Liberation Mono"/>
              </a:rPr>
              <a:t>]</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LIMIT</a:t>
            </a:r>
            <a:r>
              <a:rPr lang="en-US" sz="2000" dirty="0">
                <a:solidFill>
                  <a:srgbClr val="000000"/>
                </a:solidFill>
                <a:latin typeface="Liberation Mono"/>
              </a:rPr>
              <a:t> number </a:t>
            </a:r>
            <a:r>
              <a:rPr lang="en-US" sz="2000" dirty="0">
                <a:solidFill>
                  <a:srgbClr val="999999"/>
                </a:solidFill>
                <a:latin typeface="Liberation Mono"/>
              </a:rPr>
              <a:t>[</a:t>
            </a:r>
            <a:r>
              <a:rPr lang="en-US" sz="2000" dirty="0">
                <a:solidFill>
                  <a:srgbClr val="0077AA"/>
                </a:solidFill>
                <a:latin typeface="Liberation Mono"/>
              </a:rPr>
              <a:t>OFFSET</a:t>
            </a:r>
            <a:r>
              <a:rPr lang="en-US" sz="2000" dirty="0">
                <a:solidFill>
                  <a:srgbClr val="000000"/>
                </a:solidFill>
                <a:latin typeface="Liberation Mono"/>
              </a:rPr>
              <a:t> number</a:t>
            </a:r>
            <a:r>
              <a:rPr lang="en-US" sz="2000" dirty="0">
                <a:solidFill>
                  <a:srgbClr val="999999"/>
                </a:solidFill>
                <a:latin typeface="Liberation Mono"/>
              </a:rPr>
              <a:t>]]</a:t>
            </a:r>
            <a:endParaRPr lang="en-IN" sz="2000" dirty="0"/>
          </a:p>
        </p:txBody>
      </p:sp>
      <p:sp>
        <p:nvSpPr>
          <p:cNvPr id="17" name="Rectangle 16">
            <a:extLst>
              <a:ext uri="{FF2B5EF4-FFF2-40B4-BE49-F238E27FC236}">
                <a16:creationId xmlns="" xmlns:a16="http://schemas.microsoft.com/office/drawing/2014/main" id="{66B5B61F-E1E9-4705-9BE6-C35128CA7ADF}"/>
              </a:ext>
            </a:extLst>
          </p:cNvPr>
          <p:cNvSpPr/>
          <p:nvPr/>
        </p:nvSpPr>
        <p:spPr>
          <a:xfrm>
            <a:off x="262234" y="2564904"/>
            <a:ext cx="10031467" cy="1569660"/>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LIMIT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fr-FR" b="0" i="0" dirty="0">
                <a:solidFill>
                  <a:srgbClr val="0077AA"/>
                </a:solidFill>
                <a:effectLst/>
                <a:latin typeface="Liberation Mono"/>
              </a:rPr>
              <a:t>TABLE</a:t>
            </a:r>
            <a:r>
              <a:rPr lang="fr-FR" b="0" i="0" dirty="0">
                <a:solidFill>
                  <a:srgbClr val="000000"/>
                </a:solidFill>
                <a:effectLst/>
                <a:latin typeface="Liberation Mono"/>
              </a:rPr>
              <a:t> t1 </a:t>
            </a:r>
            <a:r>
              <a:rPr lang="fr-FR" dirty="0">
                <a:solidFill>
                  <a:schemeClr val="accent4">
                    <a:lumMod val="50000"/>
                  </a:schemeClr>
                </a:solidFill>
                <a:latin typeface="Liberation Mono"/>
              </a:rPr>
              <a:t>UNION</a:t>
            </a:r>
            <a:r>
              <a:rPr lang="fr-FR" b="0" i="0" dirty="0">
                <a:solidFill>
                  <a:srgbClr val="000000"/>
                </a:solidFill>
                <a:effectLst/>
                <a:latin typeface="Liberation Mono"/>
              </a:rPr>
              <a:t> </a:t>
            </a:r>
            <a:r>
              <a:rPr lang="fr-FR" b="0" i="0" dirty="0">
                <a:solidFill>
                  <a:srgbClr val="0077AA"/>
                </a:solidFill>
                <a:effectLst/>
                <a:latin typeface="Liberation Mono"/>
              </a:rPr>
              <a:t>TABLE</a:t>
            </a:r>
            <a:r>
              <a:rPr lang="fr-FR" b="0" i="0" dirty="0">
                <a:solidFill>
                  <a:srgbClr val="000000"/>
                </a:solidFill>
                <a:effectLst/>
                <a:latin typeface="Liberation Mono"/>
              </a:rPr>
              <a:t> t2</a:t>
            </a:r>
            <a:r>
              <a:rPr lang="fr-FR" b="0" i="0" dirty="0">
                <a:solidFill>
                  <a:srgbClr val="999999"/>
                </a:solidFill>
                <a:effectLst/>
                <a:latin typeface="Liberation Mono"/>
              </a:rPr>
              <a:t>;</a:t>
            </a:r>
            <a:endParaRPr lang="en-IN" dirty="0">
              <a:latin typeface="Liberation Mono"/>
              <a:cs typeface="Arial" panose="020B0604020202020204" pitchFamily="34" charset="0"/>
            </a:endParaRPr>
          </a:p>
        </p:txBody>
      </p:sp>
      <p:sp>
        <p:nvSpPr>
          <p:cNvPr id="2" name="Rectangle 1">
            <a:extLst>
              <a:ext uri="{FF2B5EF4-FFF2-40B4-BE49-F238E27FC236}">
                <a16:creationId xmlns="" xmlns:a16="http://schemas.microsoft.com/office/drawing/2014/main" id="{9E0D63F1-1483-4649-B471-675D9C026399}"/>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statement</a:t>
            </a:r>
            <a:endParaRPr lang="en-IN" sz="3200" i="1" dirty="0">
              <a:solidFill>
                <a:srgbClr val="FF9900"/>
              </a:solidFill>
              <a:latin typeface="Arial" pitchFamily="34" charset="0"/>
              <a:cs typeface="Arial" pitchFamily="34" charset="0"/>
            </a:endParaRPr>
          </a:p>
        </p:txBody>
      </p:sp>
    </p:spTree>
    <p:extLst>
      <p:ext uri="{BB962C8B-B14F-4D97-AF65-F5344CB8AC3E}">
        <p14:creationId xmlns="" xmlns:p14="http://schemas.microsoft.com/office/powerpoint/2010/main" val="410351789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Tree>
    <p:extLst>
      <p:ext uri="{BB962C8B-B14F-4D97-AF65-F5344CB8AC3E}">
        <p14:creationId xmlns="" xmlns:p14="http://schemas.microsoft.com/office/powerpoint/2010/main" val="96730524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5157192"/>
            <a:ext cx="11809312" cy="1692771"/>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 </a:t>
            </a:r>
          </a:p>
        </p:txBody>
      </p:sp>
      <p:sp>
        <p:nvSpPr>
          <p:cNvPr id="9" name="Rectangle 8">
            <a:extLst>
              <a:ext uri="{FF2B5EF4-FFF2-40B4-BE49-F238E27FC236}">
                <a16:creationId xmlns="" xmlns:a16="http://schemas.microsoft.com/office/drawing/2014/main" id="{60D289BB-1439-4DB8-B315-C4DAAACB6F54}"/>
              </a:ext>
            </a:extLst>
          </p:cNvPr>
          <p:cNvSpPr/>
          <p:nvPr/>
        </p:nvSpPr>
        <p:spPr>
          <a:xfrm>
            <a:off x="119336" y="97468"/>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 xmlns:a16="http://schemas.microsoft.com/office/drawing/2014/main" id="{B80DA59F-F73A-40DE-B646-ACFB88C2CFDD}"/>
              </a:ext>
            </a:extLst>
          </p:cNvPr>
          <p:cNvSpPr/>
          <p:nvPr/>
        </p:nvSpPr>
        <p:spPr>
          <a:xfrm>
            <a:off x="262558" y="476672"/>
            <a:ext cx="11737304" cy="4629088"/>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 . .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 .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 .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 . .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 xmlns:p14="http://schemas.microsoft.com/office/powerpoint/2010/main" val="218322335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894900" y="1843185"/>
            <a:ext cx="5249772" cy="2449911"/>
          </a:xfrm>
          <a:prstGeom prst="rect">
            <a:avLst/>
          </a:prstGeom>
        </p:spPr>
      </p:pic>
      <p:sp>
        <p:nvSpPr>
          <p:cNvPr id="5" name="Title 1">
            <a:extLst>
              <a:ext uri="{FF2B5EF4-FFF2-40B4-BE49-F238E27FC236}">
                <a16:creationId xmlns="" xmlns:a16="http://schemas.microsoft.com/office/drawing/2014/main" id="{B1F51FA5-2A58-475D-AF47-AFC57CC41F77}"/>
              </a:ext>
            </a:extLst>
          </p:cNvPr>
          <p:cNvSpPr txBox="1">
            <a:spLocks/>
          </p:cNvSpPr>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 xmlns:a16="http://schemas.microsoft.com/office/drawing/2014/main" id="{14F7D1E6-7554-458D-99D9-DD33352DBFF7}"/>
              </a:ext>
            </a:extLst>
          </p:cNvPr>
          <p:cNvGrpSpPr/>
          <p:nvPr/>
        </p:nvGrpSpPr>
        <p:grpSpPr>
          <a:xfrm>
            <a:off x="204992" y="4437112"/>
            <a:ext cx="11782016" cy="2145940"/>
            <a:chOff x="119337" y="476672"/>
            <a:chExt cx="11160178" cy="1570272"/>
          </a:xfrm>
        </p:grpSpPr>
        <p:grpSp>
          <p:nvGrpSpPr>
            <p:cNvPr id="39" name="Group 38">
              <a:extLst>
                <a:ext uri="{FF2B5EF4-FFF2-40B4-BE49-F238E27FC236}">
                  <a16:creationId xmlns="" xmlns:a16="http://schemas.microsoft.com/office/drawing/2014/main" id="{8FF7B16A-1A5A-4584-9D5C-FD5DBD45F244}"/>
                </a:ext>
              </a:extLst>
            </p:cNvPr>
            <p:cNvGrpSpPr/>
            <p:nvPr/>
          </p:nvGrpSpPr>
          <p:grpSpPr>
            <a:xfrm>
              <a:off x="119337" y="476672"/>
              <a:ext cx="1466015" cy="504056"/>
              <a:chOff x="361086" y="476672"/>
              <a:chExt cx="1466015" cy="504056"/>
            </a:xfrm>
          </p:grpSpPr>
          <p:sp>
            <p:nvSpPr>
              <p:cNvPr id="9" name="Rectangle 8">
                <a:extLst>
                  <a:ext uri="{FF2B5EF4-FFF2-40B4-BE49-F238E27FC236}">
                    <a16:creationId xmlns="" xmlns:a16="http://schemas.microsoft.com/office/drawing/2014/main" id="{71A624B5-B5BB-4F70-A420-3BB3A2193C17}"/>
                  </a:ext>
                </a:extLst>
              </p:cNvPr>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 xmlns:a16="http://schemas.microsoft.com/office/drawing/2014/main" id="{C009A85B-D7BD-433E-BF5F-4122D07357E2}"/>
                  </a:ext>
                </a:extLst>
              </p:cNvPr>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 xmlns:a16="http://schemas.microsoft.com/office/drawing/2014/main" id="{7BE205FA-DB9C-464F-86A0-ECCDDC1102EC}"/>
                  </a:ext>
                </a:extLst>
              </p:cNvPr>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 xmlns:a16="http://schemas.microsoft.com/office/drawing/2014/main" id="{B54D0D8A-C317-471A-BDBE-5EECF88164C3}"/>
                </a:ext>
              </a:extLst>
            </p:cNvPr>
            <p:cNvGrpSpPr/>
            <p:nvPr/>
          </p:nvGrpSpPr>
          <p:grpSpPr>
            <a:xfrm>
              <a:off x="1630942" y="476672"/>
              <a:ext cx="1512730" cy="504056"/>
              <a:chOff x="361085" y="476672"/>
              <a:chExt cx="1512730" cy="504056"/>
            </a:xfrm>
          </p:grpSpPr>
          <p:sp>
            <p:nvSpPr>
              <p:cNvPr id="41" name="Rectangle 40">
                <a:extLst>
                  <a:ext uri="{FF2B5EF4-FFF2-40B4-BE49-F238E27FC236}">
                    <a16:creationId xmlns="" xmlns:a16="http://schemas.microsoft.com/office/drawing/2014/main" id="{D9036775-CB5A-43DE-8D97-E86F8B18483E}"/>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 xmlns:a16="http://schemas.microsoft.com/office/drawing/2014/main" id="{95B7EAEE-54AA-47F2-B715-DE0145B0B373}"/>
                  </a:ext>
                </a:extLst>
              </p:cNvPr>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 xmlns:a16="http://schemas.microsoft.com/office/drawing/2014/main" id="{1D99575E-5317-4E19-B29F-766BC4EEDD65}"/>
                  </a:ext>
                </a:extLst>
              </p:cNvPr>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 xmlns:a16="http://schemas.microsoft.com/office/drawing/2014/main" id="{6C60F1E7-3956-43F5-95D8-8914576A942C}"/>
                </a:ext>
              </a:extLst>
            </p:cNvPr>
            <p:cNvGrpSpPr/>
            <p:nvPr/>
          </p:nvGrpSpPr>
          <p:grpSpPr>
            <a:xfrm>
              <a:off x="3215680" y="476672"/>
              <a:ext cx="3715388" cy="504056"/>
              <a:chOff x="4001955" y="476672"/>
              <a:chExt cx="3715388" cy="504056"/>
            </a:xfrm>
          </p:grpSpPr>
          <p:grpSp>
            <p:nvGrpSpPr>
              <p:cNvPr id="44" name="Group 43">
                <a:extLst>
                  <a:ext uri="{FF2B5EF4-FFF2-40B4-BE49-F238E27FC236}">
                    <a16:creationId xmlns="" xmlns:a16="http://schemas.microsoft.com/office/drawing/2014/main" id="{6921436B-D802-4264-A407-F318B25D6588}"/>
                  </a:ext>
                </a:extLst>
              </p:cNvPr>
              <p:cNvGrpSpPr/>
              <p:nvPr/>
            </p:nvGrpSpPr>
            <p:grpSpPr>
              <a:xfrm>
                <a:off x="4001955" y="476672"/>
                <a:ext cx="2003296" cy="504056"/>
                <a:chOff x="288049" y="476672"/>
                <a:chExt cx="2003296" cy="504056"/>
              </a:xfrm>
            </p:grpSpPr>
            <p:sp>
              <p:nvSpPr>
                <p:cNvPr id="45" name="Rectangle 44">
                  <a:extLst>
                    <a:ext uri="{FF2B5EF4-FFF2-40B4-BE49-F238E27FC236}">
                      <a16:creationId xmlns="" xmlns:a16="http://schemas.microsoft.com/office/drawing/2014/main" id="{DE0F0D48-C466-49BB-9777-954F44466174}"/>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 xmlns:a16="http://schemas.microsoft.com/office/drawing/2014/main" id="{0857BF8D-AD72-41D2-82B7-814EABBA04E1}"/>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 xmlns:a16="http://schemas.microsoft.com/office/drawing/2014/main" id="{82C85C5D-4153-46D1-B83C-C9651E0DA45D}"/>
                    </a:ext>
                  </a:extLst>
                </p:cNvPr>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 xmlns:a16="http://schemas.microsoft.com/office/drawing/2014/main" id="{968C9A79-F4EF-47F4-8E8D-2123803FACBB}"/>
                  </a:ext>
                </a:extLst>
              </p:cNvPr>
              <p:cNvGrpSpPr/>
              <p:nvPr/>
            </p:nvGrpSpPr>
            <p:grpSpPr>
              <a:xfrm>
                <a:off x="6077741" y="476672"/>
                <a:ext cx="1639602" cy="504056"/>
                <a:chOff x="119336" y="476672"/>
                <a:chExt cx="1639602" cy="504056"/>
              </a:xfrm>
            </p:grpSpPr>
            <p:sp>
              <p:nvSpPr>
                <p:cNvPr id="49" name="Rectangle 48">
                  <a:extLst>
                    <a:ext uri="{FF2B5EF4-FFF2-40B4-BE49-F238E27FC236}">
                      <a16:creationId xmlns="" xmlns:a16="http://schemas.microsoft.com/office/drawing/2014/main" id="{A43FDC76-86FB-441B-9677-FBD58BA654F0}"/>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 xmlns:a16="http://schemas.microsoft.com/office/drawing/2014/main" id="{3ACB2239-2381-434A-8BD6-E57182B76661}"/>
                    </a:ext>
                  </a:extLst>
                </p:cNvPr>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 xmlns:a16="http://schemas.microsoft.com/office/drawing/2014/main" id="{5DCD877B-0E86-4E91-B474-FD1024A31394}"/>
                    </a:ext>
                  </a:extLst>
                </p:cNvPr>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a:extLst>
                <a:ext uri="{FF2B5EF4-FFF2-40B4-BE49-F238E27FC236}">
                  <a16:creationId xmlns="" xmlns:a16="http://schemas.microsoft.com/office/drawing/2014/main" id="{9A611EDF-CB23-465B-8C71-4D0C84D95A3D}"/>
                </a:ext>
              </a:extLst>
            </p:cNvPr>
            <p:cNvGrpSpPr/>
            <p:nvPr/>
          </p:nvGrpSpPr>
          <p:grpSpPr>
            <a:xfrm>
              <a:off x="6993960" y="476672"/>
              <a:ext cx="3076432" cy="504056"/>
              <a:chOff x="4001956" y="476672"/>
              <a:chExt cx="3076432" cy="504056"/>
            </a:xfrm>
          </p:grpSpPr>
          <p:grpSp>
            <p:nvGrpSpPr>
              <p:cNvPr id="72" name="Group 71">
                <a:extLst>
                  <a:ext uri="{FF2B5EF4-FFF2-40B4-BE49-F238E27FC236}">
                    <a16:creationId xmlns="" xmlns:a16="http://schemas.microsoft.com/office/drawing/2014/main" id="{2AD5A228-376B-41E7-B1D2-190779418E94}"/>
                  </a:ext>
                </a:extLst>
              </p:cNvPr>
              <p:cNvGrpSpPr/>
              <p:nvPr/>
            </p:nvGrpSpPr>
            <p:grpSpPr>
              <a:xfrm>
                <a:off x="4001956" y="476672"/>
                <a:ext cx="1584175" cy="504056"/>
                <a:chOff x="288050" y="476672"/>
                <a:chExt cx="1584175" cy="504056"/>
              </a:xfrm>
            </p:grpSpPr>
            <p:sp>
              <p:nvSpPr>
                <p:cNvPr id="77" name="Rectangle 76">
                  <a:extLst>
                    <a:ext uri="{FF2B5EF4-FFF2-40B4-BE49-F238E27FC236}">
                      <a16:creationId xmlns="" xmlns:a16="http://schemas.microsoft.com/office/drawing/2014/main" id="{AD6A0EB6-5388-4728-AED5-760174E567A4}"/>
                    </a:ext>
                  </a:extLst>
                </p:cNvPr>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 xmlns:a16="http://schemas.microsoft.com/office/drawing/2014/main" id="{64106FD7-6F4C-437A-A91D-FE7E958F9F8E}"/>
                    </a:ext>
                  </a:extLst>
                </p:cNvPr>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 xmlns:a16="http://schemas.microsoft.com/office/drawing/2014/main" id="{C5D4695E-0114-4CED-9F52-BCF42ACE8D3C}"/>
                    </a:ext>
                  </a:extLst>
                </p:cNvPr>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 xmlns:a16="http://schemas.microsoft.com/office/drawing/2014/main" id="{0F3C45A9-04E2-4086-A8A6-895E74E87072}"/>
                  </a:ext>
                </a:extLst>
              </p:cNvPr>
              <p:cNvGrpSpPr/>
              <p:nvPr/>
            </p:nvGrpSpPr>
            <p:grpSpPr>
              <a:xfrm>
                <a:off x="5641901" y="476672"/>
                <a:ext cx="1436487" cy="504056"/>
                <a:chOff x="-316504" y="476672"/>
                <a:chExt cx="1436487" cy="504056"/>
              </a:xfrm>
            </p:grpSpPr>
            <p:sp>
              <p:nvSpPr>
                <p:cNvPr id="74" name="Rectangle 73">
                  <a:extLst>
                    <a:ext uri="{FF2B5EF4-FFF2-40B4-BE49-F238E27FC236}">
                      <a16:creationId xmlns="" xmlns:a16="http://schemas.microsoft.com/office/drawing/2014/main" id="{C531F3B7-AC41-44DD-B1B5-4BDDEAC42DC7}"/>
                    </a:ext>
                  </a:extLst>
                </p:cNvPr>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 xmlns:a16="http://schemas.microsoft.com/office/drawing/2014/main" id="{FD1D9AE9-B24B-4AA9-9263-4B5D98C52F93}"/>
                    </a:ext>
                  </a:extLst>
                </p:cNvPr>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 xmlns:a16="http://schemas.microsoft.com/office/drawing/2014/main" id="{C05E667D-060E-4B79-B328-7B5E4467FB4C}"/>
                </a:ext>
              </a:extLst>
            </p:cNvPr>
            <p:cNvGrpSpPr/>
            <p:nvPr/>
          </p:nvGrpSpPr>
          <p:grpSpPr>
            <a:xfrm>
              <a:off x="6737663" y="1524809"/>
              <a:ext cx="3390790" cy="504056"/>
              <a:chOff x="2323832" y="404102"/>
              <a:chExt cx="3390790" cy="504056"/>
            </a:xfrm>
          </p:grpSpPr>
          <p:grpSp>
            <p:nvGrpSpPr>
              <p:cNvPr id="54" name="Group 53">
                <a:extLst>
                  <a:ext uri="{FF2B5EF4-FFF2-40B4-BE49-F238E27FC236}">
                    <a16:creationId xmlns="" xmlns:a16="http://schemas.microsoft.com/office/drawing/2014/main" id="{4C85A2DA-3BDF-4662-A383-A6934B6ABD02}"/>
                  </a:ext>
                </a:extLst>
              </p:cNvPr>
              <p:cNvGrpSpPr/>
              <p:nvPr/>
            </p:nvGrpSpPr>
            <p:grpSpPr>
              <a:xfrm>
                <a:off x="3663980" y="404102"/>
                <a:ext cx="2050642" cy="504056"/>
                <a:chOff x="-49926" y="404102"/>
                <a:chExt cx="2050642" cy="504056"/>
              </a:xfrm>
            </p:grpSpPr>
            <p:sp>
              <p:nvSpPr>
                <p:cNvPr id="59" name="Rectangle 58">
                  <a:extLst>
                    <a:ext uri="{FF2B5EF4-FFF2-40B4-BE49-F238E27FC236}">
                      <a16:creationId xmlns="" xmlns:a16="http://schemas.microsoft.com/office/drawing/2014/main" id="{5C682BF6-2D1E-4E06-96AC-5FF125281AAE}"/>
                    </a:ext>
                  </a:extLst>
                </p:cNvPr>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 xmlns:a16="http://schemas.microsoft.com/office/drawing/2014/main" id="{4A12E3C3-9DC8-4DDA-A566-A2A01CEFBE3C}"/>
                    </a:ext>
                  </a:extLst>
                </p:cNvPr>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 xmlns:a16="http://schemas.microsoft.com/office/drawing/2014/main" id="{C8BE0335-0698-49AC-80A4-45D0D4B95B02}"/>
                    </a:ext>
                  </a:extLst>
                </p:cNvPr>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 xmlns:a16="http://schemas.microsoft.com/office/drawing/2014/main" id="{5BFE4EE8-F652-411D-BB1B-A48D2C4BCC67}"/>
                  </a:ext>
                </a:extLst>
              </p:cNvPr>
              <p:cNvGrpSpPr/>
              <p:nvPr/>
            </p:nvGrpSpPr>
            <p:grpSpPr>
              <a:xfrm>
                <a:off x="2323832" y="404102"/>
                <a:ext cx="1288678" cy="504056"/>
                <a:chOff x="-3634573" y="404102"/>
                <a:chExt cx="1288678" cy="504056"/>
              </a:xfrm>
            </p:grpSpPr>
            <p:sp>
              <p:nvSpPr>
                <p:cNvPr id="56" name="Rectangle 55">
                  <a:extLst>
                    <a:ext uri="{FF2B5EF4-FFF2-40B4-BE49-F238E27FC236}">
                      <a16:creationId xmlns="" xmlns:a16="http://schemas.microsoft.com/office/drawing/2014/main" id="{43D53048-6D88-4DA7-BE5F-E8515366A07A}"/>
                    </a:ext>
                  </a:extLst>
                </p:cNvPr>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 xmlns:a16="http://schemas.microsoft.com/office/drawing/2014/main" id="{D636D2A1-6182-4DFE-8311-CE689AD68145}"/>
                    </a:ext>
                  </a:extLst>
                </p:cNvPr>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a:extLst>
                <a:ext uri="{FF2B5EF4-FFF2-40B4-BE49-F238E27FC236}">
                  <a16:creationId xmlns="" xmlns:a16="http://schemas.microsoft.com/office/drawing/2014/main" id="{66BC5067-3146-4485-B447-28BFB0C762C2}"/>
                </a:ext>
              </a:extLst>
            </p:cNvPr>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a:extLst>
              <a:ext uri="{FF2B5EF4-FFF2-40B4-BE49-F238E27FC236}">
                <a16:creationId xmlns="" xmlns:a16="http://schemas.microsoft.com/office/drawing/2014/main" id="{1582DF31-C621-47AD-90C0-08DED0B38935}"/>
              </a:ext>
            </a:extLst>
          </p:cNvPr>
          <p:cNvGrpSpPr/>
          <p:nvPr/>
        </p:nvGrpSpPr>
        <p:grpSpPr>
          <a:xfrm>
            <a:off x="168137" y="1357717"/>
            <a:ext cx="10542377" cy="703131"/>
            <a:chOff x="1630942" y="466218"/>
            <a:chExt cx="9093584" cy="514510"/>
          </a:xfrm>
        </p:grpSpPr>
        <p:grpSp>
          <p:nvGrpSpPr>
            <p:cNvPr id="57" name="Group 56">
              <a:extLst>
                <a:ext uri="{FF2B5EF4-FFF2-40B4-BE49-F238E27FC236}">
                  <a16:creationId xmlns="" xmlns:a16="http://schemas.microsoft.com/office/drawing/2014/main" id="{1FAD0DE2-7E95-4CCF-A2BC-1536933C6C93}"/>
                </a:ext>
              </a:extLst>
            </p:cNvPr>
            <p:cNvGrpSpPr/>
            <p:nvPr/>
          </p:nvGrpSpPr>
          <p:grpSpPr>
            <a:xfrm>
              <a:off x="1630942" y="476672"/>
              <a:ext cx="1525658" cy="504056"/>
              <a:chOff x="361085" y="476672"/>
              <a:chExt cx="1525658" cy="504056"/>
            </a:xfrm>
          </p:grpSpPr>
          <p:sp>
            <p:nvSpPr>
              <p:cNvPr id="86" name="Rectangle 85">
                <a:extLst>
                  <a:ext uri="{FF2B5EF4-FFF2-40B4-BE49-F238E27FC236}">
                    <a16:creationId xmlns="" xmlns:a16="http://schemas.microsoft.com/office/drawing/2014/main" id="{81727035-EE50-44EB-846E-1F79E8CC3F06}"/>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a:extLst>
                  <a:ext uri="{FF2B5EF4-FFF2-40B4-BE49-F238E27FC236}">
                    <a16:creationId xmlns="" xmlns:a16="http://schemas.microsoft.com/office/drawing/2014/main" id="{8CD8253C-E48F-46F9-AB8D-1987C91BA709}"/>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 xmlns:a16="http://schemas.microsoft.com/office/drawing/2014/main" id="{5C20ADF3-D447-4AD7-AF99-CE60A45A6538}"/>
                  </a:ext>
                </a:extLst>
              </p:cNvPr>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 xmlns:a16="http://schemas.microsoft.com/office/drawing/2014/main" id="{172704CD-4AE6-4739-9FD1-C2446A53A882}"/>
                </a:ext>
              </a:extLst>
            </p:cNvPr>
            <p:cNvGrpSpPr/>
            <p:nvPr/>
          </p:nvGrpSpPr>
          <p:grpSpPr>
            <a:xfrm>
              <a:off x="3215680" y="476672"/>
              <a:ext cx="3364464" cy="504056"/>
              <a:chOff x="4001955" y="476672"/>
              <a:chExt cx="3364464" cy="504056"/>
            </a:xfrm>
          </p:grpSpPr>
          <p:grpSp>
            <p:nvGrpSpPr>
              <p:cNvPr id="75" name="Group 74">
                <a:extLst>
                  <a:ext uri="{FF2B5EF4-FFF2-40B4-BE49-F238E27FC236}">
                    <a16:creationId xmlns="" xmlns:a16="http://schemas.microsoft.com/office/drawing/2014/main" id="{25FD8C63-7443-4570-9495-B5732152C145}"/>
                  </a:ext>
                </a:extLst>
              </p:cNvPr>
              <p:cNvGrpSpPr/>
              <p:nvPr/>
            </p:nvGrpSpPr>
            <p:grpSpPr>
              <a:xfrm>
                <a:off x="4001955" y="476672"/>
                <a:ext cx="2003296" cy="504056"/>
                <a:chOff x="288049" y="476672"/>
                <a:chExt cx="2003296" cy="504056"/>
              </a:xfrm>
            </p:grpSpPr>
            <p:sp>
              <p:nvSpPr>
                <p:cNvPr id="83" name="Rectangle 82">
                  <a:extLst>
                    <a:ext uri="{FF2B5EF4-FFF2-40B4-BE49-F238E27FC236}">
                      <a16:creationId xmlns="" xmlns:a16="http://schemas.microsoft.com/office/drawing/2014/main" id="{FC0A819A-7C6B-4361-958B-B4A30392F87B}"/>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 xmlns:a16="http://schemas.microsoft.com/office/drawing/2014/main" id="{A28A9F02-47A6-4B0B-8128-2EEA53FECAFF}"/>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 xmlns:a16="http://schemas.microsoft.com/office/drawing/2014/main" id="{423245F2-502A-40F4-A3FF-AD135B88BFA9}"/>
                    </a:ext>
                  </a:extLst>
                </p:cNvPr>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 xmlns:a16="http://schemas.microsoft.com/office/drawing/2014/main" id="{F32DCE47-A9F1-4031-A01D-EDBE6187480A}"/>
                  </a:ext>
                </a:extLst>
              </p:cNvPr>
              <p:cNvGrpSpPr/>
              <p:nvPr/>
            </p:nvGrpSpPr>
            <p:grpSpPr>
              <a:xfrm>
                <a:off x="6077741" y="476672"/>
                <a:ext cx="1288678" cy="504056"/>
                <a:chOff x="119336" y="476672"/>
                <a:chExt cx="1288678" cy="504056"/>
              </a:xfrm>
            </p:grpSpPr>
            <p:sp>
              <p:nvSpPr>
                <p:cNvPr id="81" name="Rectangle 80">
                  <a:extLst>
                    <a:ext uri="{FF2B5EF4-FFF2-40B4-BE49-F238E27FC236}">
                      <a16:creationId xmlns="" xmlns:a16="http://schemas.microsoft.com/office/drawing/2014/main" id="{821F4921-007E-464C-882F-5B53FB34A03C}"/>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 xmlns:a16="http://schemas.microsoft.com/office/drawing/2014/main" id="{88642C8F-B8F5-4514-9D4C-5B3267D01402}"/>
                    </a:ext>
                  </a:extLst>
                </p:cNvPr>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a:extLst>
                <a:ext uri="{FF2B5EF4-FFF2-40B4-BE49-F238E27FC236}">
                  <a16:creationId xmlns="" xmlns:a16="http://schemas.microsoft.com/office/drawing/2014/main" id="{AF31F913-0175-4F1F-B2B1-9B43FE6FF687}"/>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 xmlns:a16="http://schemas.microsoft.com/office/drawing/2014/main" id="{F8587979-2645-43A9-94E7-31BC65F8E295}"/>
                </a:ext>
              </a:extLst>
            </p:cNvPr>
            <p:cNvGrpSpPr/>
            <p:nvPr/>
          </p:nvGrpSpPr>
          <p:grpSpPr>
            <a:xfrm>
              <a:off x="7020641" y="466218"/>
              <a:ext cx="3703885" cy="504056"/>
              <a:chOff x="-1107095" y="-654489"/>
              <a:chExt cx="3703884" cy="504056"/>
            </a:xfrm>
          </p:grpSpPr>
          <p:sp>
            <p:nvSpPr>
              <p:cNvPr id="66" name="Rectangle 65">
                <a:extLst>
                  <a:ext uri="{FF2B5EF4-FFF2-40B4-BE49-F238E27FC236}">
                    <a16:creationId xmlns="" xmlns:a16="http://schemas.microsoft.com/office/drawing/2014/main" id="{D6779E4E-F773-43BB-8004-24610A7FC043}"/>
                  </a:ext>
                </a:extLst>
              </p:cNvPr>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 xmlns:a16="http://schemas.microsoft.com/office/drawing/2014/main" id="{2ACFDE52-ABEF-40DF-98D0-0DF0E1735341}"/>
                  </a:ext>
                </a:extLst>
              </p:cNvPr>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 xmlns:a16="http://schemas.microsoft.com/office/drawing/2014/main" id="{5975E185-6975-4773-9844-E5BA4948AF98}"/>
                  </a:ext>
                </a:extLst>
              </p:cNvPr>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 xmlns:a16="http://schemas.microsoft.com/office/drawing/2014/main" id="{F63AC0D1-5379-4A50-8BE3-4A327A467D11}"/>
                  </a:ext>
                </a:extLst>
              </p:cNvPr>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a:extLst>
                <a:ext uri="{FF2B5EF4-FFF2-40B4-BE49-F238E27FC236}">
                  <a16:creationId xmlns="" xmlns:a16="http://schemas.microsoft.com/office/drawing/2014/main" id="{12913A3F-6C2E-4EEF-B46D-B4CBA772FB8A}"/>
                </a:ext>
              </a:extLst>
            </p:cNvPr>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a:extLst>
              <a:ext uri="{FF2B5EF4-FFF2-40B4-BE49-F238E27FC236}">
                <a16:creationId xmlns="" xmlns:a16="http://schemas.microsoft.com/office/drawing/2014/main" id="{BD3B28A3-6C1F-49C5-A6BB-99E17F3B7763}"/>
              </a:ext>
            </a:extLst>
          </p:cNvPr>
          <p:cNvSpPr txBox="1">
            <a:spLocks/>
          </p:cNvSpPr>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p>
        </p:txBody>
      </p:sp>
    </p:spTree>
    <p:extLst>
      <p:ext uri="{BB962C8B-B14F-4D97-AF65-F5344CB8AC3E}">
        <p14:creationId xmlns="" xmlns:p14="http://schemas.microsoft.com/office/powerpoint/2010/main" val="5634691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 xmlns:a16="http://schemas.microsoft.com/office/drawing/2014/main"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 xmlns:a16="http://schemas.microsoft.com/office/drawing/2014/main"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3178275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limit</a:t>
            </a:r>
            <a:endParaRPr lang="en-IN" sz="3200" i="1" dirty="0">
              <a:solidFill>
                <a:srgbClr val="FF9900"/>
              </a:solidFill>
              <a:latin typeface="Arial" pitchFamily="34" charset="0"/>
              <a:cs typeface="Arial" pitchFamily="34" charset="0"/>
            </a:endParaRPr>
          </a:p>
        </p:txBody>
      </p:sp>
      <p:grpSp>
        <p:nvGrpSpPr>
          <p:cNvPr id="29" name="Group 28">
            <a:extLst>
              <a:ext uri="{FF2B5EF4-FFF2-40B4-BE49-F238E27FC236}">
                <a16:creationId xmlns="" xmlns:a16="http://schemas.microsoft.com/office/drawing/2014/main" id="{1ACC35D7-40C6-4A53-96A0-52010D8586FB}"/>
              </a:ext>
            </a:extLst>
          </p:cNvPr>
          <p:cNvGrpSpPr/>
          <p:nvPr/>
        </p:nvGrpSpPr>
        <p:grpSpPr>
          <a:xfrm>
            <a:off x="335360" y="2852936"/>
            <a:ext cx="10539515" cy="1502780"/>
            <a:chOff x="239813" y="3170687"/>
            <a:chExt cx="10539515" cy="1502780"/>
          </a:xfrm>
        </p:grpSpPr>
        <p:grpSp>
          <p:nvGrpSpPr>
            <p:cNvPr id="8" name="Group 7">
              <a:extLst>
                <a:ext uri="{FF2B5EF4-FFF2-40B4-BE49-F238E27FC236}">
                  <a16:creationId xmlns="" xmlns:a16="http://schemas.microsoft.com/office/drawing/2014/main" id="{39DA75AA-2F6B-431C-8F75-64E7016AAE18}"/>
                </a:ext>
              </a:extLst>
            </p:cNvPr>
            <p:cNvGrpSpPr/>
            <p:nvPr/>
          </p:nvGrpSpPr>
          <p:grpSpPr>
            <a:xfrm>
              <a:off x="239813" y="3170687"/>
              <a:ext cx="10539515" cy="1502780"/>
              <a:chOff x="695400" y="1745011"/>
              <a:chExt cx="10539515" cy="1502780"/>
            </a:xfrm>
          </p:grpSpPr>
          <p:grpSp>
            <p:nvGrpSpPr>
              <p:cNvPr id="9" name="Group 8">
                <a:extLst>
                  <a:ext uri="{FF2B5EF4-FFF2-40B4-BE49-F238E27FC236}">
                    <a16:creationId xmlns="" xmlns:a16="http://schemas.microsoft.com/office/drawing/2014/main" id="{C317C915-D630-4828-B7F2-9411CA4B8242}"/>
                  </a:ext>
                </a:extLst>
              </p:cNvPr>
              <p:cNvGrpSpPr/>
              <p:nvPr/>
            </p:nvGrpSpPr>
            <p:grpSpPr>
              <a:xfrm>
                <a:off x="695400" y="1835990"/>
                <a:ext cx="8952150" cy="1304978"/>
                <a:chOff x="267703" y="1600839"/>
                <a:chExt cx="8952150" cy="1304978"/>
              </a:xfrm>
            </p:grpSpPr>
            <p:sp>
              <p:nvSpPr>
                <p:cNvPr id="12" name="Rectangle 11">
                  <a:extLst>
                    <a:ext uri="{FF2B5EF4-FFF2-40B4-BE49-F238E27FC236}">
                      <a16:creationId xmlns="" xmlns:a16="http://schemas.microsoft.com/office/drawing/2014/main" id="{5899B278-2784-44D2-B917-66E90577F6A6}"/>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 xmlns:a16="http://schemas.microsoft.com/office/drawing/2014/main" id="{BC3C2B26-46F9-481C-918D-9F4CB4492160}"/>
                    </a:ext>
                  </a:extLst>
                </p:cNvPr>
                <p:cNvGrpSpPr/>
                <p:nvPr/>
              </p:nvGrpSpPr>
              <p:grpSpPr>
                <a:xfrm>
                  <a:off x="1651832" y="1600839"/>
                  <a:ext cx="7568021" cy="1296144"/>
                  <a:chOff x="31591" y="1556792"/>
                  <a:chExt cx="7568021" cy="1296144"/>
                </a:xfrm>
              </p:grpSpPr>
              <p:grpSp>
                <p:nvGrpSpPr>
                  <p:cNvPr id="19" name="Group 18">
                    <a:extLst>
                      <a:ext uri="{FF2B5EF4-FFF2-40B4-BE49-F238E27FC236}">
                        <a16:creationId xmlns="" xmlns:a16="http://schemas.microsoft.com/office/drawing/2014/main" id="{B1E71D3C-152C-440D-9D03-2F15D977630A}"/>
                      </a:ext>
                    </a:extLst>
                  </p:cNvPr>
                  <p:cNvGrpSpPr/>
                  <p:nvPr/>
                </p:nvGrpSpPr>
                <p:grpSpPr>
                  <a:xfrm>
                    <a:off x="669977" y="1556792"/>
                    <a:ext cx="6238644" cy="1296144"/>
                    <a:chOff x="669977" y="1556792"/>
                    <a:chExt cx="6238644" cy="1296144"/>
                  </a:xfrm>
                </p:grpSpPr>
                <p:sp>
                  <p:nvSpPr>
                    <p:cNvPr id="23" name="Rectangle 22">
                      <a:extLst>
                        <a:ext uri="{FF2B5EF4-FFF2-40B4-BE49-F238E27FC236}">
                          <a16:creationId xmlns="" xmlns:a16="http://schemas.microsoft.com/office/drawing/2014/main" id="{C0DCD872-5BC8-473E-A122-31BA2122DD6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 xmlns:a16="http://schemas.microsoft.com/office/drawing/2014/main" id="{636247C4-526A-4FB5-83F2-8FDED7F5A529}"/>
                        </a:ext>
                      </a:extLst>
                    </p:cNvPr>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a:extLst>
                        <a:ext uri="{FF2B5EF4-FFF2-40B4-BE49-F238E27FC236}">
                          <a16:creationId xmlns="" xmlns:a16="http://schemas.microsoft.com/office/drawing/2014/main" id="{55A4C0E6-D067-49DA-A1B4-31466F022F26}"/>
                        </a:ext>
                      </a:extLst>
                    </p:cNvPr>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a:extLst>
                      <a:ext uri="{FF2B5EF4-FFF2-40B4-BE49-F238E27FC236}">
                        <a16:creationId xmlns="" xmlns:a16="http://schemas.microsoft.com/office/drawing/2014/main" id="{0D8BC3FE-8B19-4406-BD37-76FAA7B176F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 xmlns:a16="http://schemas.microsoft.com/office/drawing/2014/main" id="{9F345D42-60C2-4C95-8143-D6730C04F4AF}"/>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 xmlns:a16="http://schemas.microsoft.com/office/drawing/2014/main" id="{0D408C0F-B3CD-460B-8CC0-79C3950502DF}"/>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 xmlns:a16="http://schemas.microsoft.com/office/drawing/2014/main" id="{A6317E69-CDF7-468E-B41B-EDCBCA0790F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 xmlns:a16="http://schemas.microsoft.com/office/drawing/2014/main" id="{FE282DF8-EEAC-4BAF-B0E1-1C297B269B87}"/>
                    </a:ext>
                  </a:extLst>
                </p:cNvPr>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a:extLst>
                    <a:ext uri="{FF2B5EF4-FFF2-40B4-BE49-F238E27FC236}">
                      <a16:creationId xmlns="" xmlns:a16="http://schemas.microsoft.com/office/drawing/2014/main" id="{1DA6E91C-A721-40B5-BBB4-133F0E99A834}"/>
                    </a:ext>
                  </a:extLst>
                </p:cNvPr>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p>
              </p:txBody>
            </p:sp>
          </p:grpSp>
          <p:sp>
            <p:nvSpPr>
              <p:cNvPr id="10" name="Oval 9">
                <a:extLst>
                  <a:ext uri="{FF2B5EF4-FFF2-40B4-BE49-F238E27FC236}">
                    <a16:creationId xmlns="" xmlns:a16="http://schemas.microsoft.com/office/drawing/2014/main" id="{AD6DB181-14BA-4319-99C4-9FF591F3FEA3}"/>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A414E318-8EC3-4C78-84A0-7A08A486762C}"/>
                  </a:ext>
                </a:extLst>
              </p:cNvPr>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 xmlns:a16="http://schemas.microsoft.com/office/drawing/2014/main" id="{15C80561-BF84-4E2C-84BF-0588114D411E}"/>
                </a:ext>
              </a:extLst>
            </p:cNvPr>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8" name="TextBox 27">
              <a:extLst>
                <a:ext uri="{FF2B5EF4-FFF2-40B4-BE49-F238E27FC236}">
                  <a16:creationId xmlns="" xmlns:a16="http://schemas.microsoft.com/office/drawing/2014/main" id="{D82D8B85-0F1D-42ED-8381-8E2647D73E2C}"/>
                </a:ext>
              </a:extLst>
            </p:cNvPr>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a:extLst>
              <a:ext uri="{FF2B5EF4-FFF2-40B4-BE49-F238E27FC236}">
                <a16:creationId xmlns="" xmlns:a16="http://schemas.microsoft.com/office/drawing/2014/main" id="{990EB631-F75D-48C4-B91D-ED162A7AD730}"/>
              </a:ext>
            </a:extLst>
          </p:cNvPr>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 . . FROM </a:t>
            </a:r>
            <a:r>
              <a:rPr lang="en-US" sz="2000" b="1" i="1" dirty="0">
                <a:solidFill>
                  <a:srgbClr val="0077AA"/>
                </a:solidFill>
                <a:latin typeface="Liberation Mono"/>
                <a:cs typeface="Arial" panose="020B0604020202020204" pitchFamily="34" charset="0"/>
              </a:rPr>
              <a:t>r</a:t>
            </a: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p>
        </p:txBody>
      </p:sp>
      <p:sp>
        <p:nvSpPr>
          <p:cNvPr id="27" name="Rectangle 26">
            <a:extLst>
              <a:ext uri="{FF2B5EF4-FFF2-40B4-BE49-F238E27FC236}">
                <a16:creationId xmlns="" xmlns:a16="http://schemas.microsoft.com/office/drawing/2014/main" id="{B302974A-7A9C-4297-8F28-4B7A8028BE2A}"/>
              </a:ext>
            </a:extLst>
          </p:cNvPr>
          <p:cNvSpPr/>
          <p:nvPr/>
        </p:nvSpPr>
        <p:spPr>
          <a:xfrm>
            <a:off x="244333" y="2276872"/>
            <a:ext cx="11353239" cy="464810"/>
          </a:xfrm>
          <a:prstGeom prst="rect">
            <a:avLst/>
          </a:prstGeom>
        </p:spPr>
        <p:txBody>
          <a:bodyPr wrap="square">
            <a:spAutoFit/>
          </a:bodyPr>
          <a:lstStyle/>
          <a:p>
            <a:pPr marL="342866" indent="-342866">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
        <p:nvSpPr>
          <p:cNvPr id="30" name="Rectangle 29">
            <a:extLst>
              <a:ext uri="{FF2B5EF4-FFF2-40B4-BE49-F238E27FC236}">
                <a16:creationId xmlns="" xmlns:a16="http://schemas.microsoft.com/office/drawing/2014/main" id="{77EE0EAB-7D9C-48F5-91B8-98F90DDBC760}"/>
              </a:ext>
            </a:extLst>
          </p:cNvPr>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 xmlns:a16="http://schemas.microsoft.com/office/drawing/2014/main" id="{E4215C4C-8B7B-488F-82C6-FD850A10A4B3}"/>
              </a:ext>
            </a:extLst>
          </p:cNvPr>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Tree>
    <p:extLst>
      <p:ext uri="{BB962C8B-B14F-4D97-AF65-F5344CB8AC3E}">
        <p14:creationId xmlns="" xmlns:p14="http://schemas.microsoft.com/office/powerpoint/2010/main" val="1019611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5F44A0F-8DE7-4550-9E48-6D6E2E4B0254}"/>
              </a:ext>
            </a:extLst>
          </p:cNvPr>
          <p:cNvSpPr/>
          <p:nvPr/>
        </p:nvSpPr>
        <p:spPr>
          <a:xfrm>
            <a:off x="407368" y="1045180"/>
            <a:ext cx="11377264" cy="4832092"/>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r>
              <a:rPr lang="en-US" sz="2000" dirty="0">
                <a:latin typeface="Arial" panose="020B0604020202020204" pitchFamily="34" charset="0"/>
                <a:cs typeface="Arial" pitchFamily="34" charset="0"/>
              </a:rPr>
              <a:t>They are . . . . . </a:t>
            </a:r>
          </a:p>
          <a:p>
            <a:r>
              <a:rPr lang="en-US" sz="800" dirty="0">
                <a:latin typeface="Arial" panose="020B0604020202020204" pitchFamily="34" charset="0"/>
                <a:cs typeface="Arial" pitchFamily="34" charset="0"/>
              </a:rPr>
              <a:t>           </a:t>
            </a:r>
          </a:p>
          <a:p>
            <a:r>
              <a:rPr lang="en-US" sz="2000" dirty="0">
                <a:latin typeface="Arial" panose="020B0604020202020204" pitchFamily="34" charset="0"/>
                <a:cs typeface="Arial" pitchFamily="34" charset="0"/>
              </a:rPr>
              <a:t>       (</a:t>
            </a:r>
            <a:r>
              <a:rPr lang="en-IN" dirty="0"/>
              <a:t>3-Tier Architecture</a:t>
            </a:r>
            <a:r>
              <a:rPr lang="en-US" sz="2000" dirty="0">
                <a:latin typeface="Arial" panose="020B0604020202020204" pitchFamily="34" charset="0"/>
                <a:cs typeface="Arial" pitchFamily="34" charset="0"/>
              </a:rPr>
              <a:t>).</a:t>
            </a:r>
          </a:p>
          <a:p>
            <a:endParaRPr lang="en-US" sz="1000" dirty="0">
              <a:latin typeface="Arial" panose="020B0604020202020204" pitchFamily="34" charset="0"/>
              <a:cs typeface="Arial" pitchFamily="34" charset="0"/>
            </a:endParaRPr>
          </a:p>
          <a:p>
            <a:pPr marL="914400" lvl="1" indent="-457200">
              <a:lnSpc>
                <a:spcPct val="150000"/>
              </a:lnSpc>
              <a:buFont typeface="+mj-lt"/>
              <a:buAutoNum type="arabicPeriod"/>
            </a:pPr>
            <a:r>
              <a:rPr lang="en-IN" sz="2000" b="1" dirty="0">
                <a:latin typeface="Gill Sans MT (Body)"/>
              </a:rPr>
              <a:t>Presentation</a:t>
            </a:r>
            <a:r>
              <a:rPr lang="en-IN" sz="2000" dirty="0">
                <a:latin typeface="Gill Sans MT (Body)"/>
              </a:rPr>
              <a:t> </a:t>
            </a:r>
            <a:r>
              <a:rPr lang="en-US" sz="2000" b="1" dirty="0">
                <a:latin typeface="Gill Sans MT (Body)"/>
              </a:rPr>
              <a:t>Tier</a:t>
            </a:r>
            <a:r>
              <a:rPr lang="en-IN" sz="2000" b="1" dirty="0">
                <a:latin typeface="Gill Sans MT (Body)"/>
              </a:rPr>
              <a:t> [ </a:t>
            </a:r>
            <a:r>
              <a:rPr lang="en-US" sz="2000" b="1" dirty="0">
                <a:latin typeface="Gill Sans MT (Body)"/>
              </a:rPr>
              <a:t>UI</a:t>
            </a:r>
            <a:r>
              <a:rPr lang="en-IN" sz="2000" b="1" dirty="0">
                <a:latin typeface="Gill Sans MT (Body)"/>
              </a:rPr>
              <a:t> ] </a:t>
            </a:r>
            <a:endParaRPr lang="en-US" sz="2000" dirty="0">
              <a:latin typeface="Gill Sans MT (Body)"/>
              <a:cs typeface="Arial" pitchFamily="34" charset="0"/>
            </a:endParaRPr>
          </a:p>
          <a:p>
            <a:pPr marL="914400" lvl="1" indent="-457200">
              <a:lnSpc>
                <a:spcPct val="150000"/>
              </a:lnSpc>
              <a:buFont typeface="+mj-lt"/>
              <a:buAutoNum type="arabicPeriod"/>
            </a:pPr>
            <a:r>
              <a:rPr lang="en-IN" sz="2000" b="1" dirty="0">
                <a:latin typeface="Gill Sans MT (Body)"/>
              </a:rPr>
              <a:t>Application</a:t>
            </a:r>
            <a:r>
              <a:rPr lang="en-IN" sz="2000" dirty="0">
                <a:latin typeface="Gill Sans MT (Body)"/>
              </a:rPr>
              <a:t> </a:t>
            </a:r>
            <a:r>
              <a:rPr lang="en-US" sz="2000" b="1" dirty="0">
                <a:latin typeface="Gill Sans MT (Body)"/>
              </a:rPr>
              <a:t>Tier</a:t>
            </a:r>
            <a:r>
              <a:rPr lang="en-IN" sz="2000" b="1" dirty="0">
                <a:latin typeface="Gill Sans MT (Body)"/>
              </a:rPr>
              <a:t> [ Server Application and Client Application ] </a:t>
            </a:r>
            <a:endParaRPr lang="en-US" sz="2000" dirty="0">
              <a:latin typeface="Gill Sans MT (Body)"/>
              <a:cs typeface="Arial" pitchFamily="34" charset="0"/>
            </a:endParaRPr>
          </a:p>
          <a:p>
            <a:pPr marL="914400" lvl="1" indent="-457200">
              <a:lnSpc>
                <a:spcPct val="150000"/>
              </a:lnSpc>
              <a:buFont typeface="+mj-lt"/>
              <a:buAutoNum type="arabicPeriod"/>
            </a:pPr>
            <a:r>
              <a:rPr lang="en-IN" sz="2000" b="1" dirty="0">
                <a:solidFill>
                  <a:srgbClr val="F63122"/>
                </a:solidFill>
                <a:latin typeface="Gill Sans MT (Body)"/>
              </a:rPr>
              <a:t>Data</a:t>
            </a:r>
            <a:r>
              <a:rPr lang="en-IN" sz="2000" dirty="0">
                <a:solidFill>
                  <a:srgbClr val="F63122"/>
                </a:solidFill>
                <a:latin typeface="Gill Sans MT (Body)"/>
              </a:rPr>
              <a:t> </a:t>
            </a:r>
            <a:r>
              <a:rPr lang="en-IN" sz="2000" b="1" dirty="0">
                <a:solidFill>
                  <a:srgbClr val="F63122"/>
                </a:solidFill>
                <a:latin typeface="Gill Sans MT (Body)"/>
              </a:rPr>
              <a:t>Layer</a:t>
            </a:r>
            <a:r>
              <a:rPr lang="en-US" sz="2000" b="1" dirty="0">
                <a:latin typeface="Gill Sans MT (Body)"/>
              </a:rPr>
              <a:t> </a:t>
            </a:r>
            <a:r>
              <a:rPr lang="en-US" sz="2000" b="1" dirty="0">
                <a:solidFill>
                  <a:srgbClr val="F63122"/>
                </a:solidFill>
                <a:latin typeface="Gill Sans MT (Body)"/>
              </a:rPr>
              <a:t>/</a:t>
            </a:r>
            <a:r>
              <a:rPr lang="en-IN" sz="2000" b="1" dirty="0">
                <a:solidFill>
                  <a:srgbClr val="F63122"/>
                </a:solidFill>
                <a:latin typeface="Gill Sans MT (Body)"/>
              </a:rPr>
              <a:t> Data Access Layer [ Flat Files / RDBMS / NoSQL</a:t>
            </a:r>
            <a:r>
              <a:rPr lang="en-US" sz="2000" b="1" dirty="0">
                <a:solidFill>
                  <a:srgbClr val="F63122"/>
                </a:solidFill>
                <a:latin typeface="Gill Sans MT (Body)"/>
              </a:rPr>
              <a:t> ] </a:t>
            </a:r>
            <a:endParaRPr lang="en-US" sz="2000" dirty="0">
              <a:solidFill>
                <a:srgbClr val="F63122"/>
              </a:solidFill>
              <a:latin typeface="Gill Sans MT (Body)"/>
              <a:cs typeface="Arial" pitchFamily="34" charset="0"/>
            </a:endParaRPr>
          </a:p>
          <a:p>
            <a:endParaRPr lang="en-US" sz="1000" b="1" dirty="0">
              <a:solidFill>
                <a:srgbClr val="FF0000"/>
              </a:solidFill>
              <a:latin typeface="Arial" pitchFamily="34" charset="0"/>
              <a:cs typeface="Arial" pitchFamily="34" charset="0"/>
            </a:endParaRPr>
          </a:p>
          <a:p>
            <a:r>
              <a:rPr lang="en-US" sz="2000" b="1" dirty="0">
                <a:solidFill>
                  <a:srgbClr val="FF0000"/>
                </a:solidFill>
                <a:latin typeface="Arial" pitchFamily="34" charset="0"/>
                <a:cs typeface="Arial" pitchFamily="34" charset="0"/>
              </a:rPr>
              <a:t>     </a:t>
            </a:r>
            <a:r>
              <a:rPr lang="en-US" sz="2000" b="1" dirty="0">
                <a:latin typeface="Arial" pitchFamily="34" charset="0"/>
                <a:cs typeface="Arial" pitchFamily="34" charset="0"/>
              </a:rPr>
              <a:t>So a</a:t>
            </a:r>
            <a:r>
              <a:rPr lang="en-US" sz="2000" b="1" i="1" dirty="0">
                <a:latin typeface="Arial" pitchFamily="34" charset="0"/>
                <a:cs typeface="Arial" pitchFamily="34" charset="0"/>
              </a:rPr>
              <a:t>s a programmer</a:t>
            </a:r>
            <a:r>
              <a:rPr lang="en-US" sz="2000" b="1" dirty="0">
                <a:latin typeface="Arial" pitchFamily="34" charset="0"/>
                <a:cs typeface="Arial" pitchFamily="34" charset="0"/>
              </a:rPr>
              <a:t>:</a:t>
            </a:r>
          </a:p>
          <a:p>
            <a:pPr marL="900113" indent="-900113"/>
            <a:r>
              <a:rPr lang="en-US" sz="2000" dirty="0">
                <a:latin typeface="Arial" panose="020B0604020202020204" pitchFamily="34" charset="0"/>
                <a:cs typeface="Arial" panose="020B0604020202020204" pitchFamily="34" charset="0"/>
              </a:rPr>
              <a:t>	a person should understand and be able to interact with a database is must, so than the data which is collected from the UI is processed and stored permanently. (eg. Any management systems, set top box, washing machine, mobile application etc.).</a:t>
            </a:r>
            <a:endParaRPr lang="en-US" sz="2000" b="1" dirty="0">
              <a:solidFill>
                <a:srgbClr val="FF0000"/>
              </a:solidFill>
              <a:latin typeface="Arial" pitchFamily="34" charset="0"/>
              <a:cs typeface="Arial" pitchFamily="34" charset="0"/>
            </a:endParaRPr>
          </a:p>
        </p:txBody>
      </p:sp>
      <p:sp>
        <p:nvSpPr>
          <p:cNvPr id="3" name="Title 1">
            <a:extLst>
              <a:ext uri="{FF2B5EF4-FFF2-40B4-BE49-F238E27FC236}">
                <a16:creationId xmlns="" xmlns:a16="http://schemas.microsoft.com/office/drawing/2014/main"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
        <p:nvSpPr>
          <p:cNvPr id="4" name="TextBox 3">
            <a:extLst>
              <a:ext uri="{FF2B5EF4-FFF2-40B4-BE49-F238E27FC236}">
                <a16:creationId xmlns="" xmlns:a16="http://schemas.microsoft.com/office/drawing/2014/main" id="{BA5FBBCF-4E9A-4903-9F66-82E2524191B3}"/>
              </a:ext>
            </a:extLst>
          </p:cNvPr>
          <p:cNvSpPr txBox="1"/>
          <p:nvPr/>
        </p:nvSpPr>
        <p:spPr>
          <a:xfrm>
            <a:off x="263352" y="5951021"/>
            <a:ext cx="11593288" cy="646331"/>
          </a:xfrm>
          <a:prstGeom prst="rect">
            <a:avLst/>
          </a:prstGeom>
          <a:noFill/>
        </p:spPr>
        <p:txBody>
          <a:bodyPr wrap="square">
            <a:spAutoFit/>
          </a:bodyPr>
          <a:lstStyle/>
          <a:p>
            <a:r>
              <a:rPr lang="en-US" b="0" i="0" dirty="0">
                <a:effectLst/>
                <a:latin typeface="Arial" panose="020B0604020202020204" pitchFamily="34" charset="0"/>
                <a:cs typeface="Arial" panose="020B0604020202020204" pitchFamily="34" charset="0"/>
              </a:rPr>
              <a:t>The term </a:t>
            </a:r>
            <a:r>
              <a:rPr lang="en-US" b="0" i="0" dirty="0">
                <a:solidFill>
                  <a:schemeClr val="accent3">
                    <a:lumMod val="50000"/>
                  </a:schemeClr>
                </a:solidFill>
                <a:effectLst/>
                <a:latin typeface="Arial" panose="020B0604020202020204" pitchFamily="34" charset="0"/>
                <a:cs typeface="Arial" panose="020B0604020202020204" pitchFamily="34" charset="0"/>
              </a:rPr>
              <a:t>“front-end” </a:t>
            </a:r>
            <a:r>
              <a:rPr lang="en-US" b="0" i="0" dirty="0">
                <a:effectLst/>
                <a:latin typeface="Arial" panose="020B0604020202020204" pitchFamily="34" charset="0"/>
                <a:cs typeface="Arial" panose="020B0604020202020204" pitchFamily="34" charset="0"/>
              </a:rPr>
              <a:t>refers to the </a:t>
            </a:r>
            <a:r>
              <a:rPr lang="en-US" dirty="0">
                <a:solidFill>
                  <a:srgbClr val="0070C0"/>
                </a:solidFill>
                <a:latin typeface="Arial" panose="020B0604020202020204" pitchFamily="34" charset="0"/>
                <a:cs typeface="Arial" panose="020B0604020202020204" pitchFamily="34" charset="0"/>
              </a:rPr>
              <a:t>user</a:t>
            </a:r>
            <a:r>
              <a:rPr lang="en-US" b="0" i="0" dirty="0">
                <a:solidFill>
                  <a:srgbClr val="0070C0"/>
                </a:solidFill>
                <a:effectLst/>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interface</a:t>
            </a:r>
            <a:r>
              <a:rPr lang="en-US" b="0" i="0" dirty="0">
                <a:effectLst/>
                <a:latin typeface="Arial" panose="020B0604020202020204" pitchFamily="34" charset="0"/>
                <a:cs typeface="Arial" panose="020B0604020202020204" pitchFamily="34" charset="0"/>
              </a:rPr>
              <a:t>, while </a:t>
            </a:r>
            <a:r>
              <a:rPr lang="en-US" b="0" i="0" dirty="0">
                <a:solidFill>
                  <a:schemeClr val="accent3">
                    <a:lumMod val="50000"/>
                  </a:schemeClr>
                </a:solidFill>
                <a:effectLst/>
                <a:latin typeface="Arial" panose="020B0604020202020204" pitchFamily="34" charset="0"/>
                <a:cs typeface="Arial" panose="020B0604020202020204" pitchFamily="34" charset="0"/>
              </a:rPr>
              <a:t>“back-end” </a:t>
            </a:r>
            <a:r>
              <a:rPr lang="en-US" b="0" i="0" dirty="0">
                <a:effectLst/>
                <a:latin typeface="Arial" panose="020B0604020202020204" pitchFamily="34" charset="0"/>
                <a:cs typeface="Arial" panose="020B0604020202020204" pitchFamily="34" charset="0"/>
              </a:rPr>
              <a:t>means the </a:t>
            </a:r>
            <a:r>
              <a:rPr lang="en-US" dirty="0">
                <a:solidFill>
                  <a:srgbClr val="0070C0"/>
                </a:solidFill>
                <a:latin typeface="Arial" panose="020B0604020202020204" pitchFamily="34" charset="0"/>
                <a:cs typeface="Arial" panose="020B0604020202020204" pitchFamily="34" charset="0"/>
              </a:rPr>
              <a:t>server</a:t>
            </a:r>
            <a:r>
              <a:rPr lang="en-US" b="0" i="0" dirty="0">
                <a:effectLst/>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application</a:t>
            </a:r>
            <a:r>
              <a:rPr lang="en-US" b="0" i="0" dirty="0">
                <a:effectLst/>
                <a:latin typeface="Arial" panose="020B0604020202020204" pitchFamily="34" charset="0"/>
                <a:cs typeface="Arial" panose="020B0604020202020204" pitchFamily="34" charset="0"/>
              </a:rPr>
              <a:t> and </a:t>
            </a:r>
            <a:r>
              <a:rPr lang="en-US" dirty="0">
                <a:solidFill>
                  <a:srgbClr val="0070C0"/>
                </a:solidFill>
                <a:latin typeface="Arial" panose="020B0604020202020204" pitchFamily="34" charset="0"/>
                <a:cs typeface="Arial" panose="020B0604020202020204" pitchFamily="34" charset="0"/>
              </a:rPr>
              <a:t>database</a:t>
            </a:r>
            <a:r>
              <a:rPr lang="en-US" b="0" i="0" dirty="0">
                <a:effectLst/>
                <a:latin typeface="Arial" panose="020B0604020202020204" pitchFamily="34" charset="0"/>
                <a:cs typeface="Arial" panose="020B0604020202020204" pitchFamily="34" charset="0"/>
              </a:rPr>
              <a:t> that work behind the scenes to deliver information to the user.</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7D053B09-5B7F-42C4-B10A-780903E176DA}"/>
              </a:ext>
            </a:extLst>
          </p:cNvPr>
          <p:cNvSpPr txBox="1"/>
          <p:nvPr/>
        </p:nvSpPr>
        <p:spPr>
          <a:xfrm>
            <a:off x="8904312" y="212852"/>
            <a:ext cx="3124019" cy="369332"/>
          </a:xfrm>
          <a:prstGeom prst="rect">
            <a:avLst/>
          </a:prstGeom>
          <a:noFill/>
        </p:spPr>
        <p:txBody>
          <a:bodyPr wrap="square">
            <a:spAutoFit/>
          </a:bodyPr>
          <a:lstStyle/>
          <a:p>
            <a:r>
              <a:rPr lang="en-IN" b="1" i="0" dirty="0">
                <a:solidFill>
                  <a:srgbClr val="000000"/>
                </a:solidFill>
                <a:effectLst/>
                <a:latin typeface="Raleway" panose="020B0503030101060003" pitchFamily="34" charset="0"/>
              </a:rPr>
              <a:t>Data Access Object (DAO)</a:t>
            </a:r>
            <a:endParaRPr lang="en-IN" b="1" dirty="0"/>
          </a:p>
        </p:txBody>
      </p:sp>
    </p:spTree>
    <p:extLst>
      <p:ext uri="{BB962C8B-B14F-4D97-AF65-F5344CB8AC3E}">
        <p14:creationId xmlns="" xmlns:p14="http://schemas.microsoft.com/office/powerpoint/2010/main"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 xmlns:a16="http://schemas.microsoft.com/office/drawing/2014/main"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581730" y="3124200"/>
            <a:ext cx="5180925"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 sort a result, use an ORDER BY clause.</a:t>
            </a:r>
          </a:p>
        </p:txBody>
      </p:sp>
      <p:sp>
        <p:nvSpPr>
          <p:cNvPr id="6" name="Rectangle 5"/>
          <p:cNvSpPr/>
          <p:nvPr/>
        </p:nvSpPr>
        <p:spPr>
          <a:xfrm>
            <a:off x="303539" y="3764066"/>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7" name="Rectangle 6"/>
          <p:cNvSpPr/>
          <p:nvPr/>
        </p:nvSpPr>
        <p:spPr>
          <a:xfrm>
            <a:off x="191345" y="1434157"/>
            <a:ext cx="8838049"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 xmlns:p14="http://schemas.microsoft.com/office/powerpoint/2010/main" val="105718492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 . .</a:t>
            </a:r>
            <a:r>
              <a:rPr lang="en-US" sz="2000" dirty="0">
                <a:solidFill>
                  <a:srgbClr val="0077AA"/>
                </a:solidFill>
                <a:latin typeface="Liberation Mono"/>
              </a:rPr>
              <a:t> ]</a:t>
            </a: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p>
        </p:txBody>
      </p:sp>
      <p:sp>
        <p:nvSpPr>
          <p:cNvPr id="7" name="TextBox 6">
            <a:extLst>
              <a:ext uri="{FF2B5EF4-FFF2-40B4-BE49-F238E27FC236}">
                <a16:creationId xmlns="" xmlns:a16="http://schemas.microsoft.com/office/drawing/2014/main" id="{A25F0689-230B-4190-A1EF-CC6F529C1D32}"/>
              </a:ext>
            </a:extLst>
          </p:cNvPr>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extLst>
      <p:ext uri="{BB962C8B-B14F-4D97-AF65-F5344CB8AC3E}">
        <p14:creationId xmlns="" xmlns:p14="http://schemas.microsoft.com/office/powerpoint/2010/main" val="163003985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grpSp>
        <p:nvGrpSpPr>
          <p:cNvPr id="3" name="Group 2">
            <a:extLst>
              <a:ext uri="{FF2B5EF4-FFF2-40B4-BE49-F238E27FC236}">
                <a16:creationId xmlns="" xmlns:a16="http://schemas.microsoft.com/office/drawing/2014/main" id="{92C88704-B6CC-417E-B786-9BD80CC0DB13}"/>
              </a:ext>
            </a:extLst>
          </p:cNvPr>
          <p:cNvGrpSpPr/>
          <p:nvPr/>
        </p:nvGrpSpPr>
        <p:grpSpPr>
          <a:xfrm>
            <a:off x="690630" y="2852936"/>
            <a:ext cx="10544285" cy="3220899"/>
            <a:chOff x="690630" y="3006340"/>
            <a:chExt cx="10544285" cy="3220899"/>
          </a:xfrm>
        </p:grpSpPr>
        <p:grpSp>
          <p:nvGrpSpPr>
            <p:cNvPr id="26" name="Group 25">
              <a:extLst>
                <a:ext uri="{FF2B5EF4-FFF2-40B4-BE49-F238E27FC236}">
                  <a16:creationId xmlns="" xmlns:a16="http://schemas.microsoft.com/office/drawing/2014/main" id="{06EE6528-7482-4030-9A7A-63F59567B0FB}"/>
                </a:ext>
              </a:extLst>
            </p:cNvPr>
            <p:cNvGrpSpPr/>
            <p:nvPr/>
          </p:nvGrpSpPr>
          <p:grpSpPr>
            <a:xfrm>
              <a:off x="690630" y="3006340"/>
              <a:ext cx="10544285" cy="1502780"/>
              <a:chOff x="690630" y="1745011"/>
              <a:chExt cx="10544285" cy="1502780"/>
            </a:xfrm>
          </p:grpSpPr>
          <p:grpSp>
            <p:nvGrpSpPr>
              <p:cNvPr id="27" name="Group 26">
                <a:extLst>
                  <a:ext uri="{FF2B5EF4-FFF2-40B4-BE49-F238E27FC236}">
                    <a16:creationId xmlns="" xmlns:a16="http://schemas.microsoft.com/office/drawing/2014/main" id="{5EE7456F-8033-4B42-A1C4-9F3BA35086FE}"/>
                  </a:ext>
                </a:extLst>
              </p:cNvPr>
              <p:cNvGrpSpPr/>
              <p:nvPr/>
            </p:nvGrpSpPr>
            <p:grpSpPr>
              <a:xfrm>
                <a:off x="690630" y="1783237"/>
                <a:ext cx="8956920" cy="1357731"/>
                <a:chOff x="262933" y="1548086"/>
                <a:chExt cx="8956920" cy="1357731"/>
              </a:xfrm>
            </p:grpSpPr>
            <p:sp>
              <p:nvSpPr>
                <p:cNvPr id="34" name="Rectangle 33">
                  <a:extLst>
                    <a:ext uri="{FF2B5EF4-FFF2-40B4-BE49-F238E27FC236}">
                      <a16:creationId xmlns="" xmlns:a16="http://schemas.microsoft.com/office/drawing/2014/main" id="{275A66DE-78B0-49D0-84F9-8D69B13E2AEB}"/>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 xmlns:a16="http://schemas.microsoft.com/office/drawing/2014/main" id="{AE92CDCB-F0A8-454E-BE3D-0CC60132CBEC}"/>
                    </a:ext>
                  </a:extLst>
                </p:cNvPr>
                <p:cNvGrpSpPr/>
                <p:nvPr/>
              </p:nvGrpSpPr>
              <p:grpSpPr>
                <a:xfrm>
                  <a:off x="1651832" y="1600839"/>
                  <a:ext cx="7568021" cy="1296144"/>
                  <a:chOff x="31591" y="1556792"/>
                  <a:chExt cx="7568021" cy="1296144"/>
                </a:xfrm>
              </p:grpSpPr>
              <p:grpSp>
                <p:nvGrpSpPr>
                  <p:cNvPr id="37" name="Group 36">
                    <a:extLst>
                      <a:ext uri="{FF2B5EF4-FFF2-40B4-BE49-F238E27FC236}">
                        <a16:creationId xmlns="" xmlns:a16="http://schemas.microsoft.com/office/drawing/2014/main" id="{B5EF27D8-38AB-4C7B-8483-596A5CA13FCE}"/>
                      </a:ext>
                    </a:extLst>
                  </p:cNvPr>
                  <p:cNvGrpSpPr/>
                  <p:nvPr/>
                </p:nvGrpSpPr>
                <p:grpSpPr>
                  <a:xfrm>
                    <a:off x="669977" y="1556792"/>
                    <a:ext cx="6238644" cy="1296144"/>
                    <a:chOff x="669977" y="1556792"/>
                    <a:chExt cx="6238644" cy="1296144"/>
                  </a:xfrm>
                </p:grpSpPr>
                <p:sp>
                  <p:nvSpPr>
                    <p:cNvPr id="41" name="Rectangle 40">
                      <a:extLst>
                        <a:ext uri="{FF2B5EF4-FFF2-40B4-BE49-F238E27FC236}">
                          <a16:creationId xmlns="" xmlns:a16="http://schemas.microsoft.com/office/drawing/2014/main" id="{D0534904-4556-46AD-B4F8-0198B332B9E6}"/>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 xmlns:a16="http://schemas.microsoft.com/office/drawing/2014/main" id="{5728A7C2-1120-4BEA-9B48-6A8F0C1586F0}"/>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a:extLst>
                        <a:ext uri="{FF2B5EF4-FFF2-40B4-BE49-F238E27FC236}">
                          <a16:creationId xmlns="" xmlns:a16="http://schemas.microsoft.com/office/drawing/2014/main" id="{E5A62CF6-BC1C-4896-B1F3-6F0D2F3E4910}"/>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a:extLst>
                      <a:ext uri="{FF2B5EF4-FFF2-40B4-BE49-F238E27FC236}">
                        <a16:creationId xmlns="" xmlns:a16="http://schemas.microsoft.com/office/drawing/2014/main" id="{187EC880-DA91-45C4-A549-19E1D978A9A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 xmlns:a16="http://schemas.microsoft.com/office/drawing/2014/main" id="{CD02663C-8E8E-4A93-A9A0-A1815FE6F6A9}"/>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 xmlns:a16="http://schemas.microsoft.com/office/drawing/2014/main" id="{7976813C-D555-4DEA-97CF-DC5816AD7053}"/>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a:extLst>
                    <a:ext uri="{FF2B5EF4-FFF2-40B4-BE49-F238E27FC236}">
                      <a16:creationId xmlns="" xmlns:a16="http://schemas.microsoft.com/office/drawing/2014/main" id="{C976275B-4FF6-4910-B0EA-4D2A43571D60}"/>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a:extLst>
                    <a:ext uri="{FF2B5EF4-FFF2-40B4-BE49-F238E27FC236}">
                      <a16:creationId xmlns="" xmlns:a16="http://schemas.microsoft.com/office/drawing/2014/main" id="{22F96624-88A2-4AFD-9F7F-AB3B305E6231}"/>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3" name="TextBox 32">
                  <a:extLst>
                    <a:ext uri="{FF2B5EF4-FFF2-40B4-BE49-F238E27FC236}">
                      <a16:creationId xmlns="" xmlns:a16="http://schemas.microsoft.com/office/drawing/2014/main" id="{1B4E845A-D718-4E64-A6A9-32934B7FDC96}"/>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a:extLst>
                    <a:ext uri="{FF2B5EF4-FFF2-40B4-BE49-F238E27FC236}">
                      <a16:creationId xmlns="" xmlns:a16="http://schemas.microsoft.com/office/drawing/2014/main" id="{AF161048-B0FC-4873-81B0-F8BD5756F177}"/>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a:extLst>
                    <a:ext uri="{FF2B5EF4-FFF2-40B4-BE49-F238E27FC236}">
                      <a16:creationId xmlns="" xmlns:a16="http://schemas.microsoft.com/office/drawing/2014/main" id="{7BADFEA8-2DA8-428B-AD1A-5E360833734C}"/>
                    </a:ext>
                  </a:extLst>
                </p:cNvPr>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a:extLst>
                  <a:ext uri="{FF2B5EF4-FFF2-40B4-BE49-F238E27FC236}">
                    <a16:creationId xmlns="" xmlns:a16="http://schemas.microsoft.com/office/drawing/2014/main" id="{0C684803-5BFA-4C54-9F6B-2C5B9ADB3451}"/>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 xmlns:a16="http://schemas.microsoft.com/office/drawing/2014/main" id="{AAAEDAEB-52E7-439E-B7B7-D6EF8A0C2B30}"/>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a:extLst>
                <a:ext uri="{FF2B5EF4-FFF2-40B4-BE49-F238E27FC236}">
                  <a16:creationId xmlns="" xmlns:a16="http://schemas.microsoft.com/office/drawing/2014/main" id="{EDF05389-FC19-4A81-9ACB-B0C3744942B4}"/>
                </a:ext>
              </a:extLst>
            </p:cNvPr>
            <p:cNvGrpSpPr/>
            <p:nvPr/>
          </p:nvGrpSpPr>
          <p:grpSpPr>
            <a:xfrm>
              <a:off x="690630" y="4724459"/>
              <a:ext cx="10544285" cy="1502780"/>
              <a:chOff x="690630" y="1745011"/>
              <a:chExt cx="10544285" cy="1502780"/>
            </a:xfrm>
          </p:grpSpPr>
          <p:grpSp>
            <p:nvGrpSpPr>
              <p:cNvPr id="24" name="Group 23">
                <a:extLst>
                  <a:ext uri="{FF2B5EF4-FFF2-40B4-BE49-F238E27FC236}">
                    <a16:creationId xmlns="" xmlns:a16="http://schemas.microsoft.com/office/drawing/2014/main" id="{65A4CF2D-7982-4231-AC5D-A3E770CE651B}"/>
                  </a:ext>
                </a:extLst>
              </p:cNvPr>
              <p:cNvGrpSpPr/>
              <p:nvPr/>
            </p:nvGrpSpPr>
            <p:grpSpPr>
              <a:xfrm>
                <a:off x="690630" y="1783237"/>
                <a:ext cx="8956920" cy="1389760"/>
                <a:chOff x="262933" y="1548086"/>
                <a:chExt cx="8956920" cy="1389760"/>
              </a:xfrm>
            </p:grpSpPr>
            <p:sp>
              <p:nvSpPr>
                <p:cNvPr id="45" name="Rectangle 44">
                  <a:extLst>
                    <a:ext uri="{FF2B5EF4-FFF2-40B4-BE49-F238E27FC236}">
                      <a16:creationId xmlns="" xmlns:a16="http://schemas.microsoft.com/office/drawing/2014/main" id="{140B04E5-2F0D-432B-91BE-5FDC6341F0C9}"/>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 xmlns:a16="http://schemas.microsoft.com/office/drawing/2014/main" id="{8FF88CB6-2AC4-44D0-8507-1FAF7F73C791}"/>
                    </a:ext>
                  </a:extLst>
                </p:cNvPr>
                <p:cNvGrpSpPr/>
                <p:nvPr/>
              </p:nvGrpSpPr>
              <p:grpSpPr>
                <a:xfrm>
                  <a:off x="1651832" y="1600839"/>
                  <a:ext cx="7568021" cy="1296144"/>
                  <a:chOff x="31591" y="1556792"/>
                  <a:chExt cx="7568021" cy="1296144"/>
                </a:xfrm>
              </p:grpSpPr>
              <p:grpSp>
                <p:nvGrpSpPr>
                  <p:cNvPr id="52" name="Group 51">
                    <a:extLst>
                      <a:ext uri="{FF2B5EF4-FFF2-40B4-BE49-F238E27FC236}">
                        <a16:creationId xmlns="" xmlns:a16="http://schemas.microsoft.com/office/drawing/2014/main" id="{5FC6B932-3FD2-4BB7-82F9-2056D2BFE4A5}"/>
                      </a:ext>
                    </a:extLst>
                  </p:cNvPr>
                  <p:cNvGrpSpPr/>
                  <p:nvPr/>
                </p:nvGrpSpPr>
                <p:grpSpPr>
                  <a:xfrm>
                    <a:off x="669977" y="1556792"/>
                    <a:ext cx="6238644" cy="1296144"/>
                    <a:chOff x="669977" y="1556792"/>
                    <a:chExt cx="6238644" cy="1296144"/>
                  </a:xfrm>
                </p:grpSpPr>
                <p:sp>
                  <p:nvSpPr>
                    <p:cNvPr id="56" name="Rectangle 55">
                      <a:extLst>
                        <a:ext uri="{FF2B5EF4-FFF2-40B4-BE49-F238E27FC236}">
                          <a16:creationId xmlns="" xmlns:a16="http://schemas.microsoft.com/office/drawing/2014/main" id="{A50DDB9F-5D88-44EE-A058-33AC886E658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 xmlns:a16="http://schemas.microsoft.com/office/drawing/2014/main" id="{21D14759-C707-4DB2-824A-5D8462C679C8}"/>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a:extLst>
                        <a:ext uri="{FF2B5EF4-FFF2-40B4-BE49-F238E27FC236}">
                          <a16:creationId xmlns="" xmlns:a16="http://schemas.microsoft.com/office/drawing/2014/main" id="{6DB79C00-AAD9-4CA7-82BE-B15E5DF4CFA3}"/>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a:extLst>
                      <a:ext uri="{FF2B5EF4-FFF2-40B4-BE49-F238E27FC236}">
                        <a16:creationId xmlns="" xmlns:a16="http://schemas.microsoft.com/office/drawing/2014/main" id="{F7A5FA70-A7BA-4989-AE4B-7255D8D5F8B8}"/>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 xmlns:a16="http://schemas.microsoft.com/office/drawing/2014/main" id="{6BA39D37-BD7C-4C1C-BAFF-5B7233D4E8A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 xmlns:a16="http://schemas.microsoft.com/office/drawing/2014/main" id="{AF1232CC-3E73-4904-B902-F8B03FAAC0DD}"/>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a:extLst>
                    <a:ext uri="{FF2B5EF4-FFF2-40B4-BE49-F238E27FC236}">
                      <a16:creationId xmlns="" xmlns:a16="http://schemas.microsoft.com/office/drawing/2014/main" id="{A83B0FA5-FE1C-4703-92B8-863A309AAC3A}"/>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a:extLst>
                    <a:ext uri="{FF2B5EF4-FFF2-40B4-BE49-F238E27FC236}">
                      <a16:creationId xmlns="" xmlns:a16="http://schemas.microsoft.com/office/drawing/2014/main" id="{7402C2C2-C7B9-478A-B911-3A4128B8F076}"/>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9" name="TextBox 48">
                  <a:extLst>
                    <a:ext uri="{FF2B5EF4-FFF2-40B4-BE49-F238E27FC236}">
                      <a16:creationId xmlns="" xmlns:a16="http://schemas.microsoft.com/office/drawing/2014/main" id="{0ECD2B9C-2FED-48DD-9FCD-FDD9B10C8D80}"/>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a:extLst>
                    <a:ext uri="{FF2B5EF4-FFF2-40B4-BE49-F238E27FC236}">
                      <a16:creationId xmlns="" xmlns:a16="http://schemas.microsoft.com/office/drawing/2014/main" id="{2FC57E58-FCE2-4C22-8196-7AF62522279F}"/>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a:extLst>
                    <a:ext uri="{FF2B5EF4-FFF2-40B4-BE49-F238E27FC236}">
                      <a16:creationId xmlns="" xmlns:a16="http://schemas.microsoft.com/office/drawing/2014/main" id="{C8455A71-10DD-4DBD-ADAF-7DEDC4478409}"/>
                    </a:ext>
                  </a:extLst>
                </p:cNvPr>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a:extLst>
                  <a:ext uri="{FF2B5EF4-FFF2-40B4-BE49-F238E27FC236}">
                    <a16:creationId xmlns="" xmlns:a16="http://schemas.microsoft.com/office/drawing/2014/main" id="{99B7DFED-8B65-404F-8F32-658E7DBD9924}"/>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 xmlns:a16="http://schemas.microsoft.com/office/drawing/2014/main" id="{5514895A-4966-491A-A1F7-A506E2972AB6}"/>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a:extLst>
              <a:ext uri="{FF2B5EF4-FFF2-40B4-BE49-F238E27FC236}">
                <a16:creationId xmlns="" xmlns:a16="http://schemas.microsoft.com/office/drawing/2014/main" id="{A0754C73-2F69-44A5-BD3C-C284BFC30F58}"/>
              </a:ext>
            </a:extLst>
          </p:cNvPr>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 . .</a:t>
            </a:r>
            <a:r>
              <a:rPr lang="en-US" sz="2000" dirty="0">
                <a:solidFill>
                  <a:srgbClr val="0077AA"/>
                </a:solidFill>
                <a:latin typeface="Liberation Mono"/>
              </a:rPr>
              <a:t> ]</a:t>
            </a:r>
          </a:p>
        </p:txBody>
      </p:sp>
    </p:spTree>
    <p:extLst>
      <p:ext uri="{BB962C8B-B14F-4D97-AF65-F5344CB8AC3E}">
        <p14:creationId xmlns="" xmlns:p14="http://schemas.microsoft.com/office/powerpoint/2010/main" val="351524340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6" name="Rectangle 5"/>
          <p:cNvSpPr/>
          <p:nvPr/>
        </p:nvSpPr>
        <p:spPr>
          <a:xfrm>
            <a:off x="191344" y="680591"/>
            <a:ext cx="11449271" cy="400110"/>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presented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a:t>
            </a:r>
          </a:p>
        </p:txBody>
      </p:sp>
      <p:sp>
        <p:nvSpPr>
          <p:cNvPr id="8" name="Rectangle 7">
            <a:extLst>
              <a:ext uri="{FF2B5EF4-FFF2-40B4-BE49-F238E27FC236}">
                <a16:creationId xmlns="" xmlns:a16="http://schemas.microsoft.com/office/drawing/2014/main" id="{7945CF57-22AA-466F-8A0C-12D787B29586}"/>
              </a:ext>
            </a:extLst>
          </p:cNvPr>
          <p:cNvSpPr/>
          <p:nvPr/>
        </p:nvSpPr>
        <p:spPr>
          <a:xfrm>
            <a:off x="225273" y="1238071"/>
            <a:ext cx="88391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US" dirty="0">
                <a:solidFill>
                  <a:srgbClr val="000000"/>
                </a:solidFill>
                <a:latin typeface="Liberation Mono"/>
                <a:ea typeface="Times New Roman" panose="02020603050405020304" pitchFamily="18" charset="0"/>
                <a:cs typeface="Arial" panose="020B0604020202020204" pitchFamily="34" charset="0"/>
              </a:rPr>
              <a:t>emp</a:t>
            </a:r>
            <a:r>
              <a:rPr lang="en-US" dirty="0">
                <a:solidFill>
                  <a:srgbClr val="0077AA"/>
                </a:solidFill>
                <a:latin typeface="Liberation Mono"/>
                <a:ea typeface="Times New Roman" panose="02020603050405020304" pitchFamily="18" charset="0"/>
                <a:cs typeface="Arial" panose="020B0604020202020204" pitchFamily="34" charset="0"/>
              </a:rPr>
              <a:t> ORDER BY </a:t>
            </a:r>
            <a:r>
              <a:rPr lang="en-IN" dirty="0">
                <a:latin typeface="Liberation Mono"/>
                <a:ea typeface="Times New Roman" panose="02020603050405020304" pitchFamily="18" charset="0"/>
                <a:cs typeface="Arial" panose="020B0604020202020204" pitchFamily="34" charset="0"/>
              </a:rPr>
              <a:t>comm </a:t>
            </a:r>
            <a:r>
              <a:rPr lang="en-IN" dirty="0">
                <a:solidFill>
                  <a:srgbClr val="0077AA"/>
                </a:solidFill>
                <a:latin typeface="Liberation Mono"/>
                <a:cs typeface="Arial" panose="020B0604020202020204" pitchFamily="34" charset="0"/>
              </a:rPr>
              <a:t>ASC</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p:txBody>
      </p:sp>
      <p:grpSp>
        <p:nvGrpSpPr>
          <p:cNvPr id="4" name="Group 3">
            <a:extLst>
              <a:ext uri="{FF2B5EF4-FFF2-40B4-BE49-F238E27FC236}">
                <a16:creationId xmlns="" xmlns:a16="http://schemas.microsoft.com/office/drawing/2014/main" id="{D2A80BBE-80DC-4F44-BD63-77B15D090023}"/>
              </a:ext>
            </a:extLst>
          </p:cNvPr>
          <p:cNvGrpSpPr/>
          <p:nvPr/>
        </p:nvGrpSpPr>
        <p:grpSpPr>
          <a:xfrm>
            <a:off x="191344" y="1967113"/>
            <a:ext cx="11737304" cy="4630238"/>
            <a:chOff x="0" y="1967113"/>
            <a:chExt cx="12072664" cy="4630238"/>
          </a:xfrm>
        </p:grpSpPr>
        <p:pic>
          <p:nvPicPr>
            <p:cNvPr id="2" name="Picture 1">
              <a:extLst>
                <a:ext uri="{FF2B5EF4-FFF2-40B4-BE49-F238E27FC236}">
                  <a16:creationId xmlns="" xmlns:a16="http://schemas.microsoft.com/office/drawing/2014/main" id="{1B074D0D-113E-4251-BFFA-8C46F9D998E3}"/>
                </a:ext>
              </a:extLst>
            </p:cNvPr>
            <p:cNvPicPr>
              <a:picLocks noChangeAspect="1"/>
            </p:cNvPicPr>
            <p:nvPr/>
          </p:nvPicPr>
          <p:blipFill>
            <a:blip r:embed="rId2" cstate="print"/>
            <a:stretch>
              <a:fillRect/>
            </a:stretch>
          </p:blipFill>
          <p:spPr>
            <a:xfrm>
              <a:off x="0" y="1967113"/>
              <a:ext cx="12072664" cy="4584265"/>
            </a:xfrm>
            <a:prstGeom prst="rect">
              <a:avLst/>
            </a:prstGeom>
          </p:spPr>
        </p:pic>
        <p:sp>
          <p:nvSpPr>
            <p:cNvPr id="12" name="Rectangle 11">
              <a:extLst>
                <a:ext uri="{FF2B5EF4-FFF2-40B4-BE49-F238E27FC236}">
                  <a16:creationId xmlns="" xmlns:a16="http://schemas.microsoft.com/office/drawing/2014/main" id="{1485FC11-75C0-49E6-BBE0-5427C9203D1B}"/>
                </a:ext>
              </a:extLst>
            </p:cNvPr>
            <p:cNvSpPr/>
            <p:nvPr/>
          </p:nvSpPr>
          <p:spPr>
            <a:xfrm>
              <a:off x="6666376" y="2013086"/>
              <a:ext cx="814232" cy="4584265"/>
            </a:xfrm>
            <a:prstGeom prst="rect">
              <a:avLst/>
            </a:prstGeom>
            <a:noFill/>
            <a:ln w="19050">
              <a:solidFill>
                <a:srgbClr val="C4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 xmlns:p14="http://schemas.microsoft.com/office/powerpoint/2010/main" val="9299712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grpSp>
        <p:nvGrpSpPr>
          <p:cNvPr id="2" name="Group 1">
            <a:extLst>
              <a:ext uri="{FF2B5EF4-FFF2-40B4-BE49-F238E27FC236}">
                <a16:creationId xmlns="" xmlns:a16="http://schemas.microsoft.com/office/drawing/2014/main" id="{44EE0087-93D8-46A9-9FC3-A31727AD9512}"/>
              </a:ext>
            </a:extLst>
          </p:cNvPr>
          <p:cNvGrpSpPr/>
          <p:nvPr/>
        </p:nvGrpSpPr>
        <p:grpSpPr>
          <a:xfrm>
            <a:off x="225273" y="1964539"/>
            <a:ext cx="11631368" cy="4536557"/>
            <a:chOff x="1549199" y="2116801"/>
            <a:chExt cx="9308388" cy="3840600"/>
          </a:xfrm>
        </p:grpSpPr>
        <p:pic>
          <p:nvPicPr>
            <p:cNvPr id="3" name="Picture 2">
              <a:extLst>
                <a:ext uri="{FF2B5EF4-FFF2-40B4-BE49-F238E27FC236}">
                  <a16:creationId xmlns="" xmlns:a16="http://schemas.microsoft.com/office/drawing/2014/main" id="{B8295FEA-B5AD-49F6-9FD9-802E6842C9BB}"/>
                </a:ext>
              </a:extLst>
            </p:cNvPr>
            <p:cNvPicPr>
              <a:picLocks noChangeAspect="1"/>
            </p:cNvPicPr>
            <p:nvPr/>
          </p:nvPicPr>
          <p:blipFill>
            <a:blip r:embed="rId2" cstate="print"/>
            <a:stretch>
              <a:fillRect/>
            </a:stretch>
          </p:blipFill>
          <p:spPr>
            <a:xfrm>
              <a:off x="1549199" y="2116802"/>
              <a:ext cx="9308388" cy="3840599"/>
            </a:xfrm>
            <a:prstGeom prst="rect">
              <a:avLst/>
            </a:prstGeom>
          </p:spPr>
        </p:pic>
        <p:sp>
          <p:nvSpPr>
            <p:cNvPr id="9" name="Rectangle 8">
              <a:extLst>
                <a:ext uri="{FF2B5EF4-FFF2-40B4-BE49-F238E27FC236}">
                  <a16:creationId xmlns="" xmlns:a16="http://schemas.microsoft.com/office/drawing/2014/main" id="{50B1CFE8-B785-430E-9A9E-2C66F2D54E79}"/>
                </a:ext>
              </a:extLst>
            </p:cNvPr>
            <p:cNvSpPr/>
            <p:nvPr/>
          </p:nvSpPr>
          <p:spPr>
            <a:xfrm>
              <a:off x="6599882" y="2116801"/>
              <a:ext cx="684843" cy="3800983"/>
            </a:xfrm>
            <a:prstGeom prst="rect">
              <a:avLst/>
            </a:prstGeom>
            <a:noFill/>
            <a:ln w="19050">
              <a:solidFill>
                <a:srgbClr val="C41A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 xmlns:a16="http://schemas.microsoft.com/office/drawing/2014/main" id="{7F9C5529-E247-4668-8D20-58282FA1F682}"/>
              </a:ext>
            </a:extLst>
          </p:cNvPr>
          <p:cNvSpPr/>
          <p:nvPr/>
        </p:nvSpPr>
        <p:spPr>
          <a:xfrm>
            <a:off x="191344" y="680591"/>
            <a:ext cx="11449271" cy="400110"/>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presented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12" name="Rectangle 11">
            <a:extLst>
              <a:ext uri="{FF2B5EF4-FFF2-40B4-BE49-F238E27FC236}">
                <a16:creationId xmlns="" xmlns:a16="http://schemas.microsoft.com/office/drawing/2014/main" id="{5378EE6B-16B9-4534-8B3B-834CFB10CA0D}"/>
              </a:ext>
            </a:extLst>
          </p:cNvPr>
          <p:cNvSpPr/>
          <p:nvPr/>
        </p:nvSpPr>
        <p:spPr>
          <a:xfrm>
            <a:off x="225273" y="1238071"/>
            <a:ext cx="88391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US" dirty="0">
                <a:solidFill>
                  <a:srgbClr val="000000"/>
                </a:solidFill>
                <a:latin typeface="Liberation Mono"/>
                <a:ea typeface="Times New Roman" panose="02020603050405020304" pitchFamily="18" charset="0"/>
                <a:cs typeface="Arial" panose="020B0604020202020204" pitchFamily="34" charset="0"/>
              </a:rPr>
              <a:t>emp</a:t>
            </a:r>
            <a:r>
              <a:rPr lang="en-US" dirty="0">
                <a:solidFill>
                  <a:srgbClr val="0077AA"/>
                </a:solidFill>
                <a:latin typeface="Liberation Mono"/>
                <a:ea typeface="Times New Roman" panose="02020603050405020304" pitchFamily="18" charset="0"/>
                <a:cs typeface="Arial" panose="020B0604020202020204" pitchFamily="34" charset="0"/>
              </a:rPr>
              <a:t> ORDER BY </a:t>
            </a:r>
            <a:r>
              <a:rPr lang="en-IN" dirty="0">
                <a:latin typeface="Liberation Mono"/>
                <a:ea typeface="Times New Roman" panose="02020603050405020304" pitchFamily="18" charset="0"/>
                <a:cs typeface="Arial" panose="020B0604020202020204" pitchFamily="34" charset="0"/>
              </a:rPr>
              <a:t>comm </a:t>
            </a:r>
            <a:r>
              <a:rPr lang="en-IN" dirty="0">
                <a:solidFill>
                  <a:srgbClr val="0077AA"/>
                </a:solidFill>
                <a:latin typeface="Liberation Mono"/>
                <a:cs typeface="Arial" panose="020B0604020202020204" pitchFamily="34" charset="0"/>
              </a:rPr>
              <a:t>DESC</a:t>
            </a:r>
            <a:r>
              <a:rPr lang="en-IN" dirty="0">
                <a:latin typeface="Liberation Mono"/>
                <a:cs typeface="Arial" panose="020B0604020202020204" pitchFamily="34" charset="0"/>
              </a:rPr>
              <a:t>;</a:t>
            </a:r>
            <a:endParaRPr lang="en-IN" dirty="0">
              <a:solidFill>
                <a:srgbClr val="0077AA"/>
              </a:solidFill>
              <a:latin typeface="Liberation Mono"/>
              <a:cs typeface="Times New Roman" panose="02020603050405020304" pitchFamily="18" charset="0"/>
            </a:endParaRPr>
          </a:p>
        </p:txBody>
      </p:sp>
    </p:spTree>
    <p:extLst>
      <p:ext uri="{BB962C8B-B14F-4D97-AF65-F5344CB8AC3E}">
        <p14:creationId xmlns="" xmlns:p14="http://schemas.microsoft.com/office/powerpoint/2010/main" val="424111559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6" name="Rectangle 5"/>
          <p:cNvSpPr/>
          <p:nvPr/>
        </p:nvSpPr>
        <p:spPr>
          <a:xfrm>
            <a:off x="193417" y="1340768"/>
            <a:ext cx="11809310" cy="545085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rPr>
              <a:t>IS NULL </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IS NOT NULL</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chemeClr val="accent4">
                    <a:lumMod val="50000"/>
                  </a:schemeClr>
                </a:solidFill>
                <a:latin typeface="Liberation Mono"/>
              </a:rPr>
              <a:t>True</a:t>
            </a:r>
            <a:r>
              <a:rPr lang="en-IN" dirty="0">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ename, </a:t>
            </a:r>
            <a:r>
              <a:rPr lang="en-IN" dirty="0">
                <a:solidFill>
                  <a:srgbClr val="DD4A68"/>
                </a:solidFill>
                <a:latin typeface="Liberation Mono"/>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0077AA"/>
                </a:solidFill>
                <a:latin typeface="Liberation Mono"/>
                <a:ea typeface="Times New Roman" panose="02020603050405020304" pitchFamily="18" charset="0"/>
                <a:cs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ename</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cs typeface="Times New Roman" panose="02020603050405020304" pitchFamily="18" charset="0"/>
              </a:rPr>
              <a:t>DESC</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669900"/>
                </a:solidFill>
                <a:latin typeface="Liberation Mono"/>
              </a:rPr>
              <a:t>'</a:t>
            </a:r>
            <a:r>
              <a:rPr lang="en-IN" dirty="0">
                <a:solidFill>
                  <a:srgbClr val="669900"/>
                </a:solidFill>
                <a:latin typeface="Liberation Mono"/>
              </a:rPr>
              <a:t>manager'</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990055"/>
                </a:solidFill>
                <a:latin typeface="Liberation Mono"/>
              </a:rPr>
              <a:t>3</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'salesman', </a:t>
            </a:r>
            <a:r>
              <a:rPr lang="en-IN" dirty="0">
                <a:solidFill>
                  <a:srgbClr val="990055"/>
                </a:solidFill>
                <a:latin typeface="Liberation Mono"/>
              </a:rPr>
              <a:t>2</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FIELD</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'manager'</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US"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ISNULL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comm</a:t>
            </a:r>
            <a:r>
              <a:rPr lang="en-IN" dirty="0">
                <a:solidFill>
                  <a:schemeClr val="bg1">
                    <a:lumMod val="65000"/>
                  </a:schemeClr>
                </a:solidFill>
                <a:latin typeface="Liberation Mono"/>
                <a:ea typeface="Times New Roman" panose="02020603050405020304" pitchFamily="18" charset="0"/>
              </a:rPr>
              <a:t>)</a:t>
            </a:r>
            <a:r>
              <a:rPr lang="en-IN" dirty="0">
                <a:latin typeface="Liberation Mono"/>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comm ;</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a:t>
            </a:r>
            <a:r>
              <a:rPr lang="en-IN" dirty="0">
                <a:latin typeface="Liberation Mono"/>
                <a:ea typeface="Times New Roman" panose="02020603050405020304" pitchFamily="18" charset="0"/>
              </a:rPr>
              <a:t>'e'</a:t>
            </a:r>
            <a:r>
              <a:rPr lang="en-IN" dirty="0">
                <a:solidFill>
                  <a:srgbClr val="000000"/>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A67F59"/>
                </a:solidFill>
                <a:latin typeface="Liberation Mono"/>
              </a:rPr>
              <a: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solidFill>
                  <a:schemeClr val="tx1">
                    <a:lumMod val="85000"/>
                    <a:lumOff val="15000"/>
                  </a:schemeClr>
                </a:solidFill>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CASE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WHEN</a:t>
            </a:r>
            <a:r>
              <a:rPr lang="en-US" dirty="0">
                <a:solidFill>
                  <a:schemeClr val="tx1">
                    <a:lumMod val="85000"/>
                    <a:lumOff val="15000"/>
                  </a:schemeClr>
                </a:solidFill>
                <a:latin typeface="Liberation Mono"/>
                <a:ea typeface="Times New Roman" panose="02020603050405020304" pitchFamily="18" charset="0"/>
              </a:rPr>
              <a:t> ename=</a:t>
            </a:r>
            <a:r>
              <a:rPr lang="en-US" dirty="0">
                <a:solidFill>
                  <a:srgbClr val="669900"/>
                </a:solidFill>
                <a:latin typeface="Liberation Mono"/>
              </a:rPr>
              <a:t>'sharmin'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THEN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0</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ELSE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1</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END</a:t>
            </a:r>
            <a:r>
              <a:rPr lang="en-US" dirty="0">
                <a:solidFill>
                  <a:schemeClr val="tx1">
                    <a:lumMod val="85000"/>
                    <a:lumOff val="15000"/>
                  </a:schemeClr>
                </a:solidFill>
                <a:latin typeface="Liberation Mono"/>
                <a:ea typeface="Times New Roman" panose="02020603050405020304" pitchFamily="18" charset="0"/>
              </a:rPr>
              <a:t>, ename;</a:t>
            </a:r>
            <a:endParaRPr lang="en-IN" dirty="0">
              <a:solidFill>
                <a:schemeClr val="tx1">
                  <a:lumMod val="85000"/>
                  <a:lumOff val="15000"/>
                </a:schemeClr>
              </a:solidFill>
              <a:latin typeface="Liberation Mono"/>
              <a:ea typeface="Times New Roman" panose="02020603050405020304" pitchFamily="18" charset="0"/>
            </a:endParaRPr>
          </a:p>
        </p:txBody>
      </p:sp>
      <p:sp>
        <p:nvSpPr>
          <p:cNvPr id="8" name="Rectangle 7">
            <a:extLst>
              <a:ext uri="{FF2B5EF4-FFF2-40B4-BE49-F238E27FC236}">
                <a16:creationId xmlns="" xmlns:a16="http://schemas.microsoft.com/office/drawing/2014/main" id="{BF1557B7-1BAB-4F9E-90BB-2E5F28D5346D}"/>
              </a:ext>
            </a:extLst>
          </p:cNvPr>
          <p:cNvSpPr/>
          <p:nvPr/>
        </p:nvSpPr>
        <p:spPr>
          <a:xfrm>
            <a:off x="191346" y="228795"/>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 . .</a:t>
            </a:r>
            <a:r>
              <a:rPr lang="en-US" sz="2000" dirty="0">
                <a:solidFill>
                  <a:srgbClr val="0077AA"/>
                </a:solidFill>
                <a:latin typeface="Liberation Mono"/>
              </a:rPr>
              <a:t> ]</a:t>
            </a:r>
          </a:p>
        </p:txBody>
      </p:sp>
    </p:spTree>
    <p:extLst>
      <p:ext uri="{BB962C8B-B14F-4D97-AF65-F5344CB8AC3E}">
        <p14:creationId xmlns="" xmlns:p14="http://schemas.microsoft.com/office/powerpoint/2010/main" val="351189063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 xmlns:a16="http://schemas.microsoft.com/office/drawing/2014/main"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 xmlns:a16="http://schemas.microsoft.com/office/drawing/2014/main"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00980906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 xmlns:p14="http://schemas.microsoft.com/office/powerpoint/2010/main" val="13994743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C640E5DD-8DF1-42AD-82EE-0CFA98C12CFA}"/>
              </a:ext>
            </a:extLst>
          </p:cNvPr>
          <p:cNvSpPr/>
          <p:nvPr/>
        </p:nvSpPr>
        <p:spPr>
          <a:xfrm>
            <a:off x="7896200" y="5365085"/>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p:txBody>
      </p:sp>
      <p:sp>
        <p:nvSpPr>
          <p:cNvPr id="11" name="Rectangle 10">
            <a:extLst>
              <a:ext uri="{FF2B5EF4-FFF2-40B4-BE49-F238E27FC236}">
                <a16:creationId xmlns="" xmlns:a16="http://schemas.microsoft.com/office/drawing/2014/main"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 xmlns:a16="http://schemas.microsoft.com/office/drawing/2014/main" id="{CBC954AA-5E7D-4EF9-AAA2-33D79F12E8CA}"/>
              </a:ext>
            </a:extLst>
          </p:cNvPr>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sp>
        <p:nvSpPr>
          <p:cNvPr id="8" name="TextBox 7">
            <a:extLst>
              <a:ext uri="{FF2B5EF4-FFF2-40B4-BE49-F238E27FC236}">
                <a16:creationId xmlns="" xmlns:a16="http://schemas.microsoft.com/office/drawing/2014/main" id="{D1B4EBBE-E266-4A83-B7FA-9B173F3C100F}"/>
              </a:ext>
            </a:extLst>
          </p:cNvPr>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 xmlns:a16="http://schemas.microsoft.com/office/drawing/2014/main" id="{8CE928B2-CC82-4905-89B0-168119B134B8}"/>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2" name="TextBox 11">
            <a:extLst>
              <a:ext uri="{FF2B5EF4-FFF2-40B4-BE49-F238E27FC236}">
                <a16:creationId xmlns="" xmlns:a16="http://schemas.microsoft.com/office/drawing/2014/main" id="{42BD7AD7-2232-4C95-B376-67CE7D3A67B5}"/>
              </a:ext>
            </a:extLst>
          </p:cNvPr>
          <p:cNvSpPr txBox="1"/>
          <p:nvPr/>
        </p:nvSpPr>
        <p:spPr>
          <a:xfrm>
            <a:off x="2938038" y="6167045"/>
            <a:ext cx="9134626"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 xmlns:p14="http://schemas.microsoft.com/office/powerpoint/2010/main" val="225291109"/>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596804"/>
            <a:ext cx="11521280" cy="2000548"/>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 xmlns:a16="http://schemas.microsoft.com/office/drawing/2014/main" id="{91D6965C-3067-4116-99D3-9F5B4FC2D56D}"/>
              </a:ext>
            </a:extLst>
          </p:cNvPr>
          <p:cNvGraphicFramePr>
            <a:graphicFrameLocks noGrp="1"/>
          </p:cNvGraphicFramePr>
          <p:nvPr>
            <p:extLst>
              <p:ext uri="{D42A27DB-BD31-4B8C-83A1-F6EECF244321}">
                <p14:modId xmlns="" xmlns:p14="http://schemas.microsoft.com/office/powerpoint/2010/main" val="533426059"/>
              </p:ext>
            </p:extLst>
          </p:nvPr>
        </p:nvGraphicFramePr>
        <p:xfrm>
          <a:off x="335360" y="1727517"/>
          <a:ext cx="11377264" cy="2595880"/>
        </p:xfrm>
        <a:graphic>
          <a:graphicData uri="http://schemas.openxmlformats.org/drawingml/2006/table">
            <a:tbl>
              <a:tblPr firstRow="1" bandRow="1">
                <a:tableStyleId>{7E9639D4-E3E2-4D34-9284-5A2195B3D0D7}</a:tableStyleId>
              </a:tblPr>
              <a:tblGrid>
                <a:gridCol w="2157757">
                  <a:extLst>
                    <a:ext uri="{9D8B030D-6E8A-4147-A177-3AD203B41FA5}">
                      <a16:colId xmlns="" xmlns:a16="http://schemas.microsoft.com/office/drawing/2014/main" val="20000"/>
                    </a:ext>
                  </a:extLst>
                </a:gridCol>
                <a:gridCol w="9219507">
                  <a:extLst>
                    <a:ext uri="{9D8B030D-6E8A-4147-A177-3AD203B41FA5}">
                      <a16:colId xmlns=""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&amp;&amp;</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a:t>
                      </a:r>
                    </a:p>
                  </a:txBody>
                  <a:tcPr anchor="ctr"/>
                </a:tc>
                <a:extLst>
                  <a:ext uri="{0D108BD9-81ED-4DB2-BD59-A6C34878D82A}">
                    <a16:rowId xmlns="" xmlns:a16="http://schemas.microsoft.com/office/drawing/2014/main" val="10003"/>
                  </a:ext>
                </a:extLst>
              </a:tr>
            </a:tbl>
          </a:graphicData>
        </a:graphic>
      </p:graphicFrame>
      <p:sp>
        <p:nvSpPr>
          <p:cNvPr id="7" name="Rectangle 6">
            <a:extLst>
              <a:ext uri="{FF2B5EF4-FFF2-40B4-BE49-F238E27FC236}">
                <a16:creationId xmlns="" xmlns:a16="http://schemas.microsoft.com/office/drawing/2014/main" id="{C5366487-8218-4A87-9657-278070489131}"/>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8" name="TextBox 7">
            <a:extLst>
              <a:ext uri="{FF2B5EF4-FFF2-40B4-BE49-F238E27FC236}">
                <a16:creationId xmlns="" xmlns:a16="http://schemas.microsoft.com/office/drawing/2014/main" id="{D622DE69-2C28-45FA-B4D6-D853EA84EE65}"/>
              </a:ext>
            </a:extLst>
          </p:cNvPr>
          <p:cNvSpPr txBox="1"/>
          <p:nvPr/>
        </p:nvSpPr>
        <p:spPr>
          <a:xfrm>
            <a:off x="6960096" y="548680"/>
            <a:ext cx="4752528" cy="1077218"/>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state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rPr>
              <a:t> </a:t>
            </a:r>
            <a:r>
              <a:rPr lang="en-IN" sz="2000" dirty="0">
                <a:solidFill>
                  <a:srgbClr val="669900"/>
                </a:solidFill>
                <a:latin typeface="Liberation Mono"/>
              </a:rPr>
              <a:t>'NY'</a:t>
            </a:r>
            <a:r>
              <a:rPr lang="en-IN" sz="2000" dirty="0">
                <a:latin typeface="Liberation Mono"/>
              </a:rPr>
              <a:t> </a:t>
            </a:r>
            <a:r>
              <a:rPr lang="en-IN" sz="2000" dirty="0">
                <a:solidFill>
                  <a:srgbClr val="A67F59"/>
                </a:solidFill>
                <a:latin typeface="Liberation Mono"/>
              </a:rPr>
              <a:t>OR</a:t>
            </a:r>
            <a:r>
              <a:rPr lang="en-IN" sz="2000" dirty="0">
                <a:latin typeface="Liberation Mono"/>
              </a:rPr>
              <a:t> </a:t>
            </a:r>
            <a:r>
              <a:rPr lang="en-IN" sz="2000" dirty="0">
                <a:solidFill>
                  <a:srgbClr val="669900"/>
                </a:solidFill>
                <a:latin typeface="Liberation Mono"/>
              </a:rPr>
              <a:t>'CA'</a:t>
            </a:r>
            <a:r>
              <a:rPr lang="en-IN" sz="2000" dirty="0">
                <a:latin typeface="Liberation Mono"/>
              </a:rPr>
              <a:t> </a:t>
            </a:r>
            <a:r>
              <a:rPr lang="en-IN" sz="2000" dirty="0">
                <a:solidFill>
                  <a:srgbClr val="41C60C"/>
                </a:solidFill>
                <a:latin typeface="Liberation Mono"/>
              </a:rPr>
              <a:t>--Illegal</a:t>
            </a:r>
          </a:p>
          <a:p>
            <a:endParaRPr lang="en-IN" sz="200" dirty="0">
              <a:latin typeface="Liberation Mono"/>
            </a:endParaRPr>
          </a:p>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&gt;</a:t>
            </a:r>
            <a:r>
              <a:rPr lang="en-IN" sz="2000" dirty="0">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chemeClr val="accent5">
                    <a:lumMod val="75000"/>
                  </a:schemeClr>
                </a:solidFill>
                <a:latin typeface="Liberation Mono"/>
                <a:cs typeface="Arial" panose="020B0604020202020204" pitchFamily="34" charset="0"/>
              </a:rPr>
              <a:t>&lt;</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rgbClr val="41C60C"/>
                </a:solidFill>
                <a:latin typeface="Liberation Mono"/>
              </a:rPr>
              <a:t>–Illegal</a:t>
            </a:r>
          </a:p>
          <a:p>
            <a:endParaRPr lang="en-US" sz="200" dirty="0">
              <a:solidFill>
                <a:schemeClr val="tx1">
                  <a:lumMod val="75000"/>
                  <a:lumOff val="25000"/>
                </a:schemeClr>
              </a:solidFill>
              <a:latin typeface="Liberation Mono"/>
            </a:endParaRPr>
          </a:p>
          <a:p>
            <a:r>
              <a:rPr lang="en-US" sz="2000" dirty="0">
                <a:solidFill>
                  <a:srgbClr val="0077AA"/>
                </a:solidFill>
                <a:latin typeface="Liberation Mono"/>
                <a:cs typeface="Arial" panose="020B0604020202020204" pitchFamily="34" charset="0"/>
              </a:rPr>
              <a:t>WHERE</a:t>
            </a:r>
            <a:r>
              <a:rPr lang="en-US" sz="2000" dirty="0">
                <a:solidFill>
                  <a:schemeClr val="tx1">
                    <a:lumMod val="75000"/>
                    <a:lumOff val="25000"/>
                  </a:schemeClr>
                </a:solidFill>
                <a:latin typeface="Liberation Mono"/>
              </a:rPr>
              <a:t> </a:t>
            </a:r>
            <a:r>
              <a:rPr lang="en-US" sz="2000" dirty="0">
                <a:latin typeface="Liberation Mono"/>
              </a:rPr>
              <a:t>state</a:t>
            </a:r>
            <a:r>
              <a:rPr lang="en-US" sz="2000" dirty="0">
                <a:solidFill>
                  <a:schemeClr val="tx1">
                    <a:lumMod val="75000"/>
                    <a:lumOff val="25000"/>
                  </a:schemeClr>
                </a:solidFill>
                <a:latin typeface="Liberation Mono"/>
              </a:rPr>
              <a:t> </a:t>
            </a:r>
            <a:r>
              <a:rPr lang="en-US" sz="2000" dirty="0">
                <a:solidFill>
                  <a:srgbClr val="A67F59"/>
                </a:solidFill>
                <a:latin typeface="Liberation Mono"/>
              </a:rPr>
              <a:t>NOT</a:t>
            </a:r>
            <a:r>
              <a:rPr lang="en-US" sz="2000" dirty="0">
                <a:solidFill>
                  <a:schemeClr val="tx1">
                    <a:lumMod val="75000"/>
                    <a:lumOff val="25000"/>
                  </a:schemeClr>
                </a:solidFill>
                <a:latin typeface="Liberation Mono"/>
              </a:rPr>
              <a:t>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a:t>
            </a:r>
            <a:r>
              <a:rPr lang="en-US" sz="2000" dirty="0">
                <a:solidFill>
                  <a:srgbClr val="669900"/>
                </a:solidFill>
                <a:latin typeface="Liberation Mono"/>
              </a:rPr>
              <a:t>'CA'</a:t>
            </a:r>
            <a:r>
              <a:rPr lang="en-US" sz="2000" dirty="0">
                <a:solidFill>
                  <a:schemeClr val="tx1">
                    <a:lumMod val="75000"/>
                    <a:lumOff val="25000"/>
                  </a:schemeClr>
                </a:solidFill>
                <a:latin typeface="Liberation Mono"/>
              </a:rPr>
              <a:t>     </a:t>
            </a:r>
            <a:r>
              <a:rPr lang="en-US" sz="2000" dirty="0">
                <a:solidFill>
                  <a:srgbClr val="41C60C"/>
                </a:solidFill>
                <a:latin typeface="Liberation Mono"/>
              </a:rPr>
              <a:t>--Illegal</a:t>
            </a:r>
            <a:endParaRPr lang="en-IN" sz="2000" dirty="0">
              <a:solidFill>
                <a:srgbClr val="41C60C"/>
              </a:solidFill>
              <a:latin typeface="Liberation Mono"/>
            </a:endParaRPr>
          </a:p>
        </p:txBody>
      </p:sp>
    </p:spTree>
    <p:extLst>
      <p:ext uri="{BB962C8B-B14F-4D97-AF65-F5344CB8AC3E}">
        <p14:creationId xmlns="" xmlns:p14="http://schemas.microsoft.com/office/powerpoint/2010/main" val="4091968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Tree>
    <p:extLst>
      <p:ext uri="{BB962C8B-B14F-4D97-AF65-F5344CB8AC3E}">
        <p14:creationId xmlns="" xmlns:p14="http://schemas.microsoft.com/office/powerpoint/2010/main" val="7911383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1941044547"/>
              </p:ext>
            </p:extLst>
          </p:nvPr>
        </p:nvGraphicFramePr>
        <p:xfrm>
          <a:off x="335360" y="1605136"/>
          <a:ext cx="11593288" cy="2448548"/>
        </p:xfrm>
        <a:graphic>
          <a:graphicData uri="http://schemas.openxmlformats.org/drawingml/2006/table">
            <a:tbl>
              <a:tblPr firstRow="1" bandRow="1">
                <a:tableStyleId>{7E9639D4-E3E2-4D34-9284-5A2195B3D0D7}</a:tableStyleId>
              </a:tblPr>
              <a:tblGrid>
                <a:gridCol w="3168352">
                  <a:extLst>
                    <a:ext uri="{9D8B030D-6E8A-4147-A177-3AD203B41FA5}">
                      <a16:colId xmlns="" xmlns:a16="http://schemas.microsoft.com/office/drawing/2014/main" val="20000"/>
                    </a:ext>
                  </a:extLst>
                </a:gridCol>
                <a:gridCol w="8424936">
                  <a:extLst>
                    <a:ext uri="{9D8B030D-6E8A-4147-A177-3AD203B41FA5}">
                      <a16:colId xmlns=""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chemeClr val="tx1">
                    <a:lumMod val="75000"/>
                    <a:lumOff val="25000"/>
                  </a:schemeClr>
                </a:solidFill>
                <a:latin typeface="Liberation Mono"/>
                <a:cs typeface="Arial" panose="020B0604020202020204" pitchFamily="34" charset="0"/>
              </a:rPr>
              <a:t>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8" name="Rectangle 7">
            <a:extLst>
              <a:ext uri="{FF2B5EF4-FFF2-40B4-BE49-F238E27FC236}">
                <a16:creationId xmlns="" xmlns:a16="http://schemas.microsoft.com/office/drawing/2014/main" id="{0B45598B-3435-4FB4-BA9E-389C59DF1284}"/>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 xmlns:p14="http://schemas.microsoft.com/office/powerpoint/2010/main" val="887705388"/>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 xmlns:a16="http://schemas.microsoft.com/office/drawing/2014/main" id="{69F980B1-F657-4295-BD07-EA5AE25632C3}"/>
              </a:ext>
            </a:extLst>
          </p:cNvPr>
          <p:cNvSpPr/>
          <p:nvPr/>
        </p:nvSpPr>
        <p:spPr>
          <a:xfrm>
            <a:off x="551384" y="827420"/>
            <a:ext cx="900100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'MANAGER' </a:t>
            </a:r>
            <a:r>
              <a:rPr lang="en-IN" dirty="0">
                <a:solidFill>
                  <a:srgbClr val="A67F59"/>
                </a:solidFill>
                <a:latin typeface="Liberation Mono"/>
              </a:rPr>
              <a:t>OR</a:t>
            </a:r>
            <a:r>
              <a:rPr lang="en-IN" dirty="0">
                <a:solidFill>
                  <a:srgbClr val="669900"/>
                </a:solidFill>
                <a:latin typeface="Liberation Mono"/>
              </a:rPr>
              <a:t> </a:t>
            </a:r>
            <a:r>
              <a:rPr lang="en-IN" dirty="0">
                <a:latin typeface="Liberation Mono"/>
                <a:cs typeface="Arial" panose="020B0604020202020204" pitchFamily="34" charset="0"/>
              </a:rPr>
              <a:t>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'SALESMAN'</a:t>
            </a:r>
            <a:r>
              <a:rPr lang="en-IN" dirty="0">
                <a:latin typeface="Liberation Mono"/>
              </a:rPr>
              <a:t>;</a:t>
            </a:r>
            <a:endParaRPr lang="en-IN" dirty="0">
              <a:latin typeface="Liberation Mono"/>
              <a:cs typeface="Arial" panose="020B0604020202020204" pitchFamily="34" charset="0"/>
            </a:endParaRPr>
          </a:p>
        </p:txBody>
      </p:sp>
      <p:grpSp>
        <p:nvGrpSpPr>
          <p:cNvPr id="11" name="Group 10">
            <a:extLst>
              <a:ext uri="{FF2B5EF4-FFF2-40B4-BE49-F238E27FC236}">
                <a16:creationId xmlns="" xmlns:a16="http://schemas.microsoft.com/office/drawing/2014/main" id="{E32CCCF3-6DA6-4D0A-8360-8C72B530438F}"/>
              </a:ext>
            </a:extLst>
          </p:cNvPr>
          <p:cNvGrpSpPr/>
          <p:nvPr/>
        </p:nvGrpSpPr>
        <p:grpSpPr>
          <a:xfrm>
            <a:off x="690629" y="1745011"/>
            <a:ext cx="11166011" cy="1502780"/>
            <a:chOff x="690629" y="1745011"/>
            <a:chExt cx="11166011" cy="1502780"/>
          </a:xfrm>
        </p:grpSpPr>
        <p:grpSp>
          <p:nvGrpSpPr>
            <p:cNvPr id="7" name="Group 6">
              <a:extLst>
                <a:ext uri="{FF2B5EF4-FFF2-40B4-BE49-F238E27FC236}">
                  <a16:creationId xmlns="" xmlns:a16="http://schemas.microsoft.com/office/drawing/2014/main" id="{353CFC07-7547-4F71-99C2-60FEE7A328E4}"/>
                </a:ext>
              </a:extLst>
            </p:cNvPr>
            <p:cNvGrpSpPr/>
            <p:nvPr/>
          </p:nvGrpSpPr>
          <p:grpSpPr>
            <a:xfrm>
              <a:off x="695400" y="1745011"/>
              <a:ext cx="11161240" cy="1502780"/>
              <a:chOff x="695400" y="1745011"/>
              <a:chExt cx="11161240" cy="1502780"/>
            </a:xfrm>
          </p:grpSpPr>
          <p:grpSp>
            <p:nvGrpSpPr>
              <p:cNvPr id="45" name="Group 44">
                <a:extLst>
                  <a:ext uri="{FF2B5EF4-FFF2-40B4-BE49-F238E27FC236}">
                    <a16:creationId xmlns="" xmlns:a16="http://schemas.microsoft.com/office/drawing/2014/main" id="{CF18B854-3174-4AB7-9E8A-5E1851627448}"/>
                  </a:ext>
                </a:extLst>
              </p:cNvPr>
              <p:cNvGrpSpPr/>
              <p:nvPr/>
            </p:nvGrpSpPr>
            <p:grpSpPr>
              <a:xfrm>
                <a:off x="695400" y="1835990"/>
                <a:ext cx="9573875" cy="1304978"/>
                <a:chOff x="267703" y="1600839"/>
                <a:chExt cx="9573875" cy="1304978"/>
              </a:xfrm>
            </p:grpSpPr>
            <p:grpSp>
              <p:nvGrpSpPr>
                <p:cNvPr id="30" name="Group 29">
                  <a:extLst>
                    <a:ext uri="{FF2B5EF4-FFF2-40B4-BE49-F238E27FC236}">
                      <a16:creationId xmlns="" xmlns:a16="http://schemas.microsoft.com/office/drawing/2014/main" id="{C5BBC7C9-135B-4570-924C-9A52B3F6600D}"/>
                    </a:ext>
                  </a:extLst>
                </p:cNvPr>
                <p:cNvGrpSpPr/>
                <p:nvPr/>
              </p:nvGrpSpPr>
              <p:grpSpPr>
                <a:xfrm>
                  <a:off x="1651832" y="1600839"/>
                  <a:ext cx="8189746" cy="1303315"/>
                  <a:chOff x="31591" y="1556792"/>
                  <a:chExt cx="8189746" cy="1303315"/>
                </a:xfrm>
              </p:grpSpPr>
              <p:grpSp>
                <p:nvGrpSpPr>
                  <p:cNvPr id="29" name="Group 28">
                    <a:extLst>
                      <a:ext uri="{FF2B5EF4-FFF2-40B4-BE49-F238E27FC236}">
                        <a16:creationId xmlns="" xmlns:a16="http://schemas.microsoft.com/office/drawing/2014/main" id="{6FFF7BA7-26C1-4CEB-9EBC-6488EFA74D4B}"/>
                      </a:ext>
                    </a:extLst>
                  </p:cNvPr>
                  <p:cNvGrpSpPr/>
                  <p:nvPr/>
                </p:nvGrpSpPr>
                <p:grpSpPr>
                  <a:xfrm>
                    <a:off x="669976" y="1556792"/>
                    <a:ext cx="3286347" cy="1303315"/>
                    <a:chOff x="669976" y="1556792"/>
                    <a:chExt cx="3286347" cy="1303315"/>
                  </a:xfrm>
                </p:grpSpPr>
                <p:sp>
                  <p:nvSpPr>
                    <p:cNvPr id="23" name="Rectangle 22">
                      <a:extLst>
                        <a:ext uri="{FF2B5EF4-FFF2-40B4-BE49-F238E27FC236}">
                          <a16:creationId xmlns="" xmlns:a16="http://schemas.microsoft.com/office/drawing/2014/main" id="{945B6E97-E16D-48DC-8F01-85631D0FF45A}"/>
                        </a:ext>
                      </a:extLst>
                    </p:cNvPr>
                    <p:cNvSpPr/>
                    <p:nvPr/>
                  </p:nvSpPr>
                  <p:spPr>
                    <a:xfrm>
                      <a:off x="669976" y="1556792"/>
                      <a:ext cx="3286347"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 xmlns:a16="http://schemas.microsoft.com/office/drawing/2014/main" id="{BA4B279B-534E-4808-9CF1-1E0D14E4FB9A}"/>
                        </a:ext>
                      </a:extLst>
                    </p:cNvPr>
                    <p:cNvSpPr txBox="1"/>
                    <p:nvPr/>
                  </p:nvSpPr>
                  <p:spPr>
                    <a:xfrm>
                      <a:off x="697841" y="1620089"/>
                      <a:ext cx="3258481"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7" name="TextBox 26">
                      <a:extLst>
                        <a:ext uri="{FF2B5EF4-FFF2-40B4-BE49-F238E27FC236}">
                          <a16:creationId xmlns="" xmlns:a16="http://schemas.microsoft.com/office/drawing/2014/main" id="{A8304BDE-4FAF-4376-9617-E5ACFB8F9116}"/>
                        </a:ext>
                      </a:extLst>
                    </p:cNvPr>
                    <p:cNvSpPr txBox="1"/>
                    <p:nvPr/>
                  </p:nvSpPr>
                  <p:spPr>
                    <a:xfrm>
                      <a:off x="669977" y="2152221"/>
                      <a:ext cx="3286346" cy="707886"/>
                    </a:xfrm>
                    <a:prstGeom prst="rect">
                      <a:avLst/>
                    </a:prstGeom>
                    <a:noFill/>
                  </p:spPr>
                  <p:txBody>
                    <a:bodyPr wrap="square">
                      <a:spAutoFit/>
                    </a:bodyPr>
                    <a:lstStyle/>
                    <a:p>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'MANAGER' </a:t>
                      </a:r>
                      <a:r>
                        <a:rPr lang="en-IN" sz="2000" dirty="0">
                          <a:solidFill>
                            <a:schemeClr val="accent5">
                              <a:lumMod val="75000"/>
                            </a:schemeClr>
                          </a:solidFill>
                          <a:latin typeface="Liberation Mono"/>
                        </a:rPr>
                        <a:t>or</a:t>
                      </a:r>
                      <a:r>
                        <a:rPr lang="en-IN" sz="2000" dirty="0">
                          <a:solidFill>
                            <a:srgbClr val="669900"/>
                          </a:solidFill>
                          <a:latin typeface="Liberation Mono"/>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'SALESMAN' </a:t>
                      </a:r>
                    </a:p>
                  </p:txBody>
                </p:sp>
              </p:grpSp>
              <p:sp>
                <p:nvSpPr>
                  <p:cNvPr id="28" name="Arrow: Right 27">
                    <a:extLst>
                      <a:ext uri="{FF2B5EF4-FFF2-40B4-BE49-F238E27FC236}">
                        <a16:creationId xmlns="" xmlns:a16="http://schemas.microsoft.com/office/drawing/2014/main" id="{521B26F1-EE04-4835-81D9-B7FFDBA4A7E4}"/>
                      </a:ext>
                    </a:extLst>
                  </p:cNvPr>
                  <p:cNvSpPr/>
                  <p:nvPr/>
                </p:nvSpPr>
                <p:spPr>
                  <a:xfrm>
                    <a:off x="405903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 xmlns:a16="http://schemas.microsoft.com/office/drawing/2014/main" id="{7303D31D-D0BD-4737-925B-4E3D04014D6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 xmlns:a16="http://schemas.microsoft.com/office/drawing/2014/main" id="{7B4C9113-FD2F-4C72-9F66-915E2BF74408}"/>
                      </a:ext>
                    </a:extLst>
                  </p:cNvPr>
                  <p:cNvSpPr/>
                  <p:nvPr/>
                </p:nvSpPr>
                <p:spPr>
                  <a:xfrm>
                    <a:off x="761493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Flowchart: Magnetic Disk 32">
                  <a:extLst>
                    <a:ext uri="{FF2B5EF4-FFF2-40B4-BE49-F238E27FC236}">
                      <a16:creationId xmlns="" xmlns:a16="http://schemas.microsoft.com/office/drawing/2014/main" id="{6E652B9D-F766-46A3-8925-CC8367E01D5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Rectangle 39">
                  <a:extLst>
                    <a:ext uri="{FF2B5EF4-FFF2-40B4-BE49-F238E27FC236}">
                      <a16:creationId xmlns="" xmlns:a16="http://schemas.microsoft.com/office/drawing/2014/main" id="{09F21F09-1A0C-4E8A-9690-FDB9A52688A9}"/>
                    </a:ext>
                  </a:extLst>
                </p:cNvPr>
                <p:cNvSpPr/>
                <p:nvPr/>
              </p:nvSpPr>
              <p:spPr>
                <a:xfrm>
                  <a:off x="6388383"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 xmlns:a16="http://schemas.microsoft.com/office/drawing/2014/main" id="{04F4471A-5E10-4C41-B6B1-6C4B377EF728}"/>
                    </a:ext>
                  </a:extLst>
                </p:cNvPr>
                <p:cNvSpPr txBox="1"/>
                <p:nvPr/>
              </p:nvSpPr>
              <p:spPr>
                <a:xfrm>
                  <a:off x="6432728" y="1672970"/>
                  <a:ext cx="2717857"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44" name="TextBox 43">
                  <a:extLst>
                    <a:ext uri="{FF2B5EF4-FFF2-40B4-BE49-F238E27FC236}">
                      <a16:creationId xmlns="" xmlns:a16="http://schemas.microsoft.com/office/drawing/2014/main" id="{58C5710E-9A9E-4F1D-93C3-13D94BB140D8}"/>
                    </a:ext>
                  </a:extLst>
                </p:cNvPr>
                <p:cNvSpPr txBox="1"/>
                <p:nvPr/>
              </p:nvSpPr>
              <p:spPr>
                <a:xfrm>
                  <a:off x="6437499"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cs typeface="Arial" panose="020B0604020202020204" pitchFamily="34" charset="0"/>
                    </a:rPr>
                    <a:t>*</a:t>
                  </a:r>
                  <a:endParaRPr lang="en-IN" sz="2000" dirty="0">
                    <a:solidFill>
                      <a:schemeClr val="accent5">
                        <a:lumMod val="75000"/>
                      </a:schemeClr>
                    </a:solidFill>
                  </a:endParaRPr>
                </a:p>
              </p:txBody>
            </p:sp>
          </p:grpSp>
          <p:sp>
            <p:nvSpPr>
              <p:cNvPr id="4" name="Oval 3">
                <a:extLst>
                  <a:ext uri="{FF2B5EF4-FFF2-40B4-BE49-F238E27FC236}">
                    <a16:creationId xmlns="" xmlns:a16="http://schemas.microsoft.com/office/drawing/2014/main" id="{E5D1F3E2-F3BC-4548-AFF8-983C8A7936FE}"/>
                  </a:ext>
                </a:extLst>
              </p:cNvPr>
              <p:cNvSpPr/>
              <p:nvPr/>
            </p:nvSpPr>
            <p:spPr>
              <a:xfrm>
                <a:off x="10353860"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 xmlns:a16="http://schemas.microsoft.com/office/drawing/2014/main" id="{3D60FBB6-3DB7-4E1E-BDD6-DE8CB205FC64}"/>
                  </a:ext>
                </a:extLst>
              </p:cNvPr>
              <p:cNvSpPr txBox="1"/>
              <p:nvPr/>
            </p:nvSpPr>
            <p:spPr>
              <a:xfrm>
                <a:off x="10678472"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 xmlns:a16="http://schemas.microsoft.com/office/drawing/2014/main" id="{06FE2489-78F4-45F8-B89A-3EB65A1F191A}"/>
                </a:ext>
              </a:extLst>
            </p:cNvPr>
            <p:cNvSpPr txBox="1"/>
            <p:nvPr/>
          </p:nvSpPr>
          <p:spPr>
            <a:xfrm>
              <a:off x="695400" y="176583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0" name="TextBox 9">
              <a:extLst>
                <a:ext uri="{FF2B5EF4-FFF2-40B4-BE49-F238E27FC236}">
                  <a16:creationId xmlns="" xmlns:a16="http://schemas.microsoft.com/office/drawing/2014/main" id="{A1971705-DE8A-4097-A613-E269BD172D39}"/>
                </a:ext>
              </a:extLst>
            </p:cNvPr>
            <p:cNvSpPr txBox="1"/>
            <p:nvPr/>
          </p:nvSpPr>
          <p:spPr>
            <a:xfrm>
              <a:off x="690629" y="2586962"/>
              <a:ext cx="1285868" cy="400110"/>
            </a:xfrm>
            <a:prstGeom prst="rect">
              <a:avLst/>
            </a:prstGeom>
            <a:noFill/>
          </p:spPr>
          <p:txBody>
            <a:bodyPr wrap="square">
              <a:spAutoFit/>
            </a:bodyPr>
            <a:lstStyle/>
            <a:p>
              <a:pPr algn="ctr"/>
              <a:r>
                <a:rPr lang="en-IN" sz="2000" dirty="0">
                  <a:latin typeface="Liberation Mono"/>
                </a:rPr>
                <a:t>emp</a:t>
              </a:r>
              <a:endParaRPr lang="en-IN" sz="2000" dirty="0"/>
            </a:p>
          </p:txBody>
        </p:sp>
      </p:grpSp>
      <p:pic>
        <p:nvPicPr>
          <p:cNvPr id="14" name="Picture 13">
            <a:extLst>
              <a:ext uri="{FF2B5EF4-FFF2-40B4-BE49-F238E27FC236}">
                <a16:creationId xmlns="" xmlns:a16="http://schemas.microsoft.com/office/drawing/2014/main" id="{393C6878-BC5A-4740-8B18-69E45955895B}"/>
              </a:ext>
            </a:extLst>
          </p:cNvPr>
          <p:cNvPicPr>
            <a:picLocks noChangeAspect="1"/>
          </p:cNvPicPr>
          <p:nvPr/>
        </p:nvPicPr>
        <p:blipFill>
          <a:blip r:embed="rId2"/>
          <a:stretch>
            <a:fillRect/>
          </a:stretch>
        </p:blipFill>
        <p:spPr>
          <a:xfrm>
            <a:off x="37498" y="3779922"/>
            <a:ext cx="11404472" cy="2817429"/>
          </a:xfrm>
          <a:prstGeom prst="rect">
            <a:avLst/>
          </a:prstGeom>
        </p:spPr>
      </p:pic>
      <p:sp>
        <p:nvSpPr>
          <p:cNvPr id="32" name="Rectangle 31">
            <a:extLst>
              <a:ext uri="{FF2B5EF4-FFF2-40B4-BE49-F238E27FC236}">
                <a16:creationId xmlns="" xmlns:a16="http://schemas.microsoft.com/office/drawing/2014/main" id="{58AB6B6C-D1C4-484D-9FA6-79C5C664C4CE}"/>
              </a:ext>
            </a:extLst>
          </p:cNvPr>
          <p:cNvSpPr/>
          <p:nvPr/>
        </p:nvSpPr>
        <p:spPr>
          <a:xfrm>
            <a:off x="1976497" y="3827496"/>
            <a:ext cx="951151" cy="27222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300481880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 xmlns:a16="http://schemas.microsoft.com/office/drawing/2014/main" id="{69F980B1-F657-4295-BD07-EA5AE25632C3}"/>
              </a:ext>
            </a:extLst>
          </p:cNvPr>
          <p:cNvSpPr/>
          <p:nvPr/>
        </p:nvSpPr>
        <p:spPr>
          <a:xfrm>
            <a:off x="565616" y="1988840"/>
            <a:ext cx="10642952"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 xmlns:a16="http://schemas.microsoft.com/office/drawing/2014/main" id="{7F2EA1B7-5550-4EC7-9988-45CC2F8A3697}"/>
              </a:ext>
            </a:extLst>
          </p:cNvPr>
          <p:cNvSpPr txBox="1"/>
          <p:nvPr/>
        </p:nvSpPr>
        <p:spPr>
          <a:xfrm>
            <a:off x="565616" y="4748543"/>
            <a:ext cx="1064295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&gt;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 xmlns:p14="http://schemas.microsoft.com/office/powerpoint/2010/main" val="284579355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1772816"/>
            <a:ext cx="11809310"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"Hello" </a:t>
            </a:r>
            <a:r>
              <a:rPr lang="en-US" dirty="0">
                <a:solidFill>
                  <a:srgbClr val="000000"/>
                </a:solidFill>
                <a:latin typeface="Liberation Mono"/>
              </a:rPr>
              <a:t># </a:t>
            </a:r>
            <a:r>
              <a:rPr lang="en-US" dirty="0">
                <a:solidFill>
                  <a:srgbClr val="669900"/>
                </a:solidFill>
                <a:latin typeface="Liberation Mono"/>
              </a:rPr>
              <a:t>"World "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 xmlns:a16="http://schemas.microsoft.com/office/drawing/2014/main" id="{07750ECE-68B7-4B8F-BA73-0BEF6158C3A0}"/>
              </a:ext>
            </a:extLst>
          </p:cNvPr>
          <p:cNvSpPr/>
          <p:nvPr/>
        </p:nvSpPr>
        <p:spPr>
          <a:xfrm>
            <a:off x="387116" y="474436"/>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0" name="TextBox 9">
            <a:extLst>
              <a:ext uri="{FF2B5EF4-FFF2-40B4-BE49-F238E27FC236}">
                <a16:creationId xmlns="" xmlns:a16="http://schemas.microsoft.com/office/drawing/2014/main" id="{2FB15718-7927-4F9F-895B-45A754CB6FBD}"/>
              </a:ext>
            </a:extLst>
          </p:cNvPr>
          <p:cNvSpPr txBox="1"/>
          <p:nvPr/>
        </p:nvSpPr>
        <p:spPr>
          <a:xfrm>
            <a:off x="191345" y="1270497"/>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Tree>
    <p:extLst>
      <p:ext uri="{BB962C8B-B14F-4D97-AF65-F5344CB8AC3E}">
        <p14:creationId xmlns="" xmlns:p14="http://schemas.microsoft.com/office/powerpoint/2010/main" val="202088376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 xmlns:a16="http://schemas.microsoft.com/office/drawing/2014/main"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
        <p:nvSpPr>
          <p:cNvPr id="4" name="Rectangle 3">
            <a:extLst>
              <a:ext uri="{FF2B5EF4-FFF2-40B4-BE49-F238E27FC236}">
                <a16:creationId xmlns=""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 xmlns:p14="http://schemas.microsoft.com/office/powerpoint/2010/main" val="49775833"/>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 xmlns:p14="http://schemas.microsoft.com/office/powerpoint/2010/main" val="279068650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grpSp>
        <p:nvGrpSpPr>
          <p:cNvPr id="8" name="Group 7">
            <a:extLst>
              <a:ext uri="{FF2B5EF4-FFF2-40B4-BE49-F238E27FC236}">
                <a16:creationId xmlns="" xmlns:a16="http://schemas.microsoft.com/office/drawing/2014/main" id="{C5D51504-3C99-4560-A98D-98776462F7D7}"/>
              </a:ext>
            </a:extLst>
          </p:cNvPr>
          <p:cNvGrpSpPr/>
          <p:nvPr/>
        </p:nvGrpSpPr>
        <p:grpSpPr>
          <a:xfrm>
            <a:off x="391297" y="4973397"/>
            <a:ext cx="9736418" cy="1753720"/>
            <a:chOff x="391297" y="4973397"/>
            <a:chExt cx="9736418" cy="1753720"/>
          </a:xfrm>
        </p:grpSpPr>
        <p:sp>
          <p:nvSpPr>
            <p:cNvPr id="10" name="Rectangle 9">
              <a:extLst>
                <a:ext uri="{FF2B5EF4-FFF2-40B4-BE49-F238E27FC236}">
                  <a16:creationId xmlns="" xmlns:a16="http://schemas.microsoft.com/office/drawing/2014/main" id="{C6993B56-9E5E-492B-8011-B6BCE93D8C26}"/>
                </a:ext>
              </a:extLst>
            </p:cNvPr>
            <p:cNvSpPr/>
            <p:nvPr/>
          </p:nvSpPr>
          <p:spPr>
            <a:xfrm>
              <a:off x="391297" y="4973397"/>
              <a:ext cx="5832648"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pic>
          <p:nvPicPr>
            <p:cNvPr id="15" name="Picture 14">
              <a:extLst>
                <a:ext uri="{FF2B5EF4-FFF2-40B4-BE49-F238E27FC236}">
                  <a16:creationId xmlns="" xmlns:a16="http://schemas.microsoft.com/office/drawing/2014/main" id="{BC444760-A536-469F-AF9D-3D89955BE8E2}"/>
                </a:ext>
              </a:extLst>
            </p:cNvPr>
            <p:cNvPicPr>
              <a:picLocks noChangeAspect="1"/>
            </p:cNvPicPr>
            <p:nvPr/>
          </p:nvPicPr>
          <p:blipFill>
            <a:blip r:embed="rId2" cstate="print"/>
            <a:stretch>
              <a:fillRect/>
            </a:stretch>
          </p:blipFill>
          <p:spPr>
            <a:xfrm>
              <a:off x="6456040" y="4973397"/>
              <a:ext cx="3671675" cy="1753720"/>
            </a:xfrm>
            <a:prstGeom prst="rect">
              <a:avLst/>
            </a:prstGeom>
          </p:spPr>
        </p:pic>
      </p:grpSp>
      <p:grpSp>
        <p:nvGrpSpPr>
          <p:cNvPr id="2" name="Group 1">
            <a:extLst>
              <a:ext uri="{FF2B5EF4-FFF2-40B4-BE49-F238E27FC236}">
                <a16:creationId xmlns="" xmlns:a16="http://schemas.microsoft.com/office/drawing/2014/main" id="{B136A006-274D-47F3-B1FA-1411752A7FDC}"/>
              </a:ext>
            </a:extLst>
          </p:cNvPr>
          <p:cNvGrpSpPr/>
          <p:nvPr/>
        </p:nvGrpSpPr>
        <p:grpSpPr>
          <a:xfrm>
            <a:off x="407367" y="2276872"/>
            <a:ext cx="11521281" cy="2516288"/>
            <a:chOff x="407367" y="2280864"/>
            <a:chExt cx="11521281" cy="2516288"/>
          </a:xfrm>
        </p:grpSpPr>
        <p:sp>
          <p:nvSpPr>
            <p:cNvPr id="7" name="Rectangle 6">
              <a:extLst>
                <a:ext uri="{FF2B5EF4-FFF2-40B4-BE49-F238E27FC236}">
                  <a16:creationId xmlns="" xmlns:a16="http://schemas.microsoft.com/office/drawing/2014/main" id="{4C4B636B-E915-49A1-B3D1-60837803BA45}"/>
                </a:ext>
              </a:extLst>
            </p:cNvPr>
            <p:cNvSpPr/>
            <p:nvPr/>
          </p:nvSpPr>
          <p:spPr>
            <a:xfrm>
              <a:off x="407367" y="2357492"/>
              <a:ext cx="5947233"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grpSp>
          <p:nvGrpSpPr>
            <p:cNvPr id="16" name="Group 15">
              <a:extLst>
                <a:ext uri="{FF2B5EF4-FFF2-40B4-BE49-F238E27FC236}">
                  <a16:creationId xmlns="" xmlns:a16="http://schemas.microsoft.com/office/drawing/2014/main" id="{3B21899B-5790-4EC1-ACD8-CF77E1AABCC6}"/>
                </a:ext>
              </a:extLst>
            </p:cNvPr>
            <p:cNvGrpSpPr/>
            <p:nvPr/>
          </p:nvGrpSpPr>
          <p:grpSpPr>
            <a:xfrm>
              <a:off x="6452934" y="2280864"/>
              <a:ext cx="5475714" cy="2516288"/>
              <a:chOff x="6859051" y="2564904"/>
              <a:chExt cx="5056094" cy="2024225"/>
            </a:xfrm>
          </p:grpSpPr>
          <p:pic>
            <p:nvPicPr>
              <p:cNvPr id="17" name="Picture 16">
                <a:extLst>
                  <a:ext uri="{FF2B5EF4-FFF2-40B4-BE49-F238E27FC236}">
                    <a16:creationId xmlns="" xmlns:a16="http://schemas.microsoft.com/office/drawing/2014/main" id="{04532AF5-6B4A-4AE9-B379-17B8F19E56A2}"/>
                  </a:ext>
                </a:extLst>
              </p:cNvPr>
              <p:cNvPicPr>
                <a:picLocks noChangeAspect="1"/>
              </p:cNvPicPr>
              <p:nvPr/>
            </p:nvPicPr>
            <p:blipFill>
              <a:blip r:embed="rId3" cstate="print"/>
              <a:stretch>
                <a:fillRect/>
              </a:stretch>
            </p:blipFill>
            <p:spPr>
              <a:xfrm>
                <a:off x="6859051" y="2564904"/>
                <a:ext cx="2401410" cy="2024225"/>
              </a:xfrm>
              <a:prstGeom prst="rect">
                <a:avLst/>
              </a:prstGeom>
            </p:spPr>
          </p:pic>
          <p:pic>
            <p:nvPicPr>
              <p:cNvPr id="18" name="Picture 17">
                <a:extLst>
                  <a:ext uri="{FF2B5EF4-FFF2-40B4-BE49-F238E27FC236}">
                    <a16:creationId xmlns="" xmlns:a16="http://schemas.microsoft.com/office/drawing/2014/main" id="{4C76065B-EF06-4E6A-99CC-9B390F7C461C}"/>
                  </a:ext>
                </a:extLst>
              </p:cNvPr>
              <p:cNvPicPr>
                <a:picLocks noChangeAspect="1"/>
              </p:cNvPicPr>
              <p:nvPr/>
            </p:nvPicPr>
            <p:blipFill>
              <a:blip r:embed="rId4" cstate="print"/>
              <a:stretch>
                <a:fillRect/>
              </a:stretch>
            </p:blipFill>
            <p:spPr>
              <a:xfrm>
                <a:off x="9351258" y="2570195"/>
                <a:ext cx="2563887" cy="1722824"/>
              </a:xfrm>
              <a:prstGeom prst="rect">
                <a:avLst/>
              </a:prstGeom>
            </p:spPr>
          </p:pic>
          <p:sp>
            <p:nvSpPr>
              <p:cNvPr id="19" name="Rectangle 18">
                <a:extLst>
                  <a:ext uri="{FF2B5EF4-FFF2-40B4-BE49-F238E27FC236}">
                    <a16:creationId xmlns="" xmlns:a16="http://schemas.microsoft.com/office/drawing/2014/main" id="{61DD87D5-F2F0-47AD-B28E-C82404C06A14}"/>
                  </a:ext>
                </a:extLst>
              </p:cNvPr>
              <p:cNvSpPr/>
              <p:nvPr/>
            </p:nvSpPr>
            <p:spPr>
              <a:xfrm>
                <a:off x="6895911" y="3492501"/>
                <a:ext cx="2324345" cy="445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 name="Connector: Elbow 2">
              <a:extLst>
                <a:ext uri="{FF2B5EF4-FFF2-40B4-BE49-F238E27FC236}">
                  <a16:creationId xmlns="" xmlns:a16="http://schemas.microsoft.com/office/drawing/2014/main" id="{DF9E0E50-E4A7-4914-92A9-4981BC7EEBC0}"/>
                </a:ext>
              </a:extLst>
            </p:cNvPr>
            <p:cNvCxnSpPr/>
            <p:nvPr/>
          </p:nvCxnSpPr>
          <p:spPr>
            <a:xfrm>
              <a:off x="4727848" y="2636912"/>
              <a:ext cx="1725086" cy="1008112"/>
            </a:xfrm>
            <a:prstGeom prst="bentConnector3">
              <a:avLst>
                <a:gd name="adj1" fmla="val 70570"/>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 xmlns:a16="http://schemas.microsoft.com/office/drawing/2014/main" id="{B1DAB4B7-5B4C-4BE2-A8AE-5ACF0A864AE7}"/>
                </a:ext>
              </a:extLst>
            </p:cNvPr>
            <p:cNvCxnSpPr>
              <a:cxnSpLocks/>
            </p:cNvCxnSpPr>
            <p:nvPr/>
          </p:nvCxnSpPr>
          <p:spPr>
            <a:xfrm>
              <a:off x="5303912" y="3097426"/>
              <a:ext cx="57606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 xmlns:a16="http://schemas.microsoft.com/office/drawing/2014/main" id="{37BE47E4-AE90-4901-B318-A3866554A5CF}"/>
                </a:ext>
              </a:extLst>
            </p:cNvPr>
            <p:cNvCxnSpPr>
              <a:cxnSpLocks/>
            </p:cNvCxnSpPr>
            <p:nvPr/>
          </p:nvCxnSpPr>
          <p:spPr>
            <a:xfrm>
              <a:off x="5303912" y="3894068"/>
              <a:ext cx="360040"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 xmlns:a16="http://schemas.microsoft.com/office/drawing/2014/main" id="{5DF27293-E2AB-43CE-BB17-8AF3FD95F63D}"/>
              </a:ext>
            </a:extLst>
          </p:cNvPr>
          <p:cNvCxnSpPr>
            <a:cxnSpLocks/>
          </p:cNvCxnSpPr>
          <p:nvPr/>
        </p:nvCxnSpPr>
        <p:spPr>
          <a:xfrm>
            <a:off x="5117319" y="3435231"/>
            <a:ext cx="6019241" cy="1364160"/>
          </a:xfrm>
          <a:prstGeom prst="bentConnector3">
            <a:avLst>
              <a:gd name="adj1" fmla="val 10213"/>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 xmlns:a16="http://schemas.microsoft.com/office/drawing/2014/main" id="{8C146D51-C42F-4BE2-99C6-4E8F338E5935}"/>
              </a:ext>
            </a:extLst>
          </p:cNvPr>
          <p:cNvCxnSpPr>
            <a:cxnSpLocks/>
          </p:cNvCxnSpPr>
          <p:nvPr/>
        </p:nvCxnSpPr>
        <p:spPr>
          <a:xfrm flipV="1">
            <a:off x="11136560" y="4361112"/>
            <a:ext cx="0" cy="36403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 xmlns:a16="http://schemas.microsoft.com/office/drawing/2014/main" id="{A92E5C58-6888-4524-A765-C7BBA21CBB67}"/>
              </a:ext>
            </a:extLst>
          </p:cNvPr>
          <p:cNvSpPr/>
          <p:nvPr/>
        </p:nvSpPr>
        <p:spPr>
          <a:xfrm rot="16200000">
            <a:off x="10188369" y="3219602"/>
            <a:ext cx="1729661" cy="553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a:extLst>
              <a:ext uri="{FF2B5EF4-FFF2-40B4-BE49-F238E27FC236}">
                <a16:creationId xmlns="" xmlns:a16="http://schemas.microsoft.com/office/drawing/2014/main" id="{8D6CBCE6-F679-4BE8-AAAE-4CD93DF02553}"/>
              </a:ext>
            </a:extLst>
          </p:cNvPr>
          <p:cNvGrpSpPr/>
          <p:nvPr/>
        </p:nvGrpSpPr>
        <p:grpSpPr>
          <a:xfrm>
            <a:off x="5162809" y="5041642"/>
            <a:ext cx="1223205" cy="1686663"/>
            <a:chOff x="5191837" y="4998100"/>
            <a:chExt cx="1223205" cy="1686663"/>
          </a:xfrm>
        </p:grpSpPr>
        <p:cxnSp>
          <p:nvCxnSpPr>
            <p:cNvPr id="65" name="Straight Arrow Connector 64">
              <a:extLst>
                <a:ext uri="{FF2B5EF4-FFF2-40B4-BE49-F238E27FC236}">
                  <a16:creationId xmlns="" xmlns:a16="http://schemas.microsoft.com/office/drawing/2014/main" id="{603A52AD-E869-4AF8-897E-614302F92CC4}"/>
                </a:ext>
              </a:extLst>
            </p:cNvPr>
            <p:cNvCxnSpPr>
              <a:cxnSpLocks/>
            </p:cNvCxnSpPr>
            <p:nvPr/>
          </p:nvCxnSpPr>
          <p:spPr>
            <a:xfrm flipH="1">
              <a:off x="5191837" y="6684763"/>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 xmlns:a16="http://schemas.microsoft.com/office/drawing/2014/main" id="{B1EB11EE-5161-43D3-8BF2-CE69ABEBE8A3}"/>
                </a:ext>
              </a:extLst>
            </p:cNvPr>
            <p:cNvCxnSpPr>
              <a:cxnSpLocks/>
            </p:cNvCxnSpPr>
            <p:nvPr/>
          </p:nvCxnSpPr>
          <p:spPr>
            <a:xfrm>
              <a:off x="5591944" y="5085184"/>
              <a:ext cx="0" cy="159957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 xmlns:a16="http://schemas.microsoft.com/office/drawing/2014/main" id="{89C82DE2-4508-4251-8E43-2EB30C49F9AD}"/>
                </a:ext>
              </a:extLst>
            </p:cNvPr>
            <p:cNvCxnSpPr>
              <a:cxnSpLocks/>
            </p:cNvCxnSpPr>
            <p:nvPr/>
          </p:nvCxnSpPr>
          <p:spPr>
            <a:xfrm>
              <a:off x="5763864" y="5884973"/>
              <a:ext cx="651178"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 xmlns:a16="http://schemas.microsoft.com/office/drawing/2014/main" id="{9436D677-F5F3-47B0-BCB1-73ADCDA99167}"/>
                </a:ext>
              </a:extLst>
            </p:cNvPr>
            <p:cNvCxnSpPr>
              <a:cxnSpLocks/>
            </p:cNvCxnSpPr>
            <p:nvPr/>
          </p:nvCxnSpPr>
          <p:spPr>
            <a:xfrm flipH="1">
              <a:off x="5191837" y="4998100"/>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200462034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07369" y="2944296"/>
            <a:ext cx="11377264"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 xmlns:p14="http://schemas.microsoft.com/office/powerpoint/2010/main" val="323202490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latin typeface="Liberation Mono"/>
                <a:cs typeface="Times New Roman" panose="02020603050405020304" pitchFamily="18" charset="0"/>
              </a:rPr>
              <a:t>. . .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latin typeface="Liberation Mono"/>
                <a:cs typeface="Times New Roman" panose="02020603050405020304" pitchFamily="18" charset="0"/>
              </a:rPr>
              <a:t>. . .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 xmlns:a16="http://schemas.microsoft.com/office/drawing/2014/main" id="{A685F634-CE17-4FD4-A815-DB7ADC5987FB}"/>
              </a:ext>
            </a:extLst>
          </p:cNvPr>
          <p:cNvGrpSpPr/>
          <p:nvPr/>
        </p:nvGrpSpPr>
        <p:grpSpPr>
          <a:xfrm>
            <a:off x="781056" y="260648"/>
            <a:ext cx="10548697" cy="1502780"/>
            <a:chOff x="781056" y="404664"/>
            <a:chExt cx="10548697" cy="1502780"/>
          </a:xfrm>
        </p:grpSpPr>
        <p:grpSp>
          <p:nvGrpSpPr>
            <p:cNvPr id="15" name="Group 14">
              <a:extLst>
                <a:ext uri="{FF2B5EF4-FFF2-40B4-BE49-F238E27FC236}">
                  <a16:creationId xmlns="" xmlns:a16="http://schemas.microsoft.com/office/drawing/2014/main" id="{99619510-E2CD-42CB-B78E-F11979590D4B}"/>
                </a:ext>
              </a:extLst>
            </p:cNvPr>
            <p:cNvGrpSpPr/>
            <p:nvPr/>
          </p:nvGrpSpPr>
          <p:grpSpPr>
            <a:xfrm>
              <a:off x="781056" y="404664"/>
              <a:ext cx="10548697" cy="1502780"/>
              <a:chOff x="781056" y="404664"/>
              <a:chExt cx="10548697" cy="1502780"/>
            </a:xfrm>
          </p:grpSpPr>
          <p:grpSp>
            <p:nvGrpSpPr>
              <p:cNvPr id="8" name="Group 7">
                <a:extLst>
                  <a:ext uri="{FF2B5EF4-FFF2-40B4-BE49-F238E27FC236}">
                    <a16:creationId xmlns="" xmlns:a16="http://schemas.microsoft.com/office/drawing/2014/main" id="{E05A8F75-5F17-4A4E-965C-76FD86976BBD}"/>
                  </a:ext>
                </a:extLst>
              </p:cNvPr>
              <p:cNvGrpSpPr/>
              <p:nvPr/>
            </p:nvGrpSpPr>
            <p:grpSpPr>
              <a:xfrm>
                <a:off x="790238" y="404664"/>
                <a:ext cx="10539515" cy="1502780"/>
                <a:chOff x="695400" y="1745011"/>
                <a:chExt cx="10539515" cy="1502780"/>
              </a:xfrm>
            </p:grpSpPr>
            <p:grpSp>
              <p:nvGrpSpPr>
                <p:cNvPr id="10" name="Group 9">
                  <a:extLst>
                    <a:ext uri="{FF2B5EF4-FFF2-40B4-BE49-F238E27FC236}">
                      <a16:creationId xmlns="" xmlns:a16="http://schemas.microsoft.com/office/drawing/2014/main" id="{D7198A96-CFFC-4281-8FCE-8A9F25B91752}"/>
                    </a:ext>
                  </a:extLst>
                </p:cNvPr>
                <p:cNvGrpSpPr/>
                <p:nvPr/>
              </p:nvGrpSpPr>
              <p:grpSpPr>
                <a:xfrm>
                  <a:off x="695400" y="1835990"/>
                  <a:ext cx="8952150" cy="1304978"/>
                  <a:chOff x="267703" y="1600839"/>
                  <a:chExt cx="8952150" cy="1304978"/>
                </a:xfrm>
              </p:grpSpPr>
              <p:grpSp>
                <p:nvGrpSpPr>
                  <p:cNvPr id="13" name="Group 12">
                    <a:extLst>
                      <a:ext uri="{FF2B5EF4-FFF2-40B4-BE49-F238E27FC236}">
                        <a16:creationId xmlns="" xmlns:a16="http://schemas.microsoft.com/office/drawing/2014/main" id="{96EE135C-C8C7-439F-B244-1C9CB781AF8F}"/>
                      </a:ext>
                    </a:extLst>
                  </p:cNvPr>
                  <p:cNvGrpSpPr/>
                  <p:nvPr/>
                </p:nvGrpSpPr>
                <p:grpSpPr>
                  <a:xfrm>
                    <a:off x="1651832" y="1600839"/>
                    <a:ext cx="7568021" cy="1303315"/>
                    <a:chOff x="31591" y="1556792"/>
                    <a:chExt cx="7568021" cy="1303315"/>
                  </a:xfrm>
                </p:grpSpPr>
                <p:grpSp>
                  <p:nvGrpSpPr>
                    <p:cNvPr id="20" name="Group 19">
                      <a:extLst>
                        <a:ext uri="{FF2B5EF4-FFF2-40B4-BE49-F238E27FC236}">
                          <a16:creationId xmlns="" xmlns:a16="http://schemas.microsoft.com/office/drawing/2014/main" id="{22A1B2B3-486A-45BB-946A-6BD5254B3352}"/>
                        </a:ext>
                      </a:extLst>
                    </p:cNvPr>
                    <p:cNvGrpSpPr/>
                    <p:nvPr/>
                  </p:nvGrpSpPr>
                  <p:grpSpPr>
                    <a:xfrm>
                      <a:off x="665207" y="1556792"/>
                      <a:ext cx="2741074" cy="1303315"/>
                      <a:chOff x="665207" y="1556792"/>
                      <a:chExt cx="2741074" cy="1303315"/>
                    </a:xfrm>
                  </p:grpSpPr>
                  <p:sp>
                    <p:nvSpPr>
                      <p:cNvPr id="24" name="Rectangle 23">
                        <a:extLst>
                          <a:ext uri="{FF2B5EF4-FFF2-40B4-BE49-F238E27FC236}">
                            <a16:creationId xmlns="" xmlns:a16="http://schemas.microsoft.com/office/drawing/2014/main" id="{9C4C44B4-453A-4675-B576-69E1B342116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 xmlns:a16="http://schemas.microsoft.com/office/drawing/2014/main" id="{4D6503B2-21EE-4A8E-B441-2A69E4115104}"/>
                          </a:ext>
                        </a:extLst>
                      </p:cNvPr>
                      <p:cNvSpPr txBox="1"/>
                      <p:nvPr/>
                    </p:nvSpPr>
                    <p:spPr>
                      <a:xfrm>
                        <a:off x="679660" y="1620089"/>
                        <a:ext cx="2726619"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6" name="TextBox 25">
                        <a:extLst>
                          <a:ext uri="{FF2B5EF4-FFF2-40B4-BE49-F238E27FC236}">
                            <a16:creationId xmlns="" xmlns:a16="http://schemas.microsoft.com/office/drawing/2014/main" id="{03946BDF-B275-4B13-A9CE-7D34E408549C}"/>
                          </a:ext>
                        </a:extLst>
                      </p:cNvPr>
                      <p:cNvSpPr txBox="1"/>
                      <p:nvPr/>
                    </p:nvSpPr>
                    <p:spPr>
                      <a:xfrm>
                        <a:off x="665207" y="2152221"/>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state IN </a:t>
                        </a:r>
                        <a:r>
                          <a:rPr lang="en-US" sz="2000" dirty="0">
                            <a:solidFill>
                              <a:schemeClr val="bg1">
                                <a:lumMod val="65000"/>
                              </a:schemeClr>
                            </a:solidFill>
                            <a:latin typeface="Liberation Mono"/>
                          </a:rPr>
                          <a:t>(</a:t>
                        </a:r>
                        <a:r>
                          <a:rPr lang="en-IN" sz="2000" dirty="0">
                            <a:solidFill>
                              <a:srgbClr val="669900"/>
                            </a:solidFill>
                            <a:latin typeface="Liberation Mono"/>
                          </a:rPr>
                          <a:t>'</a:t>
                        </a:r>
                        <a:r>
                          <a:rPr lang="en-US" sz="2000" dirty="0">
                            <a:solidFill>
                              <a:srgbClr val="669900"/>
                            </a:solidFill>
                            <a:latin typeface="Liberation Mono"/>
                          </a:rPr>
                          <a:t>VT</a:t>
                        </a:r>
                        <a:r>
                          <a:rPr lang="en-IN" sz="2000" dirty="0">
                            <a:solidFill>
                              <a:srgbClr val="669900"/>
                            </a:solidFill>
                            <a:latin typeface="Liberation Mono"/>
                          </a:rPr>
                          <a:t>'</a:t>
                        </a:r>
                        <a:r>
                          <a:rPr lang="en-US" sz="2000" dirty="0">
                            <a:latin typeface="Liberation Mono"/>
                          </a:rPr>
                          <a:t>, </a:t>
                        </a:r>
                        <a:r>
                          <a:rPr lang="en-IN" sz="2000" dirty="0">
                            <a:solidFill>
                              <a:srgbClr val="669900"/>
                            </a:solidFill>
                            <a:latin typeface="Liberation Mono"/>
                          </a:rPr>
                          <a:t>'</a:t>
                        </a:r>
                        <a:r>
                          <a:rPr lang="en-US" sz="2000" dirty="0">
                            <a:solidFill>
                              <a:srgbClr val="669900"/>
                            </a:solidFill>
                            <a:latin typeface="Liberation Mono"/>
                          </a:rPr>
                          <a:t>NH</a:t>
                        </a:r>
                        <a:r>
                          <a:rPr lang="en-IN" sz="2000" dirty="0">
                            <a:solidFill>
                              <a:srgbClr val="669900"/>
                            </a:solidFill>
                            <a:latin typeface="Liberation Mono"/>
                          </a:rPr>
                          <a:t>'</a:t>
                        </a:r>
                        <a:r>
                          <a:rPr lang="en-US" sz="2000" dirty="0">
                            <a:latin typeface="Liberation Mono"/>
                          </a:rPr>
                          <a:t>, . . .</a:t>
                        </a:r>
                        <a:r>
                          <a:rPr lang="en-US" sz="2000" dirty="0">
                            <a:solidFill>
                              <a:schemeClr val="bg1">
                                <a:lumMod val="65000"/>
                              </a:schemeClr>
                            </a:solidFill>
                            <a:latin typeface="Liberation Mono"/>
                          </a:rPr>
                          <a:t>)</a:t>
                        </a:r>
                        <a:endParaRPr lang="en-IN" sz="2000" dirty="0"/>
                      </a:p>
                    </p:txBody>
                  </p:sp>
                </p:grpSp>
                <p:sp>
                  <p:nvSpPr>
                    <p:cNvPr id="21" name="Arrow: Right 20">
                      <a:extLst>
                        <a:ext uri="{FF2B5EF4-FFF2-40B4-BE49-F238E27FC236}">
                          <a16:creationId xmlns="" xmlns:a16="http://schemas.microsoft.com/office/drawing/2014/main" id="{29727C98-A5EB-45FF-8E25-909E7CEE40E5}"/>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 xmlns:a16="http://schemas.microsoft.com/office/drawing/2014/main" id="{DE1650D4-6DB7-4CA8-8468-72D72A87B445}"/>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 xmlns:a16="http://schemas.microsoft.com/office/drawing/2014/main" id="{F73E52A1-7CE7-4E61-B3F5-B1579E236EA1}"/>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 xmlns:a16="http://schemas.microsoft.com/office/drawing/2014/main" id="{E19B5095-E32C-41A2-8F2D-D4F1590E06B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 xmlns:a16="http://schemas.microsoft.com/office/drawing/2014/main" id="{A3FAA6D5-0667-4EA6-AD63-3F580863444F}"/>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 xmlns:a16="http://schemas.microsoft.com/office/drawing/2014/main" id="{3067B566-18FA-4D94-9689-73C99944A0DB}"/>
                      </a:ext>
                    </a:extLst>
                  </p:cNvPr>
                  <p:cNvSpPr txBox="1"/>
                  <p:nvPr/>
                </p:nvSpPr>
                <p:spPr>
                  <a:xfrm>
                    <a:off x="5797326" y="1672970"/>
                    <a:ext cx="2731536"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9" name="TextBox 18">
                    <a:extLst>
                      <a:ext uri="{FF2B5EF4-FFF2-40B4-BE49-F238E27FC236}">
                        <a16:creationId xmlns="" xmlns:a16="http://schemas.microsoft.com/office/drawing/2014/main" id="{FF595776-0494-4B1C-874B-B0A11367FDDF}"/>
                      </a:ext>
                    </a:extLst>
                  </p:cNvPr>
                  <p:cNvSpPr txBox="1"/>
                  <p:nvPr/>
                </p:nvSpPr>
                <p:spPr>
                  <a:xfrm>
                    <a:off x="5815774"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11" name="Oval 10">
                  <a:extLst>
                    <a:ext uri="{FF2B5EF4-FFF2-40B4-BE49-F238E27FC236}">
                      <a16:creationId xmlns="" xmlns:a16="http://schemas.microsoft.com/office/drawing/2014/main" id="{22CCCD58-DE1A-42BE-9F19-4CABADD2604F}"/>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 xmlns:a16="http://schemas.microsoft.com/office/drawing/2014/main" id="{76BE5353-F47A-4339-9825-B2A7536B530F}"/>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 xmlns:a16="http://schemas.microsoft.com/office/drawing/2014/main" id="{524F91BE-3413-40C5-BD2F-88A18BD02D6D}"/>
                  </a:ext>
                </a:extLst>
              </p:cNvPr>
              <p:cNvSpPr txBox="1"/>
              <p:nvPr/>
            </p:nvSpPr>
            <p:spPr>
              <a:xfrm>
                <a:off x="781056" y="43486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grpSp>
        <p:sp>
          <p:nvSpPr>
            <p:cNvPr id="4" name="TextBox 3">
              <a:extLst>
                <a:ext uri="{FF2B5EF4-FFF2-40B4-BE49-F238E27FC236}">
                  <a16:creationId xmlns="" xmlns:a16="http://schemas.microsoft.com/office/drawing/2014/main" id="{DD627992-2291-41C5-B3D6-4CF5BA93969D}"/>
                </a:ext>
              </a:extLst>
            </p:cNvPr>
            <p:cNvSpPr txBox="1"/>
            <p:nvPr/>
          </p:nvSpPr>
          <p:spPr>
            <a:xfrm>
              <a:off x="790237" y="1255986"/>
              <a:ext cx="1296143" cy="400110"/>
            </a:xfrm>
            <a:prstGeom prst="rect">
              <a:avLst/>
            </a:prstGeom>
            <a:noFill/>
          </p:spPr>
          <p:txBody>
            <a:bodyPr wrap="square">
              <a:spAutoFit/>
            </a:bodyPr>
            <a:lstStyle/>
            <a:p>
              <a:pPr algn="ctr"/>
              <a:r>
                <a:rPr lang="en-US" sz="2000" dirty="0">
                  <a:latin typeface="Liberation Mono"/>
                </a:rPr>
                <a:t>states</a:t>
              </a:r>
              <a:endParaRPr lang="en-IN" sz="2000" dirty="0"/>
            </a:p>
          </p:txBody>
        </p:sp>
      </p:grpSp>
      <p:sp>
        <p:nvSpPr>
          <p:cNvPr id="27" name="TextBox 26">
            <a:extLst>
              <a:ext uri="{FF2B5EF4-FFF2-40B4-BE49-F238E27FC236}">
                <a16:creationId xmlns="" xmlns:a16="http://schemas.microsoft.com/office/drawing/2014/main"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spTree>
    <p:extLst>
      <p:ext uri="{BB962C8B-B14F-4D97-AF65-F5344CB8AC3E}">
        <p14:creationId xmlns="" xmlns:p14="http://schemas.microsoft.com/office/powerpoint/2010/main" val="382902519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8E3A278B-47A7-4045-9D6A-7A78258C1322}"/>
              </a:ext>
            </a:extLst>
          </p:cNvPr>
          <p:cNvPicPr>
            <a:picLocks noChangeAspect="1"/>
          </p:cNvPicPr>
          <p:nvPr/>
        </p:nvPicPr>
        <p:blipFill>
          <a:blip r:embed="rId2"/>
          <a:stretch>
            <a:fillRect/>
          </a:stretch>
        </p:blipFill>
        <p:spPr>
          <a:xfrm>
            <a:off x="314782" y="4365104"/>
            <a:ext cx="8013465" cy="2236191"/>
          </a:xfrm>
          <a:prstGeom prst="rect">
            <a:avLst/>
          </a:prstGeom>
        </p:spPr>
      </p:pic>
      <p:grpSp>
        <p:nvGrpSpPr>
          <p:cNvPr id="6" name="Group 5">
            <a:extLst>
              <a:ext uri="{FF2B5EF4-FFF2-40B4-BE49-F238E27FC236}">
                <a16:creationId xmlns="" xmlns:a16="http://schemas.microsoft.com/office/drawing/2014/main" id="{CC50830C-84FE-4811-9605-CB343CCA287D}"/>
              </a:ext>
            </a:extLst>
          </p:cNvPr>
          <p:cNvGrpSpPr/>
          <p:nvPr/>
        </p:nvGrpSpPr>
        <p:grpSpPr>
          <a:xfrm>
            <a:off x="364741" y="3624170"/>
            <a:ext cx="11305256" cy="596918"/>
            <a:chOff x="364741" y="3861048"/>
            <a:chExt cx="11305256" cy="596918"/>
          </a:xfrm>
        </p:grpSpPr>
        <p:cxnSp>
          <p:nvCxnSpPr>
            <p:cNvPr id="11" name="Straight Connector 10">
              <a:extLst>
                <a:ext uri="{FF2B5EF4-FFF2-40B4-BE49-F238E27FC236}">
                  <a16:creationId xmlns="" xmlns:a16="http://schemas.microsoft.com/office/drawing/2014/main" id="{E7A0367D-A2C9-4AF9-AF73-E005FF22F4B6}"/>
                </a:ext>
              </a:extLst>
            </p:cNvPr>
            <p:cNvCxnSpPr/>
            <p:nvPr/>
          </p:nvCxnSpPr>
          <p:spPr>
            <a:xfrm>
              <a:off x="392936" y="386104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 xmlns:a16="http://schemas.microsoft.com/office/drawing/2014/main" id="{A812D2B1-086D-4826-8315-851FF37231A6}"/>
                </a:ext>
              </a:extLst>
            </p:cNvPr>
            <p:cNvSpPr/>
            <p:nvPr/>
          </p:nvSpPr>
          <p:spPr>
            <a:xfrm>
              <a:off x="364741" y="4005065"/>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IN</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rPr>
                <a:t>'salesman'</a:t>
              </a:r>
              <a:r>
                <a:rPr lang="en-IN" dirty="0">
                  <a:latin typeface="Liberation Mono"/>
                  <a:cs typeface="Arial" panose="020B0604020202020204" pitchFamily="34" charset="0"/>
                </a:rPr>
                <a:t>, </a:t>
              </a:r>
              <a:r>
                <a:rPr lang="en-IN" dirty="0">
                  <a:solidFill>
                    <a:srgbClr val="669900"/>
                  </a:solidFill>
                  <a:latin typeface="Liberation Mono"/>
                </a:rPr>
                <a:t>'manager'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4" name="Rectangle 13">
              <a:extLst>
                <a:ext uri="{FF2B5EF4-FFF2-40B4-BE49-F238E27FC236}">
                  <a16:creationId xmlns="" xmlns:a16="http://schemas.microsoft.com/office/drawing/2014/main" id="{2172B361-8741-4399-8D90-C87A7A4C58A5}"/>
                </a:ext>
              </a:extLst>
            </p:cNvPr>
            <p:cNvSpPr/>
            <p:nvPr/>
          </p:nvSpPr>
          <p:spPr>
            <a:xfrm>
              <a:off x="8626555" y="3913878"/>
              <a:ext cx="2870045"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ectangle 8">
            <a:extLst>
              <a:ext uri="{FF2B5EF4-FFF2-40B4-BE49-F238E27FC236}">
                <a16:creationId xmlns="" xmlns:a16="http://schemas.microsoft.com/office/drawing/2014/main"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
        <p:nvSpPr>
          <p:cNvPr id="12" name="Rectangle 11">
            <a:extLst>
              <a:ext uri="{FF2B5EF4-FFF2-40B4-BE49-F238E27FC236}">
                <a16:creationId xmlns="" xmlns:a16="http://schemas.microsoft.com/office/drawing/2014/main" id="{2F5FF4A0-032C-4346-8079-F5E386BA9BDA}"/>
              </a:ext>
            </a:extLst>
          </p:cNvPr>
          <p:cNvSpPr/>
          <p:nvPr/>
        </p:nvSpPr>
        <p:spPr>
          <a:xfrm>
            <a:off x="2423592" y="4293096"/>
            <a:ext cx="1152128" cy="24026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0585255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 student’s 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 xmlns:p14="http://schemas.microsoft.com/office/powerpoint/2010/main" val="295579241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 xmlns:a16="http://schemas.microsoft.com/office/drawing/2014/main" id="{A1E84346-D9F6-41DD-96E7-D61C1486EA86}"/>
              </a:ext>
            </a:extLst>
          </p:cNvPr>
          <p:cNvSpPr txBox="1"/>
          <p:nvPr/>
        </p:nvSpPr>
        <p:spPr>
          <a:xfrm>
            <a:off x="191344" y="1761474"/>
            <a:ext cx="11881319" cy="517385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chemeClr val="bg1">
                    <a:lumMod val="65000"/>
                  </a:schemeClr>
                </a:solidFill>
              </a:rPr>
              <a:t>)</a:t>
            </a:r>
            <a:r>
              <a:rPr lang="en-IN" dirty="0">
                <a:solidFill>
                  <a:schemeClr val="tx1"/>
                </a:solidFill>
              </a:rPr>
              <a:t>;   </a:t>
            </a:r>
            <a:r>
              <a:rPr lang="en-IN" dirty="0">
                <a:solidFill>
                  <a:srgbClr val="FD8603"/>
                </a:solidFill>
                <a:sym typeface="Wingdings" panose="05000000000000000000" pitchFamily="2" charset="2"/>
              </a:rPr>
              <a:t></a:t>
            </a:r>
            <a:endParaRPr lang="en-IN" b="1" dirty="0">
              <a:solidFill>
                <a:srgbClr val="FD8603"/>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chemeClr val="bg1">
                    <a:lumMod val="65000"/>
                  </a:schemeClr>
                </a:solidFill>
              </a:rPr>
              <a:t>)</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chemeClr val="bg1">
                    <a:lumMod val="65000"/>
                  </a:schemeClr>
                </a:solidFill>
              </a:rPr>
              <a:t>)</a:t>
            </a:r>
            <a:r>
              <a:rPr lang="en-US" dirty="0">
                <a:solidFill>
                  <a:schemeClr val="tx1"/>
                </a:solidFill>
              </a:rPr>
              <a:t>;</a:t>
            </a:r>
            <a:endParaRPr lang="en-IN" dirty="0">
              <a:solidFill>
                <a:schemeClr val="tx1"/>
              </a:solidFill>
            </a:endParaRP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TABLE</a:t>
            </a:r>
            <a:r>
              <a:rPr lang="en-US" dirty="0">
                <a:solidFill>
                  <a:schemeClr val="tx1"/>
                </a:solidFill>
              </a:rPr>
              <a:t> deptno); </a:t>
            </a:r>
            <a:r>
              <a:rPr lang="en-US" dirty="0">
                <a:solidFill>
                  <a:srgbClr val="FF0000"/>
                </a:solidFill>
                <a:cs typeface="+mn-cs"/>
              </a:rPr>
              <a:t># ERROR 1241 (21000): Operand should contain 1 column(s)</a:t>
            </a:r>
            <a:endParaRPr lang="en-IN" dirty="0">
              <a:solidFill>
                <a:srgbClr val="FF0000"/>
              </a:solidFill>
              <a:cs typeface="+mn-cs"/>
            </a:endParaRPr>
          </a:p>
        </p:txBody>
      </p:sp>
      <p:sp>
        <p:nvSpPr>
          <p:cNvPr id="9" name="Rectangle 8">
            <a:extLst>
              <a:ext uri="{FF2B5EF4-FFF2-40B4-BE49-F238E27FC236}">
                <a16:creationId xmlns=""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 xmlns:p14="http://schemas.microsoft.com/office/powerpoint/2010/main" val="412211117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pSp>
        <p:nvGrpSpPr>
          <p:cNvPr id="6" name="Group 5">
            <a:extLst>
              <a:ext uri="{FF2B5EF4-FFF2-40B4-BE49-F238E27FC236}">
                <a16:creationId xmlns="" xmlns:a16="http://schemas.microsoft.com/office/drawing/2014/main" id="{2FB66BBF-3166-4C89-AB45-C415906A8178}"/>
              </a:ext>
            </a:extLst>
          </p:cNvPr>
          <p:cNvGrpSpPr/>
          <p:nvPr/>
        </p:nvGrpSpPr>
        <p:grpSpPr>
          <a:xfrm>
            <a:off x="844498" y="259200"/>
            <a:ext cx="10539515" cy="1502780"/>
            <a:chOff x="844498" y="423911"/>
            <a:chExt cx="10539515" cy="1502780"/>
          </a:xfrm>
        </p:grpSpPr>
        <p:grpSp>
          <p:nvGrpSpPr>
            <p:cNvPr id="23" name="Group 22">
              <a:extLst>
                <a:ext uri="{FF2B5EF4-FFF2-40B4-BE49-F238E27FC236}">
                  <a16:creationId xmlns="" xmlns:a16="http://schemas.microsoft.com/office/drawing/2014/main" id="{103B31F0-6F85-4E7D-9DCA-A3DCAA68A6C6}"/>
                </a:ext>
              </a:extLst>
            </p:cNvPr>
            <p:cNvGrpSpPr/>
            <p:nvPr/>
          </p:nvGrpSpPr>
          <p:grpSpPr>
            <a:xfrm>
              <a:off x="844498" y="423911"/>
              <a:ext cx="10539515" cy="1502780"/>
              <a:chOff x="695400" y="1745011"/>
              <a:chExt cx="10539515" cy="1502780"/>
            </a:xfrm>
          </p:grpSpPr>
          <p:grpSp>
            <p:nvGrpSpPr>
              <p:cNvPr id="24" name="Group 23">
                <a:extLst>
                  <a:ext uri="{FF2B5EF4-FFF2-40B4-BE49-F238E27FC236}">
                    <a16:creationId xmlns="" xmlns:a16="http://schemas.microsoft.com/office/drawing/2014/main" id="{0DC1A97C-7497-4B13-BB40-E8F0F6FA3696}"/>
                  </a:ext>
                </a:extLst>
              </p:cNvPr>
              <p:cNvGrpSpPr/>
              <p:nvPr/>
            </p:nvGrpSpPr>
            <p:grpSpPr>
              <a:xfrm>
                <a:off x="695400" y="1835990"/>
                <a:ext cx="8952150" cy="1329934"/>
                <a:chOff x="267703" y="1600839"/>
                <a:chExt cx="8952150" cy="1329934"/>
              </a:xfrm>
            </p:grpSpPr>
            <p:grpSp>
              <p:nvGrpSpPr>
                <p:cNvPr id="27" name="Group 26">
                  <a:extLst>
                    <a:ext uri="{FF2B5EF4-FFF2-40B4-BE49-F238E27FC236}">
                      <a16:creationId xmlns="" xmlns:a16="http://schemas.microsoft.com/office/drawing/2014/main" id="{0CD241A4-EE57-4899-8CBA-158B1FEDE56C}"/>
                    </a:ext>
                  </a:extLst>
                </p:cNvPr>
                <p:cNvGrpSpPr/>
                <p:nvPr/>
              </p:nvGrpSpPr>
              <p:grpSpPr>
                <a:xfrm>
                  <a:off x="1651832" y="1600839"/>
                  <a:ext cx="7568021" cy="1329934"/>
                  <a:chOff x="31591" y="1556792"/>
                  <a:chExt cx="7568021" cy="1329934"/>
                </a:xfrm>
              </p:grpSpPr>
              <p:grpSp>
                <p:nvGrpSpPr>
                  <p:cNvPr id="34" name="Group 33">
                    <a:extLst>
                      <a:ext uri="{FF2B5EF4-FFF2-40B4-BE49-F238E27FC236}">
                        <a16:creationId xmlns="" xmlns:a16="http://schemas.microsoft.com/office/drawing/2014/main" id="{6CD2C038-9662-458F-A7FA-C7E3651FD30E}"/>
                      </a:ext>
                    </a:extLst>
                  </p:cNvPr>
                  <p:cNvGrpSpPr/>
                  <p:nvPr/>
                </p:nvGrpSpPr>
                <p:grpSpPr>
                  <a:xfrm>
                    <a:off x="669977" y="1556792"/>
                    <a:ext cx="2736304" cy="1329934"/>
                    <a:chOff x="669977" y="1556792"/>
                    <a:chExt cx="2736304" cy="1329934"/>
                  </a:xfrm>
                </p:grpSpPr>
                <p:sp>
                  <p:nvSpPr>
                    <p:cNvPr id="38" name="Rectangle 37">
                      <a:extLst>
                        <a:ext uri="{FF2B5EF4-FFF2-40B4-BE49-F238E27FC236}">
                          <a16:creationId xmlns="" xmlns:a16="http://schemas.microsoft.com/office/drawing/2014/main" id="{A92DF07E-2893-4708-8D5F-B3C8448DDDC0}"/>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 xmlns:a16="http://schemas.microsoft.com/office/drawing/2014/main" id="{DEF7CA78-B077-45E9-9B3F-58438BA29B6C}"/>
                        </a:ext>
                      </a:extLst>
                    </p:cNvPr>
                    <p:cNvSpPr txBox="1"/>
                    <p:nvPr/>
                  </p:nvSpPr>
                  <p:spPr>
                    <a:xfrm>
                      <a:off x="699365" y="1620089"/>
                      <a:ext cx="2706916"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40" name="TextBox 39">
                      <a:extLst>
                        <a:ext uri="{FF2B5EF4-FFF2-40B4-BE49-F238E27FC236}">
                          <a16:creationId xmlns="" xmlns:a16="http://schemas.microsoft.com/office/drawing/2014/main" id="{599DC989-595C-4474-B3CF-3B60322EFC64}"/>
                        </a:ext>
                      </a:extLst>
                    </p:cNvPr>
                    <p:cNvSpPr txBox="1"/>
                    <p:nvPr/>
                  </p:nvSpPr>
                  <p:spPr>
                    <a:xfrm>
                      <a:off x="689275" y="2178840"/>
                      <a:ext cx="271700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sal BETWEEN</a:t>
                      </a:r>
                    </a:p>
                    <a:p>
                      <a:pPr algn="ctr"/>
                      <a:r>
                        <a:rPr lang="en-IN" sz="2000" dirty="0">
                          <a:latin typeface="Liberation Mono"/>
                          <a:cs typeface="Arial" panose="020B0604020202020204" pitchFamily="34" charset="0"/>
                        </a:rPr>
                        <a:t>1000 </a:t>
                      </a:r>
                      <a:r>
                        <a:rPr lang="en-IN" sz="2000" dirty="0">
                          <a:solidFill>
                            <a:schemeClr val="accent5">
                              <a:lumMod val="75000"/>
                            </a:schemeClr>
                          </a:solidFill>
                          <a:latin typeface="Liberation Mono"/>
                          <a:cs typeface="Arial" panose="020B0604020202020204" pitchFamily="34" charset="0"/>
                        </a:rPr>
                        <a:t>and</a:t>
                      </a:r>
                      <a:r>
                        <a:rPr lang="en-IN" sz="2000" dirty="0">
                          <a:latin typeface="Liberation Mono"/>
                          <a:cs typeface="Arial" panose="020B0604020202020204" pitchFamily="34" charset="0"/>
                        </a:rPr>
                        <a:t> 3000</a:t>
                      </a:r>
                      <a:endParaRPr lang="en-IN" sz="2000" dirty="0"/>
                    </a:p>
                  </p:txBody>
                </p:sp>
              </p:grpSp>
              <p:sp>
                <p:nvSpPr>
                  <p:cNvPr id="35" name="Arrow: Right 34">
                    <a:extLst>
                      <a:ext uri="{FF2B5EF4-FFF2-40B4-BE49-F238E27FC236}">
                        <a16:creationId xmlns="" xmlns:a16="http://schemas.microsoft.com/office/drawing/2014/main" id="{A6F2A5AE-D4F1-4684-A31D-945F39AEF66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 xmlns:a16="http://schemas.microsoft.com/office/drawing/2014/main" id="{7A457CF7-701C-4564-A2FD-88312731187A}"/>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 xmlns:a16="http://schemas.microsoft.com/office/drawing/2014/main" id="{FFBA6EE0-2D0B-4F9D-B013-D6E235846498}"/>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Flowchart: Magnetic Disk 27">
                  <a:extLst>
                    <a:ext uri="{FF2B5EF4-FFF2-40B4-BE49-F238E27FC236}">
                      <a16:creationId xmlns="" xmlns:a16="http://schemas.microsoft.com/office/drawing/2014/main" id="{998942FF-9206-4A2B-A495-022DE64419A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 xmlns:a16="http://schemas.microsoft.com/office/drawing/2014/main" id="{BFC8E7F5-E12A-4ECB-855F-1C116F06A972}"/>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 xmlns:a16="http://schemas.microsoft.com/office/drawing/2014/main" id="{BCECA22F-1B07-4CFC-83DF-1BF8BC67283C}"/>
                    </a:ext>
                  </a:extLst>
                </p:cNvPr>
                <p:cNvSpPr txBox="1"/>
                <p:nvPr/>
              </p:nvSpPr>
              <p:spPr>
                <a:xfrm>
                  <a:off x="5838992" y="1672970"/>
                  <a:ext cx="2689870"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3" name="TextBox 32">
                  <a:extLst>
                    <a:ext uri="{FF2B5EF4-FFF2-40B4-BE49-F238E27FC236}">
                      <a16:creationId xmlns="" xmlns:a16="http://schemas.microsoft.com/office/drawing/2014/main" id="{50EC0E66-6258-493B-99CC-6637A8EF0B95}"/>
                    </a:ext>
                  </a:extLst>
                </p:cNvPr>
                <p:cNvSpPr txBox="1"/>
                <p:nvPr/>
              </p:nvSpPr>
              <p:spPr>
                <a:xfrm>
                  <a:off x="5834222" y="2229960"/>
                  <a:ext cx="2689870"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5" name="Oval 24">
                <a:extLst>
                  <a:ext uri="{FF2B5EF4-FFF2-40B4-BE49-F238E27FC236}">
                    <a16:creationId xmlns="" xmlns:a16="http://schemas.microsoft.com/office/drawing/2014/main" id="{CB32125E-D4A3-4818-8CB6-096BB52201E5}"/>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 xmlns:a16="http://schemas.microsoft.com/office/drawing/2014/main" id="{ED68C28C-BD21-4449-9B68-BA7A3AD2674E}"/>
                  </a:ext>
                </a:extLst>
              </p:cNvPr>
              <p:cNvSpPr txBox="1"/>
              <p:nvPr/>
            </p:nvSpPr>
            <p:spPr>
              <a:xfrm>
                <a:off x="9732135" y="2296346"/>
                <a:ext cx="150278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 xmlns:a16="http://schemas.microsoft.com/office/drawing/2014/main" id="{F9B912CA-311E-4A40-9619-64C5FA6CBFBA}"/>
                </a:ext>
              </a:extLst>
            </p:cNvPr>
            <p:cNvSpPr txBox="1"/>
            <p:nvPr/>
          </p:nvSpPr>
          <p:spPr>
            <a:xfrm>
              <a:off x="853064" y="44560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 name="TextBox 3">
              <a:extLst>
                <a:ext uri="{FF2B5EF4-FFF2-40B4-BE49-F238E27FC236}">
                  <a16:creationId xmlns="" xmlns:a16="http://schemas.microsoft.com/office/drawing/2014/main" id="{793C4F22-7F7D-4BF8-BB24-60394E6B6EBA}"/>
                </a:ext>
              </a:extLst>
            </p:cNvPr>
            <p:cNvSpPr txBox="1"/>
            <p:nvPr/>
          </p:nvSpPr>
          <p:spPr>
            <a:xfrm>
              <a:off x="848294" y="1266732"/>
              <a:ext cx="1277301"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9" name="TextBox 28">
            <a:extLst>
              <a:ext uri="{FF2B5EF4-FFF2-40B4-BE49-F238E27FC236}">
                <a16:creationId xmlns="" xmlns:a16="http://schemas.microsoft.com/office/drawing/2014/main"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spTree>
    <p:extLst>
      <p:ext uri="{BB962C8B-B14F-4D97-AF65-F5344CB8AC3E}">
        <p14:creationId xmlns="" xmlns:p14="http://schemas.microsoft.com/office/powerpoint/2010/main" val="3091431454"/>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 xmlns:a16="http://schemas.microsoft.com/office/drawing/2014/main"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5DDE99E0-E50A-46DC-8914-FDB602D14A60}"/>
              </a:ext>
            </a:extLst>
          </p:cNvPr>
          <p:cNvCxnSpPr/>
          <p:nvPr/>
        </p:nvCxnSpPr>
        <p:spPr>
          <a:xfrm>
            <a:off x="370984" y="602128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 xmlns:a16="http://schemas.microsoft.com/office/drawing/2014/main"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grpSp>
        <p:nvGrpSpPr>
          <p:cNvPr id="4" name="Group 3">
            <a:extLst>
              <a:ext uri="{FF2B5EF4-FFF2-40B4-BE49-F238E27FC236}">
                <a16:creationId xmlns="" xmlns:a16="http://schemas.microsoft.com/office/drawing/2014/main" id="{6A42C8E5-43A4-4A23-ACC4-F04B0879F79E}"/>
              </a:ext>
            </a:extLst>
          </p:cNvPr>
          <p:cNvGrpSpPr/>
          <p:nvPr/>
        </p:nvGrpSpPr>
        <p:grpSpPr>
          <a:xfrm>
            <a:off x="335360" y="4005064"/>
            <a:ext cx="11665296" cy="1624208"/>
            <a:chOff x="335360" y="4005064"/>
            <a:chExt cx="11665296" cy="1624208"/>
          </a:xfrm>
        </p:grpSpPr>
        <p:sp>
          <p:nvSpPr>
            <p:cNvPr id="9" name="Rectangle 8"/>
            <p:cNvSpPr/>
            <p:nvPr/>
          </p:nvSpPr>
          <p:spPr>
            <a:xfrm>
              <a:off x="335360" y="4005064"/>
              <a:ext cx="1166529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a:p>
              <a:r>
                <a:rPr lang="en-US" dirty="0">
                  <a:solidFill>
                    <a:srgbClr val="FE1212"/>
                  </a:solidFill>
                  <a:latin typeface="Arial" panose="020B0604020202020204" pitchFamily="34" charset="0"/>
                  <a:cs typeface="Arial" panose="020B0604020202020204" pitchFamily="34" charset="0"/>
                </a:rPr>
                <a:t>    e.g.</a:t>
              </a:r>
            </a:p>
            <a:p>
              <a:r>
                <a:rPr lang="en-IN" dirty="0">
                  <a:solidFill>
                    <a:srgbClr val="0077AA"/>
                  </a:solidFill>
                  <a:latin typeface="Liberation Mono"/>
                  <a:cs typeface="Arial" panose="020B0604020202020204" pitchFamily="34" charset="0"/>
                </a:rPr>
                <a:t>        SELET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b="1" dirty="0">
                  <a:latin typeface="Liberation Mono"/>
                  <a:cs typeface="Arial" panose="020B0604020202020204" pitchFamily="34" charset="0"/>
                </a:rPr>
                <a:t>NULL</a:t>
              </a:r>
              <a:r>
                <a:rPr lang="en-IN" dirty="0">
                  <a:latin typeface="Liberation Mono"/>
                  <a:cs typeface="Arial" panose="020B0604020202020204" pitchFamily="34" charset="0"/>
                </a:rPr>
                <a:t>;</a:t>
              </a:r>
            </a:p>
          </p:txBody>
        </p:sp>
        <p:sp>
          <p:nvSpPr>
            <p:cNvPr id="8" name="Rectangle 7">
              <a:extLst>
                <a:ext uri="{FF2B5EF4-FFF2-40B4-BE49-F238E27FC236}">
                  <a16:creationId xmlns="" xmlns:a16="http://schemas.microsoft.com/office/drawing/2014/main" id="{BE5AD9FD-5B6C-4589-9F20-F1DA26DA44DA}"/>
                </a:ext>
              </a:extLst>
            </p:cNvPr>
            <p:cNvSpPr/>
            <p:nvPr/>
          </p:nvSpPr>
          <p:spPr>
            <a:xfrm>
              <a:off x="7867734" y="5085184"/>
              <a:ext cx="3772882"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 xmlns:a16="http://schemas.microsoft.com/office/drawing/2014/main" id="{47347994-EFFA-47E7-B28B-7D071F03957C}"/>
              </a:ext>
            </a:extLst>
          </p:cNvPr>
          <p:cNvSpPr txBox="1"/>
          <p:nvPr/>
        </p:nvSpPr>
        <p:spPr>
          <a:xfrm>
            <a:off x="311696" y="6165304"/>
            <a:ext cx="1130525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salespeople </a:t>
            </a:r>
            <a:r>
              <a:rPr lang="en-IN" dirty="0">
                <a:solidFill>
                  <a:srgbClr val="0077AA"/>
                </a:solidFill>
                <a:latin typeface="Liberation Mono"/>
                <a:cs typeface="Arial" panose="020B0604020202020204" pitchFamily="34" charset="0"/>
              </a:rPr>
              <a:t>WHERE</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0.1</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0.26</a:t>
            </a:r>
            <a:r>
              <a:rPr lang="en-IN" dirty="0">
                <a:latin typeface="Liberation Mono"/>
              </a:rPr>
              <a:t>;</a:t>
            </a:r>
          </a:p>
        </p:txBody>
      </p:sp>
      <p:sp>
        <p:nvSpPr>
          <p:cNvPr id="14" name="TextBox 13">
            <a:extLst>
              <a:ext uri="{FF2B5EF4-FFF2-40B4-BE49-F238E27FC236}">
                <a16:creationId xmlns="" xmlns:a16="http://schemas.microsoft.com/office/drawing/2014/main"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 xmlns:p14="http://schemas.microsoft.com/office/powerpoint/2010/main" val="209834351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 xmlns:a16="http://schemas.microsoft.com/office/drawing/2014/main" id="{9091E19A-4AFE-4273-83C2-165DDE6EC229}"/>
              </a:ext>
            </a:extLst>
          </p:cNvPr>
          <p:cNvSpPr/>
          <p:nvPr/>
        </p:nvSpPr>
        <p:spPr>
          <a:xfrm>
            <a:off x="329862" y="899428"/>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rgbClr val="990055"/>
                </a:solidFill>
                <a:latin typeface="Liberation Mono"/>
              </a:rPr>
              <a:t>3000</a:t>
            </a:r>
            <a:r>
              <a:rPr lang="en-IN" dirty="0">
                <a:latin typeface="Liberation Mono"/>
                <a:cs typeface="Arial" panose="020B0604020202020204" pitchFamily="34" charset="0"/>
              </a:rPr>
              <a:t>;</a:t>
            </a:r>
          </a:p>
        </p:txBody>
      </p:sp>
      <p:pic>
        <p:nvPicPr>
          <p:cNvPr id="6" name="Picture 5">
            <a:extLst>
              <a:ext uri="{FF2B5EF4-FFF2-40B4-BE49-F238E27FC236}">
                <a16:creationId xmlns="" xmlns:a16="http://schemas.microsoft.com/office/drawing/2014/main" id="{E7A16412-FD6E-4F36-9A60-0B8DA8EC1083}"/>
              </a:ext>
            </a:extLst>
          </p:cNvPr>
          <p:cNvPicPr>
            <a:picLocks noChangeAspect="1"/>
          </p:cNvPicPr>
          <p:nvPr/>
        </p:nvPicPr>
        <p:blipFill>
          <a:blip r:embed="rId2"/>
          <a:stretch>
            <a:fillRect/>
          </a:stretch>
        </p:blipFill>
        <p:spPr>
          <a:xfrm>
            <a:off x="370984" y="1635047"/>
            <a:ext cx="8640000" cy="3954193"/>
          </a:xfrm>
          <a:prstGeom prst="rect">
            <a:avLst/>
          </a:prstGeom>
        </p:spPr>
      </p:pic>
    </p:spTree>
    <p:extLst>
      <p:ext uri="{BB962C8B-B14F-4D97-AF65-F5344CB8AC3E}">
        <p14:creationId xmlns="" xmlns:p14="http://schemas.microsoft.com/office/powerpoint/2010/main" val="252476722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a:extLst>
              <a:ext uri="{FF2B5EF4-FFF2-40B4-BE49-F238E27FC236}">
                <a16:creationId xmlns="" xmlns:a16="http://schemas.microsoft.com/office/drawing/2014/main" id="{1053E23C-C1AD-4A4A-AC05-7FE50FDF384F}"/>
              </a:ext>
            </a:extLst>
          </p:cNvPr>
          <p:cNvGrpSpPr/>
          <p:nvPr/>
        </p:nvGrpSpPr>
        <p:grpSpPr>
          <a:xfrm>
            <a:off x="844498" y="259200"/>
            <a:ext cx="11012142" cy="1502780"/>
            <a:chOff x="844498" y="423911"/>
            <a:chExt cx="11012142" cy="1502780"/>
          </a:xfrm>
        </p:grpSpPr>
        <p:grpSp>
          <p:nvGrpSpPr>
            <p:cNvPr id="4" name="Group 3">
              <a:extLst>
                <a:ext uri="{FF2B5EF4-FFF2-40B4-BE49-F238E27FC236}">
                  <a16:creationId xmlns="" xmlns:a16="http://schemas.microsoft.com/office/drawing/2014/main" id="{DE7B2FD6-7DEE-4037-BD0A-D71D46B3AAA9}"/>
                </a:ext>
              </a:extLst>
            </p:cNvPr>
            <p:cNvGrpSpPr/>
            <p:nvPr/>
          </p:nvGrpSpPr>
          <p:grpSpPr>
            <a:xfrm>
              <a:off x="844498" y="423911"/>
              <a:ext cx="11012142" cy="1502780"/>
              <a:chOff x="695400" y="1745011"/>
              <a:chExt cx="11012142" cy="1502780"/>
            </a:xfrm>
          </p:grpSpPr>
          <p:grpSp>
            <p:nvGrpSpPr>
              <p:cNvPr id="6" name="Group 5">
                <a:extLst>
                  <a:ext uri="{FF2B5EF4-FFF2-40B4-BE49-F238E27FC236}">
                    <a16:creationId xmlns="" xmlns:a16="http://schemas.microsoft.com/office/drawing/2014/main" id="{DFA770DE-4F8C-4F9A-9B42-EEF253DA876D}"/>
                  </a:ext>
                </a:extLst>
              </p:cNvPr>
              <p:cNvGrpSpPr/>
              <p:nvPr/>
            </p:nvGrpSpPr>
            <p:grpSpPr>
              <a:xfrm>
                <a:off x="695400" y="1835990"/>
                <a:ext cx="9424777" cy="1304978"/>
                <a:chOff x="267703" y="1600839"/>
                <a:chExt cx="9424777" cy="1304978"/>
              </a:xfrm>
            </p:grpSpPr>
            <p:grpSp>
              <p:nvGrpSpPr>
                <p:cNvPr id="9" name="Group 8">
                  <a:extLst>
                    <a:ext uri="{FF2B5EF4-FFF2-40B4-BE49-F238E27FC236}">
                      <a16:creationId xmlns="" xmlns:a16="http://schemas.microsoft.com/office/drawing/2014/main" id="{370DA37D-B4E0-4EA6-8D8C-3CC9106CA75A}"/>
                    </a:ext>
                  </a:extLst>
                </p:cNvPr>
                <p:cNvGrpSpPr/>
                <p:nvPr/>
              </p:nvGrpSpPr>
              <p:grpSpPr>
                <a:xfrm>
                  <a:off x="1651832" y="1600839"/>
                  <a:ext cx="8040648" cy="1296144"/>
                  <a:chOff x="31591" y="1556792"/>
                  <a:chExt cx="8040648" cy="1296144"/>
                </a:xfrm>
              </p:grpSpPr>
              <p:grpSp>
                <p:nvGrpSpPr>
                  <p:cNvPr id="16" name="Group 15">
                    <a:extLst>
                      <a:ext uri="{FF2B5EF4-FFF2-40B4-BE49-F238E27FC236}">
                        <a16:creationId xmlns="" xmlns:a16="http://schemas.microsoft.com/office/drawing/2014/main" id="{77142FF1-607D-452F-9A23-229EBFA685E9}"/>
                      </a:ext>
                    </a:extLst>
                  </p:cNvPr>
                  <p:cNvGrpSpPr/>
                  <p:nvPr/>
                </p:nvGrpSpPr>
                <p:grpSpPr>
                  <a:xfrm>
                    <a:off x="669977" y="1556792"/>
                    <a:ext cx="3227378" cy="1296144"/>
                    <a:chOff x="669977" y="1556792"/>
                    <a:chExt cx="3227378" cy="1296144"/>
                  </a:xfrm>
                </p:grpSpPr>
                <p:sp>
                  <p:nvSpPr>
                    <p:cNvPr id="20" name="Rectangle 19">
                      <a:extLst>
                        <a:ext uri="{FF2B5EF4-FFF2-40B4-BE49-F238E27FC236}">
                          <a16:creationId xmlns="" xmlns:a16="http://schemas.microsoft.com/office/drawing/2014/main" id="{6B4BDCB7-82F7-4055-BFF2-9DA371561483}"/>
                        </a:ext>
                      </a:extLst>
                    </p:cNvPr>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 xmlns:a16="http://schemas.microsoft.com/office/drawing/2014/main" id="{58006E0C-9C3F-4A4E-9663-97B9A07FF636}"/>
                        </a:ext>
                      </a:extLst>
                    </p:cNvPr>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a:extLst>
                        <a:ext uri="{FF2B5EF4-FFF2-40B4-BE49-F238E27FC236}">
                          <a16:creationId xmlns="" xmlns:a16="http://schemas.microsoft.com/office/drawing/2014/main" id="{8FFD1BDA-B1F4-4590-B1FE-9DE4C04EF618}"/>
                        </a:ext>
                      </a:extLst>
                    </p:cNvPr>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p>
                  </p:txBody>
                </p:sp>
              </p:grpSp>
              <p:sp>
                <p:nvSpPr>
                  <p:cNvPr id="17" name="Arrow: Right 16">
                    <a:extLst>
                      <a:ext uri="{FF2B5EF4-FFF2-40B4-BE49-F238E27FC236}">
                        <a16:creationId xmlns="" xmlns:a16="http://schemas.microsoft.com/office/drawing/2014/main" id="{889E1C62-BF50-4399-9F0D-36483CA2AC26}"/>
                      </a:ext>
                    </a:extLst>
                  </p:cNvPr>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 xmlns:a16="http://schemas.microsoft.com/office/drawing/2014/main" id="{14E502D1-FE40-4FF0-8732-DEFABD88EA10}"/>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 xmlns:a16="http://schemas.microsoft.com/office/drawing/2014/main" id="{82384C59-30FF-4C11-AC97-0B530361138C}"/>
                      </a:ext>
                    </a:extLst>
                  </p:cNvPr>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 xmlns:a16="http://schemas.microsoft.com/office/drawing/2014/main" id="{ADEA951F-F2C1-4D52-844C-0208E321A08C}"/>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 xmlns:a16="http://schemas.microsoft.com/office/drawing/2014/main" id="{3CA22EFF-3AF3-4533-8A55-A9DE77CF9A77}"/>
                    </a:ext>
                  </a:extLst>
                </p:cNvPr>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 xmlns:a16="http://schemas.microsoft.com/office/drawing/2014/main" id="{4A208C1C-7AF6-4FB2-A1FD-93B93DEF0562}"/>
                    </a:ext>
                  </a:extLst>
                </p:cNvPr>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a:extLst>
                    <a:ext uri="{FF2B5EF4-FFF2-40B4-BE49-F238E27FC236}">
                      <a16:creationId xmlns="" xmlns:a16="http://schemas.microsoft.com/office/drawing/2014/main" id="{93A0F425-05B9-4981-85ED-BBDE28C43420}"/>
                    </a:ext>
                  </a:extLst>
                </p:cNvPr>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a:extLst>
                  <a:ext uri="{FF2B5EF4-FFF2-40B4-BE49-F238E27FC236}">
                    <a16:creationId xmlns="" xmlns:a16="http://schemas.microsoft.com/office/drawing/2014/main" id="{444A7B69-132B-4AD7-BFF0-5A199E456BBC}"/>
                  </a:ext>
                </a:extLst>
              </p:cNvPr>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 xmlns:a16="http://schemas.microsoft.com/office/drawing/2014/main" id="{E966CA93-12A2-4833-A5A5-C8092713AA0C}"/>
                  </a:ext>
                </a:extLst>
              </p:cNvPr>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 xmlns:a16="http://schemas.microsoft.com/office/drawing/2014/main" id="{C8991151-3DE7-4C60-B8BD-230776F2901D}"/>
                </a:ext>
              </a:extLst>
            </p:cNvPr>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5" name="TextBox 24">
              <a:extLst>
                <a:ext uri="{FF2B5EF4-FFF2-40B4-BE49-F238E27FC236}">
                  <a16:creationId xmlns="" xmlns:a16="http://schemas.microsoft.com/office/drawing/2014/main" id="{CB0F275C-5399-44BB-88C5-8314E23AC92A}"/>
                </a:ext>
              </a:extLst>
            </p:cNvPr>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a:extLst>
              <a:ext uri="{FF2B5EF4-FFF2-40B4-BE49-F238E27FC236}">
                <a16:creationId xmlns="" xmlns:a16="http://schemas.microsoft.com/office/drawing/2014/main"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 xmlns:p14="http://schemas.microsoft.com/office/powerpoint/2010/main" val="358777169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 xmlns:a16="http://schemas.microsoft.com/office/drawing/2014/main"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 xmlns:a16="http://schemas.microsoft.com/office/drawing/2014/main"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 xmlns:p14="http://schemas.microsoft.com/office/powerpoint/2010/main" val="2271535523"/>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 xmlns:a16="http://schemas.microsoft.com/office/drawing/2014/main"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 xmlns:a16="http://schemas.microsoft.com/office/drawing/2014/main"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 xmlns:p14="http://schemas.microsoft.com/office/powerpoint/2010/main" val="1766780829"/>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 xmlns:p14="http://schemas.microsoft.com/office/powerpoint/2010/main" val="714291489"/>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3F57EB4E-974C-4202-A61A-C67230017F3B}"/>
              </a:ext>
            </a:extLst>
          </p:cNvPr>
          <p:cNvSpPr/>
          <p:nvPr/>
        </p:nvSpPr>
        <p:spPr>
          <a:xfrm>
            <a:off x="164208" y="3821058"/>
            <a:ext cx="4328300"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 ';</a:t>
            </a:r>
            <a:r>
              <a:rPr lang="en-IN" dirty="0">
                <a:solidFill>
                  <a:srgbClr val="00B050"/>
                </a:solidFill>
                <a:latin typeface="Palatino Linotype" panose="02040502050505030304" pitchFamily="18" charset="0"/>
                <a:ea typeface="Times New Roman" panose="02020603050405020304" pitchFamily="18" charset="0"/>
              </a:rPr>
              <a:t> </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rgbClr val="669900"/>
                </a:solidFill>
                <a:latin typeface="Palatino Linotype" panose="02040502050505030304" pitchFamily="18" charset="0"/>
              </a:rPr>
              <a:t>IGNORE_SPACE</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p:txBody>
      </p:sp>
      <p:sp>
        <p:nvSpPr>
          <p:cNvPr id="22" name="TextBox 21">
            <a:extLst>
              <a:ext uri="{FF2B5EF4-FFF2-40B4-BE49-F238E27FC236}">
                <a16:creationId xmlns=""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grpSp>
        <p:nvGrpSpPr>
          <p:cNvPr id="23" name="Group 22">
            <a:extLst>
              <a:ext uri="{FF2B5EF4-FFF2-40B4-BE49-F238E27FC236}">
                <a16:creationId xmlns="" xmlns:a16="http://schemas.microsoft.com/office/drawing/2014/main" id="{CE3131AA-8985-49D1-86AB-38DD9831DD59}"/>
              </a:ext>
            </a:extLst>
          </p:cNvPr>
          <p:cNvGrpSpPr/>
          <p:nvPr/>
        </p:nvGrpSpPr>
        <p:grpSpPr>
          <a:xfrm>
            <a:off x="502403" y="198028"/>
            <a:ext cx="11209427" cy="1502780"/>
            <a:chOff x="407368" y="3356992"/>
            <a:chExt cx="11209427" cy="1502780"/>
          </a:xfrm>
        </p:grpSpPr>
        <p:grpSp>
          <p:nvGrpSpPr>
            <p:cNvPr id="24" name="Group 23">
              <a:extLst>
                <a:ext uri="{FF2B5EF4-FFF2-40B4-BE49-F238E27FC236}">
                  <a16:creationId xmlns="" xmlns:a16="http://schemas.microsoft.com/office/drawing/2014/main" id="{94E636B0-6BC3-4148-8D3C-427EBF065EE5}"/>
                </a:ext>
              </a:extLst>
            </p:cNvPr>
            <p:cNvGrpSpPr/>
            <p:nvPr/>
          </p:nvGrpSpPr>
          <p:grpSpPr>
            <a:xfrm>
              <a:off x="412526" y="3356992"/>
              <a:ext cx="11204269" cy="1502780"/>
              <a:chOff x="412526" y="3406524"/>
              <a:chExt cx="11204269" cy="1502780"/>
            </a:xfrm>
          </p:grpSpPr>
          <p:grpSp>
            <p:nvGrpSpPr>
              <p:cNvPr id="28" name="Group 27">
                <a:extLst>
                  <a:ext uri="{FF2B5EF4-FFF2-40B4-BE49-F238E27FC236}">
                    <a16:creationId xmlns="" xmlns:a16="http://schemas.microsoft.com/office/drawing/2014/main" id="{CAFF3BCE-5149-467D-ACDE-04727E696330}"/>
                  </a:ext>
                </a:extLst>
              </p:cNvPr>
              <p:cNvGrpSpPr/>
              <p:nvPr/>
            </p:nvGrpSpPr>
            <p:grpSpPr>
              <a:xfrm>
                <a:off x="412526" y="3501008"/>
                <a:ext cx="9607515" cy="1310984"/>
                <a:chOff x="267703" y="1600839"/>
                <a:chExt cx="9607515" cy="1310984"/>
              </a:xfrm>
            </p:grpSpPr>
            <p:sp>
              <p:nvSpPr>
                <p:cNvPr id="32" name="Rectangle 31">
                  <a:extLst>
                    <a:ext uri="{FF2B5EF4-FFF2-40B4-BE49-F238E27FC236}">
                      <a16:creationId xmlns="" xmlns:a16="http://schemas.microsoft.com/office/drawing/2014/main" id="{726E582E-8FC8-4449-BFCC-E01A75DA8DE0}"/>
                    </a:ext>
                  </a:extLst>
                </p:cNvPr>
                <p:cNvSpPr/>
                <p:nvPr/>
              </p:nvSpPr>
              <p:spPr>
                <a:xfrm>
                  <a:off x="5797328" y="1609673"/>
                  <a:ext cx="3377510"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 xmlns:a16="http://schemas.microsoft.com/office/drawing/2014/main" id="{99CB8634-0B43-4A24-92DD-0C67937DD4B6}"/>
                    </a:ext>
                  </a:extLst>
                </p:cNvPr>
                <p:cNvGrpSpPr/>
                <p:nvPr/>
              </p:nvGrpSpPr>
              <p:grpSpPr>
                <a:xfrm>
                  <a:off x="1651832" y="1600839"/>
                  <a:ext cx="8223386" cy="1310984"/>
                  <a:chOff x="31591" y="1556792"/>
                  <a:chExt cx="8223386" cy="1310984"/>
                </a:xfrm>
              </p:grpSpPr>
              <p:grpSp>
                <p:nvGrpSpPr>
                  <p:cNvPr id="36" name="Group 35">
                    <a:extLst>
                      <a:ext uri="{FF2B5EF4-FFF2-40B4-BE49-F238E27FC236}">
                        <a16:creationId xmlns="" xmlns:a16="http://schemas.microsoft.com/office/drawing/2014/main" id="{743A30DF-CFB2-47E9-8800-70A2707E1BC3}"/>
                      </a:ext>
                    </a:extLst>
                  </p:cNvPr>
                  <p:cNvGrpSpPr/>
                  <p:nvPr/>
                </p:nvGrpSpPr>
                <p:grpSpPr>
                  <a:xfrm>
                    <a:off x="669977" y="1556792"/>
                    <a:ext cx="6884620" cy="1310984"/>
                    <a:chOff x="669977" y="1556792"/>
                    <a:chExt cx="6884620" cy="1310984"/>
                  </a:xfrm>
                </p:grpSpPr>
                <p:sp>
                  <p:nvSpPr>
                    <p:cNvPr id="40" name="Rectangle 39">
                      <a:extLst>
                        <a:ext uri="{FF2B5EF4-FFF2-40B4-BE49-F238E27FC236}">
                          <a16:creationId xmlns="" xmlns:a16="http://schemas.microsoft.com/office/drawing/2014/main" id="{19C9E3B9-239E-4243-A4C5-84B48F61150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 xmlns:a16="http://schemas.microsoft.com/office/drawing/2014/main" id="{3DF3C462-6489-483A-AF7F-25145E2E1DE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42" name="TextBox 41">
                      <a:extLst>
                        <a:ext uri="{FF2B5EF4-FFF2-40B4-BE49-F238E27FC236}">
                          <a16:creationId xmlns="" xmlns:a16="http://schemas.microsoft.com/office/drawing/2014/main" id="{622CFD00-4E16-494B-ACFC-0F381B4E7F4A}"/>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43" name="TextBox 42">
                      <a:extLst>
                        <a:ext uri="{FF2B5EF4-FFF2-40B4-BE49-F238E27FC236}">
                          <a16:creationId xmlns="" xmlns:a16="http://schemas.microsoft.com/office/drawing/2014/main" id="{0F13E804-F6F0-4615-BBF5-B341E5E142A8}"/>
                        </a:ext>
                      </a:extLst>
                    </p:cNvPr>
                    <p:cNvSpPr txBox="1"/>
                    <p:nvPr/>
                  </p:nvSpPr>
                  <p:spPr>
                    <a:xfrm>
                      <a:off x="4202827" y="2159890"/>
                      <a:ext cx="3351770" cy="707886"/>
                    </a:xfrm>
                    <a:prstGeom prst="rect">
                      <a:avLst/>
                    </a:prstGeom>
                    <a:noFill/>
                  </p:spPr>
                  <p:txBody>
                    <a:bodyPr wrap="square">
                      <a:spAutoFit/>
                    </a:bodyPr>
                    <a:lstStyle/>
                    <a:p>
                      <a:pPr algn="ctr"/>
                      <a:r>
                        <a:rPr lang="en-IN" sz="2000" dirty="0">
                          <a:latin typeface="Liberation Mono"/>
                          <a:cs typeface="Arial" panose="020B0604020202020204" pitchFamily="34" charset="0"/>
                        </a:rPr>
                        <a:t>AVG(sal), SUM(sal), MAX(sal), MIN(sal), COUNT(*) </a:t>
                      </a:r>
                      <a:endParaRPr lang="en-IN" sz="2000" dirty="0"/>
                    </a:p>
                  </p:txBody>
                </p:sp>
              </p:grpSp>
              <p:sp>
                <p:nvSpPr>
                  <p:cNvPr id="37" name="Arrow: Right 36">
                    <a:extLst>
                      <a:ext uri="{FF2B5EF4-FFF2-40B4-BE49-F238E27FC236}">
                        <a16:creationId xmlns="" xmlns:a16="http://schemas.microsoft.com/office/drawing/2014/main" id="{6E8B70FA-6C4C-4020-BD57-2B4C4506D77C}"/>
                      </a:ext>
                    </a:extLst>
                  </p:cNvPr>
                  <p:cNvSpPr/>
                  <p:nvPr/>
                </p:nvSpPr>
                <p:spPr>
                  <a:xfrm>
                    <a:off x="3509313"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 xmlns:a16="http://schemas.microsoft.com/office/drawing/2014/main" id="{107530B9-567C-47B3-918A-66D9F1E05E32}"/>
                      </a:ext>
                    </a:extLst>
                  </p:cNvPr>
                  <p:cNvSpPr/>
                  <p:nvPr/>
                </p:nvSpPr>
                <p:spPr>
                  <a:xfrm>
                    <a:off x="3159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 xmlns:a16="http://schemas.microsoft.com/office/drawing/2014/main" id="{F3808D24-EF2B-46C2-B5A6-0B38AC78C16B}"/>
                      </a:ext>
                    </a:extLst>
                  </p:cNvPr>
                  <p:cNvSpPr/>
                  <p:nvPr/>
                </p:nvSpPr>
                <p:spPr>
                  <a:xfrm>
                    <a:off x="764857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Flowchart: Magnetic Disk 33">
                  <a:extLst>
                    <a:ext uri="{FF2B5EF4-FFF2-40B4-BE49-F238E27FC236}">
                      <a16:creationId xmlns="" xmlns:a16="http://schemas.microsoft.com/office/drawing/2014/main" id="{B58E8E8F-85DE-4420-8248-24F3EEA5B0AE}"/>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TextBox 34">
                  <a:extLst>
                    <a:ext uri="{FF2B5EF4-FFF2-40B4-BE49-F238E27FC236}">
                      <a16:creationId xmlns="" xmlns:a16="http://schemas.microsoft.com/office/drawing/2014/main" id="{B19C995D-F3E4-4F0A-AFEA-71C0B9092F55}"/>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9" name="Oval 28">
                <a:extLst>
                  <a:ext uri="{FF2B5EF4-FFF2-40B4-BE49-F238E27FC236}">
                    <a16:creationId xmlns="" xmlns:a16="http://schemas.microsoft.com/office/drawing/2014/main" id="{652843F7-8AA5-41DB-8989-D33A2261BBE0}"/>
                  </a:ext>
                </a:extLst>
              </p:cNvPr>
              <p:cNvSpPr/>
              <p:nvPr/>
            </p:nvSpPr>
            <p:spPr>
              <a:xfrm>
                <a:off x="1011401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 xmlns:a16="http://schemas.microsoft.com/office/drawing/2014/main" id="{95D9BA61-B732-48D1-A2FF-49FB1E8E5FD4}"/>
                  </a:ext>
                </a:extLst>
              </p:cNvPr>
              <p:cNvSpPr txBox="1"/>
              <p:nvPr/>
            </p:nvSpPr>
            <p:spPr>
              <a:xfrm>
                <a:off x="10136999"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5" name="TextBox 24">
              <a:extLst>
                <a:ext uri="{FF2B5EF4-FFF2-40B4-BE49-F238E27FC236}">
                  <a16:creationId xmlns="" xmlns:a16="http://schemas.microsoft.com/office/drawing/2014/main" id="{2ECA9159-2347-444F-9C35-D74AF710330A}"/>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6" name="TextBox 25">
              <a:extLst>
                <a:ext uri="{FF2B5EF4-FFF2-40B4-BE49-F238E27FC236}">
                  <a16:creationId xmlns="" xmlns:a16="http://schemas.microsoft.com/office/drawing/2014/main" id="{3A57EA96-7915-4C10-8530-8BF34776689D}"/>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4" name="TextBox 3">
            <a:extLst>
              <a:ext uri="{FF2B5EF4-FFF2-40B4-BE49-F238E27FC236}">
                <a16:creationId xmlns="" xmlns:a16="http://schemas.microsoft.com/office/drawing/2014/main" id="{808668D8-7BB2-40B6-8722-AD75065B3101}"/>
              </a:ext>
            </a:extLst>
          </p:cNvPr>
          <p:cNvSpPr txBox="1"/>
          <p:nvPr/>
        </p:nvSpPr>
        <p:spPr>
          <a:xfrm>
            <a:off x="2629857" y="2463279"/>
            <a:ext cx="6912768"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latin typeface="Liberation Mono"/>
                  <a:cs typeface="Arial" panose="020B0604020202020204" pitchFamily="34" charset="0"/>
                </a:rPr>
                <a:t>. . .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 xmlns:a16="http://schemas.microsoft.com/office/drawing/2014/main" id="{F2213E18-2971-4F7B-9255-CB2707BBA893}"/>
                </a:ext>
              </a:extLst>
            </p:cNvPr>
            <p:cNvSpPr txBox="1"/>
            <p:nvPr/>
          </p:nvSpPr>
          <p:spPr>
            <a:xfrm>
              <a:off x="7484361" y="3573016"/>
              <a:ext cx="1740873" cy="400110"/>
            </a:xfrm>
            <a:prstGeom prst="rect">
              <a:avLst/>
            </a:prstGeom>
            <a:noFill/>
          </p:spPr>
          <p:txBody>
            <a:bodyPr wrap="square">
              <a:spAutoFit/>
            </a:bodyPr>
            <a:lstStyle/>
            <a:p>
              <a:r>
                <a:rPr lang="en-US" sz="2000" b="1" dirty="0">
                  <a:solidFill>
                    <a:srgbClr val="669900"/>
                  </a:solidFill>
                  <a:latin typeface="Liberation Mono"/>
                </a:rPr>
                <a:t>this is invalid</a:t>
              </a:r>
              <a:endParaRPr lang="en-IN" sz="2000" b="1" dirty="0"/>
            </a:p>
          </p:txBody>
        </p:sp>
      </p:grpSp>
    </p:spTree>
    <p:extLst>
      <p:ext uri="{BB962C8B-B14F-4D97-AF65-F5344CB8AC3E}">
        <p14:creationId xmlns="" xmlns:p14="http://schemas.microsoft.com/office/powerpoint/2010/main" val="201450755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83B62AA-306C-4E56-95DB-361C8CE1A765}"/>
              </a:ext>
            </a:extLst>
          </p:cNvPr>
          <p:cNvSpPr/>
          <p:nvPr/>
        </p:nvSpPr>
        <p:spPr>
          <a:xfrm>
            <a:off x="319314" y="527769"/>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 xmlns:a16="http://schemas.microsoft.com/office/drawing/2014/main" id="{BE0FFF71-9A93-4CF0-956C-57CEC3208480}"/>
              </a:ext>
            </a:extLst>
          </p:cNvPr>
          <p:cNvSpPr/>
          <p:nvPr/>
        </p:nvSpPr>
        <p:spPr>
          <a:xfrm>
            <a:off x="319314" y="2636912"/>
            <a:ext cx="11608540" cy="40626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6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6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p:txBody>
      </p:sp>
    </p:spTree>
    <p:extLst>
      <p:ext uri="{BB962C8B-B14F-4D97-AF65-F5344CB8AC3E}">
        <p14:creationId xmlns="" xmlns:p14="http://schemas.microsoft.com/office/powerpoint/2010/main" val="1099243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Group 18"/>
          <p:cNvGrpSpPr/>
          <p:nvPr/>
        </p:nvGrpSpPr>
        <p:grpSpPr>
          <a:xfrm>
            <a:off x="8472264" y="3095197"/>
            <a:ext cx="3534998" cy="3534202"/>
            <a:chOff x="5564023" y="2715357"/>
            <a:chExt cx="3769267" cy="3811560"/>
          </a:xfrm>
        </p:grpSpPr>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802179" cy="427796"/>
            </a:xfrm>
            <a:prstGeom prst="rect">
              <a:avLst/>
            </a:prstGeom>
            <a:noFill/>
          </p:spPr>
          <p:txBody>
            <a:bodyPr wrap="none" rtlCol="0">
              <a:spAutoFit/>
            </a:bodyPr>
            <a:lstStyle/>
            <a:p>
              <a:r>
                <a:rPr lang="en-IN" dirty="0"/>
                <a:t>Entity</a:t>
              </a:r>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171018" cy="427796"/>
            </a:xfrm>
            <a:prstGeom prst="rect">
              <a:avLst/>
            </a:prstGeom>
            <a:noFill/>
          </p:spPr>
          <p:txBody>
            <a:bodyPr wrap="none" rtlCol="0">
              <a:spAutoFit/>
            </a:bodyPr>
            <a:lstStyle/>
            <a:p>
              <a:r>
                <a:rPr lang="en-IN" dirty="0"/>
                <a:t>Attribute</a:t>
              </a:r>
            </a:p>
          </p:txBody>
        </p:sp>
      </p:grpSp>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4" name="Rectangle 3"/>
          <p:cNvSpPr/>
          <p:nvPr/>
        </p:nvSpPr>
        <p:spPr>
          <a:xfrm>
            <a:off x="184738" y="291789"/>
            <a:ext cx="11486200" cy="1323439"/>
          </a:xfrm>
          <a:prstGeom prst="rect">
            <a:avLst/>
          </a:prstGeom>
        </p:spPr>
        <p:txBody>
          <a:bodyPr wrap="square">
            <a:spAutoFit/>
          </a:bodyPr>
          <a:lstStyle/>
          <a:p>
            <a:pPr algn="just"/>
            <a:r>
              <a:rPr lang="en-IN" dirty="0">
                <a:solidFill>
                  <a:schemeClr val="accent6">
                    <a:lumMod val="75000"/>
                  </a:schemeClr>
                </a:solidFill>
                <a:latin typeface="Palatino Linotype" panose="02040502050505030304" pitchFamily="18" charset="0"/>
                <a:cs typeface="Arial" panose="020B0604020202020204" pitchFamily="34" charset="0"/>
              </a:rPr>
              <a:t>When you are designing attributes for your entities, </a:t>
            </a:r>
            <a:r>
              <a:rPr lang="en-IN" sz="2000" b="1" dirty="0">
                <a:solidFill>
                  <a:srgbClr val="006C86"/>
                </a:solidFill>
                <a:latin typeface="Palatino Linotype" panose="02040502050505030304" pitchFamily="18" charset="0"/>
                <a:cs typeface="Arial" panose="020B0604020202020204" pitchFamily="34" charset="0"/>
              </a:rPr>
              <a:t>you will sometimes find that an attribute does not have a value</a:t>
            </a:r>
            <a:r>
              <a:rPr lang="en-IN" dirty="0">
                <a:solidFill>
                  <a:schemeClr val="accent6">
                    <a:lumMod val="75000"/>
                  </a:schemeClr>
                </a:solidFill>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For example</a:t>
            </a:r>
            <a:r>
              <a:rPr lang="en-IN" dirty="0">
                <a:solidFill>
                  <a:schemeClr val="accent6">
                    <a:lumMod val="75000"/>
                  </a:schemeClr>
                </a:solidFill>
                <a:latin typeface="Palatino Linotype" panose="02040502050505030304" pitchFamily="18" charset="0"/>
                <a:cs typeface="Arial" panose="020B0604020202020204" pitchFamily="34" charset="0"/>
              </a:rPr>
              <a:t>, you might want an attribute for a person's middle name, but you can't require a value because some people have no middle name</a:t>
            </a:r>
            <a:r>
              <a:rPr lang="en-IN" i="1" dirty="0">
                <a:solidFill>
                  <a:srgbClr val="D9DD21"/>
                </a:solidFill>
                <a:latin typeface="Palatino Linotype" panose="02040502050505030304" pitchFamily="18" charset="0"/>
                <a:cs typeface="Arial" panose="020B0604020202020204" pitchFamily="34" charset="0"/>
              </a:rPr>
              <a:t>. </a:t>
            </a:r>
            <a:r>
              <a:rPr lang="en-IN" sz="2000" b="1" dirty="0">
                <a:latin typeface="Palatino Linotype" panose="02040502050505030304" pitchFamily="18" charset="0"/>
                <a:cs typeface="Arial" panose="020B0604020202020204" pitchFamily="34" charset="0"/>
              </a:rPr>
              <a:t>For these, you can define the attribute so that it can contain null values.</a:t>
            </a:r>
            <a:endParaRPr lang="en-IN" b="1" dirty="0">
              <a:latin typeface="Palatino Linotype" panose="02040502050505030304" pitchFamily="18" charset="0"/>
              <a:cs typeface="Arial" panose="020B0604020202020204" pitchFamily="34" charset="0"/>
            </a:endParaRPr>
          </a:p>
        </p:txBody>
      </p:sp>
      <p:sp>
        <p:nvSpPr>
          <p:cNvPr id="5" name="Rectangle 4"/>
          <p:cNvSpPr/>
          <p:nvPr/>
        </p:nvSpPr>
        <p:spPr>
          <a:xfrm>
            <a:off x="184738" y="4255348"/>
            <a:ext cx="8749896" cy="1323439"/>
          </a:xfrm>
          <a:prstGeom prst="rect">
            <a:avLst/>
          </a:prstGeom>
        </p:spPr>
        <p:txBody>
          <a:bodyPr wrap="square">
            <a:spAutoFit/>
          </a:bodyPr>
          <a:lstStyle/>
          <a:p>
            <a:pPr algn="just"/>
            <a:r>
              <a:rPr lang="en-IN" sz="2000" b="1" dirty="0">
                <a:solidFill>
                  <a:srgbClr val="006C86"/>
                </a:solidFill>
                <a:latin typeface="Palatino Linotype" panose="02040502050505030304" pitchFamily="18" charset="0"/>
                <a:cs typeface="Arial" panose="020B0604020202020204" pitchFamily="34" charset="0"/>
              </a:rPr>
              <a:t>In some cases, you might not want a specific attribute to contain a null value</a:t>
            </a:r>
            <a:r>
              <a:rPr lang="en-IN" dirty="0">
                <a:solidFill>
                  <a:schemeClr val="accent6">
                    <a:lumMod val="75000"/>
                  </a:schemeClr>
                </a:solidFill>
                <a:latin typeface="Palatino Linotype" panose="02040502050505030304" pitchFamily="18" charset="0"/>
                <a:cs typeface="Arial" panose="020B0604020202020204" pitchFamily="34" charset="0"/>
              </a:rPr>
              <a:t>, but you don't want to require that the user or program always provide a value. In this case, a default value might be appropriate. </a:t>
            </a:r>
            <a:r>
              <a:rPr lang="en-IN" sz="2000" b="1" dirty="0">
                <a:latin typeface="Palatino Linotype" panose="02040502050505030304" pitchFamily="18" charset="0"/>
                <a:cs typeface="Arial" panose="020B0604020202020204" pitchFamily="34" charset="0"/>
              </a:rPr>
              <a:t>A default value is a value that applies to an attribute if no other valid value is available</a:t>
            </a:r>
            <a:r>
              <a:rPr lang="en-IN" sz="2000" dirty="0">
                <a:latin typeface="Palatino Linotype" panose="02040502050505030304" pitchFamily="18" charset="0"/>
                <a:cs typeface="Arial" panose="020B0604020202020204" pitchFamily="34" charset="0"/>
              </a:rPr>
              <a:t>.</a:t>
            </a:r>
          </a:p>
        </p:txBody>
      </p:sp>
      <p:sp>
        <p:nvSpPr>
          <p:cNvPr id="6" name="Rectangle 5">
            <a:extLst>
              <a:ext uri="{FF2B5EF4-FFF2-40B4-BE49-F238E27FC236}">
                <a16:creationId xmlns="" xmlns:a16="http://schemas.microsoft.com/office/drawing/2014/main" id="{82208478-F271-4139-8A17-511DF10D4431}"/>
              </a:ext>
            </a:extLst>
          </p:cNvPr>
          <p:cNvSpPr/>
          <p:nvPr/>
        </p:nvSpPr>
        <p:spPr>
          <a:xfrm>
            <a:off x="2604189" y="3193246"/>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Tree>
    <p:extLst>
      <p:ext uri="{BB962C8B-B14F-4D97-AF65-F5344CB8AC3E}">
        <p14:creationId xmlns="" xmlns:p14="http://schemas.microsoft.com/office/powerpoint/2010/main" val="223401202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 xmlns:p14="http://schemas.microsoft.com/office/powerpoint/2010/main" val="123124520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 xmlns:p14="http://schemas.microsoft.com/office/powerpoint/2010/main" val="237955769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a:solidFill>
                  <a:srgbClr val="E75C0F"/>
                </a:solidFill>
                <a:latin typeface="Liberation Mono"/>
                <a:cs typeface="Arial" panose="020B0604020202020204" pitchFamily="34" charset="0"/>
              </a:rPr>
              <a:t>r </a:t>
            </a:r>
            <a:r>
              <a:rPr lang="en-US" sz="2400" dirty="0">
                <a:solidFill>
                  <a:srgbClr val="E75C0F"/>
                </a:solidFill>
                <a:latin typeface="Liberation Mono"/>
                <a:cs typeface="Arial" panose="020B0604020202020204" pitchFamily="34" charset="0"/>
              </a:rPr>
              <a:t>=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 xmlns:p14="http://schemas.microsoft.com/office/powerpoint/2010/main" val="334305015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 xmlns:p14="http://schemas.microsoft.com/office/powerpoint/2010/main" val="406773879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 xmlns:p14="http://schemas.microsoft.com/office/powerpoint/2010/main" val="426501763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 xmlns:p14="http://schemas.microsoft.com/office/powerpoint/2010/main" val="5694395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21599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GROUP_CONCAT</a:t>
            </a:r>
            <a:r>
              <a:rPr lang="en-IN" sz="2000" b="0" i="0" dirty="0">
                <a:solidFill>
                  <a:srgbClr val="999999"/>
                </a:solidFill>
                <a:effectLst/>
                <a:latin typeface="Liberation Mono"/>
              </a:rPr>
              <a: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ORDER</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BY</a:t>
            </a:r>
            <a:r>
              <a:rPr lang="en-IN" sz="2000" b="0" i="0" dirty="0">
                <a:solidFill>
                  <a:srgbClr val="000000"/>
                </a:solidFill>
                <a:effectLst/>
                <a:latin typeface="Liberation Mono"/>
              </a:rPr>
              <a:t> {</a:t>
            </a:r>
            <a:r>
              <a:rPr lang="en-IN" sz="2000" b="0" i="1" dirty="0">
                <a:solidFill>
                  <a:srgbClr val="000000"/>
                </a:solidFill>
                <a:effectLst/>
                <a:latin typeface="Liberation Mono"/>
              </a:rPr>
              <a:t>unsigned_integer</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a:t>
            </a:r>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ASC</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DESC</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rgbClr val="999999"/>
                </a:solidFill>
                <a:effectLst/>
                <a:latin typeface="Liberation Mono"/>
              </a:rPr>
              <a:t>. . .]]</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SEPARATOR</a:t>
            </a:r>
            <a:r>
              <a:rPr lang="en-IN" sz="2000" b="0" i="0" dirty="0">
                <a:solidFill>
                  <a:srgbClr val="000000"/>
                </a:solidFill>
                <a:effectLst/>
                <a:latin typeface="Liberation Mono"/>
              </a:rPr>
              <a:t> </a:t>
            </a:r>
            <a:r>
              <a:rPr lang="en-IN" sz="2000" b="0" i="1" dirty="0">
                <a:solidFill>
                  <a:srgbClr val="000000"/>
                </a:solidFill>
                <a:effectLst/>
                <a:latin typeface="Liberation Mono"/>
              </a:rPr>
              <a:t>str_val</a:t>
            </a:r>
            <a:r>
              <a:rPr lang="en-IN" sz="2000" b="0" i="0" dirty="0">
                <a:solidFill>
                  <a:srgbClr val="999999"/>
                </a:solidFill>
                <a:effectLst/>
                <a:latin typeface="Liberation Mono"/>
              </a:rPr>
              <a:t>])</a:t>
            </a:r>
            <a:endParaRPr lang="en-IN" sz="2000" dirty="0">
              <a:latin typeface="Liberation Mono"/>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latin typeface="Liberation Mono"/>
              </a:rPr>
              <a:t>job, </a:t>
            </a:r>
            <a:r>
              <a:rPr lang="en-IN" dirty="0">
                <a:solidFill>
                  <a:srgbClr val="DD4A68"/>
                </a:solidFill>
                <a:latin typeface="Liberation Mono"/>
              </a:rPr>
              <a:t>GROUP_CONCAT</a:t>
            </a:r>
            <a:r>
              <a:rPr lang="en-IN" dirty="0">
                <a:solidFill>
                  <a:schemeClr val="bg1">
                    <a:lumMod val="65000"/>
                  </a:schemeClr>
                </a:solidFill>
                <a:latin typeface="Liberation Mono"/>
              </a:rPr>
              <a:t>(</a:t>
            </a:r>
            <a:r>
              <a:rPr lang="en-IN" dirty="0">
                <a:latin typeface="Liberation Mono"/>
              </a:rPr>
              <a:t>ename</a:t>
            </a:r>
            <a:r>
              <a:rPr lang="en-IN"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deptno, </a:t>
            </a:r>
            <a:r>
              <a:rPr lang="en-US" dirty="0">
                <a:solidFill>
                  <a:srgbClr val="DD4A68"/>
                </a:solidFill>
                <a:latin typeface="Liberation Mono"/>
              </a:rPr>
              <a:t>GROUP_CONCAT</a:t>
            </a:r>
            <a:r>
              <a:rPr lang="en-US" dirty="0">
                <a:solidFill>
                  <a:schemeClr val="bg1">
                    <a:lumMod val="50000"/>
                  </a:schemeClr>
                </a:solidFill>
                <a:latin typeface="Liberation Mono"/>
              </a:rPr>
              <a:t>(</a:t>
            </a:r>
            <a:r>
              <a:rPr lang="en-US" dirty="0">
                <a:latin typeface="Liberation Mono"/>
              </a:rPr>
              <a:t>ename</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group </a:t>
            </a:r>
            <a:r>
              <a:rPr lang="en-US" dirty="0">
                <a:solidFill>
                  <a:srgbClr val="0077AA"/>
                </a:solidFill>
                <a:latin typeface="Liberation Mono"/>
                <a:cs typeface="Arial" panose="020B0604020202020204" pitchFamily="34" charset="0"/>
              </a:rPr>
              <a:t>BY</a:t>
            </a:r>
            <a:r>
              <a:rPr lang="en-US" dirty="0">
                <a:latin typeface="Liberation Mono"/>
              </a:rPr>
              <a:t> deptno;</a:t>
            </a:r>
          </a:p>
        </p:txBody>
      </p:sp>
      <p:sp>
        <p:nvSpPr>
          <p:cNvPr id="5" name="Rectangle 4">
            <a:extLst>
              <a:ext uri="{FF2B5EF4-FFF2-40B4-BE49-F238E27FC236}">
                <a16:creationId xmlns=""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 xmlns:a16="http://schemas.microsoft.com/office/drawing/2014/main" id="{A7A5E31E-1E71-46A8-AF9A-AE8DB0E19E7D}"/>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 xmlns:a16="http://schemas.microsoft.com/office/drawing/2014/main" id="{8635C907-F59D-42B4-B25D-39DEC0ED010E}"/>
              </a:ext>
            </a:extLst>
          </p:cNvPr>
          <p:cNvSpPr txBox="1"/>
          <p:nvPr/>
        </p:nvSpPr>
        <p:spPr>
          <a:xfrm>
            <a:off x="121161" y="4005064"/>
            <a:ext cx="11807486"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ename</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MAX</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p:txBody>
      </p:sp>
    </p:spTree>
    <p:extLst>
      <p:ext uri="{BB962C8B-B14F-4D97-AF65-F5344CB8AC3E}">
        <p14:creationId xmlns="" xmlns:p14="http://schemas.microsoft.com/office/powerpoint/2010/main" val="271941122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56490879-973F-4F6A-9B42-90527119B4C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1" name="Rectangle 10"/>
          <p:cNvSpPr/>
          <p:nvPr/>
        </p:nvSpPr>
        <p:spPr>
          <a:xfrm>
            <a:off x="0" y="2109822"/>
            <a:ext cx="9173589" cy="707886"/>
          </a:xfrm>
          <a:prstGeom prst="rect">
            <a:avLst/>
          </a:prstGeom>
        </p:spPr>
        <p:txBody>
          <a:bodyPr wrap="square">
            <a:spAutoFit/>
          </a:bodyPr>
          <a:lstStyle/>
          <a:p>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 </a:t>
            </a:r>
            <a:r>
              <a:rPr lang="en-US" sz="3200" dirty="0">
                <a:solidFill>
                  <a:srgbClr val="570528"/>
                </a:solidFill>
                <a:latin typeface="Arial" panose="020B0604020202020204" pitchFamily="34" charset="0"/>
                <a:ea typeface="Verdana" panose="020B0604030504040204" pitchFamily="34" charset="0"/>
                <a:cs typeface="Arial" panose="020B0604020202020204" pitchFamily="34" charset="0"/>
              </a:rPr>
              <a:t>. . .</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n,</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6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US" sz="3200" dirty="0">
                <a:solidFill>
                  <a:srgbClr val="570528"/>
                </a:solidFill>
                <a:latin typeface="Arial" panose="020B0604020202020204" pitchFamily="34" charset="0"/>
                <a:ea typeface="Verdana" panose="020B0604030504040204" pitchFamily="34" charset="0"/>
                <a:cs typeface="Arial" panose="020B0604020202020204" pitchFamily="34" charset="0"/>
              </a:rPr>
              <a:t>. . .</a:t>
            </a:r>
            <a:r>
              <a:rPr lang="en-US"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60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baseline="30000" dirty="0">
                <a:solidFill>
                  <a:srgbClr val="570528"/>
                </a:solidFill>
                <a:latin typeface="Arial" panose="020B0604020202020204" pitchFamily="34" charset="0"/>
                <a:ea typeface="Verdana" panose="020B0604030504040204" pitchFamily="34" charset="0"/>
                <a:cs typeface="Arial" panose="020B0604020202020204" pitchFamily="34" charset="0"/>
              </a:rPr>
              <a:t>(r)</a:t>
            </a:r>
          </a:p>
        </p:txBody>
      </p:sp>
      <p:sp>
        <p:nvSpPr>
          <p:cNvPr id="13" name="Rectangle 12">
            <a:extLst>
              <a:ext uri="{FF2B5EF4-FFF2-40B4-BE49-F238E27FC236}">
                <a16:creationId xmlns="" xmlns:a16="http://schemas.microsoft.com/office/drawing/2014/main" id="{757ECFB6-9F21-4C3E-A532-662AB5CA656F}"/>
              </a:ext>
            </a:extLst>
          </p:cNvPr>
          <p:cNvSpPr/>
          <p:nvPr/>
        </p:nvSpPr>
        <p:spPr>
          <a:xfrm>
            <a:off x="119336" y="3741420"/>
            <a:ext cx="11817276"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MySQL supports this.</a:t>
            </a:r>
          </a:p>
        </p:txBody>
      </p:sp>
      <p:pic>
        <p:nvPicPr>
          <p:cNvPr id="10" name="Picture 9">
            <a:extLst>
              <a:ext uri="{FF2B5EF4-FFF2-40B4-BE49-F238E27FC236}">
                <a16:creationId xmlns=""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
        <p:nvSpPr>
          <p:cNvPr id="16" name="Rectangle 15">
            <a:extLst>
              <a:ext uri="{FF2B5EF4-FFF2-40B4-BE49-F238E27FC236}">
                <a16:creationId xmlns="" xmlns:a16="http://schemas.microsoft.com/office/drawing/2014/main" id="{265D6D18-D073-4D3C-910F-DFBE5039F840}"/>
              </a:ext>
            </a:extLst>
          </p:cNvPr>
          <p:cNvSpPr/>
          <p:nvPr/>
        </p:nvSpPr>
        <p:spPr>
          <a:xfrm>
            <a:off x="201108" y="127050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 xmlns:p14="http://schemas.microsoft.com/office/powerpoint/2010/main" val="348767261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8" name="Rectangle 7"/>
          <p:cNvSpPr/>
          <p:nvPr/>
        </p:nvSpPr>
        <p:spPr>
          <a:xfrm>
            <a:off x="263352" y="762001"/>
            <a:ext cx="11665296" cy="230832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p>
        </p:txBody>
      </p:sp>
      <p:sp>
        <p:nvSpPr>
          <p:cNvPr id="9" name="Rectangle 8"/>
          <p:cNvSpPr/>
          <p:nvPr/>
        </p:nvSpPr>
        <p:spPr>
          <a:xfrm>
            <a:off x="263352" y="3861048"/>
            <a:ext cx="8686800" cy="1169551"/>
          </a:xfrm>
          <a:prstGeom prst="rect">
            <a:avLst/>
          </a:prstGeom>
        </p:spPr>
        <p:txBody>
          <a:bodyPr wrap="square">
            <a:spAutoFit/>
          </a:bodyPr>
          <a:lstStyle/>
          <a:p>
            <a:r>
              <a:rPr lang="en-IN" dirty="0">
                <a:solidFill>
                  <a:srgbClr val="FF0000"/>
                </a:solidFill>
                <a:latin typeface="Arial" panose="020B0604020202020204" pitchFamily="34" charset="0"/>
                <a:cs typeface="Arial" panose="020B0604020202020204" pitchFamily="34" charset="0"/>
              </a:rPr>
              <a:t>For example:</a:t>
            </a:r>
            <a:endParaRPr lang="en-IN" dirty="0">
              <a:solidFill>
                <a:srgbClr val="FF0000"/>
              </a:solidFill>
            </a:endParaRPr>
          </a:p>
          <a:p>
            <a:endParaRPr lang="en-US" sz="800" dirty="0">
              <a:solidFill>
                <a:srgbClr val="0077AA"/>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a:t>
            </a:r>
            <a:r>
              <a:rPr lang="en-US" dirty="0">
                <a:solidFill>
                  <a:srgbClr val="0077AA"/>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999999"/>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999999"/>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rPr>
              <a:t>ORDER</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NULL</a:t>
            </a:r>
            <a:r>
              <a:rPr lang="en-US" dirty="0">
                <a:latin typeface="Liberation Mono"/>
                <a:ea typeface="Times New Roman" panose="02020603050405020304" pitchFamily="18" charset="0"/>
              </a:rPr>
              <a:t>;</a:t>
            </a:r>
          </a:p>
          <a:p>
            <a:pPr marL="285750" indent="-285750">
              <a:buFont typeface="Arial" panose="020B0604020202020204" pitchFamily="34" charset="0"/>
              <a:buChar char="•"/>
            </a:pPr>
            <a:endParaRPr lang="en-US"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0077AA"/>
                </a:solidFill>
                <a:latin typeface="Liberation Mono"/>
                <a:cs typeface="Times New Roman" panose="02020603050405020304" pitchFamily="18" charset="0"/>
              </a:rPr>
              <a:t>FIELD</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 </a:t>
            </a:r>
            <a:r>
              <a:rPr lang="en-US" dirty="0">
                <a:solidFill>
                  <a:srgbClr val="669900"/>
                </a:solidFill>
                <a:latin typeface="Liberation Mono"/>
              </a:rPr>
              <a:t>'MANAGER'</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 xmlns:p14="http://schemas.microsoft.com/office/powerpoint/2010/main" val="29971258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1628800"/>
            <a:ext cx="883920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3</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a:t>
            </a:r>
          </a:p>
          <a:p>
            <a:pPr>
              <a:lnSpc>
                <a:spcPct val="150000"/>
              </a:lnSpc>
            </a:pPr>
            <a:r>
              <a:rPr lang="en-US" sz="2000" dirty="0">
                <a:solidFill>
                  <a:srgbClr val="0077AA"/>
                </a:solidFill>
                <a:latin typeface="Liberation Mono"/>
              </a:rPr>
              <a:t>    [GROUP BY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 expr | position}, </a:t>
            </a:r>
            <a:r>
              <a:rPr lang="en-US" sz="2000" dirty="0">
                <a:solidFill>
                  <a:schemeClr val="bg1">
                    <a:lumMod val="50000"/>
                  </a:schemeClr>
                </a:solidFill>
                <a:latin typeface="Liberation Mono"/>
              </a:rPr>
              <a:t>. . .</a:t>
            </a:r>
            <a:r>
              <a:rPr lang="en-US" sz="2000" dirty="0">
                <a:solidFill>
                  <a:srgbClr val="0077AA"/>
                </a:solidFill>
                <a:latin typeface="Liberation Mono"/>
              </a:rPr>
              <a:t> [WITH ROLLUP]]</a:t>
            </a: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6" name="TextBox 5">
            <a:extLst>
              <a:ext uri="{FF2B5EF4-FFF2-40B4-BE49-F238E27FC236}">
                <a16:creationId xmlns="" xmlns:a16="http://schemas.microsoft.com/office/drawing/2014/main" id="{D8360161-F92F-4949-B02D-353600F0F280}"/>
              </a:ext>
            </a:extLst>
          </p:cNvPr>
          <p:cNvSpPr txBox="1"/>
          <p:nvPr/>
        </p:nvSpPr>
        <p:spPr>
          <a:xfrm>
            <a:off x="7054251" y="4048182"/>
            <a:ext cx="512104" cy="400110"/>
          </a:xfrm>
          <a:prstGeom prst="rect">
            <a:avLst/>
          </a:prstGeom>
          <a:noFill/>
        </p:spPr>
        <p:txBody>
          <a:bodyPr wrap="square">
            <a:spAutoFit/>
          </a:bodyPr>
          <a:lstStyle/>
          <a:p>
            <a:r>
              <a:rPr lang="en-IN" sz="2000" dirty="0">
                <a:latin typeface="Liberation Mono"/>
                <a:cs typeface="Arial" panose="020B0604020202020204" pitchFamily="34" charset="0"/>
              </a:rPr>
              <a:t>job</a:t>
            </a:r>
            <a:endParaRPr lang="en-IN" sz="2000" dirty="0"/>
          </a:p>
        </p:txBody>
      </p:sp>
      <p:sp>
        <p:nvSpPr>
          <p:cNvPr id="24" name="TextBox 23">
            <a:extLst>
              <a:ext uri="{FF2B5EF4-FFF2-40B4-BE49-F238E27FC236}">
                <a16:creationId xmlns="" xmlns:a16="http://schemas.microsoft.com/office/drawing/2014/main" id="{DC48881F-816C-40CC-9D5A-8AB3C8F1FF44}"/>
              </a:ext>
            </a:extLst>
          </p:cNvPr>
          <p:cNvSpPr txBox="1"/>
          <p:nvPr/>
        </p:nvSpPr>
        <p:spPr>
          <a:xfrm>
            <a:off x="412526" y="2708920"/>
            <a:ext cx="762769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a:t>
            </a: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rPr>
              <a:t>WITH</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ROLLUP</a:t>
            </a:r>
            <a:r>
              <a:rPr lang="en-US" dirty="0">
                <a:solidFill>
                  <a:srgbClr val="000000"/>
                </a:solidFill>
                <a:latin typeface="Liberation Mono"/>
                <a:ea typeface="Times New Roman" panose="02020603050405020304" pitchFamily="18" charset="0"/>
              </a:rPr>
              <a:t>;</a:t>
            </a:r>
            <a:endParaRPr lang="en-IN" dirty="0"/>
          </a:p>
        </p:txBody>
      </p:sp>
      <p:grpSp>
        <p:nvGrpSpPr>
          <p:cNvPr id="22" name="Group 21">
            <a:extLst>
              <a:ext uri="{FF2B5EF4-FFF2-40B4-BE49-F238E27FC236}">
                <a16:creationId xmlns="" xmlns:a16="http://schemas.microsoft.com/office/drawing/2014/main" id="{67968BB6-B821-4BAE-8246-7D6625153945}"/>
              </a:ext>
            </a:extLst>
          </p:cNvPr>
          <p:cNvGrpSpPr/>
          <p:nvPr/>
        </p:nvGrpSpPr>
        <p:grpSpPr>
          <a:xfrm>
            <a:off x="407368" y="3501008"/>
            <a:ext cx="10561355" cy="1502780"/>
            <a:chOff x="407368" y="3356992"/>
            <a:chExt cx="10561355" cy="1502780"/>
          </a:xfrm>
        </p:grpSpPr>
        <p:grpSp>
          <p:nvGrpSpPr>
            <p:cNvPr id="29" name="Group 28">
              <a:extLst>
                <a:ext uri="{FF2B5EF4-FFF2-40B4-BE49-F238E27FC236}">
                  <a16:creationId xmlns="" xmlns:a16="http://schemas.microsoft.com/office/drawing/2014/main" id="{D710AC62-49D8-40DD-A5CC-A8B84A460576}"/>
                </a:ext>
              </a:extLst>
            </p:cNvPr>
            <p:cNvGrpSpPr/>
            <p:nvPr/>
          </p:nvGrpSpPr>
          <p:grpSpPr>
            <a:xfrm>
              <a:off x="412526" y="3356992"/>
              <a:ext cx="10556197" cy="1502780"/>
              <a:chOff x="412526" y="3406524"/>
              <a:chExt cx="10556197" cy="1502780"/>
            </a:xfrm>
          </p:grpSpPr>
          <p:grpSp>
            <p:nvGrpSpPr>
              <p:cNvPr id="8" name="Group 7">
                <a:extLst>
                  <a:ext uri="{FF2B5EF4-FFF2-40B4-BE49-F238E27FC236}">
                    <a16:creationId xmlns="" xmlns:a16="http://schemas.microsoft.com/office/drawing/2014/main" id="{DABCC675-65EC-4680-94CF-83EF6CDAAEA2}"/>
                  </a:ext>
                </a:extLst>
              </p:cNvPr>
              <p:cNvGrpSpPr/>
              <p:nvPr/>
            </p:nvGrpSpPr>
            <p:grpSpPr>
              <a:xfrm>
                <a:off x="412526" y="3501008"/>
                <a:ext cx="8959443" cy="1304978"/>
                <a:chOff x="267703" y="1600839"/>
                <a:chExt cx="8959443" cy="1304978"/>
              </a:xfrm>
            </p:grpSpPr>
            <p:sp>
              <p:nvSpPr>
                <p:cNvPr id="13" name="Rectangle 12">
                  <a:extLst>
                    <a:ext uri="{FF2B5EF4-FFF2-40B4-BE49-F238E27FC236}">
                      <a16:creationId xmlns="" xmlns:a16="http://schemas.microsoft.com/office/drawing/2014/main" id="{774B0448-BC65-40CF-965F-BE874B439DF4}"/>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 xmlns:a16="http://schemas.microsoft.com/office/drawing/2014/main" id="{0B8C6AB2-3EE1-4365-9530-4DFE631A6BBD}"/>
                    </a:ext>
                  </a:extLst>
                </p:cNvPr>
                <p:cNvGrpSpPr/>
                <p:nvPr/>
              </p:nvGrpSpPr>
              <p:grpSpPr>
                <a:xfrm>
                  <a:off x="1651832" y="1600839"/>
                  <a:ext cx="7575314" cy="1296144"/>
                  <a:chOff x="31591" y="1556792"/>
                  <a:chExt cx="7575314" cy="1296144"/>
                </a:xfrm>
              </p:grpSpPr>
              <p:grpSp>
                <p:nvGrpSpPr>
                  <p:cNvPr id="16" name="Group 15">
                    <a:extLst>
                      <a:ext uri="{FF2B5EF4-FFF2-40B4-BE49-F238E27FC236}">
                        <a16:creationId xmlns="" xmlns:a16="http://schemas.microsoft.com/office/drawing/2014/main" id="{ACED14D2-CD51-46C7-9BC9-DB56FD4219BA}"/>
                      </a:ext>
                    </a:extLst>
                  </p:cNvPr>
                  <p:cNvGrpSpPr/>
                  <p:nvPr/>
                </p:nvGrpSpPr>
                <p:grpSpPr>
                  <a:xfrm>
                    <a:off x="669977" y="1556792"/>
                    <a:ext cx="6236548" cy="1296144"/>
                    <a:chOff x="669977" y="1556792"/>
                    <a:chExt cx="6236548" cy="1296144"/>
                  </a:xfrm>
                </p:grpSpPr>
                <p:sp>
                  <p:nvSpPr>
                    <p:cNvPr id="19" name="Rectangle 18">
                      <a:extLst>
                        <a:ext uri="{FF2B5EF4-FFF2-40B4-BE49-F238E27FC236}">
                          <a16:creationId xmlns="" xmlns:a16="http://schemas.microsoft.com/office/drawing/2014/main" id="{48CE68AC-7BFD-49BD-88C9-4E36689F7AB8}"/>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 xmlns:a16="http://schemas.microsoft.com/office/drawing/2014/main" id="{278ECDA3-147F-4DC1-8481-1B369EC5D08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1" name="TextBox 20">
                      <a:extLst>
                        <a:ext uri="{FF2B5EF4-FFF2-40B4-BE49-F238E27FC236}">
                          <a16:creationId xmlns="" xmlns:a16="http://schemas.microsoft.com/office/drawing/2014/main" id="{402E2D42-6CBF-496F-811B-A8A24EEA6F36}"/>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0" name="TextBox 29">
                      <a:extLst>
                        <a:ext uri="{FF2B5EF4-FFF2-40B4-BE49-F238E27FC236}">
                          <a16:creationId xmlns="" xmlns:a16="http://schemas.microsoft.com/office/drawing/2014/main" id="{05A4E335-48F1-45E2-9B05-671108E6B151}"/>
                        </a:ext>
                      </a:extLst>
                    </p:cNvPr>
                    <p:cNvSpPr txBox="1"/>
                    <p:nvPr/>
                  </p:nvSpPr>
                  <p:spPr>
                    <a:xfrm>
                      <a:off x="4202827" y="2159890"/>
                      <a:ext cx="270369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SUM</a:t>
                      </a:r>
                      <a:r>
                        <a:rPr lang="en-IN" sz="2000" dirty="0">
                          <a:latin typeface="Liberation Mono"/>
                          <a:cs typeface="Arial" panose="020B0604020202020204" pitchFamily="34" charset="0"/>
                        </a:rPr>
                        <a:t>(sal)</a:t>
                      </a:r>
                      <a:endParaRPr lang="en-IN" sz="2000" dirty="0"/>
                    </a:p>
                  </p:txBody>
                </p:sp>
              </p:grpSp>
              <p:sp>
                <p:nvSpPr>
                  <p:cNvPr id="17" name="Arrow: Right 16">
                    <a:extLst>
                      <a:ext uri="{FF2B5EF4-FFF2-40B4-BE49-F238E27FC236}">
                        <a16:creationId xmlns="" xmlns:a16="http://schemas.microsoft.com/office/drawing/2014/main" id="{4279E86E-5999-4B7D-A3B1-EBB26872159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 xmlns:a16="http://schemas.microsoft.com/office/drawing/2014/main" id="{AE790C6D-C04C-4E86-9058-CD225BB76E01}"/>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 xmlns:a16="http://schemas.microsoft.com/office/drawing/2014/main" id="{FE9BA234-8130-46DE-9192-B1964E3E1CD9}"/>
                      </a:ext>
                    </a:extLst>
                  </p:cNvPr>
                  <p:cNvSpPr/>
                  <p:nvPr/>
                </p:nvSpPr>
                <p:spPr>
                  <a:xfrm>
                    <a:off x="7000499"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 xmlns:a16="http://schemas.microsoft.com/office/drawing/2014/main" id="{7BEF2218-8779-421F-A5F0-1B09A8939B2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TextBox 13">
                  <a:extLst>
                    <a:ext uri="{FF2B5EF4-FFF2-40B4-BE49-F238E27FC236}">
                      <a16:creationId xmlns="" xmlns:a16="http://schemas.microsoft.com/office/drawing/2014/main" id="{ADA3F2E6-FEB8-414D-A720-E2453C788FE4}"/>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7" name="Oval 26">
                <a:extLst>
                  <a:ext uri="{FF2B5EF4-FFF2-40B4-BE49-F238E27FC236}">
                    <a16:creationId xmlns="" xmlns:a16="http://schemas.microsoft.com/office/drawing/2014/main" id="{E1559D8F-9700-4AE2-97E7-0448BF309EC2}"/>
                  </a:ext>
                </a:extLst>
              </p:cNvPr>
              <p:cNvSpPr/>
              <p:nvPr/>
            </p:nvSpPr>
            <p:spPr>
              <a:xfrm>
                <a:off x="9465943"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 xmlns:a16="http://schemas.microsoft.com/office/drawing/2014/main" id="{7B3B8AA1-CBBA-4EDD-9B88-F8FCF402B63E}"/>
                  </a:ext>
                </a:extLst>
              </p:cNvPr>
              <p:cNvSpPr txBox="1"/>
              <p:nvPr/>
            </p:nvSpPr>
            <p:spPr>
              <a:xfrm>
                <a:off x="9488927"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7" name="TextBox 6">
              <a:extLst>
                <a:ext uri="{FF2B5EF4-FFF2-40B4-BE49-F238E27FC236}">
                  <a16:creationId xmlns="" xmlns:a16="http://schemas.microsoft.com/office/drawing/2014/main" id="{03584EE4-FE15-44E7-B9B5-E669472CFB04}"/>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5" name="TextBox 14">
              <a:extLst>
                <a:ext uri="{FF2B5EF4-FFF2-40B4-BE49-F238E27FC236}">
                  <a16:creationId xmlns="" xmlns:a16="http://schemas.microsoft.com/office/drawing/2014/main" id="{9E45AF3E-2EED-4B97-9352-AD3D9366363C}"/>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grpSp>
        <p:nvGrpSpPr>
          <p:cNvPr id="32" name="Group 31">
            <a:extLst>
              <a:ext uri="{FF2B5EF4-FFF2-40B4-BE49-F238E27FC236}">
                <a16:creationId xmlns="" xmlns:a16="http://schemas.microsoft.com/office/drawing/2014/main" id="{EEAE92F1-2CBC-4CDE-8195-0FB5F5904722}"/>
              </a:ext>
            </a:extLst>
          </p:cNvPr>
          <p:cNvGrpSpPr/>
          <p:nvPr/>
        </p:nvGrpSpPr>
        <p:grpSpPr>
          <a:xfrm>
            <a:off x="407367" y="5047456"/>
            <a:ext cx="5184577" cy="1765920"/>
            <a:chOff x="407367" y="5047456"/>
            <a:chExt cx="5184577" cy="1765920"/>
          </a:xfrm>
        </p:grpSpPr>
        <p:pic>
          <p:nvPicPr>
            <p:cNvPr id="12" name="Picture 11">
              <a:extLst>
                <a:ext uri="{FF2B5EF4-FFF2-40B4-BE49-F238E27FC236}">
                  <a16:creationId xmlns="" xmlns:a16="http://schemas.microsoft.com/office/drawing/2014/main" id="{544E9A64-307D-46FB-8B3C-9A920ED99676}"/>
                </a:ext>
              </a:extLst>
            </p:cNvPr>
            <p:cNvPicPr>
              <a:picLocks noChangeAspect="1"/>
            </p:cNvPicPr>
            <p:nvPr/>
          </p:nvPicPr>
          <p:blipFill>
            <a:blip r:embed="rId2"/>
            <a:stretch>
              <a:fillRect/>
            </a:stretch>
          </p:blipFill>
          <p:spPr>
            <a:xfrm>
              <a:off x="407367" y="5054914"/>
              <a:ext cx="2389636" cy="1715636"/>
            </a:xfrm>
            <a:prstGeom prst="rect">
              <a:avLst/>
            </a:prstGeom>
          </p:spPr>
        </p:pic>
        <p:pic>
          <p:nvPicPr>
            <p:cNvPr id="31" name="Picture 30">
              <a:extLst>
                <a:ext uri="{FF2B5EF4-FFF2-40B4-BE49-F238E27FC236}">
                  <a16:creationId xmlns="" xmlns:a16="http://schemas.microsoft.com/office/drawing/2014/main" id="{C3436928-BAB0-49E2-A6F0-C856AC6AA96A}"/>
                </a:ext>
              </a:extLst>
            </p:cNvPr>
            <p:cNvPicPr>
              <a:picLocks noChangeAspect="1"/>
            </p:cNvPicPr>
            <p:nvPr/>
          </p:nvPicPr>
          <p:blipFill>
            <a:blip r:embed="rId3"/>
            <a:stretch>
              <a:fillRect/>
            </a:stretch>
          </p:blipFill>
          <p:spPr>
            <a:xfrm>
              <a:off x="3363522" y="5047456"/>
              <a:ext cx="2228422" cy="1765920"/>
            </a:xfrm>
            <a:prstGeom prst="rect">
              <a:avLst/>
            </a:prstGeom>
          </p:spPr>
        </p:pic>
      </p:grpSp>
    </p:spTree>
    <p:extLst>
      <p:ext uri="{BB962C8B-B14F-4D97-AF65-F5344CB8AC3E}">
        <p14:creationId xmlns="" xmlns:p14="http://schemas.microsoft.com/office/powerpoint/2010/main" val="1256834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259550" y="777710"/>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columns</a:t>
            </a:r>
            <a:endParaRPr lang="en-IN" sz="3600" dirty="0"/>
          </a:p>
        </p:txBody>
      </p:sp>
      <p:sp>
        <p:nvSpPr>
          <p:cNvPr id="4" name="Rectangle 3"/>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8" name="Rectangle 7"/>
          <p:cNvSpPr/>
          <p:nvPr/>
        </p:nvSpPr>
        <p:spPr>
          <a:xfrm>
            <a:off x="259549" y="1700808"/>
            <a:ext cx="11525081" cy="707886"/>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a:solidFill>
                  <a:srgbClr val="C00000"/>
                </a:solidFill>
                <a:latin typeface="Arial" panose="020B0604020202020204" pitchFamily="34" charset="0"/>
                <a:cs typeface="Arial" panose="020B0604020202020204" pitchFamily="34" charset="0"/>
              </a:rPr>
              <a:t>COLUMNS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ATTRIBUTES / FIELDS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whereas the </a:t>
            </a:r>
            <a:r>
              <a:rPr lang="en-IN" sz="2000" b="1" dirty="0">
                <a:solidFill>
                  <a:srgbClr val="C00000"/>
                </a:solidFill>
                <a:latin typeface="Arial" panose="020B0604020202020204" pitchFamily="34" charset="0"/>
                <a:cs typeface="Arial" panose="020B0604020202020204" pitchFamily="34" charset="0"/>
              </a:rPr>
              <a:t>ROWS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RECORDS / TUPLE</a:t>
            </a:r>
            <a:r>
              <a:rPr lang="en-IN" sz="2000" dirty="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 xmlns:p14="http://schemas.microsoft.com/office/powerpoint/2010/main" val="902772141"/>
              </p:ext>
            </p:extLst>
          </p:nvPr>
        </p:nvGraphicFramePr>
        <p:xfrm>
          <a:off x="2209802" y="3860800"/>
          <a:ext cx="7162799" cy="2006600"/>
        </p:xfrm>
        <a:graphic>
          <a:graphicData uri="http://schemas.openxmlformats.org/drawingml/2006/table">
            <a:tbl>
              <a:tblPr firstRow="1" bandRow="1">
                <a:tableStyleId>{5940675A-B579-460E-94D1-54222C63F5DA}</a:tableStyleId>
              </a:tblPr>
              <a:tblGrid>
                <a:gridCol w="778565">
                  <a:extLst>
                    <a:ext uri="{9D8B030D-6E8A-4147-A177-3AD203B41FA5}">
                      <a16:colId xmlns="" xmlns:a16="http://schemas.microsoft.com/office/drawing/2014/main" val="20000"/>
                    </a:ext>
                  </a:extLst>
                </a:gridCol>
                <a:gridCol w="2117035">
                  <a:extLst>
                    <a:ext uri="{9D8B030D-6E8A-4147-A177-3AD203B41FA5}">
                      <a16:colId xmlns="" xmlns:a16="http://schemas.microsoft.com/office/drawing/2014/main" val="20001"/>
                    </a:ext>
                  </a:extLst>
                </a:gridCol>
                <a:gridCol w="1600200">
                  <a:extLst>
                    <a:ext uri="{9D8B030D-6E8A-4147-A177-3AD203B41FA5}">
                      <a16:colId xmlns="" xmlns:a16="http://schemas.microsoft.com/office/drawing/2014/main" val="20002"/>
                    </a:ext>
                  </a:extLst>
                </a:gridCol>
                <a:gridCol w="1577008">
                  <a:extLst>
                    <a:ext uri="{9D8B030D-6E8A-4147-A177-3AD203B41FA5}">
                      <a16:colId xmlns="" xmlns:a16="http://schemas.microsoft.com/office/drawing/2014/main" val="20003"/>
                    </a:ext>
                  </a:extLst>
                </a:gridCol>
                <a:gridCol w="1089991">
                  <a:extLst>
                    <a:ext uri="{9D8B030D-6E8A-4147-A177-3AD203B41FA5}">
                      <a16:colId xmlns="" xmlns:a16="http://schemas.microsoft.com/office/drawing/2014/main" val="20004"/>
                    </a:ext>
                  </a:extLst>
                </a:gridCol>
              </a:tblGrid>
              <a:tr h="401320">
                <a:tc>
                  <a:txBody>
                    <a:bodyPr/>
                    <a:lstStyle/>
                    <a:p>
                      <a:pPr algn="l"/>
                      <a:r>
                        <a:rPr lang="en-US" b="1" dirty="0">
                          <a:latin typeface="Arial" panose="020B0604020202020204" pitchFamily="34" charset="0"/>
                          <a:cs typeface="Arial" panose="020B0604020202020204" pitchFamily="34" charset="0"/>
                        </a:rPr>
                        <a:t>I</a:t>
                      </a:r>
                      <a:r>
                        <a:rPr lang="en-IN" b="1" dirty="0">
                          <a:latin typeface="Arial" panose="020B0604020202020204" pitchFamily="34" charset="0"/>
                          <a:cs typeface="Arial" panose="020B0604020202020204" pitchFamily="34" charset="0"/>
                        </a:rPr>
                        <a:t>D</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EmployeeName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 Job</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Hiredate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Salary</a:t>
                      </a:r>
                    </a:p>
                  </a:txBody>
                  <a:tcPr anchor="ctr">
                    <a:solidFill>
                      <a:schemeClr val="accent4"/>
                    </a:solidFill>
                  </a:tcPr>
                </a:tc>
                <a:extLst>
                  <a:ext uri="{0D108BD9-81ED-4DB2-BD59-A6C34878D82A}">
                    <a16:rowId xmlns="" xmlns:a16="http://schemas.microsoft.com/office/drawing/2014/main" val="10000"/>
                  </a:ext>
                </a:extLst>
              </a:tr>
              <a:tr h="401320">
                <a:tc>
                  <a:txBody>
                    <a:bodyPr/>
                    <a:lstStyle/>
                    <a:p>
                      <a:r>
                        <a:rPr lang="en-IN" dirty="0">
                          <a:latin typeface="Arial" panose="020B0604020202020204" pitchFamily="34" charset="0"/>
                          <a:cs typeface="Arial" panose="020B0604020202020204" pitchFamily="34" charset="0"/>
                        </a:rPr>
                        <a:t>1</a:t>
                      </a:r>
                    </a:p>
                  </a:txBody>
                  <a:tcPr/>
                </a:tc>
                <a:tc>
                  <a:txBody>
                    <a:bodyPr/>
                    <a:lstStyle/>
                    <a:p>
                      <a:r>
                        <a:rPr lang="en-IN" dirty="0">
                          <a:latin typeface="Arial" panose="020B0604020202020204" pitchFamily="34" charset="0"/>
                          <a:cs typeface="Arial" panose="020B0604020202020204" pitchFamily="34" charset="0"/>
                        </a:rPr>
                        <a:t>KING</a:t>
                      </a:r>
                    </a:p>
                  </a:txBody>
                  <a:tcPr/>
                </a:tc>
                <a:tc>
                  <a:txBody>
                    <a:bodyPr/>
                    <a:lstStyle/>
                    <a:p>
                      <a:r>
                        <a:rPr lang="en-IN" dirty="0">
                          <a:latin typeface="Arial" panose="020B0604020202020204" pitchFamily="34" charset="0"/>
                          <a:cs typeface="Arial" panose="020B0604020202020204" pitchFamily="34" charset="0"/>
                        </a:rPr>
                        <a:t>PRESIDENT</a:t>
                      </a:r>
                    </a:p>
                  </a:txBody>
                  <a:tcPr/>
                </a:tc>
                <a:tc>
                  <a:txBody>
                    <a:bodyPr/>
                    <a:lstStyle/>
                    <a:p>
                      <a:r>
                        <a:rPr lang="en-IN" dirty="0">
                          <a:latin typeface="Arial" panose="020B0604020202020204" pitchFamily="34" charset="0"/>
                          <a:cs typeface="Arial" panose="020B0604020202020204" pitchFamily="34" charset="0"/>
                        </a:rPr>
                        <a:t>2017-02-15</a:t>
                      </a:r>
                    </a:p>
                  </a:txBody>
                  <a:tcPr/>
                </a:tc>
                <a:tc>
                  <a:txBody>
                    <a:bodyPr/>
                    <a:lstStyle/>
                    <a:p>
                      <a:r>
                        <a:rPr lang="en-IN" dirty="0">
                          <a:latin typeface="Arial" panose="020B0604020202020204" pitchFamily="34" charset="0"/>
                          <a:cs typeface="Arial" panose="020B0604020202020204" pitchFamily="34" charset="0"/>
                        </a:rPr>
                        <a:t>5000</a:t>
                      </a:r>
                    </a:p>
                  </a:txBody>
                  <a:tcPr/>
                </a:tc>
                <a:extLst>
                  <a:ext uri="{0D108BD9-81ED-4DB2-BD59-A6C34878D82A}">
                    <a16:rowId xmlns="" xmlns:a16="http://schemas.microsoft.com/office/drawing/2014/main" val="10001"/>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2"/>
                  </a:ext>
                </a:extLst>
              </a:tr>
              <a:tr h="401320">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 xmlns:a16="http://schemas.microsoft.com/office/drawing/2014/main" val="10003"/>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 xmlns:a16="http://schemas.microsoft.com/office/drawing/2014/main" val="10004"/>
                  </a:ext>
                </a:extLst>
              </a:tr>
            </a:tbl>
          </a:graphicData>
        </a:graphic>
      </p:graphicFrame>
      <p:grpSp>
        <p:nvGrpSpPr>
          <p:cNvPr id="14" name="Group 13">
            <a:extLst>
              <a:ext uri="{FF2B5EF4-FFF2-40B4-BE49-F238E27FC236}">
                <a16:creationId xmlns="" xmlns:a16="http://schemas.microsoft.com/office/drawing/2014/main" id="{88328BE5-92DD-42B5-A967-04A0A19FBDAE}"/>
              </a:ext>
            </a:extLst>
          </p:cNvPr>
          <p:cNvGrpSpPr/>
          <p:nvPr/>
        </p:nvGrpSpPr>
        <p:grpSpPr>
          <a:xfrm>
            <a:off x="1525708" y="2708920"/>
            <a:ext cx="9218491" cy="3456384"/>
            <a:chOff x="1556658" y="2819400"/>
            <a:chExt cx="9218491" cy="3456384"/>
          </a:xfrm>
        </p:grpSpPr>
        <p:sp>
          <p:nvSpPr>
            <p:cNvPr id="17" name="TextBox 16"/>
            <p:cNvSpPr txBox="1"/>
            <p:nvPr/>
          </p:nvSpPr>
          <p:spPr>
            <a:xfrm>
              <a:off x="5234466" y="3004066"/>
              <a:ext cx="1394934"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Attributes</a:t>
              </a:r>
            </a:p>
          </p:txBody>
        </p:sp>
        <p:sp>
          <p:nvSpPr>
            <p:cNvPr id="58" name="TextBox 57"/>
            <p:cNvSpPr txBox="1"/>
            <p:nvPr/>
          </p:nvSpPr>
          <p:spPr>
            <a:xfrm>
              <a:off x="9906000" y="4867562"/>
              <a:ext cx="869149"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Rows</a:t>
              </a:r>
            </a:p>
          </p:txBody>
        </p:sp>
        <p:sp>
          <p:nvSpPr>
            <p:cNvPr id="11" name="TextBox 10"/>
            <p:cNvSpPr txBox="1"/>
            <p:nvPr/>
          </p:nvSpPr>
          <p:spPr>
            <a:xfrm>
              <a:off x="1556658" y="2819400"/>
              <a:ext cx="2005677"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In Relation: EMP</a:t>
              </a:r>
            </a:p>
          </p:txBody>
        </p:sp>
        <p:grpSp>
          <p:nvGrpSpPr>
            <p:cNvPr id="13" name="Group 12">
              <a:extLst>
                <a:ext uri="{FF2B5EF4-FFF2-40B4-BE49-F238E27FC236}">
                  <a16:creationId xmlns="" xmlns:a16="http://schemas.microsoft.com/office/drawing/2014/main" id="{1D28ED62-3F5B-4128-BA80-E1DBCFDB575F}"/>
                </a:ext>
              </a:extLst>
            </p:cNvPr>
            <p:cNvGrpSpPr/>
            <p:nvPr/>
          </p:nvGrpSpPr>
          <p:grpSpPr>
            <a:xfrm>
              <a:off x="1600202" y="3159072"/>
              <a:ext cx="8305798" cy="3116712"/>
              <a:chOff x="1600202" y="3159072"/>
              <a:chExt cx="8305798" cy="3116712"/>
            </a:xfrm>
          </p:grpSpPr>
          <p:sp>
            <p:nvSpPr>
              <p:cNvPr id="89" name="Left Brace 88"/>
              <p:cNvSpPr/>
              <p:nvPr/>
            </p:nvSpPr>
            <p:spPr>
              <a:xfrm>
                <a:off x="1611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12" name="Group 11">
                <a:extLst>
                  <a:ext uri="{FF2B5EF4-FFF2-40B4-BE49-F238E27FC236}">
                    <a16:creationId xmlns="" xmlns:a16="http://schemas.microsoft.com/office/drawing/2014/main" id="{935CDA9E-1A83-401B-8B16-510BA6A8A4C3}"/>
                  </a:ext>
                </a:extLst>
              </p:cNvPr>
              <p:cNvGrpSpPr/>
              <p:nvPr/>
            </p:nvGrpSpPr>
            <p:grpSpPr>
              <a:xfrm>
                <a:off x="1600202" y="3159072"/>
                <a:ext cx="8305798" cy="3116712"/>
                <a:chOff x="1600202" y="3159072"/>
                <a:chExt cx="8305798" cy="3116712"/>
              </a:xfrm>
            </p:grpSpPr>
            <p:grpSp>
              <p:nvGrpSpPr>
                <p:cNvPr id="5" name="Group 4">
                  <a:extLst>
                    <a:ext uri="{FF2B5EF4-FFF2-40B4-BE49-F238E27FC236}">
                      <a16:creationId xmlns="" xmlns:a16="http://schemas.microsoft.com/office/drawing/2014/main" id="{C41844B2-F668-4544-A1A3-C5FB9E65A881}"/>
                    </a:ext>
                  </a:extLst>
                </p:cNvPr>
                <p:cNvGrpSpPr/>
                <p:nvPr/>
              </p:nvGrpSpPr>
              <p:grpSpPr>
                <a:xfrm>
                  <a:off x="1600202" y="3159072"/>
                  <a:ext cx="1600198" cy="1536918"/>
                  <a:chOff x="1600202" y="3159072"/>
                  <a:chExt cx="1600198" cy="1536918"/>
                </a:xfrm>
              </p:grpSpPr>
              <p:cxnSp>
                <p:nvCxnSpPr>
                  <p:cNvPr id="128" name="Straight Connector 127"/>
                  <p:cNvCxnSpPr>
                    <a:stCxn id="89" idx="1"/>
                  </p:cNvCxnSpPr>
                  <p:nvPr/>
                </p:nvCxnSpPr>
                <p:spPr>
                  <a:xfrm flipV="1">
                    <a:off x="1611088" y="3423167"/>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600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3200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 xmlns:a16="http://schemas.microsoft.com/office/drawing/2014/main" id="{89E79E13-3EF4-4136-AEC3-6022E6378D96}"/>
                    </a:ext>
                  </a:extLst>
                </p:cNvPr>
                <p:cNvGrpSpPr/>
                <p:nvPr/>
              </p:nvGrpSpPr>
              <p:grpSpPr>
                <a:xfrm>
                  <a:off x="9098750" y="4565052"/>
                  <a:ext cx="807250" cy="1710732"/>
                  <a:chOff x="9098750" y="4565052"/>
                  <a:chExt cx="807250" cy="1710732"/>
                </a:xfrm>
              </p:grpSpPr>
              <p:cxnSp>
                <p:nvCxnSpPr>
                  <p:cNvPr id="63" name="Straight Arrow Connector 62"/>
                  <p:cNvCxnSpPr/>
                  <p:nvPr/>
                </p:nvCxnSpPr>
                <p:spPr>
                  <a:xfrm>
                    <a:off x="9636916" y="5085705"/>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 xmlns:a16="http://schemas.microsoft.com/office/drawing/2014/main" id="{862044C4-FE6A-4D8C-8828-D4692F0EADFC}"/>
                      </a:ext>
                    </a:extLst>
                  </p:cNvPr>
                  <p:cNvGrpSpPr/>
                  <p:nvPr/>
                </p:nvGrpSpPr>
                <p:grpSpPr>
                  <a:xfrm>
                    <a:off x="9098750" y="4565052"/>
                    <a:ext cx="484351" cy="1710732"/>
                    <a:chOff x="9098750" y="4565052"/>
                    <a:chExt cx="484351" cy="1710732"/>
                  </a:xfrm>
                </p:grpSpPr>
                <p:cxnSp>
                  <p:nvCxnSpPr>
                    <p:cNvPr id="70" name="Straight Arrow Connector 69"/>
                    <p:cNvCxnSpPr/>
                    <p:nvPr/>
                  </p:nvCxnSpPr>
                  <p:spPr>
                    <a:xfrm flipH="1">
                      <a:off x="9098750" y="456672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098750" y="5742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9098750" y="4980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098750" y="5361384"/>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9572730" y="4565052"/>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 xmlns:a16="http://schemas.microsoft.com/office/drawing/2014/main" id="{641AFF62-3334-4F72-97FD-77A90710EA23}"/>
                    </a:ext>
                  </a:extLst>
                </p:cNvPr>
                <p:cNvGrpSpPr/>
                <p:nvPr/>
              </p:nvGrpSpPr>
              <p:grpSpPr>
                <a:xfrm>
                  <a:off x="2498412" y="3313668"/>
                  <a:ext cx="7315200" cy="648732"/>
                  <a:chOff x="2498412" y="3313668"/>
                  <a:chExt cx="7315200" cy="648732"/>
                </a:xfrm>
              </p:grpSpPr>
              <p:cxnSp>
                <p:nvCxnSpPr>
                  <p:cNvPr id="44" name="Straight Arrow Connector 43"/>
                  <p:cNvCxnSpPr/>
                  <p:nvPr/>
                </p:nvCxnSpPr>
                <p:spPr>
                  <a:xfrm flipV="1">
                    <a:off x="5878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 xmlns:a16="http://schemas.microsoft.com/office/drawing/2014/main" id="{AEBEAD12-8566-4817-9B97-8EE7F5277472}"/>
                      </a:ext>
                    </a:extLst>
                  </p:cNvPr>
                  <p:cNvGrpSpPr/>
                  <p:nvPr/>
                </p:nvGrpSpPr>
                <p:grpSpPr>
                  <a:xfrm>
                    <a:off x="2498412" y="3657600"/>
                    <a:ext cx="7315200" cy="304800"/>
                    <a:chOff x="2498412" y="3657600"/>
                    <a:chExt cx="7315200" cy="304800"/>
                  </a:xfrm>
                </p:grpSpPr>
                <p:cxnSp>
                  <p:nvCxnSpPr>
                    <p:cNvPr id="39" name="Straight Arrow Connector 38"/>
                    <p:cNvCxnSpPr/>
                    <p:nvPr/>
                  </p:nvCxnSpPr>
                  <p:spPr>
                    <a:xfrm>
                      <a:off x="2503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20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21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249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93500" y="3667649"/>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98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grpSp>
      </p:grpSp>
    </p:spTree>
    <p:extLst>
      <p:ext uri="{BB962C8B-B14F-4D97-AF65-F5344CB8AC3E}">
        <p14:creationId xmlns="" xmlns:p14="http://schemas.microsoft.com/office/powerpoint/2010/main" val="243956014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54236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a:t>
            </a:r>
            <a:r>
              <a:rPr lang="en-IN" dirty="0">
                <a:latin typeface="Liberation Mono"/>
                <a:ea typeface="Times New Roman" panose="02020603050405020304" pitchFamily="18" charset="0"/>
              </a:rPr>
              <a:t>e,</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COALESCE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669900"/>
                </a:solidFill>
                <a:latin typeface="Liberation Mono"/>
              </a:rPr>
              <a:t>'Total'</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
        <p:nvSpPr>
          <p:cNvPr id="6" name="Rectangle 5">
            <a:extLst>
              <a:ext uri="{FF2B5EF4-FFF2-40B4-BE49-F238E27FC236}">
                <a16:creationId xmlns="" xmlns:a16="http://schemas.microsoft.com/office/drawing/2014/main" id="{B0B890DD-1711-418F-88CF-4FBE56E5CD28}"/>
              </a:ext>
            </a:extLst>
          </p:cNvPr>
          <p:cNvSpPr/>
          <p:nvPr/>
        </p:nvSpPr>
        <p:spPr>
          <a:xfrm>
            <a:off x="530243" y="19038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 xmlns:p14="http://schemas.microsoft.com/office/powerpoint/2010/main" val="247102843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for update</a:t>
            </a:r>
          </a:p>
        </p:txBody>
      </p:sp>
    </p:spTree>
    <p:extLst>
      <p:ext uri="{BB962C8B-B14F-4D97-AF65-F5344CB8AC3E}">
        <p14:creationId xmlns="" xmlns:p14="http://schemas.microsoft.com/office/powerpoint/2010/main" val="297118682"/>
      </p:ext>
    </p:extLst>
  </p:cSld>
  <p:clrMapOvr>
    <a:masterClrMapping/>
  </p:clrMapOvr>
  <p:transition/>
</p:sld>
</file>

<file path=ppt/slides/slide24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for update</a:t>
            </a:r>
            <a:endParaRPr lang="en-IN" sz="3200" i="1" dirty="0">
              <a:solidFill>
                <a:srgbClr val="FF9900"/>
              </a:solidFill>
              <a:latin typeface="Arial" pitchFamily="34" charset="0"/>
              <a:cs typeface="Arial" pitchFamily="34" charset="0"/>
            </a:endParaRPr>
          </a:p>
        </p:txBody>
      </p:sp>
      <p:sp>
        <p:nvSpPr>
          <p:cNvPr id="9" name="Rectangle 8"/>
          <p:cNvSpPr/>
          <p:nvPr/>
        </p:nvSpPr>
        <p:spPr>
          <a:xfrm>
            <a:off x="1755569" y="1230868"/>
            <a:ext cx="8686800" cy="369332"/>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DD4A68"/>
                </a:solidFill>
                <a:latin typeface="Liberation Mono"/>
                <a:ea typeface="Times New Roman" panose="02020603050405020304" pitchFamily="18" charset="0"/>
              </a:rPr>
              <a:t>for</a:t>
            </a:r>
            <a:r>
              <a:rPr lang="en-US" dirty="0">
                <a:solidFill>
                  <a:srgbClr val="0077AA"/>
                </a:solidFill>
                <a:latin typeface="Liberation Mono"/>
                <a:ea typeface="Times New Roman" panose="02020603050405020304" pitchFamily="18" charset="0"/>
              </a:rPr>
              <a:t> </a:t>
            </a:r>
            <a:r>
              <a:rPr lang="en-US" dirty="0">
                <a:solidFill>
                  <a:srgbClr val="DD4A68"/>
                </a:solidFill>
                <a:latin typeface="Liberation Mono"/>
                <a:ea typeface="Times New Roman" panose="02020603050405020304" pitchFamily="18" charset="0"/>
              </a:rPr>
              <a:t>UPDATE</a:t>
            </a:r>
            <a:r>
              <a:rPr lang="en-US" dirty="0">
                <a:solidFill>
                  <a:srgbClr val="000000"/>
                </a:solidFill>
                <a:latin typeface="Liberation Mono"/>
                <a:ea typeface="Times New Roman" panose="02020603050405020304" pitchFamily="18" charset="0"/>
              </a:rPr>
              <a:t>;</a:t>
            </a:r>
            <a:endParaRPr lang="en-IN" dirty="0">
              <a:solidFill>
                <a:srgbClr val="000000"/>
              </a:solidFill>
              <a:latin typeface="Liberation Mono"/>
              <a:ea typeface="Times New Roman" panose="02020603050405020304" pitchFamily="18" charset="0"/>
            </a:endParaRPr>
          </a:p>
        </p:txBody>
      </p:sp>
    </p:spTree>
    <p:extLst>
      <p:ext uri="{BB962C8B-B14F-4D97-AF65-F5344CB8AC3E}">
        <p14:creationId xmlns="" xmlns:p14="http://schemas.microsoft.com/office/powerpoint/2010/main" val="1390326922"/>
      </p:ext>
    </p:extLst>
  </p:cSld>
  <p:clrMapOvr>
    <a:masterClrMapping/>
  </p:clrMapOvr>
  <p:transition/>
</p:sld>
</file>

<file path=ppt/slides/slide2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rgbClr val="0070C0"/>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 . .'  in 'having clause'</a:t>
            </a:r>
            <a:endParaRPr lang="en-IN" sz="2000" dirty="0">
              <a:solidFill>
                <a:srgbClr val="00B050"/>
              </a:solidFill>
            </a:endParaRPr>
          </a:p>
        </p:txBody>
      </p:sp>
    </p:spTree>
    <p:extLst>
      <p:ext uri="{BB962C8B-B14F-4D97-AF65-F5344CB8AC3E}">
        <p14:creationId xmlns="" xmlns:p14="http://schemas.microsoft.com/office/powerpoint/2010/main" val="3272451836"/>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6" name="Rectangle 5"/>
          <p:cNvSpPr/>
          <p:nvPr/>
        </p:nvSpPr>
        <p:spPr>
          <a:xfrm>
            <a:off x="335360" y="548680"/>
            <a:ext cx="10180240" cy="1429622"/>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b="1" i="1" dirty="0">
                <a:solidFill>
                  <a:srgbClr val="0077AA"/>
                </a:solidFill>
                <a:latin typeface="Liberation Mono"/>
              </a:rPr>
              <a:t>, 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  </a:t>
            </a:r>
            <a:r>
              <a:rPr lang="en-US" sz="2000" dirty="0">
                <a:solidFill>
                  <a:schemeClr val="bg1">
                    <a:lumMod val="50000"/>
                  </a:schemeClr>
                </a:solidFill>
                <a:latin typeface="Liberation Mono"/>
              </a:rPr>
              <a:t>. . .</a:t>
            </a:r>
            <a:r>
              <a:rPr lang="en-US" sz="2000" b="1" i="1" dirty="0">
                <a:solidFill>
                  <a:srgbClr val="0077AA"/>
                </a:solidFill>
                <a:latin typeface="Liberation Mono"/>
              </a:rPr>
              <a:t>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3</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b="1" i="1"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[GROUP BY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 expr | position}, . . . [WITH ROLLUP]]</a:t>
            </a:r>
          </a:p>
          <a:p>
            <a:pPr>
              <a:lnSpc>
                <a:spcPct val="150000"/>
              </a:lnSpc>
            </a:pPr>
            <a:r>
              <a:rPr lang="en-US" sz="2000" dirty="0">
                <a:solidFill>
                  <a:srgbClr val="0077AA"/>
                </a:solidFill>
                <a:latin typeface="Liberation Mono"/>
              </a:rPr>
              <a:t>    [ HAVING having_condition ] </a:t>
            </a:r>
          </a:p>
        </p:txBody>
      </p:sp>
      <p:sp>
        <p:nvSpPr>
          <p:cNvPr id="7" name="TextBox 6">
            <a:extLst>
              <a:ext uri="{FF2B5EF4-FFF2-40B4-BE49-F238E27FC236}">
                <a16:creationId xmlns="" xmlns:a16="http://schemas.microsoft.com/office/drawing/2014/main" id="{3C7E95CE-C024-4B55-8CDD-2903CC905E33}"/>
              </a:ext>
            </a:extLst>
          </p:cNvPr>
          <p:cNvSpPr txBox="1"/>
          <p:nvPr/>
        </p:nvSpPr>
        <p:spPr>
          <a:xfrm>
            <a:off x="412525" y="2245451"/>
            <a:ext cx="726765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cs typeface="Times New Roman" panose="02020603050405020304" pitchFamily="18" charset="0"/>
              </a:rPr>
              <a:t>HAVING</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2</a:t>
            </a:r>
            <a:r>
              <a:rPr lang="en-US" dirty="0">
                <a:solidFill>
                  <a:srgbClr val="000000"/>
                </a:solidFill>
                <a:latin typeface="Liberation Mono"/>
                <a:ea typeface="Times New Roman" panose="02020603050405020304" pitchFamily="18" charset="0"/>
              </a:rPr>
              <a:t>;</a:t>
            </a:r>
            <a:endParaRPr lang="en-IN" dirty="0"/>
          </a:p>
        </p:txBody>
      </p:sp>
      <p:pic>
        <p:nvPicPr>
          <p:cNvPr id="41" name="Picture 40">
            <a:extLst>
              <a:ext uri="{FF2B5EF4-FFF2-40B4-BE49-F238E27FC236}">
                <a16:creationId xmlns="" xmlns:a16="http://schemas.microsoft.com/office/drawing/2014/main" id="{B8514AD0-E0FC-4B5A-BBB4-6A4894FE838F}"/>
              </a:ext>
            </a:extLst>
          </p:cNvPr>
          <p:cNvPicPr>
            <a:picLocks noChangeAspect="1"/>
          </p:cNvPicPr>
          <p:nvPr/>
        </p:nvPicPr>
        <p:blipFill>
          <a:blip r:embed="rId2"/>
          <a:stretch>
            <a:fillRect/>
          </a:stretch>
        </p:blipFill>
        <p:spPr>
          <a:xfrm>
            <a:off x="412525" y="4638887"/>
            <a:ext cx="3013798" cy="1429622"/>
          </a:xfrm>
          <a:prstGeom prst="rect">
            <a:avLst/>
          </a:prstGeom>
        </p:spPr>
      </p:pic>
      <p:grpSp>
        <p:nvGrpSpPr>
          <p:cNvPr id="4" name="Group 3">
            <a:extLst>
              <a:ext uri="{FF2B5EF4-FFF2-40B4-BE49-F238E27FC236}">
                <a16:creationId xmlns="" xmlns:a16="http://schemas.microsoft.com/office/drawing/2014/main" id="{FDBD383D-443A-44AC-AD52-C132DADD6B1F}"/>
              </a:ext>
            </a:extLst>
          </p:cNvPr>
          <p:cNvGrpSpPr/>
          <p:nvPr/>
        </p:nvGrpSpPr>
        <p:grpSpPr>
          <a:xfrm>
            <a:off x="407368" y="2852936"/>
            <a:ext cx="11490757" cy="1502780"/>
            <a:chOff x="407368" y="2852936"/>
            <a:chExt cx="11490757" cy="1502780"/>
          </a:xfrm>
        </p:grpSpPr>
        <p:grpSp>
          <p:nvGrpSpPr>
            <p:cNvPr id="8" name="Group 7">
              <a:extLst>
                <a:ext uri="{FF2B5EF4-FFF2-40B4-BE49-F238E27FC236}">
                  <a16:creationId xmlns="" xmlns:a16="http://schemas.microsoft.com/office/drawing/2014/main" id="{334B9988-1895-4A5C-8E02-0DC162CF923E}"/>
                </a:ext>
              </a:extLst>
            </p:cNvPr>
            <p:cNvGrpSpPr/>
            <p:nvPr/>
          </p:nvGrpSpPr>
          <p:grpSpPr>
            <a:xfrm>
              <a:off x="412526" y="2852936"/>
              <a:ext cx="11485599" cy="1502780"/>
              <a:chOff x="412526" y="3406524"/>
              <a:chExt cx="11485599" cy="1502780"/>
            </a:xfrm>
          </p:grpSpPr>
          <p:grpSp>
            <p:nvGrpSpPr>
              <p:cNvPr id="9" name="Group 8">
                <a:extLst>
                  <a:ext uri="{FF2B5EF4-FFF2-40B4-BE49-F238E27FC236}">
                    <a16:creationId xmlns="" xmlns:a16="http://schemas.microsoft.com/office/drawing/2014/main" id="{A58BCE00-011D-40AF-8142-FF48AEE8FF1B}"/>
                  </a:ext>
                </a:extLst>
              </p:cNvPr>
              <p:cNvGrpSpPr/>
              <p:nvPr/>
            </p:nvGrpSpPr>
            <p:grpSpPr>
              <a:xfrm>
                <a:off x="412526" y="3501008"/>
                <a:ext cx="9888845" cy="1304978"/>
                <a:chOff x="267703" y="1600839"/>
                <a:chExt cx="9888845" cy="1304978"/>
              </a:xfrm>
            </p:grpSpPr>
            <p:sp>
              <p:nvSpPr>
                <p:cNvPr id="37" name="Rectangle 36">
                  <a:extLst>
                    <a:ext uri="{FF2B5EF4-FFF2-40B4-BE49-F238E27FC236}">
                      <a16:creationId xmlns="" xmlns:a16="http://schemas.microsoft.com/office/drawing/2014/main" id="{51E38F3A-9D51-4985-AC89-FC38A26B9404}"/>
                    </a:ext>
                  </a:extLst>
                </p:cNvPr>
                <p:cNvSpPr/>
                <p:nvPr/>
              </p:nvSpPr>
              <p:spPr>
                <a:xfrm>
                  <a:off x="7589985"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 xmlns:a16="http://schemas.microsoft.com/office/drawing/2014/main" id="{A90793E6-9AF2-4CB9-B8DD-0217DA8C8A59}"/>
                    </a:ext>
                  </a:extLst>
                </p:cNvPr>
                <p:cNvSpPr/>
                <p:nvPr/>
              </p:nvSpPr>
              <p:spPr>
                <a:xfrm>
                  <a:off x="4935656"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 xmlns:a16="http://schemas.microsoft.com/office/drawing/2014/main" id="{F22CE856-CEF4-4DBC-A8E6-5BC31D41BC14}"/>
                    </a:ext>
                  </a:extLst>
                </p:cNvPr>
                <p:cNvGrpSpPr/>
                <p:nvPr/>
              </p:nvGrpSpPr>
              <p:grpSpPr>
                <a:xfrm>
                  <a:off x="1651832" y="1600839"/>
                  <a:ext cx="8504716" cy="1296144"/>
                  <a:chOff x="31591" y="1556792"/>
                  <a:chExt cx="8504716" cy="1296144"/>
                </a:xfrm>
              </p:grpSpPr>
              <p:grpSp>
                <p:nvGrpSpPr>
                  <p:cNvPr id="18" name="Group 17">
                    <a:extLst>
                      <a:ext uri="{FF2B5EF4-FFF2-40B4-BE49-F238E27FC236}">
                        <a16:creationId xmlns="" xmlns:a16="http://schemas.microsoft.com/office/drawing/2014/main" id="{233832D2-AE9E-4CC7-9743-16D3B0E0C597}"/>
                      </a:ext>
                    </a:extLst>
                  </p:cNvPr>
                  <p:cNvGrpSpPr/>
                  <p:nvPr/>
                </p:nvGrpSpPr>
                <p:grpSpPr>
                  <a:xfrm>
                    <a:off x="669977" y="1556792"/>
                    <a:ext cx="7208035" cy="1296144"/>
                    <a:chOff x="669977" y="1556792"/>
                    <a:chExt cx="7208035" cy="1296144"/>
                  </a:xfrm>
                </p:grpSpPr>
                <p:sp>
                  <p:nvSpPr>
                    <p:cNvPr id="22" name="Rectangle 21">
                      <a:extLst>
                        <a:ext uri="{FF2B5EF4-FFF2-40B4-BE49-F238E27FC236}">
                          <a16:creationId xmlns="" xmlns:a16="http://schemas.microsoft.com/office/drawing/2014/main" id="{EF5F7036-5BFD-4127-B726-0C3049D6C119}"/>
                        </a:ext>
                      </a:extLst>
                    </p:cNvPr>
                    <p:cNvSpPr/>
                    <p:nvPr/>
                  </p:nvSpPr>
                  <p:spPr>
                    <a:xfrm>
                      <a:off x="669977" y="1556792"/>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 xmlns:a16="http://schemas.microsoft.com/office/drawing/2014/main" id="{42C69D40-8EF9-4584-A465-6E06AF88DECA}"/>
                        </a:ext>
                      </a:extLst>
                    </p:cNvPr>
                    <p:cNvSpPr txBox="1"/>
                    <p:nvPr/>
                  </p:nvSpPr>
                  <p:spPr>
                    <a:xfrm>
                      <a:off x="704660" y="1592660"/>
                      <a:ext cx="1908268"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4" name="TextBox 23">
                      <a:extLst>
                        <a:ext uri="{FF2B5EF4-FFF2-40B4-BE49-F238E27FC236}">
                          <a16:creationId xmlns="" xmlns:a16="http://schemas.microsoft.com/office/drawing/2014/main" id="{45F02DD6-D7E2-443A-9287-85D81AA8D288}"/>
                        </a:ext>
                      </a:extLst>
                    </p:cNvPr>
                    <p:cNvSpPr txBox="1"/>
                    <p:nvPr/>
                  </p:nvSpPr>
                  <p:spPr>
                    <a:xfrm>
                      <a:off x="702999" y="2094630"/>
                      <a:ext cx="185856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1" name="TextBox 30">
                      <a:extLst>
                        <a:ext uri="{FF2B5EF4-FFF2-40B4-BE49-F238E27FC236}">
                          <a16:creationId xmlns="" xmlns:a16="http://schemas.microsoft.com/office/drawing/2014/main" id="{CB6A347F-6140-44C7-8B22-B3A2B4A5B90E}"/>
                        </a:ext>
                      </a:extLst>
                    </p:cNvPr>
                    <p:cNvSpPr txBox="1"/>
                    <p:nvPr/>
                  </p:nvSpPr>
                  <p:spPr>
                    <a:xfrm>
                      <a:off x="3338293" y="2094630"/>
                      <a:ext cx="1850495" cy="400110"/>
                    </a:xfrm>
                    <a:prstGeom prst="rect">
                      <a:avLst/>
                    </a:prstGeom>
                    <a:noFill/>
                  </p:spPr>
                  <p:txBody>
                    <a:bodyPr wrap="square">
                      <a:spAutoFit/>
                    </a:bodyPr>
                    <a:lstStyle/>
                    <a:p>
                      <a:pPr algn="ct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 &gt; 2</a:t>
                      </a:r>
                      <a:endParaRPr lang="en-IN" sz="2000" dirty="0"/>
                    </a:p>
                  </p:txBody>
                </p:sp>
                <p:sp>
                  <p:nvSpPr>
                    <p:cNvPr id="40" name="TextBox 39">
                      <a:extLst>
                        <a:ext uri="{FF2B5EF4-FFF2-40B4-BE49-F238E27FC236}">
                          <a16:creationId xmlns="" xmlns:a16="http://schemas.microsoft.com/office/drawing/2014/main" id="{3AE58C0A-5650-4935-9A93-411B8BD2C982}"/>
                        </a:ext>
                      </a:extLst>
                    </p:cNvPr>
                    <p:cNvSpPr txBox="1"/>
                    <p:nvPr/>
                  </p:nvSpPr>
                  <p:spPr>
                    <a:xfrm>
                      <a:off x="6010246" y="2094630"/>
                      <a:ext cx="186776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a:t>
                      </a:r>
                      <a:endParaRPr lang="en-IN" sz="2000" dirty="0"/>
                    </a:p>
                  </p:txBody>
                </p:sp>
              </p:grpSp>
              <p:sp>
                <p:nvSpPr>
                  <p:cNvPr id="19" name="Arrow: Right 18">
                    <a:extLst>
                      <a:ext uri="{FF2B5EF4-FFF2-40B4-BE49-F238E27FC236}">
                        <a16:creationId xmlns="" xmlns:a16="http://schemas.microsoft.com/office/drawing/2014/main" id="{6A4C86A0-02B0-4B87-AC75-D7F99B51E7F7}"/>
                      </a:ext>
                    </a:extLst>
                  </p:cNvPr>
                  <p:cNvSpPr/>
                  <p:nvPr/>
                </p:nvSpPr>
                <p:spPr>
                  <a:xfrm>
                    <a:off x="2655537"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 xmlns:a16="http://schemas.microsoft.com/office/drawing/2014/main" id="{5668DB40-5846-4FEC-A8E0-E81D21B38906}"/>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 xmlns:a16="http://schemas.microsoft.com/office/drawing/2014/main" id="{6BB19EFD-665A-4452-AE96-9C0574F88502}"/>
                      </a:ext>
                    </a:extLst>
                  </p:cNvPr>
                  <p:cNvSpPr/>
                  <p:nvPr/>
                </p:nvSpPr>
                <p:spPr>
                  <a:xfrm>
                    <a:off x="792990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 xmlns:a16="http://schemas.microsoft.com/office/drawing/2014/main" id="{3744D43E-8C2C-4008-8432-E02F828E5F71}"/>
                      </a:ext>
                    </a:extLst>
                  </p:cNvPr>
                  <p:cNvSpPr/>
                  <p:nvPr/>
                </p:nvSpPr>
                <p:spPr>
                  <a:xfrm>
                    <a:off x="530986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Flowchart: Magnetic Disk 12">
                  <a:extLst>
                    <a:ext uri="{FF2B5EF4-FFF2-40B4-BE49-F238E27FC236}">
                      <a16:creationId xmlns="" xmlns:a16="http://schemas.microsoft.com/office/drawing/2014/main" id="{BF62D7F2-0E83-4FA2-B14A-EF3EA2CDBCE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 xmlns:a16="http://schemas.microsoft.com/office/drawing/2014/main" id="{C987C3FB-A619-44D4-8439-A4EDB1E99F0E}"/>
                    </a:ext>
                  </a:extLst>
                </p:cNvPr>
                <p:cNvSpPr txBox="1"/>
                <p:nvPr/>
              </p:nvSpPr>
              <p:spPr>
                <a:xfrm>
                  <a:off x="4993429" y="1672970"/>
                  <a:ext cx="1815600" cy="584775"/>
                </a:xfrm>
                <a:prstGeom prst="rect">
                  <a:avLst/>
                </a:prstGeom>
                <a:noFill/>
              </p:spPr>
              <p:txBody>
                <a:bodyPr wrap="square">
                  <a:spAutoFit/>
                </a:bodyPr>
                <a:lstStyle/>
                <a:p>
                  <a:pPr algn="ctr"/>
                  <a:r>
                    <a:rPr lang="en-IN" sz="3200" dirty="0">
                      <a:latin typeface="Liberation Mono"/>
                    </a:rPr>
                    <a:t>HAVING</a:t>
                  </a:r>
                  <a:endParaRPr lang="en-IN" sz="3200" dirty="0"/>
                </a:p>
              </p:txBody>
            </p:sp>
            <p:sp>
              <p:nvSpPr>
                <p:cNvPr id="39" name="TextBox 38">
                  <a:extLst>
                    <a:ext uri="{FF2B5EF4-FFF2-40B4-BE49-F238E27FC236}">
                      <a16:creationId xmlns="" xmlns:a16="http://schemas.microsoft.com/office/drawing/2014/main" id="{8231A59D-C0DC-4BCA-8DAE-30A0A9F2C2DA}"/>
                    </a:ext>
                  </a:extLst>
                </p:cNvPr>
                <p:cNvSpPr txBox="1"/>
                <p:nvPr/>
              </p:nvSpPr>
              <p:spPr>
                <a:xfrm>
                  <a:off x="7638866" y="1672970"/>
                  <a:ext cx="1817301"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10" name="Oval 9">
                <a:extLst>
                  <a:ext uri="{FF2B5EF4-FFF2-40B4-BE49-F238E27FC236}">
                    <a16:creationId xmlns="" xmlns:a16="http://schemas.microsoft.com/office/drawing/2014/main" id="{CDF0265D-6276-43C6-ACFE-1ADD7EF95A31}"/>
                  </a:ext>
                </a:extLst>
              </p:cNvPr>
              <p:cNvSpPr/>
              <p:nvPr/>
            </p:nvSpPr>
            <p:spPr>
              <a:xfrm>
                <a:off x="1039534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1711A954-E805-4816-9698-E20FEF9F15EA}"/>
                  </a:ext>
                </a:extLst>
              </p:cNvPr>
              <p:cNvSpPr txBox="1"/>
              <p:nvPr/>
            </p:nvSpPr>
            <p:spPr>
              <a:xfrm>
                <a:off x="10515600" y="3944785"/>
                <a:ext cx="1263874"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 name="TextBox 1">
              <a:extLst>
                <a:ext uri="{FF2B5EF4-FFF2-40B4-BE49-F238E27FC236}">
                  <a16:creationId xmlns="" xmlns:a16="http://schemas.microsoft.com/office/drawing/2014/main" id="{F104FBC2-1A4B-4598-99DA-7D52C868BD82}"/>
                </a:ext>
              </a:extLst>
            </p:cNvPr>
            <p:cNvSpPr txBox="1"/>
            <p:nvPr/>
          </p:nvSpPr>
          <p:spPr>
            <a:xfrm>
              <a:off x="407368" y="288690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 name="TextBox 2">
              <a:extLst>
                <a:ext uri="{FF2B5EF4-FFF2-40B4-BE49-F238E27FC236}">
                  <a16:creationId xmlns="" xmlns:a16="http://schemas.microsoft.com/office/drawing/2014/main" id="{D6D1E6E4-A3B7-470B-BDCC-078D583F39BF}"/>
                </a:ext>
              </a:extLst>
            </p:cNvPr>
            <p:cNvSpPr txBox="1"/>
            <p:nvPr/>
          </p:nvSpPr>
          <p:spPr>
            <a:xfrm>
              <a:off x="407368" y="3708026"/>
              <a:ext cx="1301302" cy="400110"/>
            </a:xfrm>
            <a:prstGeom prst="rect">
              <a:avLst/>
            </a:prstGeom>
            <a:noFill/>
          </p:spPr>
          <p:txBody>
            <a:bodyPr wrap="square">
              <a:spAutoFit/>
            </a:bodyPr>
            <a:lstStyle/>
            <a:p>
              <a:pPr algn="ctr"/>
              <a:r>
                <a:rPr lang="en-IN" sz="2000" dirty="0">
                  <a:latin typeface="Liberation Mono"/>
                </a:rPr>
                <a:t>emp</a:t>
              </a:r>
              <a:endParaRPr lang="en-IN" sz="2000" dirty="0"/>
            </a:p>
          </p:txBody>
        </p:sp>
      </p:grpSp>
    </p:spTree>
    <p:extLst>
      <p:ext uri="{BB962C8B-B14F-4D97-AF65-F5344CB8AC3E}">
        <p14:creationId xmlns="" xmlns:p14="http://schemas.microsoft.com/office/powerpoint/2010/main" val="140734368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 xmlns:p14="http://schemas.microsoft.com/office/powerpoint/2010/main" val="16337594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694347"/>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 xmlns:a16="http://schemas.microsoft.com/office/drawing/2014/main" id="{CB3FBF1C-D6B5-42E3-982F-33A1D18FCA92}"/>
              </a:ext>
            </a:extLst>
          </p:cNvPr>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DD4A68"/>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DD4A68"/>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6566084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 xmlns:a16="http://schemas.microsoft.com/office/drawing/2014/main" id="{3E603B10-569E-487D-ACF7-EA061C688264}"/>
              </a:ext>
            </a:extLst>
          </p:cNvPr>
          <p:cNvGraphicFramePr>
            <a:graphicFrameLocks noGrp="1"/>
          </p:cNvGraphicFramePr>
          <p:nvPr>
            <p:extLst>
              <p:ext uri="{D42A27DB-BD31-4B8C-83A1-F6EECF244321}">
                <p14:modId xmlns="" xmlns:p14="http://schemas.microsoft.com/office/powerpoint/2010/main" val="3059452630"/>
              </p:ext>
            </p:extLst>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 xmlns:a16="http://schemas.microsoft.com/office/drawing/2014/main" val="422065344"/>
                    </a:ext>
                  </a:extLst>
                </a:gridCol>
                <a:gridCol w="6020289">
                  <a:extLst>
                    <a:ext uri="{9D8B030D-6E8A-4147-A177-3AD203B41FA5}">
                      <a16:colId xmlns=""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 xmlns:a16="http://schemas.microsoft.com/office/drawing/2014/main" val="277111606"/>
                  </a:ext>
                </a:extLst>
              </a:tr>
            </a:tbl>
          </a:graphicData>
        </a:graphic>
      </p:graphicFrame>
      <p:grpSp>
        <p:nvGrpSpPr>
          <p:cNvPr id="18" name="Group 17">
            <a:extLst>
              <a:ext uri="{FF2B5EF4-FFF2-40B4-BE49-F238E27FC236}">
                <a16:creationId xmlns=""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 xmlns:p14="http://schemas.microsoft.com/office/powerpoint/2010/main" val="2470279306"/>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 xmlns:p14="http://schemas.microsoft.com/office/powerpoint/2010/main" val="379185985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rgbClr val="0077AA"/>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rgbClr val="0077AA"/>
                </a:solidFill>
                <a:latin typeface="Liberation Mono"/>
              </a:rPr>
              <a:t>. . .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rgbClr val="0077AA"/>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rgbClr val="0077AA"/>
                </a:solidFill>
                <a:latin typeface="Liberation Mono"/>
              </a:rPr>
              <a:t>. . .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rgbClr val="0077AA"/>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rgbClr val="0077AA"/>
                </a:solidFill>
                <a:latin typeface="Liberation Mono"/>
              </a:rPr>
              <a:t>. . .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 xmlns:a16="http://schemas.microsoft.com/office/drawing/2014/main"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itchFamily="34" charset="0"/>
                <a:cs typeface="Arial" pitchFamily="34" charset="0"/>
              </a:rPr>
              <a:t>Use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solidFill>
                  <a:schemeClr val="tx1">
                    <a:lumMod val="85000"/>
                    <a:lumOff val="15000"/>
                  </a:schemeClr>
                </a:solidFill>
                <a:latin typeface="Arial" pitchFamily="34" charset="0"/>
                <a:cs typeface="Arial" pitchFamily="34" charset="0"/>
              </a:rPr>
              <a:t> with </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t>
            </a:r>
            <a:r>
              <a:rPr lang="en-US" dirty="0">
                <a:solidFill>
                  <a:schemeClr val="tx1">
                    <a:lumMod val="85000"/>
                    <a:lumOff val="15000"/>
                  </a:schemeClr>
                </a:solidFill>
                <a:latin typeface="Arial" pitchFamily="34" charset="0"/>
                <a:cs typeface="Arial" pitchFamily="34" charset="0"/>
              </a:rPr>
              <a:t>to see the effect of </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solidFill>
                  <a:schemeClr val="tx1">
                    <a:lumMod val="85000"/>
                    <a:lumOff val="15000"/>
                  </a:schemeClr>
                </a:solidFill>
                <a:latin typeface="Arial" pitchFamily="34" charset="0"/>
                <a:cs typeface="Arial" pitchFamily="34" charset="0"/>
              </a:rPr>
              <a:t>.</a:t>
            </a:r>
            <a:endParaRPr lang="en-IN" dirty="0"/>
          </a:p>
        </p:txBody>
      </p:sp>
    </p:spTree>
    <p:extLst>
      <p:ext uri="{BB962C8B-B14F-4D97-AF65-F5344CB8AC3E}">
        <p14:creationId xmlns="" xmlns:p14="http://schemas.microsoft.com/office/powerpoint/2010/main" val="1603374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DD4A68"/>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amount</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latin typeface="Liberation Mono"/>
              </a:rPr>
              <a:t>custId, type, amount,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'd'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'c'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6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65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 xmlns:p14="http://schemas.microsoft.com/office/powerpoint/2010/main" val="52671317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Tree>
    <p:extLst>
      <p:ext uri="{BB962C8B-B14F-4D97-AF65-F5344CB8AC3E}">
        <p14:creationId xmlns="" xmlns:p14="http://schemas.microsoft.com/office/powerpoint/2010/main" val="3791859850"/>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 xmlns:a16="http://schemas.microsoft.com/office/drawing/2014/main" id="{9C9F1F6F-8F83-457B-A3AB-0B8009F438C0}"/>
              </a:ext>
            </a:extLst>
          </p:cNvPr>
          <p:cNvSpPr/>
          <p:nvPr/>
        </p:nvSpPr>
        <p:spPr>
          <a:xfrm>
            <a:off x="406400" y="1463873"/>
            <a:ext cx="11377438"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A user variable name can contain other characters if you quote it as a string or identifier (for example, @'my-var', @"my-var", or @`my-var`).</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User-defined variables are session specific. A user variable defined by one client cannot be seen or used by other clients.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All variables for a given client session are automatically freed when that client exits.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User variable names are not case sensitive. Names have a maximum length of 64 characters.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If the value of a user variable is selected in a result set, it is returned to the client as a string.</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If you refer to a variable that has not been initialized, it has a value of NULL and a type of string.</a:t>
            </a:r>
          </a:p>
          <a:p>
            <a:r>
              <a:rPr lang="en-IN" dirty="0">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e.g.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@variable_name</a:t>
            </a:r>
            <a:r>
              <a:rPr lang="en-IN" dirty="0">
                <a:latin typeface="Liberation Mono"/>
              </a:rPr>
              <a:t>;</a:t>
            </a:r>
            <a:endParaRPr lang="en-IN" sz="2200" dirty="0">
              <a:latin typeface="Liberation Mono"/>
            </a:endParaRPr>
          </a:p>
        </p:txBody>
      </p:sp>
      <p:cxnSp>
        <p:nvCxnSpPr>
          <p:cNvPr id="7" name="Straight Connector 6">
            <a:extLst>
              <a:ext uri="{FF2B5EF4-FFF2-40B4-BE49-F238E27FC236}">
                <a16:creationId xmlns="" xmlns:a16="http://schemas.microsoft.com/office/drawing/2014/main" id="{64B7EF33-5AE4-491D-BBD9-27B21C94B0D8}"/>
              </a:ext>
            </a:extLst>
          </p:cNvPr>
          <p:cNvCxnSpPr>
            <a:cxnSpLocks/>
          </p:cNvCxnSpPr>
          <p:nvPr/>
        </p:nvCxnSpPr>
        <p:spPr>
          <a:xfrm>
            <a:off x="336154" y="5157192"/>
            <a:ext cx="1152048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655363BD-1718-45C6-99DF-F5FAB5F1FE09}"/>
              </a:ext>
            </a:extLst>
          </p:cNvPr>
          <p:cNvSpPr txBox="1"/>
          <p:nvPr/>
        </p:nvSpPr>
        <p:spPr>
          <a:xfrm>
            <a:off x="263352" y="692696"/>
            <a:ext cx="11592493"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 xmlns:p14="http://schemas.microsoft.com/office/powerpoint/2010/main" val="62842086"/>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pic>
        <p:nvPicPr>
          <p:cNvPr id="11" name="Picture 10"/>
          <p:cNvPicPr>
            <a:picLocks noChangeAspect="1"/>
          </p:cNvPicPr>
          <p:nvPr/>
        </p:nvPicPr>
        <p:blipFill>
          <a:blip r:embed="rId2" cstate="print"/>
          <a:stretch>
            <a:fillRect/>
          </a:stretch>
        </p:blipFill>
        <p:spPr>
          <a:xfrm>
            <a:off x="5089478" y="5687382"/>
            <a:ext cx="6780271" cy="875871"/>
          </a:xfrm>
          <a:prstGeom prst="rect">
            <a:avLst/>
          </a:prstGeom>
        </p:spPr>
      </p:pic>
      <p:sp>
        <p:nvSpPr>
          <p:cNvPr id="12" name="Rectangle 11">
            <a:extLst>
              <a:ext uri="{FF2B5EF4-FFF2-40B4-BE49-F238E27FC236}">
                <a16:creationId xmlns=""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3" name="Rectangle 12">
            <a:extLst>
              <a:ext uri="{FF2B5EF4-FFF2-40B4-BE49-F238E27FC236}">
                <a16:creationId xmlns="" xmlns:a16="http://schemas.microsoft.com/office/drawing/2014/main" id="{E40EC3BD-1EFE-4DB1-AD41-BB513B1CB31B}"/>
              </a:ext>
            </a:extLst>
          </p:cNvPr>
          <p:cNvSpPr/>
          <p:nvPr/>
        </p:nvSpPr>
        <p:spPr>
          <a:xfrm>
            <a:off x="370570" y="2204864"/>
            <a:ext cx="11449272" cy="1631216"/>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Palatino Linotype" panose="02040502050505030304" pitchFamily="18" charset="0"/>
                <a:cs typeface="Arial" panose="020B0604020202020204" pitchFamily="34" charset="0"/>
              </a:rPr>
              <a:t>:</a:t>
            </a:r>
          </a:p>
          <a:p>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for SET, either </a:t>
            </a:r>
            <a:r>
              <a:rPr lang="en-IN" b="1" dirty="0">
                <a:solidFill>
                  <a:srgbClr val="FF0000"/>
                </a:solidFill>
                <a:latin typeface="Palatino Linotype" panose="02040502050505030304" pitchFamily="18" charset="0"/>
                <a:cs typeface="Arial" panose="020B0604020202020204" pitchFamily="34" charset="0"/>
              </a:rPr>
              <a:t>=</a:t>
            </a:r>
            <a:r>
              <a:rPr lang="en-IN" dirty="0">
                <a:solidFill>
                  <a:srgbClr val="FF0000"/>
                </a:solidFill>
                <a:latin typeface="Palatino Linotype" panose="02040502050505030304" pitchFamily="18" charset="0"/>
                <a:cs typeface="Arial" panose="020B0604020202020204" pitchFamily="34" charset="0"/>
              </a:rPr>
              <a:t> </a:t>
            </a:r>
            <a:r>
              <a:rPr lang="en-IN" sz="2400" dirty="0">
                <a:latin typeface="Palatino Linotype" panose="02040502050505030304" pitchFamily="18" charset="0"/>
                <a:cs typeface="Arial" panose="020B0604020202020204" pitchFamily="34" charset="0"/>
              </a:rPr>
              <a:t>or </a:t>
            </a:r>
            <a:r>
              <a:rPr lang="en-IN" b="1" dirty="0">
                <a:solidFill>
                  <a:srgbClr val="FF0000"/>
                </a:solidFill>
                <a:latin typeface="Palatino Linotype" panose="02040502050505030304" pitchFamily="18" charset="0"/>
                <a:cs typeface="Arial" panose="020B0604020202020204" pitchFamily="34" charset="0"/>
              </a:rPr>
              <a:t>:=</a:t>
            </a:r>
            <a:r>
              <a:rPr lang="en-IN" sz="2400"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can be used as the assignment operator.</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You can also assign a value to a user variable in statements (SELECT, …) other than SET. In this case, the assignment operator must be </a:t>
            </a:r>
            <a:r>
              <a:rPr lang="en-IN" b="1" dirty="0">
                <a:solidFill>
                  <a:srgbClr val="FF0000"/>
                </a:solidFill>
                <a:latin typeface="Palatino Linotype" panose="02040502050505030304" pitchFamily="18" charset="0"/>
                <a:cs typeface="Arial" panose="020B0604020202020204" pitchFamily="34" charset="0"/>
              </a:rPr>
              <a:t>:=</a:t>
            </a:r>
            <a:r>
              <a:rPr lang="en-IN" dirty="0">
                <a:latin typeface="Palatino Linotype" panose="02040502050505030304" pitchFamily="18" charset="0"/>
                <a:cs typeface="Arial" panose="020B0604020202020204" pitchFamily="34" charset="0"/>
              </a:rPr>
              <a:t> and </a:t>
            </a:r>
            <a:r>
              <a:rPr lang="en-IN" b="1" dirty="0">
                <a:latin typeface="Palatino Linotype" panose="02040502050505030304" pitchFamily="18" charset="0"/>
                <a:cs typeface="Arial" panose="020B0604020202020204" pitchFamily="34" charset="0"/>
              </a:rPr>
              <a:t>not =</a:t>
            </a:r>
            <a:r>
              <a:rPr lang="en-IN" dirty="0">
                <a:latin typeface="Palatino Linotype" panose="02040502050505030304" pitchFamily="18" charset="0"/>
                <a:cs typeface="Arial" panose="020B0604020202020204" pitchFamily="34" charset="0"/>
              </a:rPr>
              <a:t> because latter is treated as the </a:t>
            </a:r>
            <a:r>
              <a:rPr lang="en-IN" b="1" dirty="0">
                <a:latin typeface="Palatino Linotype" panose="02040502050505030304" pitchFamily="18" charset="0"/>
                <a:cs typeface="Arial" panose="020B0604020202020204" pitchFamily="34" charset="0"/>
              </a:rPr>
              <a:t>comparison operator =</a:t>
            </a:r>
            <a:r>
              <a:rPr lang="en-IN" dirty="0">
                <a:latin typeface="Palatino Linotype" panose="02040502050505030304" pitchFamily="18" charset="0"/>
                <a:cs typeface="Arial" panose="020B0604020202020204" pitchFamily="34" charset="0"/>
              </a:rPr>
              <a:t>.</a:t>
            </a:r>
          </a:p>
        </p:txBody>
      </p:sp>
      <p:sp>
        <p:nvSpPr>
          <p:cNvPr id="14" name="Rectangle 13">
            <a:extLst>
              <a:ext uri="{FF2B5EF4-FFF2-40B4-BE49-F238E27FC236}">
                <a16:creationId xmlns="" xmlns:a16="http://schemas.microsoft.com/office/drawing/2014/main" id="{E1E43AF7-41E2-4540-9C58-41BF03EA72F6}"/>
              </a:ext>
            </a:extLst>
          </p:cNvPr>
          <p:cNvSpPr/>
          <p:nvPr/>
        </p:nvSpPr>
        <p:spPr>
          <a:xfrm>
            <a:off x="404358" y="1607746"/>
            <a:ext cx="8872681"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variable_name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variable_name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US" sz="2200" dirty="0">
                <a:solidFill>
                  <a:srgbClr val="999999"/>
                </a:solidFill>
                <a:latin typeface="Liberation Mono"/>
              </a:rPr>
              <a:t>. . .</a:t>
            </a:r>
            <a:endParaRPr lang="en-IN" sz="2200" dirty="0">
              <a:solidFill>
                <a:srgbClr val="999999"/>
              </a:solidFill>
              <a:latin typeface="Liberation Mono"/>
            </a:endParaRPr>
          </a:p>
        </p:txBody>
      </p:sp>
      <p:sp>
        <p:nvSpPr>
          <p:cNvPr id="15" name="Rectangle 14">
            <a:extLst>
              <a:ext uri="{FF2B5EF4-FFF2-40B4-BE49-F238E27FC236}">
                <a16:creationId xmlns="" xmlns:a16="http://schemas.microsoft.com/office/drawing/2014/main" id="{FE251096-0918-46D1-B670-7A549E1807EC}"/>
              </a:ext>
            </a:extLst>
          </p:cNvPr>
          <p:cNvSpPr/>
          <p:nvPr/>
        </p:nvSpPr>
        <p:spPr>
          <a:xfrm>
            <a:off x="427610" y="3933056"/>
            <a:ext cx="8826175"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000000"/>
                </a:solidFill>
                <a:latin typeface="Liberation Mono"/>
              </a:rPr>
              <a:t> </a:t>
            </a:r>
            <a:r>
              <a:rPr lang="en-IN" dirty="0">
                <a:solidFill>
                  <a:srgbClr val="990055"/>
                </a:solidFill>
                <a:latin typeface="Liberation Mono"/>
              </a:rPr>
              <a:t>1001</a:t>
            </a:r>
            <a:r>
              <a:rPr lang="en-IN" dirty="0">
                <a:latin typeface="Liberation Mono"/>
              </a:rPr>
              <a:t>, @v2 := </a:t>
            </a:r>
            <a:r>
              <a:rPr lang="en-IN" dirty="0">
                <a:solidFill>
                  <a:srgbClr val="990055"/>
                </a:solidFill>
                <a:latin typeface="Liberation Mono"/>
              </a:rPr>
              <a:t>2</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 </a:t>
            </a:r>
            <a:r>
              <a:rPr lang="en-IN" dirty="0">
                <a:solidFill>
                  <a:srgbClr val="990055"/>
                </a:solidFill>
                <a:latin typeface="Liberation Mono"/>
              </a:rPr>
              <a:t>1001</a:t>
            </a:r>
            <a:r>
              <a:rPr lang="en-IN" dirty="0">
                <a:latin typeface="Liberation Mono"/>
              </a:rPr>
              <a:t>,</a:t>
            </a:r>
            <a:r>
              <a:rPr lang="en-IN" dirty="0">
                <a:solidFill>
                  <a:srgbClr val="669900"/>
                </a:solidFill>
                <a:latin typeface="Liberation Mono"/>
              </a:rPr>
              <a:t> </a:t>
            </a:r>
            <a:r>
              <a:rPr lang="en-IN" dirty="0">
                <a:latin typeface="Liberation Mono"/>
              </a:rPr>
              <a:t>@v2 = </a:t>
            </a:r>
            <a:r>
              <a:rPr lang="en-IN" dirty="0">
                <a:solidFill>
                  <a:srgbClr val="990055"/>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@v3 :=</a:t>
            </a:r>
            <a:r>
              <a:rPr lang="en-IN" dirty="0">
                <a:solidFill>
                  <a:srgbClr val="669900"/>
                </a:solidFill>
                <a:latin typeface="Liberation Mono"/>
              </a:rPr>
              <a:t> </a:t>
            </a:r>
            <a:r>
              <a:rPr lang="en-IN" dirty="0">
                <a:latin typeface="Liberation Mono"/>
              </a:rPr>
              <a:t>@v1 +</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 :=</a:t>
            </a:r>
            <a:r>
              <a:rPr lang="en-IN" dirty="0">
                <a:solidFill>
                  <a:srgbClr val="000000"/>
                </a:solidFill>
                <a:latin typeface="Liberation Mono"/>
              </a:rPr>
              <a:t> </a:t>
            </a:r>
            <a:r>
              <a:rPr lang="en-IN" dirty="0">
                <a:solidFill>
                  <a:srgbClr val="DD4A68"/>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DD4A68"/>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 xmlns:p14="http://schemas.microsoft.com/office/powerpoint/2010/main" val="212027453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pic>
        <p:nvPicPr>
          <p:cNvPr id="7" name="Picture 6">
            <a:extLst>
              <a:ext uri="{FF2B5EF4-FFF2-40B4-BE49-F238E27FC236}">
                <a16:creationId xmlns="" xmlns:a16="http://schemas.microsoft.com/office/drawing/2014/main" id="{4DF6E637-B798-4827-B415-D8D7A5113E83}"/>
              </a:ext>
            </a:extLst>
          </p:cNvPr>
          <p:cNvPicPr>
            <a:picLocks noChangeAspect="1"/>
          </p:cNvPicPr>
          <p:nvPr/>
        </p:nvPicPr>
        <p:blipFill>
          <a:blip r:embed="rId2" cstate="print"/>
          <a:stretch>
            <a:fillRect/>
          </a:stretch>
        </p:blipFill>
        <p:spPr>
          <a:xfrm>
            <a:off x="911424" y="3182894"/>
            <a:ext cx="1523802" cy="3048000"/>
          </a:xfrm>
          <a:prstGeom prst="rect">
            <a:avLst/>
          </a:prstGeom>
        </p:spPr>
      </p:pic>
      <p:sp>
        <p:nvSpPr>
          <p:cNvPr id="8" name="Rectangle 7">
            <a:extLst>
              <a:ext uri="{FF2B5EF4-FFF2-40B4-BE49-F238E27FC236}">
                <a16:creationId xmlns="" xmlns:a16="http://schemas.microsoft.com/office/drawing/2014/main" id="{B6437AA2-84F3-49FB-A81F-1493F7E900A3}"/>
              </a:ext>
            </a:extLst>
          </p:cNvPr>
          <p:cNvSpPr/>
          <p:nvPr/>
        </p:nvSpPr>
        <p:spPr>
          <a:xfrm>
            <a:off x="406574" y="838202"/>
            <a:ext cx="11449272" cy="236988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User variables are intended to provide data values. They cannot be used directly in an SQL statement as an identifier or as part of an identifier.</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    e.g.    </a:t>
            </a:r>
          </a:p>
          <a:p>
            <a:r>
              <a:rPr lang="en-IN" dirty="0">
                <a:solidFill>
                  <a:srgbClr val="0077AA"/>
                </a:solidFill>
                <a:latin typeface="Liberation Mono"/>
                <a:cs typeface="Arial" panose="020B0604020202020204" pitchFamily="34" charset="0"/>
              </a:rPr>
              <a:t>      SET</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@v1 = </a:t>
            </a:r>
            <a:r>
              <a:rPr lang="en-IN" dirty="0">
                <a:solidFill>
                  <a:srgbClr val="669900"/>
                </a:solidFill>
                <a:latin typeface="Liberation Mono"/>
              </a:rPr>
              <a:t>'ENAME'</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#WHERE </a:t>
            </a:r>
            <a:r>
              <a:rPr lang="en-IN" dirty="0">
                <a:latin typeface="Liberation Mono"/>
                <a:cs typeface="Arial" panose="020B0604020202020204" pitchFamily="34" charset="0"/>
              </a:rPr>
              <a:t>ENAME</a:t>
            </a:r>
            <a:r>
              <a:rPr lang="en-IN" dirty="0">
                <a:solidFill>
                  <a:srgbClr val="00B050"/>
                </a:solidFill>
                <a:latin typeface="Liberation Mono"/>
                <a:cs typeface="Arial" panose="020B0604020202020204" pitchFamily="34" charset="0"/>
              </a:rPr>
              <a:t> IS COLUMN NAME</a:t>
            </a:r>
            <a:r>
              <a:rPr lang="en-IN" dirty="0">
                <a:solidFill>
                  <a:schemeClr val="accent3">
                    <a:lumMod val="50000"/>
                  </a:schemeClr>
                </a:solidFill>
                <a:latin typeface="Liberation Mono"/>
                <a:cs typeface="Arial" panose="020B0604020202020204" pitchFamily="34" charset="0"/>
              </a:rPr>
              <a:t>.</a:t>
            </a:r>
          </a:p>
          <a:p>
            <a:r>
              <a:rPr lang="en-IN" dirty="0">
                <a:solidFill>
                  <a:srgbClr val="0077AA"/>
                </a:solidFill>
                <a:latin typeface="Liberation Mono"/>
                <a:cs typeface="Arial" panose="020B0604020202020204" pitchFamily="34" charset="0"/>
              </a:rPr>
              <a:t>      SELECT</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@v1 </a:t>
            </a:r>
            <a:r>
              <a:rPr lang="en-IN" dirty="0">
                <a:solidFill>
                  <a:srgbClr val="0077AA"/>
                </a:solidFill>
                <a:latin typeface="Liberation Mono"/>
                <a:cs typeface="Arial" panose="020B0604020202020204" pitchFamily="34" charset="0"/>
              </a:rPr>
              <a:t>FROM </a:t>
            </a:r>
            <a:r>
              <a:rPr lang="en-IN" dirty="0">
                <a:latin typeface="Liberation Mono"/>
                <a:cs typeface="Arial" panose="020B0604020202020204" pitchFamily="34" charset="0"/>
              </a:rPr>
              <a:t>emp;</a:t>
            </a:r>
            <a:r>
              <a:rPr lang="en-IN" dirty="0">
                <a:solidFill>
                  <a:srgbClr val="0077AA"/>
                </a:solidFill>
                <a:latin typeface="Liberation Mono"/>
                <a:cs typeface="Arial" panose="020B0604020202020204" pitchFamily="34" charset="0"/>
              </a:rPr>
              <a:t> </a:t>
            </a:r>
          </a:p>
          <a:p>
            <a:endParaRPr lang="en-IN" dirty="0">
              <a:solidFill>
                <a:srgbClr val="FF0000"/>
              </a:solidFill>
              <a:latin typeface="Palatino Linotype" panose="02040502050505030304" pitchFamily="18" charset="0"/>
              <a:cs typeface="Arial" panose="020B0604020202020204" pitchFamily="34" charset="0"/>
            </a:endParaRPr>
          </a:p>
        </p:txBody>
      </p:sp>
    </p:spTree>
    <p:extLst>
      <p:ext uri="{BB962C8B-B14F-4D97-AF65-F5344CB8AC3E}">
        <p14:creationId xmlns="" xmlns:p14="http://schemas.microsoft.com/office/powerpoint/2010/main" val="1123074349"/>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rownum</a:t>
            </a:r>
          </a:p>
        </p:txBody>
      </p:sp>
      <p:sp>
        <p:nvSpPr>
          <p:cNvPr id="3" name="Rectangle 2"/>
          <p:cNvSpPr/>
          <p:nvPr/>
        </p:nvSpPr>
        <p:spPr>
          <a:xfrm>
            <a:off x="119336" y="3717032"/>
            <a:ext cx="11881320" cy="369332"/>
          </a:xfrm>
          <a:prstGeom prst="rect">
            <a:avLst/>
          </a:prstGeom>
        </p:spPr>
        <p:txBody>
          <a:bodyPr wrap="square">
            <a:spAutoFit/>
          </a:bodyPr>
          <a:lstStyle/>
          <a:p>
            <a:r>
              <a:rPr lang="en-IN" dirty="0">
                <a:solidFill>
                  <a:srgbClr val="A67F59"/>
                </a:solidFill>
                <a:latin typeface="Liberation Mono"/>
              </a:rPr>
              <a:t>mysql&gt; </a:t>
            </a:r>
            <a:r>
              <a:rPr lang="en-US" dirty="0">
                <a:solidFill>
                  <a:srgbClr val="0077AA"/>
                </a:solidFill>
                <a:latin typeface="Liberation Mono"/>
                <a:ea typeface="Times New Roman" panose="02020603050405020304" pitchFamily="18" charset="0"/>
              </a:rPr>
              <a:t>SELECT</a:t>
            </a:r>
            <a:r>
              <a:rPr lang="en-US" dirty="0">
                <a:latin typeface="Liberation Mono"/>
              </a:rPr>
              <a:t> * </a:t>
            </a:r>
            <a:r>
              <a:rPr lang="en-US" dirty="0">
                <a:solidFill>
                  <a:srgbClr val="0077AA"/>
                </a:solidFill>
                <a:latin typeface="Liberation Mono"/>
                <a:ea typeface="Times New Roman" panose="02020603050405020304" pitchFamily="18" charset="0"/>
              </a:rPr>
              <a:t>FROM</a:t>
            </a:r>
            <a:r>
              <a:rPr lang="en-US" dirty="0">
                <a:latin typeface="Liberation Mono"/>
              </a:rPr>
              <a:t> (</a:t>
            </a:r>
            <a:r>
              <a:rPr lang="en-US" dirty="0">
                <a:solidFill>
                  <a:srgbClr val="0077AA"/>
                </a:solidFill>
                <a:latin typeface="Liberation Mono"/>
                <a:ea typeface="Times New Roman" panose="02020603050405020304" pitchFamily="18" charset="0"/>
              </a:rPr>
              <a:t>SELECT</a:t>
            </a:r>
            <a:r>
              <a:rPr lang="en-US" dirty="0">
                <a:latin typeface="Liberation Mono"/>
              </a:rPr>
              <a:t> </a:t>
            </a:r>
            <a:r>
              <a:rPr lang="en-US" dirty="0">
                <a:solidFill>
                  <a:srgbClr val="EE9900"/>
                </a:solidFill>
                <a:latin typeface="Liberation Mono"/>
              </a:rPr>
              <a:t>@cnt</a:t>
            </a:r>
            <a:r>
              <a:rPr lang="en-US" dirty="0">
                <a:solidFill>
                  <a:schemeClr val="accent5">
                    <a:lumMod val="50000"/>
                  </a:schemeClr>
                </a:solidFill>
                <a:latin typeface="Liberation Mono"/>
              </a:rPr>
              <a:t> </a:t>
            </a:r>
            <a:r>
              <a:rPr lang="en-US" dirty="0">
                <a:solidFill>
                  <a:srgbClr val="A67F59"/>
                </a:solidFill>
                <a:latin typeface="Liberation Mono"/>
              </a:rPr>
              <a:t>:=</a:t>
            </a:r>
            <a:r>
              <a:rPr lang="en-US" dirty="0">
                <a:solidFill>
                  <a:schemeClr val="accent5">
                    <a:lumMod val="50000"/>
                  </a:schemeClr>
                </a:solidFill>
                <a:latin typeface="Liberation Mono"/>
              </a:rPr>
              <a:t> </a:t>
            </a:r>
            <a:r>
              <a:rPr lang="en-US" dirty="0">
                <a:solidFill>
                  <a:srgbClr val="EE9900"/>
                </a:solidFill>
                <a:latin typeface="Liberation Mono"/>
              </a:rPr>
              <a:t>@cnt </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"R1"</a:t>
            </a:r>
            <a:r>
              <a:rPr lang="en-US" dirty="0">
                <a:latin typeface="Liberation Mono"/>
              </a:rPr>
              <a:t>, emp.* </a:t>
            </a:r>
            <a:r>
              <a:rPr lang="en-US" dirty="0">
                <a:solidFill>
                  <a:srgbClr val="0077AA"/>
                </a:solidFill>
                <a:latin typeface="Liberation Mono"/>
                <a:ea typeface="Times New Roman" panose="02020603050405020304" pitchFamily="18" charset="0"/>
              </a:rPr>
              <a:t>FROM</a:t>
            </a:r>
            <a:r>
              <a:rPr lang="en-US" dirty="0">
                <a:latin typeface="Liberation Mono"/>
              </a:rPr>
              <a:t> emp, (</a:t>
            </a:r>
            <a:r>
              <a:rPr lang="en-US" dirty="0">
                <a:solidFill>
                  <a:srgbClr val="0077AA"/>
                </a:solidFill>
                <a:latin typeface="Liberation Mono"/>
                <a:ea typeface="Times New Roman" panose="02020603050405020304" pitchFamily="18" charset="0"/>
              </a:rPr>
              <a:t>SELECT</a:t>
            </a:r>
            <a:r>
              <a:rPr lang="en-US" dirty="0">
                <a:latin typeface="Liberation Mono"/>
              </a:rPr>
              <a:t> </a:t>
            </a:r>
            <a:r>
              <a:rPr lang="en-US" dirty="0">
                <a:solidFill>
                  <a:srgbClr val="EE9900"/>
                </a:solidFill>
                <a:latin typeface="Liberation Mono"/>
              </a:rPr>
              <a:t>@cnt </a:t>
            </a:r>
            <a:r>
              <a:rPr lang="en-US" dirty="0">
                <a:solidFill>
                  <a:srgbClr val="A67F59"/>
                </a:solidFill>
                <a:latin typeface="Liberation Mono"/>
              </a:rPr>
              <a:t>:=</a:t>
            </a:r>
            <a:r>
              <a:rPr lang="en-US" dirty="0">
                <a:solidFill>
                  <a:schemeClr val="accent5">
                    <a:lumMod val="50000"/>
                  </a:schemeClr>
                </a:solidFill>
                <a:latin typeface="Liberation Mono"/>
              </a:rPr>
              <a:t> </a:t>
            </a:r>
            <a:r>
              <a:rPr lang="en-US" dirty="0">
                <a:solidFill>
                  <a:srgbClr val="669900"/>
                </a:solidFill>
                <a:latin typeface="Liberation Mono"/>
              </a:rPr>
              <a:t>0</a:t>
            </a:r>
            <a:r>
              <a:rPr lang="en-US" dirty="0">
                <a:latin typeface="Liberation Mono"/>
              </a:rPr>
              <a:t>) T1) T2 </a:t>
            </a:r>
            <a:r>
              <a:rPr lang="en-US" dirty="0">
                <a:solidFill>
                  <a:srgbClr val="0077AA"/>
                </a:solidFill>
                <a:latin typeface="Liberation Mono"/>
                <a:ea typeface="Times New Roman" panose="02020603050405020304" pitchFamily="18" charset="0"/>
              </a:rPr>
              <a:t>WHERE</a:t>
            </a:r>
            <a:r>
              <a:rPr lang="en-US" dirty="0">
                <a:latin typeface="Liberation Mono"/>
              </a:rPr>
              <a:t> </a:t>
            </a:r>
            <a:r>
              <a:rPr lang="en-US" dirty="0">
                <a:solidFill>
                  <a:srgbClr val="669900"/>
                </a:solidFill>
                <a:latin typeface="Liberation Mono"/>
              </a:rPr>
              <a:t>"R1"</a:t>
            </a:r>
            <a:r>
              <a:rPr lang="en-US" dirty="0">
                <a:solidFill>
                  <a:srgbClr val="A67F59"/>
                </a:solidFill>
                <a:latin typeface="Liberation Mono"/>
              </a:rPr>
              <a:t> </a:t>
            </a:r>
            <a:r>
              <a:rPr lang="en-US" dirty="0">
                <a:latin typeface="Liberation Mono"/>
              </a:rPr>
              <a:t>&gt; </a:t>
            </a:r>
            <a:r>
              <a:rPr lang="en-US" dirty="0">
                <a:solidFill>
                  <a:srgbClr val="EE9900"/>
                </a:solidFill>
                <a:latin typeface="Liberation Mono"/>
              </a:rPr>
              <a:t>@cnt </a:t>
            </a:r>
            <a:r>
              <a:rPr lang="en-US" dirty="0">
                <a:latin typeface="Liberation Mono"/>
              </a:rPr>
              <a:t>- </a:t>
            </a:r>
            <a:r>
              <a:rPr lang="en-US" dirty="0">
                <a:solidFill>
                  <a:srgbClr val="990055"/>
                </a:solidFill>
                <a:latin typeface="Liberation Mono"/>
              </a:rPr>
              <a:t>7</a:t>
            </a:r>
            <a:r>
              <a:rPr lang="en-US" dirty="0">
                <a:latin typeface="Liberation Mono"/>
              </a:rPr>
              <a:t>;</a:t>
            </a: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rownum</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 xmlns:a16="http://schemas.microsoft.com/office/drawing/2014/main" id="{4100093E-E386-406E-830D-9CA04CABBA2F}"/>
              </a:ext>
            </a:extLst>
          </p:cNvPr>
          <p:cNvSpPr/>
          <p:nvPr/>
        </p:nvSpPr>
        <p:spPr>
          <a:xfrm>
            <a:off x="263352" y="945302"/>
            <a:ext cx="11593288" cy="1477328"/>
          </a:xfrm>
          <a:prstGeom prst="rect">
            <a:avLst/>
          </a:prstGeom>
        </p:spPr>
        <p:txBody>
          <a:bodyPr wrap="square">
            <a:spAutoFit/>
          </a:bodyPr>
          <a:lstStyle/>
          <a:p>
            <a:r>
              <a:rPr lang="en-IN" dirty="0">
                <a:solidFill>
                  <a:srgbClr val="A67F59"/>
                </a:solidFill>
                <a:latin typeface="Liberation Mono"/>
                <a:cs typeface="Arial" panose="020B0604020202020204" pitchFamily="34" charset="0"/>
              </a:rPr>
              <a:t>mysql&gt;</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SET</a:t>
            </a:r>
            <a:r>
              <a:rPr lang="en-IN" dirty="0">
                <a:solidFill>
                  <a:srgbClr val="000000"/>
                </a:solidFill>
                <a:latin typeface="Liberation Mono"/>
                <a:cs typeface="Arial" panose="020B0604020202020204" pitchFamily="34" charset="0"/>
              </a:rPr>
              <a:t> </a:t>
            </a:r>
            <a:r>
              <a:rPr lang="en-IN" dirty="0">
                <a:solidFill>
                  <a:srgbClr val="EE9900"/>
                </a:solidFill>
                <a:latin typeface="Liberation Mono"/>
                <a:cs typeface="Arial" panose="020B0604020202020204" pitchFamily="34" charset="0"/>
              </a:rPr>
              <a:t>@rank </a:t>
            </a:r>
            <a:r>
              <a:rPr lang="en-IN" dirty="0">
                <a:solidFill>
                  <a:srgbClr val="A67F59"/>
                </a:solidFill>
                <a:latin typeface="Liberation Mono"/>
                <a:cs typeface="Arial" panose="020B0604020202020204" pitchFamily="34" charset="0"/>
              </a:rPr>
              <a:t>=</a:t>
            </a:r>
            <a:r>
              <a:rPr lang="en-IN" dirty="0">
                <a:solidFill>
                  <a:srgbClr val="000000"/>
                </a:solidFill>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r>
              <a:rPr lang="en-IN" dirty="0">
                <a:solidFill>
                  <a:srgbClr val="A67F59"/>
                </a:solidFill>
                <a:latin typeface="Liberation Mono"/>
                <a:cs typeface="Arial" panose="020B0604020202020204" pitchFamily="34" charset="0"/>
              </a:rPr>
              <a:t>mysql&gt;</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latin typeface="Liberation Mono"/>
                <a:cs typeface="Arial" panose="020B0604020202020204" pitchFamily="34" charset="0"/>
              </a:rPr>
              <a:t>+</a:t>
            </a:r>
            <a:r>
              <a:rPr lang="en-IN" dirty="0">
                <a:solidFill>
                  <a:srgbClr val="EE9900"/>
                </a:solidFill>
                <a:latin typeface="Liberation Mono"/>
                <a:cs typeface="Arial" panose="020B0604020202020204" pitchFamily="34" charset="0"/>
              </a:rPr>
              <a:t> </a:t>
            </a:r>
            <a:r>
              <a:rPr lang="en-IN" dirty="0">
                <a:solidFill>
                  <a:srgbClr val="990055"/>
                </a:solidFill>
                <a:latin typeface="Liberation Mono"/>
              </a:rPr>
              <a:t>1</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as</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rownum</a:t>
            </a:r>
            <a:r>
              <a:rPr lang="en-IN" dirty="0">
                <a:solidFill>
                  <a:srgbClr val="669900"/>
                </a:solidFill>
                <a:latin typeface="Liberation Mono"/>
                <a:cs typeface="Arial" panose="020B0604020202020204" pitchFamily="34" charset="0"/>
              </a:rPr>
              <a:t> </a:t>
            </a:r>
            <a:r>
              <a:rPr lang="en-IN" dirty="0">
                <a:solidFill>
                  <a:srgbClr val="999999"/>
                </a:solidFill>
                <a:latin typeface="Liberation Mono"/>
                <a:cs typeface="Arial" panose="020B0604020202020204" pitchFamily="34" charset="0"/>
              </a:rPr>
              <a:t>,</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emp.</a:t>
            </a:r>
            <a:r>
              <a:rPr lang="en-IN" dirty="0">
                <a:solidFill>
                  <a:srgbClr val="A67F59"/>
                </a:solidFill>
                <a:latin typeface="Liberation Mono"/>
              </a:rPr>
              <a:t>*</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 </a:t>
            </a:r>
            <a:r>
              <a:rPr lang="en-IN" dirty="0">
                <a:latin typeface="Liberation Mono"/>
                <a:cs typeface="Arial" panose="020B0604020202020204" pitchFamily="34" charset="0"/>
              </a:rPr>
              <a:t>emp;</a:t>
            </a:r>
          </a:p>
          <a:p>
            <a:r>
              <a:rPr lang="en-IN" dirty="0">
                <a:solidFill>
                  <a:srgbClr val="A67F59"/>
                </a:solidFill>
                <a:latin typeface="Liberation Mono"/>
                <a:cs typeface="Arial" panose="020B0604020202020204" pitchFamily="34" charset="0"/>
              </a:rPr>
              <a:t>mysql&gt;</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latin typeface="Liberation Mono"/>
                <a:cs typeface="Arial" panose="020B0604020202020204" pitchFamily="34" charset="0"/>
              </a:rPr>
              <a:t>+</a:t>
            </a:r>
            <a:r>
              <a:rPr lang="en-IN" dirty="0">
                <a:solidFill>
                  <a:srgbClr val="EE9900"/>
                </a:solidFill>
                <a:latin typeface="Liberation Mono"/>
                <a:cs typeface="Arial" panose="020B0604020202020204" pitchFamily="34" charset="0"/>
              </a:rPr>
              <a:t> </a:t>
            </a:r>
            <a:r>
              <a:rPr lang="en-IN" dirty="0">
                <a:solidFill>
                  <a:srgbClr val="990055"/>
                </a:solidFill>
                <a:latin typeface="Liberation Mono"/>
              </a:rPr>
              <a:t>1</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as</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rownum</a:t>
            </a:r>
            <a:r>
              <a:rPr lang="en-IN" dirty="0">
                <a:solidFill>
                  <a:srgbClr val="669900"/>
                </a:solidFill>
                <a:latin typeface="Liberation Mono"/>
                <a:cs typeface="Arial" panose="020B0604020202020204" pitchFamily="34" charset="0"/>
              </a:rPr>
              <a:t> </a:t>
            </a:r>
            <a:r>
              <a:rPr lang="en-IN" dirty="0">
                <a:solidFill>
                  <a:srgbClr val="999999"/>
                </a:solidFill>
                <a:latin typeface="Liberation Mono"/>
                <a:cs typeface="Arial" panose="020B0604020202020204" pitchFamily="34" charset="0"/>
              </a:rPr>
              <a:t>,</a:t>
            </a:r>
            <a:r>
              <a:rPr lang="en-IN" dirty="0">
                <a:solidFill>
                  <a:srgbClr val="669900"/>
                </a:solidFill>
                <a:latin typeface="Liberation Mono"/>
                <a:cs typeface="Arial" panose="020B0604020202020204" pitchFamily="34" charset="0"/>
              </a:rPr>
              <a:t> </a:t>
            </a:r>
            <a:r>
              <a:rPr lang="en-IN" dirty="0">
                <a:latin typeface="Liberation Mono"/>
                <a:cs typeface="Arial" panose="020B0604020202020204" pitchFamily="34" charset="0"/>
              </a:rPr>
              <a:t>emp.</a:t>
            </a:r>
            <a:r>
              <a:rPr lang="en-IN" dirty="0">
                <a:solidFill>
                  <a:srgbClr val="A67F59"/>
                </a:solidFill>
                <a:latin typeface="Liberation Mono"/>
              </a:rPr>
              <a:t>*</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 </a:t>
            </a:r>
            <a:r>
              <a:rPr lang="en-IN" dirty="0">
                <a:latin typeface="Liberation Mono"/>
                <a:cs typeface="Arial" panose="020B0604020202020204" pitchFamily="34" charset="0"/>
              </a:rPr>
              <a:t>emp,  </a:t>
            </a:r>
            <a:r>
              <a:rPr lang="en-IN" dirty="0">
                <a:solidFill>
                  <a:srgbClr val="999999"/>
                </a:solidFill>
                <a:latin typeface="Liberation Mono"/>
                <a:cs typeface="Arial" panose="020B0604020202020204" pitchFamily="34" charset="0"/>
              </a:rPr>
              <a:t>(</a:t>
            </a: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 </a:t>
            </a:r>
            <a:r>
              <a:rPr lang="en-IN" dirty="0">
                <a:solidFill>
                  <a:srgbClr val="669900"/>
                </a:solidFill>
                <a:latin typeface="Liberation Mono"/>
                <a:cs typeface="Arial" panose="020B0604020202020204" pitchFamily="34" charset="0"/>
              </a:rPr>
              <a:t>0</a:t>
            </a:r>
            <a:r>
              <a:rPr lang="en-IN" dirty="0">
                <a:solidFill>
                  <a:srgbClr val="999999"/>
                </a:solidFill>
                <a:latin typeface="Liberation Mono"/>
                <a:cs typeface="Arial" panose="020B0604020202020204" pitchFamily="34" charset="0"/>
              </a:rPr>
              <a:t>) </a:t>
            </a:r>
            <a:r>
              <a:rPr lang="en-IN" dirty="0">
                <a:latin typeface="Liberation Mono"/>
                <a:cs typeface="Arial" panose="020B0604020202020204" pitchFamily="34" charset="0"/>
              </a:rPr>
              <a:t>as</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E;</a:t>
            </a:r>
            <a:r>
              <a:rPr lang="en-IN" dirty="0">
                <a:solidFill>
                  <a:srgbClr val="0077AA"/>
                </a:solidFill>
                <a:latin typeface="Liberation Mono"/>
                <a:cs typeface="Arial" panose="020B0604020202020204" pitchFamily="34" charset="0"/>
              </a:rPr>
              <a:t> </a:t>
            </a:r>
          </a:p>
          <a:p>
            <a:pPr marL="711200" indent="-711200"/>
            <a:r>
              <a:rPr lang="en-IN" dirty="0">
                <a:solidFill>
                  <a:srgbClr val="A67F59"/>
                </a:solidFill>
                <a:latin typeface="Liberation Mono"/>
                <a:cs typeface="Arial" panose="020B0604020202020204" pitchFamily="34" charset="0"/>
              </a:rPr>
              <a:t>mysql&gt;</a:t>
            </a:r>
            <a:r>
              <a:rPr lang="en-IN" dirty="0">
                <a:solidFill>
                  <a:srgbClr val="000000"/>
                </a:solidFill>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tx2"/>
                </a:solidFill>
                <a:latin typeface="Liberation Mono"/>
                <a:cs typeface="Arial" panose="020B0604020202020204" pitchFamily="34" charset="0"/>
              </a:rPr>
              <a:t>@row </a:t>
            </a:r>
            <a:r>
              <a:rPr lang="en-IN" dirty="0">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a:t>
            </a:r>
            <a:r>
              <a:rPr lang="en-IN" dirty="0">
                <a:solidFill>
                  <a:srgbClr val="A67F59"/>
                </a:solidFill>
                <a:latin typeface="Liberation Mono"/>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GROUP BY </a:t>
            </a:r>
            <a:r>
              <a:rPr lang="en-IN" dirty="0">
                <a:latin typeface="Liberation Mono"/>
                <a:ea typeface="Times New Roman" panose="02020603050405020304" pitchFamily="18" charset="0"/>
                <a:cs typeface="Arial" panose="020B0604020202020204" pitchFamily="34" charset="0"/>
              </a:rPr>
              <a:t>job</a:t>
            </a:r>
            <a:r>
              <a:rPr lang="en-IN" dirty="0">
                <a:solidFill>
                  <a:srgbClr val="0077AA"/>
                </a:solidFill>
                <a:latin typeface="Liberation Mono"/>
                <a:ea typeface="Times New Roman" panose="02020603050405020304" pitchFamily="18" charset="0"/>
                <a:cs typeface="Arial" panose="020B0604020202020204" pitchFamily="34" charset="0"/>
              </a:rPr>
              <a:t> ORDER BY </a:t>
            </a:r>
            <a:r>
              <a:rPr lang="en-IN" dirty="0">
                <a:latin typeface="Liberation Mono"/>
                <a:ea typeface="Times New Roman" panose="02020603050405020304" pitchFamily="18" charset="0"/>
                <a:cs typeface="Arial" panose="020B0604020202020204" pitchFamily="34" charset="0"/>
              </a:rPr>
              <a:t>SAL</a:t>
            </a:r>
            <a:r>
              <a:rPr lang="en-IN" dirty="0">
                <a:solidFill>
                  <a:srgbClr val="0077AA"/>
                </a:solidFill>
                <a:latin typeface="Liberation Mono"/>
                <a:ea typeface="Times New Roman" panose="02020603050405020304" pitchFamily="18" charset="0"/>
                <a:cs typeface="Arial" panose="020B0604020202020204" pitchFamily="34"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solidFill>
                  <a:schemeClr val="tx2"/>
                </a:solidFill>
                <a:latin typeface="Liberation Mono"/>
                <a:cs typeface="Arial" panose="020B0604020202020204" pitchFamily="34" charset="0"/>
              </a:rPr>
              <a:t>@row </a:t>
            </a:r>
            <a:r>
              <a:rPr lang="en-IN" dirty="0">
                <a:solidFill>
                  <a:srgbClr val="A67F59"/>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p>
        </p:txBody>
      </p:sp>
      <p:grpSp>
        <p:nvGrpSpPr>
          <p:cNvPr id="11" name="Group 8">
            <a:extLst>
              <a:ext uri="{FF2B5EF4-FFF2-40B4-BE49-F238E27FC236}">
                <a16:creationId xmlns="" xmlns:a16="http://schemas.microsoft.com/office/drawing/2014/main" id="{EC309DC9-62C8-4421-8063-52BAECD81FA0}"/>
              </a:ext>
            </a:extLst>
          </p:cNvPr>
          <p:cNvGrpSpPr/>
          <p:nvPr/>
        </p:nvGrpSpPr>
        <p:grpSpPr>
          <a:xfrm>
            <a:off x="273358" y="2783156"/>
            <a:ext cx="10719185" cy="3814196"/>
            <a:chOff x="130629" y="2935069"/>
            <a:chExt cx="8860971" cy="3160931"/>
          </a:xfrm>
        </p:grpSpPr>
        <p:grpSp>
          <p:nvGrpSpPr>
            <p:cNvPr id="12" name="Group 11">
              <a:extLst>
                <a:ext uri="{FF2B5EF4-FFF2-40B4-BE49-F238E27FC236}">
                  <a16:creationId xmlns="" xmlns:a16="http://schemas.microsoft.com/office/drawing/2014/main" id="{69C96EFB-3517-4256-B17F-287DDEB4DEEC}"/>
                </a:ext>
              </a:extLst>
            </p:cNvPr>
            <p:cNvGrpSpPr/>
            <p:nvPr/>
          </p:nvGrpSpPr>
          <p:grpSpPr>
            <a:xfrm>
              <a:off x="130629" y="2935069"/>
              <a:ext cx="8860971" cy="3160931"/>
              <a:chOff x="130629" y="2935069"/>
              <a:chExt cx="8860971" cy="3160931"/>
            </a:xfrm>
          </p:grpSpPr>
          <p:sp>
            <p:nvSpPr>
              <p:cNvPr id="14" name="Rectangle 13">
                <a:extLst>
                  <a:ext uri="{FF2B5EF4-FFF2-40B4-BE49-F238E27FC236}">
                    <a16:creationId xmlns="" xmlns:a16="http://schemas.microsoft.com/office/drawing/2014/main" id="{65D33BC5-149E-44F3-A278-8D202C3331ED}"/>
                  </a:ext>
                </a:extLst>
              </p:cNvPr>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15" name="Picture 14">
                <a:extLst>
                  <a:ext uri="{FF2B5EF4-FFF2-40B4-BE49-F238E27FC236}">
                    <a16:creationId xmlns="" xmlns:a16="http://schemas.microsoft.com/office/drawing/2014/main" id="{C0B4DABB-35EE-4D06-ACB8-4A5072288EEA}"/>
                  </a:ext>
                </a:extLst>
              </p:cNvPr>
              <p:cNvPicPr>
                <a:picLocks noChangeAspect="1"/>
              </p:cNvPicPr>
              <p:nvPr/>
            </p:nvPicPr>
            <p:blipFill>
              <a:blip r:embed="rId2" cstate="print"/>
              <a:stretch>
                <a:fillRect/>
              </a:stretch>
            </p:blipFill>
            <p:spPr>
              <a:xfrm>
                <a:off x="130629" y="3215283"/>
                <a:ext cx="8816105" cy="2880717"/>
              </a:xfrm>
              <a:prstGeom prst="rect">
                <a:avLst/>
              </a:prstGeom>
            </p:spPr>
          </p:pic>
        </p:grpSp>
        <p:sp>
          <p:nvSpPr>
            <p:cNvPr id="13" name="Rectangle 12">
              <a:extLst>
                <a:ext uri="{FF2B5EF4-FFF2-40B4-BE49-F238E27FC236}">
                  <a16:creationId xmlns="" xmlns:a16="http://schemas.microsoft.com/office/drawing/2014/main" id="{20A1422B-7206-44FF-B62E-8FB45D92531F}"/>
                </a:ext>
              </a:extLst>
            </p:cNvPr>
            <p:cNvSpPr/>
            <p:nvPr/>
          </p:nvSpPr>
          <p:spPr>
            <a:xfrm>
              <a:off x="436486" y="3215283"/>
              <a:ext cx="685800" cy="288071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63412930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common sql statements mistakes</a:t>
            </a:r>
          </a:p>
        </p:txBody>
      </p:sp>
      <p:sp>
        <p:nvSpPr>
          <p:cNvPr id="9" name="Rectangle 8"/>
          <p:cNvSpPr/>
          <p:nvPr/>
        </p:nvSpPr>
        <p:spPr>
          <a:xfrm>
            <a:off x="191344" y="682818"/>
            <a:ext cx="11809312" cy="4647426"/>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ename,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 sal, comm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rPr>
              <a:t>WHERE</a:t>
            </a:r>
            <a:r>
              <a:rPr lang="en-US" dirty="0">
                <a:solidFill>
                  <a:srgbClr val="000000"/>
                </a:solidFill>
                <a:latin typeface="Liberation Mono"/>
                <a:ea typeface="Times New Roman" panose="02020603050405020304" pitchFamily="18" charset="0"/>
              </a:rPr>
              <a:t> comm = </a:t>
            </a:r>
            <a:r>
              <a:rPr lang="en-US" dirty="0">
                <a:solidFill>
                  <a:schemeClr val="accent5">
                    <a:lumMod val="75000"/>
                  </a:schemeClr>
                </a:solidFill>
                <a:latin typeface="Liberation Mono"/>
              </a:rPr>
              <a:t>NULL</a:t>
            </a:r>
            <a:r>
              <a:rPr lang="en-IN" dirty="0">
                <a:latin typeface="Liberation Mono"/>
                <a:ea typeface="Times New Roman" panose="02020603050405020304" pitchFamily="18" charset="0"/>
              </a:rPr>
              <a:t>;  </a:t>
            </a:r>
            <a:r>
              <a:rPr lang="en-IN" dirty="0">
                <a:solidFill>
                  <a:srgbClr val="41C60C"/>
                </a:solidFill>
                <a:latin typeface="Liberation Mono"/>
                <a:ea typeface="Times New Roman" panose="02020603050405020304" pitchFamily="18" charset="0"/>
              </a:rPr>
              <a:t>#using comparison operator to check NULL  </a:t>
            </a:r>
            <a:endParaRPr lang="en-US" dirty="0">
              <a:solidFill>
                <a:srgbClr val="41C60C"/>
              </a:solidFill>
              <a:latin typeface="Liberation Mono"/>
              <a:ea typeface="Times New Roman" panose="02020603050405020304" pitchFamily="18" charset="0"/>
            </a:endParaRP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ea typeface="Times New Roman" panose="02020603050405020304" pitchFamily="18" charset="0"/>
              </a:rPr>
              <a:t>; </a:t>
            </a:r>
            <a:r>
              <a:rPr lang="en-IN" dirty="0">
                <a:solidFill>
                  <a:srgbClr val="41C60C"/>
                </a:solidFill>
                <a:latin typeface="Liberation Mono"/>
              </a:rPr>
              <a:t>#not giving group by clause</a:t>
            </a:r>
          </a:p>
          <a:p>
            <a:pPr marL="285750" indent="-285750">
              <a:buFont typeface="Arial" panose="020B0604020202020204" pitchFamily="34" charset="0"/>
              <a:buChar char="•"/>
            </a:pPr>
            <a:endParaRPr lang="en-IN" sz="800" dirty="0">
              <a:solidFill>
                <a:schemeClr val="bg1">
                  <a:lumMod val="65000"/>
                </a:schemeClr>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rPr>
              <a:t>WHERE</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solidFill>
                  <a:srgbClr val="000000"/>
                </a:solidFill>
                <a:latin typeface="Liberation Mono"/>
                <a:ea typeface="Times New Roman" panose="02020603050405020304" pitchFamily="18" charset="0"/>
              </a:rPr>
              <a:t>job</a:t>
            </a:r>
            <a:r>
              <a:rPr lang="en-US" dirty="0">
                <a:solidFill>
                  <a:schemeClr val="bg1">
                    <a:lumMod val="65000"/>
                  </a:schemeClr>
                </a:solidFill>
                <a:latin typeface="Liberation Mono"/>
              </a:rPr>
              <a:t>)</a:t>
            </a:r>
            <a:r>
              <a:rPr lang="en-US" dirty="0">
                <a:solidFill>
                  <a:srgbClr val="000000"/>
                </a:solidFill>
                <a:latin typeface="Liberation Mono"/>
                <a:ea typeface="Times New Roman" panose="02020603050405020304" pitchFamily="18" charset="0"/>
              </a:rPr>
              <a:t> &gt; </a:t>
            </a:r>
            <a:r>
              <a:rPr lang="en-US" dirty="0">
                <a:solidFill>
                  <a:srgbClr val="990055"/>
                </a:solidFill>
                <a:latin typeface="Liberation Mono"/>
              </a:rPr>
              <a:t>4</a:t>
            </a:r>
            <a:r>
              <a:rPr lang="en-IN" dirty="0">
                <a:latin typeface="Liberation Mono"/>
                <a:ea typeface="Times New Roman" panose="02020603050405020304" pitchFamily="18" charset="0"/>
              </a:rPr>
              <a:t>; </a:t>
            </a:r>
            <a:r>
              <a:rPr lang="en-IN" dirty="0">
                <a:solidFill>
                  <a:srgbClr val="41C60C"/>
                </a:solidFill>
                <a:latin typeface="Liberation Mono"/>
              </a:rPr>
              <a:t>#use of aggregate function in where clause</a:t>
            </a:r>
          </a:p>
          <a:p>
            <a:pPr marL="285750" indent="-285750">
              <a:buFont typeface="Arial" panose="020B0604020202020204" pitchFamily="34" charset="0"/>
              <a:buChar char="•"/>
            </a:pPr>
            <a:endParaRPr lang="en-IN" sz="800" dirty="0">
              <a:solidFill>
                <a:schemeClr val="bg1">
                  <a:lumMod val="65000"/>
                </a:schemeClr>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 deptno, </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BY</a:t>
            </a:r>
            <a:r>
              <a:rPr lang="en-US" dirty="0">
                <a:solidFill>
                  <a:srgbClr val="000000"/>
                </a:solidFill>
                <a:latin typeface="Liberation Mono"/>
                <a:ea typeface="Times New Roman" panose="02020603050405020304" pitchFamily="18" charset="0"/>
              </a:rPr>
              <a:t> job</a:t>
            </a:r>
            <a:r>
              <a:rPr lang="en-IN" dirty="0">
                <a:latin typeface="Liberation Mono"/>
                <a:ea typeface="Times New Roman" panose="02020603050405020304" pitchFamily="18" charset="0"/>
              </a:rPr>
              <a:t>; </a:t>
            </a:r>
            <a:r>
              <a:rPr lang="en-IN" dirty="0">
                <a:solidFill>
                  <a:srgbClr val="41C60C"/>
                </a:solidFill>
                <a:latin typeface="Liberation Mono"/>
              </a:rPr>
              <a:t>#not giving all the columns in group by clause </a:t>
            </a:r>
          </a:p>
          <a:p>
            <a:pPr marL="285750" indent="-285750">
              <a:buFont typeface="Arial" panose="020B0604020202020204" pitchFamily="34" charset="0"/>
              <a:buChar char="•"/>
            </a:pPr>
            <a:endParaRPr lang="en-IN" sz="800" dirty="0">
              <a:solidFill>
                <a:schemeClr val="bg1">
                  <a:lumMod val="65000"/>
                </a:schemeClr>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ename</a:t>
            </a:r>
            <a:r>
              <a:rPr lang="en-IN" dirty="0">
                <a:latin typeface="Liberation Mono"/>
                <a:ea typeface="Times New Roman" panose="02020603050405020304" pitchFamily="18" charset="0"/>
              </a:rPr>
              <a:t>, </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BY</a:t>
            </a:r>
            <a:r>
              <a:rPr lang="en-US" dirty="0">
                <a:solidFill>
                  <a:srgbClr val="000000"/>
                </a:solidFill>
                <a:latin typeface="Liberation Mono"/>
                <a:ea typeface="Times New Roman" panose="02020603050405020304" pitchFamily="18" charset="0"/>
              </a:rPr>
              <a:t> ename</a:t>
            </a:r>
            <a:r>
              <a:rPr lang="en-IN" dirty="0">
                <a:latin typeface="Liberation Mono"/>
                <a:ea typeface="Times New Roman" panose="02020603050405020304" pitchFamily="18" charset="0"/>
              </a:rPr>
              <a:t>;  </a:t>
            </a:r>
            <a:r>
              <a:rPr lang="en-IN" dirty="0">
                <a:solidFill>
                  <a:srgbClr val="41C60C"/>
                </a:solidFill>
                <a:latin typeface="Liberation Mono"/>
                <a:ea typeface="Times New Roman" panose="02020603050405020304" pitchFamily="18" charset="0"/>
              </a:rPr>
              <a:t>#</a:t>
            </a:r>
            <a:r>
              <a:rPr lang="en-US" dirty="0">
                <a:solidFill>
                  <a:srgbClr val="41C60C"/>
                </a:solidFill>
                <a:latin typeface="Liberation Mono"/>
                <a:ea typeface="Times New Roman" panose="02020603050405020304" pitchFamily="18" charset="0"/>
              </a:rPr>
              <a:t>grouping by a unique key</a:t>
            </a:r>
          </a:p>
          <a:p>
            <a:pPr marL="285750" indent="-285750">
              <a:buFont typeface="Arial" panose="020B0604020202020204" pitchFamily="34" charset="0"/>
              <a:buChar char="•"/>
            </a:pPr>
            <a:endParaRPr lang="en-US" sz="800" dirty="0">
              <a:solidFill>
                <a:srgbClr val="41C60C"/>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ename</a:t>
            </a:r>
            <a:r>
              <a:rPr lang="en-IN" dirty="0">
                <a:latin typeface="Liberation Mono"/>
                <a:ea typeface="Times New Roman" panose="02020603050405020304" pitchFamily="18" charset="0"/>
              </a:rPr>
              <a:t>,  sal, sal+</a:t>
            </a:r>
            <a:r>
              <a:rPr lang="en-IN" dirty="0">
                <a:solidFill>
                  <a:srgbClr val="990055"/>
                </a:solidFill>
                <a:latin typeface="Liberation Mono"/>
              </a:rPr>
              <a:t>1000</a:t>
            </a:r>
            <a:r>
              <a:rPr lang="en-IN" dirty="0">
                <a:latin typeface="Liberation Mono"/>
                <a:ea typeface="Times New Roman" panose="02020603050405020304" pitchFamily="18" charset="0"/>
              </a:rPr>
              <a:t> 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WHERE</a:t>
            </a:r>
            <a:r>
              <a:rPr lang="en-US" dirty="0">
                <a:solidFill>
                  <a:srgbClr val="000000"/>
                </a:solidFill>
                <a:latin typeface="Liberation Mono"/>
                <a:ea typeface="Times New Roman" panose="02020603050405020304" pitchFamily="18" charset="0"/>
              </a:rPr>
              <a:t> R1 &gt; </a:t>
            </a:r>
            <a:r>
              <a:rPr lang="en-US" dirty="0">
                <a:solidFill>
                  <a:srgbClr val="990055"/>
                </a:solidFill>
                <a:latin typeface="Liberation Mono"/>
              </a:rPr>
              <a:t>2400</a:t>
            </a:r>
            <a:r>
              <a:rPr lang="en-IN" dirty="0">
                <a:latin typeface="Liberation Mono"/>
                <a:ea typeface="Times New Roman" panose="02020603050405020304" pitchFamily="18" charset="0"/>
              </a:rPr>
              <a:t>;  </a:t>
            </a:r>
            <a:r>
              <a:rPr lang="en-IN" dirty="0">
                <a:solidFill>
                  <a:srgbClr val="41C60C"/>
                </a:solidFill>
                <a:latin typeface="Liberation Mono"/>
                <a:ea typeface="Times New Roman" panose="02020603050405020304" pitchFamily="18" charset="0"/>
              </a:rPr>
              <a:t>#</a:t>
            </a:r>
            <a:r>
              <a:rPr lang="en-US" dirty="0">
                <a:solidFill>
                  <a:srgbClr val="41C60C"/>
                </a:solidFill>
                <a:latin typeface="Liberation Mono"/>
                <a:ea typeface="Times New Roman" panose="02020603050405020304" pitchFamily="18" charset="0"/>
              </a:rPr>
              <a:t>use of  alias name in where clause</a:t>
            </a:r>
          </a:p>
          <a:p>
            <a:pPr marL="285750" indent="-285750">
              <a:buFont typeface="Arial" panose="020B0604020202020204" pitchFamily="34" charset="0"/>
              <a:buChar char="•"/>
            </a:pPr>
            <a:endParaRPr lang="en-US" sz="800" dirty="0">
              <a:solidFill>
                <a:srgbClr val="41C60C"/>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ename</a:t>
            </a:r>
            <a:r>
              <a:rPr lang="en-IN" dirty="0">
                <a:latin typeface="Liberation Mono"/>
                <a:ea typeface="Times New Roman" panose="02020603050405020304" pitchFamily="18" charset="0"/>
              </a:rPr>
              <a:t>,  sal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WHERE</a:t>
            </a:r>
            <a:r>
              <a:rPr lang="en-US" dirty="0">
                <a:solidFill>
                  <a:srgbClr val="000000"/>
                </a:solidFill>
                <a:latin typeface="Liberation Mono"/>
                <a:ea typeface="Times New Roman" panose="02020603050405020304" pitchFamily="18" charset="0"/>
              </a:rPr>
              <a:t> sal BETWEEN </a:t>
            </a:r>
            <a:r>
              <a:rPr lang="en-US" dirty="0">
                <a:solidFill>
                  <a:schemeClr val="bg1">
                    <a:lumMod val="65000"/>
                  </a:schemeClr>
                </a:solidFill>
                <a:latin typeface="Liberation Mono"/>
              </a:rPr>
              <a:t>(</a:t>
            </a:r>
            <a:r>
              <a:rPr lang="en-US" dirty="0">
                <a:solidFill>
                  <a:srgbClr val="990055"/>
                </a:solidFill>
                <a:latin typeface="Liberation Mono"/>
              </a:rPr>
              <a:t>1000</a:t>
            </a:r>
            <a:r>
              <a:rPr lang="en-US" dirty="0">
                <a:solidFill>
                  <a:srgbClr val="000000"/>
                </a:solidFill>
                <a:latin typeface="Liberation Mono"/>
                <a:ea typeface="Times New Roman" panose="02020603050405020304" pitchFamily="18" charset="0"/>
              </a:rPr>
              <a:t> </a:t>
            </a:r>
            <a:r>
              <a:rPr lang="en-US" dirty="0">
                <a:solidFill>
                  <a:srgbClr val="A67F59"/>
                </a:solidFill>
                <a:latin typeface="Liberation Mono"/>
              </a:rPr>
              <a:t>and</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4000</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  </a:t>
            </a:r>
            <a:r>
              <a:rPr lang="en-IN" dirty="0">
                <a:solidFill>
                  <a:srgbClr val="41C60C"/>
                </a:solidFill>
                <a:latin typeface="Liberation Mono"/>
                <a:ea typeface="Times New Roman" panose="02020603050405020304" pitchFamily="18" charset="0"/>
              </a:rPr>
              <a:t>#</a:t>
            </a:r>
            <a:r>
              <a:rPr lang="en-US" dirty="0">
                <a:solidFill>
                  <a:srgbClr val="41C60C"/>
                </a:solidFill>
                <a:latin typeface="Liberation Mono"/>
                <a:ea typeface="Times New Roman" panose="02020603050405020304" pitchFamily="18" charset="0"/>
              </a:rPr>
              <a:t>use of  () in between </a:t>
            </a:r>
            <a:r>
              <a:rPr lang="en-IN" dirty="0">
                <a:solidFill>
                  <a:srgbClr val="41C60C"/>
                </a:solidFill>
                <a:latin typeface="Liberation Mono"/>
                <a:ea typeface="Times New Roman" panose="02020603050405020304" pitchFamily="18" charset="0"/>
              </a:rPr>
              <a:t>comparison </a:t>
            </a:r>
            <a:r>
              <a:rPr lang="en-US" dirty="0">
                <a:solidFill>
                  <a:srgbClr val="41C60C"/>
                </a:solidFill>
                <a:latin typeface="Liberation Mono"/>
                <a:ea typeface="Times New Roman" panose="02020603050405020304" pitchFamily="18" charset="0"/>
              </a:rPr>
              <a:t>operator</a:t>
            </a:r>
          </a:p>
          <a:p>
            <a:pPr marL="285750" indent="-285750">
              <a:buFont typeface="Arial" panose="020B0604020202020204" pitchFamily="34" charset="0"/>
              <a:buChar char="•"/>
            </a:pPr>
            <a:endParaRPr lang="en-US" dirty="0">
              <a:latin typeface="Liberation Mono"/>
              <a:ea typeface="Times New Roman" panose="02020603050405020304" pitchFamily="18" charset="0"/>
            </a:endParaRPr>
          </a:p>
          <a:p>
            <a:pPr marL="285750" indent="-285750">
              <a:buFont typeface="Arial" panose="020B0604020202020204" pitchFamily="34" charset="0"/>
              <a:buChar char="•"/>
            </a:pPr>
            <a:endParaRPr lang="en-US" sz="800" dirty="0">
              <a:latin typeface="Liberation Mono"/>
              <a:ea typeface="Times New Roman" panose="02020603050405020304" pitchFamily="18" charset="0"/>
            </a:endParaRPr>
          </a:p>
          <a:p>
            <a:r>
              <a:rPr lang="en-IN" b="1" i="1" dirty="0">
                <a:solidFill>
                  <a:srgbClr val="000000"/>
                </a:solidFill>
                <a:latin typeface="Liberation Mono"/>
              </a:rPr>
              <a:t>r1 = { col1, col2, col3 } </a:t>
            </a:r>
          </a:p>
          <a:p>
            <a:endParaRPr lang="en-IN" sz="800" dirty="0">
              <a:solidFill>
                <a:srgbClr val="41C60C"/>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rPr>
              <a:t>INSERT INTO </a:t>
            </a:r>
            <a:r>
              <a:rPr lang="en-IN" b="1" i="1" dirty="0">
                <a:solidFill>
                  <a:srgbClr val="000000"/>
                </a:solidFill>
                <a:latin typeface="Liberation Mono"/>
              </a:rPr>
              <a:t>r1 </a:t>
            </a:r>
            <a:r>
              <a:rPr lang="en-IN" dirty="0">
                <a:solidFill>
                  <a:srgbClr val="0077AA"/>
                </a:solidFill>
                <a:latin typeface="Liberation Mono"/>
              </a:rPr>
              <a:t>VALUSE</a:t>
            </a:r>
            <a:r>
              <a:rPr lang="en-IN" dirty="0">
                <a:solidFill>
                  <a:schemeClr val="bg1">
                    <a:lumMod val="65000"/>
                  </a:schemeClr>
                </a:solidFill>
                <a:latin typeface="Liberation Mono"/>
              </a:rPr>
              <a:t>(</a:t>
            </a:r>
            <a:r>
              <a:rPr lang="en-IN" dirty="0">
                <a:solidFill>
                  <a:srgbClr val="990055"/>
                </a:solidFill>
                <a:latin typeface="Liberation Mono"/>
              </a:rPr>
              <a:t>10</a:t>
            </a:r>
            <a:r>
              <a:rPr lang="en-IN" dirty="0">
                <a:solidFill>
                  <a:srgbClr val="000000"/>
                </a:solidFill>
                <a:latin typeface="Liberation Mono"/>
              </a:rPr>
              <a:t>, </a:t>
            </a:r>
            <a:r>
              <a:rPr lang="en-IN" dirty="0">
                <a:solidFill>
                  <a:srgbClr val="990055"/>
                </a:solidFill>
                <a:latin typeface="Liberation Mono"/>
              </a:rPr>
              <a:t>10</a:t>
            </a:r>
            <a:r>
              <a:rPr lang="en-IN" dirty="0">
                <a:solidFill>
                  <a:schemeClr val="bg1">
                    <a:lumMod val="65000"/>
                  </a:schemeClr>
                </a:solidFill>
                <a:latin typeface="Liberation Mono"/>
              </a:rPr>
              <a:t>)</a:t>
            </a:r>
            <a:r>
              <a:rPr lang="en-IN" dirty="0">
                <a:solidFill>
                  <a:srgbClr val="000000"/>
                </a:solidFill>
                <a:latin typeface="Liberation Mono"/>
              </a:rPr>
              <a:t>; </a:t>
            </a:r>
            <a:r>
              <a:rPr lang="en-IN" dirty="0">
                <a:solidFill>
                  <a:srgbClr val="41C60C"/>
                </a:solidFill>
                <a:latin typeface="Liberation Mono"/>
                <a:ea typeface="Times New Roman" panose="02020603050405020304" pitchFamily="18" charset="0"/>
              </a:rPr>
              <a:t>#</a:t>
            </a:r>
            <a:r>
              <a:rPr lang="en-US" dirty="0">
                <a:solidFill>
                  <a:srgbClr val="41C60C"/>
                </a:solidFill>
                <a:latin typeface="Liberation Mono"/>
                <a:ea typeface="Times New Roman" panose="02020603050405020304" pitchFamily="18" charset="0"/>
              </a:rPr>
              <a:t>number of values are less than the number of columns in the table</a:t>
            </a:r>
            <a:endParaRPr lang="en-IN" dirty="0">
              <a:solidFill>
                <a:srgbClr val="000000"/>
              </a:solidFill>
              <a:latin typeface="Liberation Mono"/>
            </a:endParaRP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INSERT INTO </a:t>
            </a:r>
            <a:r>
              <a:rPr lang="en-IN" b="1" i="1" dirty="0">
                <a:solidFill>
                  <a:srgbClr val="000000"/>
                </a:solidFill>
                <a:latin typeface="Liberation Mono"/>
              </a:rPr>
              <a:t>r1 </a:t>
            </a:r>
            <a:r>
              <a:rPr lang="en-IN" dirty="0">
                <a:solidFill>
                  <a:srgbClr val="0077AA"/>
                </a:solidFill>
                <a:latin typeface="Liberation Mono"/>
              </a:rPr>
              <a:t>VALUSE</a:t>
            </a:r>
            <a:r>
              <a:rPr lang="en-IN" dirty="0">
                <a:solidFill>
                  <a:schemeClr val="bg1">
                    <a:lumMod val="65000"/>
                  </a:schemeClr>
                </a:solidFill>
                <a:latin typeface="Liberation Mono"/>
              </a:rPr>
              <a:t>(</a:t>
            </a:r>
            <a:r>
              <a:rPr lang="en-IN" dirty="0">
                <a:solidFill>
                  <a:srgbClr val="990055"/>
                </a:solidFill>
                <a:latin typeface="Liberation Mono"/>
              </a:rPr>
              <a:t>10</a:t>
            </a:r>
            <a:r>
              <a:rPr lang="en-IN" dirty="0">
                <a:solidFill>
                  <a:srgbClr val="000000"/>
                </a:solidFill>
                <a:latin typeface="Liberation Mono"/>
              </a:rPr>
              <a:t>, </a:t>
            </a:r>
            <a:r>
              <a:rPr lang="en-IN" dirty="0">
                <a:solidFill>
                  <a:srgbClr val="990055"/>
                </a:solidFill>
                <a:latin typeface="Liberation Mono"/>
              </a:rPr>
              <a:t>10</a:t>
            </a:r>
            <a:r>
              <a:rPr lang="en-IN" dirty="0">
                <a:solidFill>
                  <a:srgbClr val="000000"/>
                </a:solidFill>
                <a:latin typeface="Liberation Mono"/>
              </a:rPr>
              <a:t>, </a:t>
            </a:r>
            <a:r>
              <a:rPr lang="en-IN" dirty="0">
                <a:solidFill>
                  <a:srgbClr val="990055"/>
                </a:solidFill>
                <a:latin typeface="Liberation Mono"/>
              </a:rPr>
              <a:t>10</a:t>
            </a:r>
            <a:r>
              <a:rPr lang="en-IN" dirty="0">
                <a:solidFill>
                  <a:srgbClr val="000000"/>
                </a:solidFill>
                <a:latin typeface="Liberation Mono"/>
              </a:rPr>
              <a:t>, </a:t>
            </a:r>
            <a:r>
              <a:rPr lang="en-IN" dirty="0">
                <a:solidFill>
                  <a:srgbClr val="990055"/>
                </a:solidFill>
                <a:latin typeface="Liberation Mono"/>
              </a:rPr>
              <a:t>10</a:t>
            </a:r>
            <a:r>
              <a:rPr lang="en-IN" dirty="0">
                <a:solidFill>
                  <a:schemeClr val="bg1">
                    <a:lumMod val="65000"/>
                  </a:schemeClr>
                </a:solidFill>
                <a:latin typeface="Liberation Mono"/>
              </a:rPr>
              <a:t>)</a:t>
            </a:r>
            <a:r>
              <a:rPr lang="en-IN" dirty="0">
                <a:solidFill>
                  <a:srgbClr val="000000"/>
                </a:solidFill>
                <a:latin typeface="Liberation Mono"/>
              </a:rPr>
              <a:t>; </a:t>
            </a:r>
            <a:r>
              <a:rPr lang="en-IN" dirty="0">
                <a:solidFill>
                  <a:srgbClr val="41C60C"/>
                </a:solidFill>
                <a:latin typeface="Liberation Mono"/>
                <a:ea typeface="Times New Roman" panose="02020603050405020304" pitchFamily="18" charset="0"/>
              </a:rPr>
              <a:t>#</a:t>
            </a:r>
            <a:r>
              <a:rPr lang="en-US" dirty="0">
                <a:solidFill>
                  <a:srgbClr val="41C60C"/>
                </a:solidFill>
                <a:latin typeface="Liberation Mono"/>
                <a:ea typeface="Times New Roman" panose="02020603050405020304" pitchFamily="18" charset="0"/>
              </a:rPr>
              <a:t>number of values are more than the number of columns in the table </a:t>
            </a:r>
            <a:endParaRPr lang="en-IN" dirty="0">
              <a:solidFill>
                <a:srgbClr val="000000"/>
              </a:solidFill>
              <a:latin typeface="Liberation Mono"/>
            </a:endParaRPr>
          </a:p>
          <a:p>
            <a:pPr marL="285750" indent="-285750">
              <a:buFont typeface="Arial" panose="020B0604020202020204" pitchFamily="34" charset="0"/>
              <a:buChar char="•"/>
            </a:pPr>
            <a:endParaRPr lang="en-IN" sz="800" dirty="0">
              <a:solidFill>
                <a:srgbClr val="000000"/>
              </a:solidFill>
              <a:latin typeface="Liberation Mono"/>
            </a:endParaRPr>
          </a:p>
          <a:p>
            <a:pPr marL="285750" indent="-285750">
              <a:buFont typeface="Arial" panose="020B0604020202020204" pitchFamily="34" charset="0"/>
              <a:buChar char="•"/>
            </a:pPr>
            <a:endParaRPr lang="en-IN" dirty="0">
              <a:solidFill>
                <a:srgbClr val="000000"/>
              </a:solidFill>
              <a:latin typeface="Liberation Mono"/>
            </a:endParaRPr>
          </a:p>
        </p:txBody>
      </p:sp>
      <p:sp>
        <p:nvSpPr>
          <p:cNvPr id="10" name="Rectangle 9"/>
          <p:cNvSpPr/>
          <p:nvPr/>
        </p:nvSpPr>
        <p:spPr>
          <a:xfrm>
            <a:off x="263352" y="223346"/>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 xmlns:p14="http://schemas.microsoft.com/office/powerpoint/2010/main" val="424837642"/>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521598" y="3084481"/>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sub-queries</a:t>
            </a:r>
          </a:p>
        </p:txBody>
      </p:sp>
      <p:sp>
        <p:nvSpPr>
          <p:cNvPr id="3" name="Rectangle 2"/>
          <p:cNvSpPr/>
          <p:nvPr/>
        </p:nvSpPr>
        <p:spPr>
          <a:xfrm>
            <a:off x="335360" y="44624"/>
            <a:ext cx="1152128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subquery must be enclosed in parentheses.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Use single-row operators with single-row subqueries, and use multiple-row operators with multiple-row subqueries.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a subquery (inner query) returns a null value to the outer query, the outer query will not return any rows when using certain comparison operators in a </a:t>
            </a:r>
            <a:r>
              <a:rPr lang="en-IN" dirty="0">
                <a:solidFill>
                  <a:srgbClr val="0070C0"/>
                </a:solidFill>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a:t>
            </a:r>
            <a:r>
              <a:rPr lang="en-IN" dirty="0">
                <a:solidFill>
                  <a:srgbClr val="0070C0"/>
                </a:solidFill>
                <a:latin typeface="Arial" panose="020B0604020202020204" pitchFamily="34" charset="0"/>
                <a:cs typeface="Arial" panose="020B0604020202020204" pitchFamily="34" charset="0"/>
              </a:rPr>
              <a:t>ORDER</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BY</a:t>
            </a:r>
            <a:r>
              <a:rPr lang="en-IN" dirty="0">
                <a:latin typeface="Arial" panose="020B0604020202020204" pitchFamily="34" charset="0"/>
                <a:cs typeface="Arial" panose="020B0604020202020204" pitchFamily="34" charset="0"/>
              </a:rPr>
              <a:t> occurs within a subquery and also is applied in the outer query, the outermost </a:t>
            </a:r>
            <a:r>
              <a:rPr lang="en-IN" dirty="0">
                <a:solidFill>
                  <a:srgbClr val="0070C0"/>
                </a:solidFill>
                <a:latin typeface="Arial" panose="020B0604020202020204" pitchFamily="34" charset="0"/>
                <a:cs typeface="Arial" panose="020B0604020202020204" pitchFamily="34" charset="0"/>
              </a:rPr>
              <a:t>ORDER</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BY</a:t>
            </a:r>
            <a:r>
              <a:rPr lang="en-IN" dirty="0">
                <a:latin typeface="Arial" panose="020B0604020202020204" pitchFamily="34" charset="0"/>
                <a:cs typeface="Arial" panose="020B0604020202020204" pitchFamily="34" charset="0"/>
              </a:rPr>
              <a:t> takes precedence.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a:t>
            </a:r>
            <a:r>
              <a:rPr lang="en-IN" dirty="0">
                <a:solidFill>
                  <a:srgbClr val="0070C0"/>
                </a:solidFill>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occurs within a subquery and also is applied in the outer query, the outermost </a:t>
            </a:r>
            <a:r>
              <a:rPr lang="en-IN" dirty="0">
                <a:solidFill>
                  <a:srgbClr val="0070C0"/>
                </a:solidFill>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takes precedence.</a:t>
            </a:r>
          </a:p>
        </p:txBody>
      </p:sp>
      <p:sp>
        <p:nvSpPr>
          <p:cNvPr id="5" name="Rectangle 4"/>
          <p:cNvSpPr/>
          <p:nvPr/>
        </p:nvSpPr>
        <p:spPr>
          <a:xfrm>
            <a:off x="335360" y="4389492"/>
            <a:ext cx="11521280" cy="1415772"/>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may use comparison operators such as </a:t>
            </a:r>
            <a:r>
              <a:rPr lang="en-IN" b="1" dirty="0">
                <a:solidFill>
                  <a:schemeClr val="accent5">
                    <a:lumMod val="75000"/>
                  </a:schemeClr>
                </a:solidFill>
                <a:latin typeface="Arial" panose="020B0604020202020204" pitchFamily="34" charset="0"/>
                <a:cs typeface="Arial" panose="020B0604020202020204" pitchFamily="34" charset="0"/>
              </a:rPr>
              <a:t>&lt;&gt;</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&lt;</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&gt;</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&lt;=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&gt;=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with a single row subquery.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row subquery returns one or more rows to the outer SQL statement. You may use the </a:t>
            </a:r>
            <a:r>
              <a:rPr lang="en-IN" b="1" dirty="0">
                <a:solidFill>
                  <a:schemeClr val="accent5">
                    <a:lumMod val="75000"/>
                  </a:schemeClr>
                </a:solidFill>
                <a:latin typeface="Arial" panose="020B0604020202020204" pitchFamily="34" charset="0"/>
                <a:cs typeface="Arial" panose="020B0604020202020204" pitchFamily="34" charset="0"/>
              </a:rPr>
              <a:t>IN</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or </a:t>
            </a:r>
            <a:r>
              <a:rPr lang="en-IN" b="1" dirty="0">
                <a:solidFill>
                  <a:schemeClr val="accent5">
                    <a:lumMod val="75000"/>
                  </a:schemeClr>
                </a:solidFill>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operator in outer query to handle a subquery that returns multiple rows.</a:t>
            </a:r>
          </a:p>
        </p:txBody>
      </p:sp>
      <p:sp>
        <p:nvSpPr>
          <p:cNvPr id="6" name="Rectangle 5">
            <a:extLst>
              <a:ext uri="{FF2B5EF4-FFF2-40B4-BE49-F238E27FC236}">
                <a16:creationId xmlns="" xmlns:a16="http://schemas.microsoft.com/office/drawing/2014/main" id="{D957517D-6CB1-4177-82F4-D0B5B31CFA01}"/>
              </a:ext>
            </a:extLst>
          </p:cNvPr>
          <p:cNvSpPr/>
          <p:nvPr/>
        </p:nvSpPr>
        <p:spPr>
          <a:xfrm>
            <a:off x="2283842" y="3933056"/>
            <a:ext cx="7111242" cy="400110"/>
          </a:xfrm>
          <a:prstGeom prst="rect">
            <a:avLst/>
          </a:prstGeom>
        </p:spPr>
        <p:txBody>
          <a:bodyPr wrap="none">
            <a:spAutoFit/>
          </a:bodyPr>
          <a:lstStyle/>
          <a:p>
            <a:r>
              <a:rPr lang="en-US" sz="2000" dirty="0">
                <a:solidFill>
                  <a:srgbClr val="222222"/>
                </a:solidFill>
                <a:latin typeface="Palatino Linotype" panose="02040502050505030304" pitchFamily="18" charset="0"/>
                <a:cs typeface="Segoe UI Light" panose="020B0502040204020203" pitchFamily="34" charset="0"/>
              </a:rPr>
              <a:t>A subquery is a </a:t>
            </a:r>
            <a:r>
              <a:rPr lang="en-US" sz="2000" dirty="0">
                <a:solidFill>
                  <a:srgbClr val="0070C0"/>
                </a:solidFill>
                <a:latin typeface="Palatino Linotype" panose="02040502050505030304" pitchFamily="18" charset="0"/>
                <a:cs typeface="Arial" panose="020B0604020202020204" pitchFamily="34" charset="0"/>
              </a:rPr>
              <a:t>SELECT</a:t>
            </a:r>
            <a:r>
              <a:rPr lang="en-US" sz="2000" dirty="0">
                <a:solidFill>
                  <a:srgbClr val="222222"/>
                </a:solidFill>
                <a:latin typeface="Palatino Linotype" panose="02040502050505030304" pitchFamily="18" charset="0"/>
                <a:cs typeface="Segoe UI Light" panose="020B0502040204020203" pitchFamily="34" charset="0"/>
              </a:rPr>
              <a:t> statement within another statement.</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 xmlns:p14="http://schemas.microsoft.com/office/powerpoint/2010/main" val="1987572944"/>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subqueries</a:t>
            </a:r>
            <a:endParaRPr lang="en-IN" sz="3200" i="1" dirty="0">
              <a:solidFill>
                <a:srgbClr val="FF9900"/>
              </a:solidFill>
              <a:latin typeface="Arial" pitchFamily="34" charset="0"/>
              <a:cs typeface="Arial" pitchFamily="34" charset="0"/>
            </a:endParaRPr>
          </a:p>
        </p:txBody>
      </p:sp>
      <p:sp>
        <p:nvSpPr>
          <p:cNvPr id="7" name="Rectangle 6"/>
          <p:cNvSpPr/>
          <p:nvPr/>
        </p:nvSpPr>
        <p:spPr>
          <a:xfrm>
            <a:off x="335360" y="908720"/>
            <a:ext cx="10585176" cy="2595582"/>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  </a:t>
            </a:r>
          </a:p>
          <a:p>
            <a:endParaRPr lang="en-IN" sz="800" b="1"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A subquery may occur in:</a:t>
            </a:r>
          </a:p>
          <a:p>
            <a:endParaRPr lang="en-IN" sz="8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SELECT</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tx2">
                    <a:lumMod val="50000"/>
                  </a:schemeClr>
                </a:solidFill>
                <a:latin typeface="Arial" panose="020B0604020202020204" pitchFamily="34" charset="0"/>
                <a:cs typeface="Arial" panose="020B0604020202020204" pitchFamily="34" charset="0"/>
              </a:rPr>
              <a:t>clause</a:t>
            </a: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FROM</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tx2">
                    <a:lumMod val="50000"/>
                  </a:schemeClr>
                </a:solidFill>
                <a:latin typeface="Arial" panose="020B0604020202020204" pitchFamily="34" charset="0"/>
                <a:cs typeface="Arial" panose="020B0604020202020204" pitchFamily="34" charset="0"/>
              </a:rPr>
              <a:t>clause</a:t>
            </a: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WHERE</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tx2">
                    <a:lumMod val="50000"/>
                  </a:schemeClr>
                </a:solidFill>
                <a:latin typeface="Arial" panose="020B0604020202020204" pitchFamily="34" charset="0"/>
                <a:cs typeface="Arial" panose="020B0604020202020204" pitchFamily="34" charset="0"/>
              </a:rPr>
              <a:t>clause</a:t>
            </a: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 </a:t>
            </a:r>
            <a:r>
              <a:rPr lang="en-IN" dirty="0">
                <a:solidFill>
                  <a:schemeClr val="bg2">
                    <a:lumMod val="50000"/>
                  </a:schemeClr>
                </a:solidFill>
                <a:latin typeface="Arial" panose="020B0604020202020204" pitchFamily="34" charset="0"/>
                <a:cs typeface="Arial" panose="020B0604020202020204" pitchFamily="34" charset="0"/>
              </a:rPr>
              <a:t>HAVING</a:t>
            </a:r>
            <a:r>
              <a:rPr lang="en-IN" dirty="0">
                <a:solidFill>
                  <a:schemeClr val="tx2">
                    <a:lumMod val="50000"/>
                  </a:schemeClr>
                </a:solidFill>
                <a:latin typeface="Arial" panose="020B0604020202020204" pitchFamily="34" charset="0"/>
                <a:cs typeface="Arial" panose="020B0604020202020204" pitchFamily="34" charset="0"/>
              </a:rPr>
              <a:t> clause</a:t>
            </a:r>
          </a:p>
        </p:txBody>
      </p:sp>
      <p:sp>
        <p:nvSpPr>
          <p:cNvPr id="10" name="Rectangle 9">
            <a:extLst>
              <a:ext uri="{FF2B5EF4-FFF2-40B4-BE49-F238E27FC236}">
                <a16:creationId xmlns="" xmlns:a16="http://schemas.microsoft.com/office/drawing/2014/main" id="{0ACFCB24-6937-45BD-B5FA-73C94D1B45F2}"/>
              </a:ext>
            </a:extLst>
          </p:cNvPr>
          <p:cNvSpPr/>
          <p:nvPr/>
        </p:nvSpPr>
        <p:spPr>
          <a:xfrm>
            <a:off x="335360" y="3573017"/>
            <a:ext cx="10585176" cy="301108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b="1"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A subquery's outer statement can be any one of:</a:t>
            </a:r>
          </a:p>
          <a:p>
            <a:endParaRPr lang="en-IN" sz="8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SELECT</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INSERT</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UPDATE</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DELETE</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CREATE</a:t>
            </a:r>
          </a:p>
        </p:txBody>
      </p:sp>
      <p:pic>
        <p:nvPicPr>
          <p:cNvPr id="8" name="Picture 7">
            <a:extLst>
              <a:ext uri="{FF2B5EF4-FFF2-40B4-BE49-F238E27FC236}">
                <a16:creationId xmlns="" xmlns:a16="http://schemas.microsoft.com/office/drawing/2014/main" id="{9E4963D5-C5D7-4665-A966-D1AF5B36153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215681" y="4785181"/>
            <a:ext cx="8114203" cy="1914956"/>
          </a:xfrm>
          <a:prstGeom prst="rect">
            <a:avLst/>
          </a:prstGeom>
        </p:spPr>
      </p:pic>
      <p:sp>
        <p:nvSpPr>
          <p:cNvPr id="9" name="Rectangle 8">
            <a:extLst>
              <a:ext uri="{FF2B5EF4-FFF2-40B4-BE49-F238E27FC236}">
                <a16:creationId xmlns="" xmlns:a16="http://schemas.microsoft.com/office/drawing/2014/main" id="{38E668E6-D763-4DD7-AB71-D43E411C0A17}"/>
              </a:ext>
            </a:extLst>
          </p:cNvPr>
          <p:cNvSpPr/>
          <p:nvPr/>
        </p:nvSpPr>
        <p:spPr>
          <a:xfrm>
            <a:off x="335360" y="268796"/>
            <a:ext cx="7622728" cy="400110"/>
          </a:xfrm>
          <a:prstGeom prst="rect">
            <a:avLst/>
          </a:prstGeom>
        </p:spPr>
        <p:txBody>
          <a:bodyPr wrap="none">
            <a:spAutoFit/>
          </a:bodyPr>
          <a:lstStyle/>
          <a:p>
            <a:r>
              <a:rPr lang="en-US" sz="2000" b="1" dirty="0">
                <a:solidFill>
                  <a:srgbClr val="222222"/>
                </a:solidFill>
                <a:latin typeface="arial" panose="020B0604020202020204" pitchFamily="34" charset="0"/>
              </a:rPr>
              <a:t>A subquery is a SELECT statement within another statement.</a:t>
            </a:r>
            <a:endParaRPr lang="en-IN" sz="2000" dirty="0"/>
          </a:p>
        </p:txBody>
      </p:sp>
      <p:sp>
        <p:nvSpPr>
          <p:cNvPr id="11" name="TextBox 10">
            <a:extLst>
              <a:ext uri="{FF2B5EF4-FFF2-40B4-BE49-F238E27FC236}">
                <a16:creationId xmlns="" xmlns:a16="http://schemas.microsoft.com/office/drawing/2014/main" id="{450AC769-D0FF-4978-9ED0-FE91EA469A93}"/>
              </a:ext>
            </a:extLst>
          </p:cNvPr>
          <p:cNvSpPr txBox="1"/>
          <p:nvPr/>
        </p:nvSpPr>
        <p:spPr>
          <a:xfrm>
            <a:off x="7464152" y="745259"/>
            <a:ext cx="4464496" cy="32748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INSERT</a:t>
            </a:r>
            <a:r>
              <a:rPr lang="en-US" sz="2000" b="0" i="0" dirty="0">
                <a:solidFill>
                  <a:srgbClr val="000000"/>
                </a:solidFill>
                <a:effectLst/>
                <a:latin typeface="Liberation Mono"/>
              </a:rPr>
              <a:t> </a:t>
            </a:r>
            <a:r>
              <a:rPr lang="en-US" sz="2000" b="0" i="0" dirty="0">
                <a:solidFill>
                  <a:srgbClr val="999999"/>
                </a:solidFill>
                <a:effectLst/>
                <a:latin typeface="Liberation Mono"/>
              </a:rPr>
              <a:t>. . . </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rgbClr val="999999"/>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UPDATE</a:t>
            </a:r>
            <a:r>
              <a:rPr lang="en-US" sz="2000" b="0" i="0" dirty="0">
                <a:solidFill>
                  <a:srgbClr val="000000"/>
                </a:solidFill>
                <a:effectLst/>
                <a:latin typeface="Liberation Mono"/>
              </a:rPr>
              <a:t> </a:t>
            </a:r>
            <a:r>
              <a:rPr lang="en-US" sz="2000" b="0" i="0" dirty="0">
                <a:solidFill>
                  <a:srgbClr val="999999"/>
                </a:solidFill>
                <a:effectLst/>
                <a:latin typeface="Liberation Mono"/>
              </a:rPr>
              <a:t>. . . </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rgbClr val="999999"/>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DELETE</a:t>
            </a:r>
            <a:r>
              <a:rPr lang="en-US" sz="2000" b="0" i="0" dirty="0">
                <a:solidFill>
                  <a:srgbClr val="000000"/>
                </a:solidFill>
                <a:effectLst/>
                <a:latin typeface="Liberation Mono"/>
              </a:rPr>
              <a:t> </a:t>
            </a:r>
            <a:r>
              <a:rPr lang="en-US" sz="2000" b="0" i="0" dirty="0">
                <a:solidFill>
                  <a:srgbClr val="999999"/>
                </a:solidFill>
                <a:effectLst/>
                <a:latin typeface="Liberation Mono"/>
              </a:rPr>
              <a:t>. . . </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rgbClr val="999999"/>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CREATE</a:t>
            </a:r>
            <a:r>
              <a:rPr lang="en-US" sz="2000" b="0" i="0" dirty="0">
                <a:solidFill>
                  <a:srgbClr val="000000"/>
                </a:solidFill>
                <a:effectLst/>
                <a:latin typeface="Liberation Mono"/>
              </a:rPr>
              <a:t> </a:t>
            </a:r>
            <a:r>
              <a:rPr lang="en-US" sz="2000" b="0" i="0" dirty="0">
                <a:solidFill>
                  <a:srgbClr val="0077AA"/>
                </a:solidFill>
                <a:effectLst/>
                <a:latin typeface="Liberation Mono"/>
              </a:rPr>
              <a:t>TABLE</a:t>
            </a:r>
            <a:r>
              <a:rPr lang="en-US" sz="2000" b="0" i="0" dirty="0">
                <a:solidFill>
                  <a:srgbClr val="000000"/>
                </a:solidFill>
                <a:effectLst/>
                <a:latin typeface="Liberation Mono"/>
              </a:rPr>
              <a:t> </a:t>
            </a:r>
            <a:r>
              <a:rPr lang="en-US" sz="2000" b="0" i="0" dirty="0">
                <a:solidFill>
                  <a:srgbClr val="999999"/>
                </a:solidFill>
                <a:effectLst/>
                <a:latin typeface="Liberation Mono"/>
              </a:rPr>
              <a:t>. . .</a:t>
            </a:r>
            <a:r>
              <a:rPr lang="en-US" sz="2000" b="0" i="0" dirty="0">
                <a:solidFill>
                  <a:srgbClr val="000000"/>
                </a:solidFill>
                <a:effectLst/>
                <a:latin typeface="Liberation Mono"/>
              </a:rPr>
              <a:t> </a:t>
            </a:r>
            <a:r>
              <a:rPr lang="en-US" sz="2000" b="0" i="0" dirty="0">
                <a:effectLst/>
                <a:latin typeface="Liberation Mono"/>
              </a:rPr>
              <a:t>AS</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rgbClr val="999999"/>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CREATE</a:t>
            </a:r>
            <a:r>
              <a:rPr lang="en-US" sz="2000" b="0" i="0" dirty="0">
                <a:solidFill>
                  <a:srgbClr val="000000"/>
                </a:solidFill>
                <a:effectLst/>
                <a:latin typeface="Liberation Mono"/>
              </a:rPr>
              <a:t> </a:t>
            </a:r>
            <a:r>
              <a:rPr lang="en-US" sz="2000" b="0" i="0" dirty="0">
                <a:solidFill>
                  <a:srgbClr val="0077AA"/>
                </a:solidFill>
                <a:effectLst/>
                <a:latin typeface="Liberation Mono"/>
              </a:rPr>
              <a:t>VIEW</a:t>
            </a:r>
            <a:r>
              <a:rPr lang="en-US" sz="2000" b="0" i="0" dirty="0">
                <a:solidFill>
                  <a:srgbClr val="000000"/>
                </a:solidFill>
                <a:effectLst/>
                <a:latin typeface="Liberation Mono"/>
              </a:rPr>
              <a:t> </a:t>
            </a:r>
            <a:r>
              <a:rPr lang="en-US" sz="2000" b="0" i="0" dirty="0">
                <a:solidFill>
                  <a:srgbClr val="999999"/>
                </a:solidFill>
                <a:effectLst/>
                <a:latin typeface="Liberation Mono"/>
              </a:rPr>
              <a:t>. . .</a:t>
            </a:r>
            <a:r>
              <a:rPr lang="en-US" sz="2000" b="0" i="0" dirty="0">
                <a:solidFill>
                  <a:srgbClr val="000000"/>
                </a:solidFill>
                <a:effectLst/>
                <a:latin typeface="Liberation Mono"/>
              </a:rPr>
              <a:t> </a:t>
            </a:r>
            <a:r>
              <a:rPr lang="en-US" sz="2000" dirty="0">
                <a:latin typeface="Liberation Mono"/>
              </a:rPr>
              <a:t>AS</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rgbClr val="999999"/>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DECLARE</a:t>
            </a:r>
            <a:r>
              <a:rPr lang="en-US" sz="2000" b="0" i="0" dirty="0">
                <a:solidFill>
                  <a:srgbClr val="000000"/>
                </a:solidFill>
                <a:effectLst/>
                <a:latin typeface="Liberation Mono"/>
              </a:rPr>
              <a:t> </a:t>
            </a:r>
            <a:r>
              <a:rPr lang="en-US" sz="2000" b="0" i="0" dirty="0">
                <a:solidFill>
                  <a:srgbClr val="0077AA"/>
                </a:solidFill>
                <a:effectLst/>
                <a:latin typeface="Liberation Mono"/>
              </a:rPr>
              <a:t>CURSOR</a:t>
            </a:r>
            <a:r>
              <a:rPr lang="en-US" sz="2000" b="0" i="0" dirty="0">
                <a:solidFill>
                  <a:srgbClr val="000000"/>
                </a:solidFill>
                <a:effectLst/>
                <a:latin typeface="Liberation Mono"/>
              </a:rPr>
              <a:t> </a:t>
            </a:r>
            <a:r>
              <a:rPr lang="en-US" sz="2000" b="0" i="0" dirty="0">
                <a:solidFill>
                  <a:srgbClr val="999999"/>
                </a:solidFill>
                <a:effectLst/>
                <a:latin typeface="Liberation Mono"/>
              </a:rPr>
              <a:t>. . .</a:t>
            </a:r>
            <a:r>
              <a:rPr lang="en-US" sz="2000" b="0" i="0" dirty="0">
                <a:solidFill>
                  <a:srgbClr val="000000"/>
                </a:solidFill>
                <a:effectLst/>
                <a:latin typeface="Liberation Mono"/>
              </a:rPr>
              <a:t> </a:t>
            </a:r>
            <a:r>
              <a:rPr lang="en-US" sz="2000" b="0" i="0" dirty="0">
                <a:effectLst/>
                <a:latin typeface="Liberation Mono"/>
              </a:rPr>
              <a:t>AS</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rgbClr val="999999"/>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EXPLAIN</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rgbClr val="999999"/>
                </a:solidFill>
                <a:effectLst/>
                <a:latin typeface="Liberation Mono"/>
              </a:rPr>
              <a:t>. . .</a:t>
            </a:r>
            <a:endParaRPr lang="en-IN" sz="2000" dirty="0"/>
          </a:p>
        </p:txBody>
      </p:sp>
    </p:spTree>
    <p:extLst>
      <p:ext uri="{BB962C8B-B14F-4D97-AF65-F5344CB8AC3E}">
        <p14:creationId xmlns="" xmlns:p14="http://schemas.microsoft.com/office/powerpoint/2010/main" val="28374481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 xmlns:a16="http://schemas.microsoft.com/office/drawing/2014/main"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a:t>
            </a:r>
            <a:r>
              <a:rPr lang="en-US" dirty="0">
                <a:solidFill>
                  <a:srgbClr val="FF0000"/>
                </a:solidFill>
                <a:latin typeface="Palatino Linotype" panose="02040502050505030304" pitchFamily="18" charset="0"/>
                <a:cs typeface="Arial" panose="020B0604020202020204" pitchFamily="34" charset="0"/>
              </a:rPr>
              <a:t>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types of subqueries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 xmlns:a16="http://schemas.microsoft.com/office/drawing/2014/main" id="{D5FC8C6F-A860-4B65-9F3C-1DF9E7AE9598}"/>
              </a:ext>
            </a:extLst>
          </p:cNvPr>
          <p:cNvSpPr/>
          <p:nvPr/>
        </p:nvSpPr>
        <p:spPr>
          <a:xfrm>
            <a:off x="191344" y="1117188"/>
            <a:ext cx="11809312" cy="3477875"/>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The Subquery as Scalar Operand</a:t>
            </a:r>
            <a:r>
              <a:rPr lang="en-IN" sz="2000" dirty="0">
                <a:solidFill>
                  <a:srgbClr val="C00000"/>
                </a:solidFill>
                <a:latin typeface="Arial" panose="020B0604020202020204" pitchFamily="34" charset="0"/>
                <a:cs typeface="Arial" panose="020B0604020202020204" pitchFamily="34" charset="0"/>
              </a:rPr>
              <a:t> – </a:t>
            </a:r>
            <a:r>
              <a:rPr lang="en-IN" sz="2000" dirty="0">
                <a:solidFill>
                  <a:srgbClr val="0070C0"/>
                </a:solidFill>
                <a:latin typeface="Arial" panose="020B0604020202020204" pitchFamily="34" charset="0"/>
                <a:cs typeface="Arial" panose="020B0604020202020204" pitchFamily="34" charset="0"/>
              </a:rPr>
              <a:t>SELECT clause</a:t>
            </a:r>
          </a:p>
          <a:p>
            <a:pPr marL="285750" indent="-285750">
              <a:buFont typeface="Arial" panose="020B0604020202020204" pitchFamily="34" charset="0"/>
              <a:buChar char="•"/>
            </a:pPr>
            <a:endParaRPr lang="en-IN" sz="20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Comparisons using Subqueries </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WHERE </a:t>
            </a:r>
            <a:r>
              <a:rPr lang="en-IN" sz="2000" dirty="0">
                <a:solidFill>
                  <a:schemeClr val="bg1">
                    <a:lumMod val="50000"/>
                  </a:schemeClr>
                </a:solidFill>
                <a:latin typeface="Arial" panose="020B0604020202020204" pitchFamily="34" charset="0"/>
                <a:cs typeface="Arial" panose="020B0604020202020204" pitchFamily="34" charset="0"/>
              </a:rPr>
              <a:t>/</a:t>
            </a:r>
            <a:r>
              <a:rPr lang="en-IN" sz="2000" dirty="0">
                <a:solidFill>
                  <a:srgbClr val="0070C0"/>
                </a:solidFill>
                <a:latin typeface="Arial" panose="020B0604020202020204" pitchFamily="34" charset="0"/>
                <a:cs typeface="Arial" panose="020B0604020202020204" pitchFamily="34" charset="0"/>
              </a:rPr>
              <a:t> HAVING clause </a:t>
            </a:r>
            <a:r>
              <a:rPr lang="en-IN" sz="2000" dirty="0">
                <a:solidFill>
                  <a:schemeClr val="bg1">
                    <a:lumMod val="50000"/>
                  </a:schemeClr>
                </a:solidFill>
                <a:latin typeface="Arial" panose="020B0604020202020204" pitchFamily="34" charset="0"/>
                <a:cs typeface="Arial" panose="020B0604020202020204" pitchFamily="34" charset="0"/>
              </a:rPr>
              <a:t>(</a:t>
            </a:r>
            <a:r>
              <a:rPr lang="en-IN" sz="2000" i="1" dirty="0">
                <a:solidFill>
                  <a:schemeClr val="bg2">
                    <a:lumMod val="25000"/>
                  </a:schemeClr>
                </a:solidFill>
                <a:latin typeface="Arial" panose="020B0604020202020204" pitchFamily="34" charset="0"/>
                <a:cs typeface="Arial" panose="020B0604020202020204" pitchFamily="34" charset="0"/>
              </a:rPr>
              <a:t>Single row subquery</a:t>
            </a:r>
            <a:r>
              <a:rPr lang="en-IN" sz="2000" dirty="0">
                <a:solidFill>
                  <a:schemeClr val="bg1">
                    <a:lumMod val="50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Subqueries in the FROM Clause </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INLINE VIEWS</a:t>
            </a:r>
            <a:r>
              <a:rPr lang="en-IN" sz="2000" dirty="0">
                <a:solidFill>
                  <a:schemeClr val="bg1">
                    <a:lumMod val="50000"/>
                  </a:schemeClr>
                </a:solidFill>
                <a:latin typeface="Arial" panose="020B0604020202020204" pitchFamily="34" charset="0"/>
                <a:cs typeface="Arial" panose="020B0604020202020204" pitchFamily="34" charset="0"/>
              </a:rPr>
              <a:t> (</a:t>
            </a:r>
            <a:r>
              <a:rPr lang="en-IN" sz="2000" i="1" dirty="0">
                <a:solidFill>
                  <a:schemeClr val="bg2">
                    <a:lumMod val="25000"/>
                  </a:schemeClr>
                </a:solidFill>
                <a:latin typeface="Arial" panose="020B0604020202020204" pitchFamily="34" charset="0"/>
                <a:cs typeface="Arial" panose="020B0604020202020204" pitchFamily="34" charset="0"/>
              </a:rPr>
              <a:t>Derived Tables</a:t>
            </a:r>
            <a:r>
              <a:rPr lang="en-IN" sz="2000" dirty="0">
                <a:solidFill>
                  <a:schemeClr val="bg1">
                    <a:lumMod val="50000"/>
                  </a:schemeClr>
                </a:solidFill>
                <a:latin typeface="Arial" panose="020B0604020202020204" pitchFamily="34" charset="0"/>
                <a:cs typeface="Arial" panose="020B0604020202020204" pitchFamily="34" charset="0"/>
              </a:rPr>
              <a:t>)</a:t>
            </a:r>
            <a:endParaRPr lang="en-IN" sz="20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0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Subqueries with ALL, ANY, IN, or SOME </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WHERE / HAVING clause </a:t>
            </a:r>
            <a:r>
              <a:rPr lang="en-IN" sz="2000" dirty="0">
                <a:solidFill>
                  <a:schemeClr val="bg1">
                    <a:lumMod val="50000"/>
                  </a:schemeClr>
                </a:solidFill>
                <a:latin typeface="Arial" panose="020B0604020202020204" pitchFamily="34" charset="0"/>
                <a:cs typeface="Arial" panose="020B0604020202020204" pitchFamily="34" charset="0"/>
              </a:rPr>
              <a:t>(</a:t>
            </a:r>
            <a:r>
              <a:rPr lang="en-IN" sz="2000" i="1" dirty="0">
                <a:solidFill>
                  <a:schemeClr val="bg2">
                    <a:lumMod val="25000"/>
                  </a:schemeClr>
                </a:solidFill>
                <a:latin typeface="Arial" panose="020B0604020202020204" pitchFamily="34" charset="0"/>
                <a:cs typeface="Arial" panose="020B0604020202020204" pitchFamily="34" charset="0"/>
              </a:rPr>
              <a:t>Multiple row subquery</a:t>
            </a:r>
            <a:r>
              <a:rPr lang="en-IN" sz="2000" dirty="0">
                <a:solidFill>
                  <a:schemeClr val="bg1">
                    <a:lumMod val="50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Subqueries with EXISTS or NOT EXISTS</a:t>
            </a:r>
          </a:p>
          <a:p>
            <a:pPr marL="285750" indent="-285750">
              <a:buFont typeface="Arial" panose="020B0604020202020204" pitchFamily="34" charset="0"/>
              <a:buChar char="•"/>
            </a:pPr>
            <a:endParaRPr lang="en-IN" sz="20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Row Subqueries</a:t>
            </a:r>
          </a:p>
        </p:txBody>
      </p:sp>
      <p:sp>
        <p:nvSpPr>
          <p:cNvPr id="5" name="TextBox 4">
            <a:extLst>
              <a:ext uri="{FF2B5EF4-FFF2-40B4-BE49-F238E27FC236}">
                <a16:creationId xmlns="" xmlns:a16="http://schemas.microsoft.com/office/drawing/2014/main" id="{A49E6E26-4AAF-40FD-81F6-12C3DFEAFC25}"/>
              </a:ext>
            </a:extLst>
          </p:cNvPr>
          <p:cNvSpPr txBox="1"/>
          <p:nvPr/>
        </p:nvSpPr>
        <p:spPr>
          <a:xfrm>
            <a:off x="191344" y="5118956"/>
            <a:ext cx="11665296" cy="769441"/>
          </a:xfrm>
          <a:prstGeom prst="rect">
            <a:avLst/>
          </a:prstGeom>
          <a:noFill/>
        </p:spPr>
        <p:txBody>
          <a:bodyPr wrap="square">
            <a:spAutoFit/>
          </a:bodyPr>
          <a:lstStyle/>
          <a:p>
            <a:r>
              <a:rPr lang="en-IN" sz="1800" dirty="0">
                <a:solidFill>
                  <a:schemeClr val="bg1">
                    <a:lumMod val="50000"/>
                  </a:schemeClr>
                </a:solidFill>
                <a:latin typeface="Arial" panose="020B0604020202020204" pitchFamily="34" charset="0"/>
                <a:cs typeface="Arial" panose="020B0604020202020204" pitchFamily="34" charset="0"/>
              </a:rPr>
              <a:t>WITH var(param) as (SELECT) [CET] </a:t>
            </a:r>
            <a:r>
              <a:rPr lang="en-IN" sz="1800" dirty="0">
                <a:solidFill>
                  <a:schemeClr val="bg2">
                    <a:lumMod val="25000"/>
                  </a:schemeClr>
                </a:solidFill>
                <a:latin typeface="Arial" panose="020B0604020202020204" pitchFamily="34" charset="0"/>
                <a:cs typeface="Arial" panose="020B0604020202020204" pitchFamily="34" charset="0"/>
              </a:rPr>
              <a:t>Common Table Expressions</a:t>
            </a:r>
          </a:p>
          <a:p>
            <a:endParaRPr lang="en-IN" sz="800" dirty="0">
              <a:solidFill>
                <a:schemeClr val="bg2">
                  <a:lumMod val="25000"/>
                </a:schemeClr>
              </a:solidFill>
              <a:latin typeface="Arial" panose="020B0604020202020204" pitchFamily="34" charset="0"/>
              <a:cs typeface="Arial" panose="020B0604020202020204" pitchFamily="34" charset="0"/>
            </a:endParaRPr>
          </a:p>
          <a:p>
            <a:r>
              <a:rPr lang="en-US" dirty="0">
                <a:solidFill>
                  <a:srgbClr val="0077AA"/>
                </a:solidFill>
                <a:latin typeface="Liberation Mono"/>
              </a:rPr>
              <a:t>WITH</a:t>
            </a:r>
            <a:r>
              <a:rPr lang="en-US" dirty="0">
                <a:solidFill>
                  <a:schemeClr val="bg1">
                    <a:lumMod val="50000"/>
                  </a:schemeClr>
                </a:solidFill>
                <a:latin typeface="Liberation Mono"/>
                <a:cs typeface="Arial" panose="020B0604020202020204" pitchFamily="34" charset="0"/>
              </a:rPr>
              <a:t> </a:t>
            </a:r>
            <a:r>
              <a:rPr lang="en-US" dirty="0">
                <a:latin typeface="Liberation Mono"/>
                <a:cs typeface="Arial" panose="020B0604020202020204" pitchFamily="34" charset="0"/>
              </a:rPr>
              <a:t>a</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p1, p2, p3, p4</a:t>
            </a:r>
            <a:r>
              <a:rPr lang="en-US" dirty="0">
                <a:solidFill>
                  <a:schemeClr val="bg1">
                    <a:lumMod val="50000"/>
                  </a:schemeClr>
                </a:solidFill>
                <a:latin typeface="Liberation Mono"/>
                <a:cs typeface="Arial" panose="020B0604020202020204" pitchFamily="34" charset="0"/>
              </a:rPr>
              <a:t>) </a:t>
            </a:r>
            <a:r>
              <a:rPr lang="en-US" dirty="0">
                <a:solidFill>
                  <a:srgbClr val="0077AA"/>
                </a:solidFill>
                <a:latin typeface="Liberation Mono"/>
              </a:rPr>
              <a:t>AS</a:t>
            </a:r>
            <a:r>
              <a:rPr lang="en-US" dirty="0">
                <a:solidFill>
                  <a:schemeClr val="bg1">
                    <a:lumMod val="50000"/>
                  </a:schemeClr>
                </a:solidFill>
                <a:latin typeface="Liberation Mono"/>
                <a:cs typeface="Arial" panose="020B0604020202020204" pitchFamily="34" charset="0"/>
              </a:rPr>
              <a:t> (</a:t>
            </a:r>
            <a:r>
              <a:rPr lang="en-US" dirty="0">
                <a:solidFill>
                  <a:srgbClr val="0077AA"/>
                </a:solidFill>
                <a:latin typeface="Liberation Mono"/>
              </a:rPr>
              <a:t>SELECT</a:t>
            </a:r>
            <a:r>
              <a:rPr lang="en-US" dirty="0">
                <a:solidFill>
                  <a:schemeClr val="bg1">
                    <a:lumMod val="50000"/>
                  </a:schemeClr>
                </a:solidFill>
                <a:latin typeface="Liberation Mono"/>
                <a:cs typeface="Arial" panose="020B0604020202020204" pitchFamily="34" charset="0"/>
              </a:rPr>
              <a:t> </a:t>
            </a:r>
            <a:r>
              <a:rPr lang="en-US" dirty="0">
                <a:solidFill>
                  <a:srgbClr val="A67F59"/>
                </a:solidFill>
                <a:latin typeface="Liberation Mono"/>
              </a:rPr>
              <a:t>*</a:t>
            </a:r>
            <a:r>
              <a:rPr lang="en-US" dirty="0">
                <a:solidFill>
                  <a:schemeClr val="bg1">
                    <a:lumMod val="50000"/>
                  </a:schemeClr>
                </a:solidFill>
                <a:latin typeface="Liberation Mono"/>
                <a:cs typeface="Arial" panose="020B0604020202020204" pitchFamily="34" charset="0"/>
              </a:rPr>
              <a:t> </a:t>
            </a:r>
            <a:r>
              <a:rPr lang="en-US" dirty="0">
                <a:solidFill>
                  <a:srgbClr val="0077AA"/>
                </a:solidFill>
                <a:latin typeface="Liberation Mono"/>
              </a:rPr>
              <a:t>FROM</a:t>
            </a:r>
            <a:r>
              <a:rPr lang="en-US" dirty="0">
                <a:solidFill>
                  <a:schemeClr val="bg1">
                    <a:lumMod val="50000"/>
                  </a:schemeClr>
                </a:solidFill>
                <a:latin typeface="Liberation Mono"/>
                <a:cs typeface="Arial" panose="020B0604020202020204" pitchFamily="34" charset="0"/>
              </a:rPr>
              <a:t> </a:t>
            </a:r>
            <a:r>
              <a:rPr lang="en-US" dirty="0">
                <a:latin typeface="Liberation Mono"/>
                <a:cs typeface="Arial" panose="020B0604020202020204" pitchFamily="34" charset="0"/>
              </a:rPr>
              <a:t>dept</a:t>
            </a:r>
            <a:r>
              <a:rPr lang="en-US" dirty="0">
                <a:solidFill>
                  <a:schemeClr val="bg1">
                    <a:lumMod val="50000"/>
                  </a:schemeClr>
                </a:solidFill>
                <a:latin typeface="Liberation Mono"/>
                <a:cs typeface="Arial" panose="020B0604020202020204" pitchFamily="34" charset="0"/>
              </a:rPr>
              <a:t>) </a:t>
            </a:r>
            <a:r>
              <a:rPr lang="en-US" dirty="0">
                <a:solidFill>
                  <a:srgbClr val="0077AA"/>
                </a:solidFill>
                <a:latin typeface="Liberation Mono"/>
              </a:rPr>
              <a:t>SELECT</a:t>
            </a:r>
            <a:r>
              <a:rPr lang="en-US" dirty="0">
                <a:solidFill>
                  <a:schemeClr val="bg1">
                    <a:lumMod val="50000"/>
                  </a:schemeClr>
                </a:solidFill>
                <a:latin typeface="Liberation Mono"/>
                <a:cs typeface="Arial" panose="020B0604020202020204" pitchFamily="34" charset="0"/>
              </a:rPr>
              <a:t> </a:t>
            </a:r>
            <a:r>
              <a:rPr lang="en-US" dirty="0">
                <a:latin typeface="Liberation Mono"/>
                <a:cs typeface="Arial" panose="020B0604020202020204" pitchFamily="34" charset="0"/>
              </a:rPr>
              <a:t>p1, p2, p3, p4 </a:t>
            </a:r>
            <a:r>
              <a:rPr lang="en-US" dirty="0">
                <a:solidFill>
                  <a:srgbClr val="0077AA"/>
                </a:solidFill>
                <a:latin typeface="Liberation Mono"/>
              </a:rPr>
              <a:t>FROM</a:t>
            </a:r>
            <a:r>
              <a:rPr lang="en-US" dirty="0">
                <a:solidFill>
                  <a:schemeClr val="bg1">
                    <a:lumMod val="50000"/>
                  </a:schemeClr>
                </a:solidFill>
                <a:latin typeface="Liberation Mono"/>
                <a:cs typeface="Arial" panose="020B0604020202020204" pitchFamily="34" charset="0"/>
              </a:rPr>
              <a:t> </a:t>
            </a:r>
            <a:r>
              <a:rPr lang="en-US" dirty="0">
                <a:latin typeface="Liberation Mono"/>
                <a:cs typeface="Arial" panose="020B0604020202020204" pitchFamily="34" charset="0"/>
              </a:rPr>
              <a:t>a;</a:t>
            </a:r>
            <a:endParaRPr lang="en-IN" dirty="0">
              <a:latin typeface="Liberation Mono"/>
              <a:cs typeface="Arial" panose="020B0604020202020204" pitchFamily="34" charset="0"/>
            </a:endParaRPr>
          </a:p>
        </p:txBody>
      </p:sp>
    </p:spTree>
    <p:extLst>
      <p:ext uri="{BB962C8B-B14F-4D97-AF65-F5344CB8AC3E}">
        <p14:creationId xmlns="" xmlns:p14="http://schemas.microsoft.com/office/powerpoint/2010/main" val="198604681"/>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05638140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subquery as scalar operand</a:t>
            </a:r>
          </a:p>
        </p:txBody>
      </p:sp>
      <p:sp>
        <p:nvSpPr>
          <p:cNvPr id="2" name="Rectangle 1"/>
          <p:cNvSpPr/>
          <p:nvPr/>
        </p:nvSpPr>
        <p:spPr>
          <a:xfrm>
            <a:off x="393711" y="4653136"/>
            <a:ext cx="11449272" cy="196977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Think</a:t>
            </a:r>
            <a:r>
              <a:rPr lang="en-IN" sz="2400" dirty="0">
                <a:solidFill>
                  <a:srgbClr val="FF0000"/>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solidFill>
                <a:srgbClr val="FF0000"/>
              </a:solidFill>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solidFill>
                  <a:srgbClr val="FF0000"/>
                </a:solidFill>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solidFill>
                  <a:srgbClr val="FF0000"/>
                </a:solidFill>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2</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r>
              <a:rPr lang="en-IN" dirty="0">
                <a:solidFill>
                  <a:srgbClr val="FF0000"/>
                </a:solidFill>
                <a:latin typeface="Liberation Mono"/>
                <a:cs typeface="Arial" panose="020B0604020202020204" pitchFamily="34" charset="0"/>
              </a:rPr>
              <a:t> </a:t>
            </a:r>
            <a:r>
              <a:rPr lang="en-IN" dirty="0">
                <a:solidFill>
                  <a:srgbClr val="669900"/>
                </a:solidFill>
                <a:latin typeface="Liberation Mono"/>
              </a:rPr>
              <a:t>#error</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solidFill>
                  <a:srgbClr val="FF0000"/>
                </a:solidFill>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solidFill>
                  <a:srgbClr val="FF0000"/>
                </a:solidFill>
                <a:latin typeface="Liberation Mono"/>
                <a:cs typeface="Arial" panose="020B0604020202020204" pitchFamily="34" charset="0"/>
              </a:rPr>
              <a:t> </a:t>
            </a:r>
            <a:r>
              <a:rPr lang="en-IN" dirty="0">
                <a:latin typeface="Liberation Mono"/>
                <a:cs typeface="Arial" panose="020B0604020202020204" pitchFamily="34" charset="0"/>
              </a:rPr>
              <a:t>ename, sal </a:t>
            </a:r>
            <a:r>
              <a:rPr lang="en-IN" dirty="0">
                <a:solidFill>
                  <a:srgbClr val="0077AA"/>
                </a:solidFill>
                <a:latin typeface="Liberation Mono"/>
                <a:ea typeface="Times New Roman" panose="02020603050405020304" pitchFamily="18" charset="0"/>
              </a:rPr>
              <a:t>FROM</a:t>
            </a:r>
            <a:r>
              <a:rPr lang="en-IN" dirty="0">
                <a:solidFill>
                  <a:srgbClr val="FF0000"/>
                </a:solidFill>
                <a:latin typeface="Liberation Mono"/>
                <a:cs typeface="Arial" panose="020B0604020202020204" pitchFamily="34" charset="0"/>
              </a:rPr>
              <a:t> </a:t>
            </a:r>
            <a:r>
              <a:rPr lang="en-IN" dirty="0">
                <a:latin typeface="Liberation Mono"/>
                <a:cs typeface="Arial" panose="020B0604020202020204" pitchFamily="34" charset="0"/>
              </a:rPr>
              <a: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#error</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solidFill>
                  <a:srgbClr val="FF0000"/>
                </a:solidFill>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solidFill>
                  <a:srgbClr val="FF0000"/>
                </a:solidFill>
                <a:latin typeface="Liberation Mono"/>
                <a:cs typeface="Arial" panose="020B0604020202020204" pitchFamily="34" charset="0"/>
              </a:rPr>
              <a:t> </a:t>
            </a:r>
            <a:r>
              <a:rPr lang="en-IN" dirty="0">
                <a:solidFill>
                  <a:srgbClr val="A67F59"/>
                </a:solidFill>
                <a:latin typeface="Liberation Mono"/>
              </a:rPr>
              <a:t>*</a:t>
            </a:r>
            <a:r>
              <a:rPr lang="en-IN" dirty="0">
                <a:solidFill>
                  <a:srgbClr val="FF0000"/>
                </a:solidFill>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solidFill>
                  <a:srgbClr val="FF0000"/>
                </a:solidFill>
                <a:latin typeface="Liberation Mono"/>
                <a:cs typeface="Arial" panose="020B0604020202020204" pitchFamily="34" charset="0"/>
              </a:rPr>
              <a:t> </a:t>
            </a:r>
            <a:r>
              <a:rPr lang="en-IN" dirty="0">
                <a:latin typeface="Liberation Mono"/>
                <a:cs typeface="Arial" panose="020B0604020202020204" pitchFamily="34" charset="0"/>
              </a:rPr>
              <a: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#error</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cs typeface="Arial" panose="020B0604020202020204" pitchFamily="34" charset="0"/>
              </a:rPr>
              <a:t>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ename,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dname </a:t>
            </a:r>
            <a:r>
              <a:rPr lang="en-IN"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ea typeface="Times New Roman" panose="02020603050405020304" pitchFamily="18" charset="0"/>
              </a:rPr>
              <a:t>dept</a:t>
            </a:r>
            <a:r>
              <a:rPr lang="en-IN" dirty="0">
                <a:latin typeface="Liberation Mono"/>
                <a:cs typeface="Arial" panose="020B0604020202020204" pitchFamily="34" charset="0"/>
              </a:rPr>
              <a:t> </a:t>
            </a:r>
            <a:r>
              <a:rPr lang="en-IN" dirty="0">
                <a:solidFill>
                  <a:srgbClr val="0070C0"/>
                </a:solidFill>
                <a:latin typeface="Liberation Mono"/>
                <a:ea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a:t>
            </a:r>
            <a:r>
              <a:rPr lang="en-IN" dirty="0">
                <a:latin typeface="Liberation Mono"/>
                <a:ea typeface="Times New Roman" panose="02020603050405020304" pitchFamily="18" charset="0"/>
              </a:rPr>
              <a:t>deptno </a:t>
            </a:r>
            <a:r>
              <a:rPr lang="en-IN" dirty="0">
                <a:solidFill>
                  <a:schemeClr val="tx1">
                    <a:lumMod val="85000"/>
                    <a:lumOff val="1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a:t>
            </a:r>
            <a:r>
              <a:rPr lang="en-IN" dirty="0">
                <a:solidFill>
                  <a:srgbClr val="DD4A68"/>
                </a:solidFill>
                <a:latin typeface="Liberation Mono"/>
                <a:ea typeface="Times New Roman" panose="02020603050405020304" pitchFamily="18" charset="0"/>
              </a:rPr>
              <a:t>.</a:t>
            </a:r>
            <a:r>
              <a:rPr lang="en-IN" dirty="0">
                <a:latin typeface="Liberation Mono"/>
                <a:ea typeface="Times New Roman" panose="02020603050405020304" pitchFamily="18" charset="0"/>
              </a:rPr>
              <a: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R1 </a:t>
            </a:r>
            <a:r>
              <a:rPr lang="en-IN"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ea typeface="Times New Roman" panose="02020603050405020304" pitchFamily="18" charset="0"/>
              </a:rPr>
              <a:t>emp</a:t>
            </a:r>
            <a:r>
              <a:rPr lang="en-IN" dirty="0">
                <a:latin typeface="Liberation Mono"/>
                <a:cs typeface="Arial" panose="020B0604020202020204" pitchFamily="34" charset="0"/>
              </a:rPr>
              <a:t> ;</a:t>
            </a:r>
          </a:p>
        </p:txBody>
      </p:sp>
      <p:sp>
        <p:nvSpPr>
          <p:cNvPr id="6" name="Rectangle 5">
            <a:extLst>
              <a:ext uri="{FF2B5EF4-FFF2-40B4-BE49-F238E27FC236}">
                <a16:creationId xmlns="" xmlns:a16="http://schemas.microsoft.com/office/drawing/2014/main" id="{B9EF8C19-36F5-4FA6-BC72-2468C4F6F61A}"/>
              </a:ext>
            </a:extLst>
          </p:cNvPr>
          <p:cNvSpPr/>
          <p:nvPr/>
        </p:nvSpPr>
        <p:spPr>
          <a:xfrm>
            <a:off x="370570" y="1951092"/>
            <a:ext cx="11270046" cy="10772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scalar subquery is a subquery that returns </a:t>
            </a:r>
            <a:r>
              <a:rPr lang="en-IN"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scalar subquery is a simple operand, and you can use it almost anywhere a single column value is legal. </a:t>
            </a:r>
          </a:p>
        </p:txBody>
      </p:sp>
      <p:sp>
        <p:nvSpPr>
          <p:cNvPr id="7" name="Rectangle 6">
            <a:extLst>
              <a:ext uri="{FF2B5EF4-FFF2-40B4-BE49-F238E27FC236}">
                <a16:creationId xmlns="" xmlns:a16="http://schemas.microsoft.com/office/drawing/2014/main" id="{E17DFD44-BDA1-4D9B-9E9F-0849485627B0}"/>
              </a:ext>
            </a:extLst>
          </p:cNvPr>
          <p:cNvSpPr/>
          <p:nvPr/>
        </p:nvSpPr>
        <p:spPr>
          <a:xfrm>
            <a:off x="397989" y="3140968"/>
            <a:ext cx="11449272" cy="1200329"/>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subquery returns 0 rows then the value of scalar subquery expression is </a:t>
            </a:r>
            <a:r>
              <a:rPr lang="en-IN" b="1" dirty="0">
                <a:solidFill>
                  <a:srgbClr val="C00000"/>
                </a:solidFill>
                <a:latin typeface="Arial" panose="020B0604020202020204" pitchFamily="34" charset="0"/>
                <a:cs typeface="Arial" panose="020B0604020202020204" pitchFamily="34" charset="0"/>
              </a:rPr>
              <a:t>null</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subquery returns more than one row then MySQL returns an </a:t>
            </a:r>
            <a:r>
              <a:rPr lang="en-IN" b="1" dirty="0">
                <a:solidFill>
                  <a:srgbClr val="C00000"/>
                </a:solidFill>
                <a:latin typeface="Arial" panose="020B0604020202020204" pitchFamily="34" charset="0"/>
                <a:cs typeface="Arial" panose="020B0604020202020204" pitchFamily="34" charset="0"/>
              </a:rPr>
              <a:t>error</a:t>
            </a:r>
            <a:r>
              <a:rPr lang="en-IN" dirty="0">
                <a:latin typeface="Arial" panose="020B0604020202020204" pitchFamily="34" charset="0"/>
                <a:cs typeface="Arial" panose="020B0604020202020204" pitchFamily="34" charset="0"/>
              </a:rPr>
              <a:t>.</a:t>
            </a:r>
          </a:p>
        </p:txBody>
      </p:sp>
      <p:sp>
        <p:nvSpPr>
          <p:cNvPr id="8" name="Rectangle 7">
            <a:extLst>
              <a:ext uri="{FF2B5EF4-FFF2-40B4-BE49-F238E27FC236}">
                <a16:creationId xmlns="" xmlns:a16="http://schemas.microsoft.com/office/drawing/2014/main" id="{687FF894-F8BE-439C-9153-F332E606C665}"/>
              </a:ext>
            </a:extLst>
          </p:cNvPr>
          <p:cNvSpPr/>
          <p:nvPr/>
        </p:nvSpPr>
        <p:spPr>
          <a:xfrm>
            <a:off x="317732" y="1231200"/>
            <a:ext cx="10350268"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rgbClr val="0077AA"/>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dirty="0">
                <a:solidFill>
                  <a:srgbClr val="0077AA"/>
                </a:solidFill>
                <a:latin typeface="Liberation Mono"/>
                <a:cs typeface="Arial" panose="020B0604020202020204" pitchFamily="34" charset="0"/>
              </a:rPr>
              <a:t> </a:t>
            </a:r>
          </a:p>
        </p:txBody>
      </p:sp>
      <p:sp>
        <p:nvSpPr>
          <p:cNvPr id="11" name="TextBox 10">
            <a:extLst>
              <a:ext uri="{FF2B5EF4-FFF2-40B4-BE49-F238E27FC236}">
                <a16:creationId xmlns="" xmlns:a16="http://schemas.microsoft.com/office/drawing/2014/main" id="{D21A6BBD-FB4B-4B93-912D-F7C069433FB1}"/>
              </a:ext>
            </a:extLst>
          </p:cNvPr>
          <p:cNvSpPr txBox="1"/>
          <p:nvPr/>
        </p:nvSpPr>
        <p:spPr>
          <a:xfrm>
            <a:off x="263352" y="692696"/>
            <a:ext cx="11592493" cy="369332"/>
          </a:xfrm>
          <a:prstGeom prst="rect">
            <a:avLst/>
          </a:prstGeom>
          <a:noFill/>
        </p:spPr>
        <p:txBody>
          <a:bodyPr wrap="square">
            <a:spAutoFit/>
          </a:bodyPr>
          <a:lstStyle/>
          <a:p>
            <a:r>
              <a:rPr lang="en-IN" sz="1800" dirty="0">
                <a:latin typeface="Palatino Linotype" panose="02040502050505030304" pitchFamily="18" charset="0"/>
              </a:rPr>
              <a:t>TODO</a:t>
            </a:r>
          </a:p>
        </p:txBody>
      </p:sp>
    </p:spTree>
    <p:extLst>
      <p:ext uri="{BB962C8B-B14F-4D97-AF65-F5344CB8AC3E}">
        <p14:creationId xmlns="" xmlns:p14="http://schemas.microsoft.com/office/powerpoint/2010/main" val="155589414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subquery as scalar operand</a:t>
            </a:r>
          </a:p>
        </p:txBody>
      </p:sp>
      <p:sp>
        <p:nvSpPr>
          <p:cNvPr id="2" name="Rectangle 1"/>
          <p:cNvSpPr/>
          <p:nvPr/>
        </p:nvSpPr>
        <p:spPr>
          <a:xfrm>
            <a:off x="432995" y="1209526"/>
            <a:ext cx="11135613" cy="64633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stdprice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price </a:t>
            </a:r>
            <a:r>
              <a:rPr lang="en-US" dirty="0">
                <a:solidFill>
                  <a:srgbClr val="0070C0"/>
                </a:solidFill>
                <a:latin typeface="Liberation Mono"/>
                <a:ea typeface="Times New Roman" panose="02020603050405020304" pitchFamily="18" charset="0"/>
              </a:rPr>
              <a:t>WHERE</a:t>
            </a:r>
            <a:r>
              <a:rPr lang="en-US" dirty="0">
                <a:latin typeface="Liberation Mono"/>
                <a:cs typeface="Arial" panose="020B0604020202020204" pitchFamily="34" charset="0"/>
              </a:rPr>
              <a:t> prodid </a:t>
            </a:r>
            <a:r>
              <a:rPr lang="en-US" dirty="0">
                <a:solidFill>
                  <a:srgbClr val="DD4A68"/>
                </a:solidFill>
                <a:latin typeface="Liberation Mono"/>
                <a:ea typeface="Times New Roman" panose="02020603050405020304" pitchFamily="18" charset="0"/>
              </a:rPr>
              <a:t>=</a:t>
            </a:r>
            <a:r>
              <a:rPr lang="en-US" dirty="0">
                <a:latin typeface="Liberation Mono"/>
                <a:cs typeface="Arial" panose="020B0604020202020204" pitchFamily="34" charset="0"/>
              </a:rPr>
              <a:t> </a:t>
            </a:r>
            <a:r>
              <a:rPr lang="en-US" dirty="0">
                <a:solidFill>
                  <a:srgbClr val="990055"/>
                </a:solidFill>
                <a:latin typeface="Liberation Mono"/>
              </a:rPr>
              <a:t>100890</a:t>
            </a:r>
            <a:r>
              <a:rPr lang="en-US" dirty="0">
                <a:latin typeface="Liberation Mono"/>
                <a:cs typeface="Arial" panose="020B0604020202020204" pitchFamily="34" charset="0"/>
              </a:rPr>
              <a:t> </a:t>
            </a:r>
            <a:r>
              <a:rPr lang="en-US" dirty="0">
                <a:solidFill>
                  <a:schemeClr val="accent5">
                    <a:lumMod val="75000"/>
                  </a:schemeClr>
                </a:solidFill>
                <a:latin typeface="Liberation Mono"/>
              </a:rPr>
              <a:t>AND</a:t>
            </a:r>
            <a:r>
              <a:rPr lang="en-US" dirty="0">
                <a:latin typeface="Liberation Mono"/>
                <a:cs typeface="Arial" panose="020B0604020202020204" pitchFamily="34" charset="0"/>
              </a:rPr>
              <a:t> enddate </a:t>
            </a:r>
            <a:r>
              <a:rPr lang="en-US" dirty="0">
                <a:solidFill>
                  <a:schemeClr val="accent5">
                    <a:lumMod val="75000"/>
                  </a:schemeClr>
                </a:solidFill>
                <a:latin typeface="Liberation Mono"/>
              </a:rPr>
              <a:t>IS NOT NULL</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AS</a:t>
            </a:r>
            <a:r>
              <a:rPr lang="en-US" dirty="0">
                <a:solidFill>
                  <a:schemeClr val="accent4">
                    <a:lumMod val="50000"/>
                  </a:schemeClr>
                </a:solidFill>
                <a:latin typeface="Liberation Mono"/>
                <a:cs typeface="Arial" panose="020B0604020202020204" pitchFamily="34" charset="0"/>
              </a:rPr>
              <a:t> </a:t>
            </a:r>
            <a:r>
              <a:rPr lang="en-US" dirty="0">
                <a:solidFill>
                  <a:srgbClr val="669900"/>
                </a:solidFill>
                <a:latin typeface="Liberation Mono"/>
              </a:rPr>
              <a:t>"Standard Price"</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minprice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price </a:t>
            </a:r>
            <a:r>
              <a:rPr lang="en-US" dirty="0">
                <a:solidFill>
                  <a:srgbClr val="0070C0"/>
                </a:solidFill>
                <a:latin typeface="Liberation Mono"/>
                <a:ea typeface="Times New Roman" panose="02020603050405020304" pitchFamily="18" charset="0"/>
              </a:rPr>
              <a:t>WHERE</a:t>
            </a:r>
            <a:r>
              <a:rPr lang="en-US" dirty="0">
                <a:latin typeface="Liberation Mono"/>
                <a:cs typeface="Arial" panose="020B0604020202020204" pitchFamily="34" charset="0"/>
              </a:rPr>
              <a:t> prodid </a:t>
            </a:r>
            <a:r>
              <a:rPr lang="en-US" dirty="0">
                <a:solidFill>
                  <a:srgbClr val="DD4A68"/>
                </a:solidFill>
                <a:latin typeface="Liberation Mono"/>
                <a:ea typeface="Times New Roman" panose="02020603050405020304" pitchFamily="18" charset="0"/>
              </a:rPr>
              <a:t>=</a:t>
            </a:r>
            <a:r>
              <a:rPr lang="en-US" dirty="0">
                <a:latin typeface="Liberation Mono"/>
                <a:cs typeface="Arial" panose="020B0604020202020204" pitchFamily="34" charset="0"/>
              </a:rPr>
              <a:t> </a:t>
            </a:r>
            <a:r>
              <a:rPr lang="en-US" dirty="0">
                <a:solidFill>
                  <a:srgbClr val="990055"/>
                </a:solidFill>
                <a:latin typeface="Liberation Mono"/>
              </a:rPr>
              <a:t>100890</a:t>
            </a:r>
            <a:r>
              <a:rPr lang="en-US" dirty="0">
                <a:latin typeface="Liberation Mono"/>
                <a:cs typeface="Arial" panose="020B0604020202020204" pitchFamily="34" charset="0"/>
              </a:rPr>
              <a:t> </a:t>
            </a:r>
            <a:r>
              <a:rPr lang="en-US" dirty="0">
                <a:solidFill>
                  <a:schemeClr val="accent5">
                    <a:lumMod val="75000"/>
                  </a:schemeClr>
                </a:solidFill>
                <a:latin typeface="Liberation Mono"/>
              </a:rPr>
              <a:t>AND</a:t>
            </a:r>
            <a:r>
              <a:rPr lang="en-US" dirty="0">
                <a:latin typeface="Liberation Mono"/>
                <a:cs typeface="Arial" panose="020B0604020202020204" pitchFamily="34" charset="0"/>
              </a:rPr>
              <a:t> enddate </a:t>
            </a:r>
            <a:r>
              <a:rPr lang="en-US" dirty="0">
                <a:solidFill>
                  <a:schemeClr val="accent5">
                    <a:lumMod val="75000"/>
                  </a:schemeClr>
                </a:solidFill>
                <a:latin typeface="Liberation Mono"/>
              </a:rPr>
              <a:t>IS NOT NULL</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AS </a:t>
            </a:r>
            <a:r>
              <a:rPr lang="en-US" dirty="0">
                <a:solidFill>
                  <a:srgbClr val="669900"/>
                </a:solidFill>
                <a:latin typeface="Liberation Mono"/>
              </a:rPr>
              <a:t>"Minimum Price"</a:t>
            </a:r>
            <a:r>
              <a:rPr lang="en-US" dirty="0">
                <a:latin typeface="Liberation Mono"/>
                <a:cs typeface="Arial" panose="020B0604020202020204" pitchFamily="34" charset="0"/>
              </a:rPr>
              <a:t>;</a:t>
            </a:r>
          </a:p>
        </p:txBody>
      </p:sp>
      <p:pic>
        <p:nvPicPr>
          <p:cNvPr id="6" name="Picture 5"/>
          <p:cNvPicPr>
            <a:picLocks noChangeAspect="1"/>
          </p:cNvPicPr>
          <p:nvPr/>
        </p:nvPicPr>
        <p:blipFill>
          <a:blip r:embed="rId2" cstate="print"/>
          <a:stretch>
            <a:fillRect/>
          </a:stretch>
        </p:blipFill>
        <p:spPr>
          <a:xfrm>
            <a:off x="432995" y="2034069"/>
            <a:ext cx="3430871" cy="732128"/>
          </a:xfrm>
          <a:prstGeom prst="rect">
            <a:avLst/>
          </a:prstGeom>
        </p:spPr>
      </p:pic>
      <p:sp>
        <p:nvSpPr>
          <p:cNvPr id="7" name="Rectangle 6"/>
          <p:cNvSpPr/>
          <p:nvPr/>
        </p:nvSpPr>
        <p:spPr>
          <a:xfrm>
            <a:off x="432483" y="3429000"/>
            <a:ext cx="11135614" cy="64633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stdprice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price </a:t>
            </a:r>
            <a:r>
              <a:rPr lang="en-US" dirty="0">
                <a:solidFill>
                  <a:srgbClr val="0070C0"/>
                </a:solidFill>
                <a:latin typeface="Liberation Mono"/>
                <a:ea typeface="Times New Roman" panose="02020603050405020304" pitchFamily="18" charset="0"/>
              </a:rPr>
              <a:t>WHERE</a:t>
            </a:r>
            <a:r>
              <a:rPr lang="en-US" dirty="0">
                <a:latin typeface="Liberation Mono"/>
                <a:cs typeface="Arial" panose="020B0604020202020204" pitchFamily="34" charset="0"/>
              </a:rPr>
              <a:t> prodid </a:t>
            </a:r>
            <a:r>
              <a:rPr lang="en-US" dirty="0">
                <a:solidFill>
                  <a:srgbClr val="DD4A68"/>
                </a:solidFill>
                <a:latin typeface="Liberation Mono"/>
                <a:ea typeface="Times New Roman" panose="02020603050405020304" pitchFamily="18" charset="0"/>
              </a:rPr>
              <a:t>=</a:t>
            </a:r>
            <a:r>
              <a:rPr lang="en-US" dirty="0">
                <a:latin typeface="Liberation Mono"/>
                <a:cs typeface="Arial" panose="020B0604020202020204" pitchFamily="34" charset="0"/>
              </a:rPr>
              <a:t> 100890 </a:t>
            </a:r>
            <a:r>
              <a:rPr lang="en-US" dirty="0">
                <a:solidFill>
                  <a:schemeClr val="accent5">
                    <a:lumMod val="75000"/>
                  </a:schemeClr>
                </a:solidFill>
                <a:latin typeface="Liberation Mono"/>
              </a:rPr>
              <a:t>AND</a:t>
            </a:r>
            <a:r>
              <a:rPr lang="en-US" dirty="0">
                <a:latin typeface="Liberation Mono"/>
                <a:cs typeface="Arial" panose="020B0604020202020204" pitchFamily="34" charset="0"/>
              </a:rPr>
              <a:t> enddate </a:t>
            </a:r>
            <a:r>
              <a:rPr lang="en-US" dirty="0">
                <a:solidFill>
                  <a:schemeClr val="accent5">
                    <a:lumMod val="75000"/>
                  </a:schemeClr>
                </a:solidFill>
                <a:latin typeface="Liberation Mono"/>
              </a:rPr>
              <a:t>IS NOT NULL</a:t>
            </a:r>
            <a:r>
              <a:rPr lang="en-US"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minprice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price </a:t>
            </a:r>
            <a:r>
              <a:rPr lang="en-US" dirty="0">
                <a:solidFill>
                  <a:srgbClr val="0070C0"/>
                </a:solidFill>
                <a:latin typeface="Liberation Mono"/>
                <a:ea typeface="Times New Roman" panose="02020603050405020304" pitchFamily="18" charset="0"/>
              </a:rPr>
              <a:t>WHERE</a:t>
            </a:r>
            <a:r>
              <a:rPr lang="en-US" dirty="0">
                <a:latin typeface="Liberation Mono"/>
                <a:cs typeface="Arial" panose="020B0604020202020204" pitchFamily="34" charset="0"/>
              </a:rPr>
              <a:t> prodid </a:t>
            </a:r>
            <a:r>
              <a:rPr lang="en-US" dirty="0">
                <a:solidFill>
                  <a:srgbClr val="DD4A68"/>
                </a:solidFill>
                <a:latin typeface="Liberation Mono"/>
                <a:ea typeface="Times New Roman" panose="02020603050405020304" pitchFamily="18" charset="0"/>
              </a:rPr>
              <a:t>=</a:t>
            </a:r>
            <a:r>
              <a:rPr lang="en-US" dirty="0">
                <a:latin typeface="Liberation Mono"/>
                <a:cs typeface="Arial" panose="020B0604020202020204" pitchFamily="34" charset="0"/>
              </a:rPr>
              <a:t> 100890 </a:t>
            </a:r>
            <a:r>
              <a:rPr lang="en-US" dirty="0">
                <a:solidFill>
                  <a:srgbClr val="DD4A68"/>
                </a:solidFill>
                <a:latin typeface="Liberation Mono"/>
              </a:rPr>
              <a:t>AND</a:t>
            </a:r>
            <a:r>
              <a:rPr lang="en-US" dirty="0">
                <a:latin typeface="Liberation Mono"/>
                <a:cs typeface="Arial" panose="020B0604020202020204" pitchFamily="34" charset="0"/>
              </a:rPr>
              <a:t> enddate </a:t>
            </a:r>
            <a:r>
              <a:rPr lang="en-US" dirty="0">
                <a:solidFill>
                  <a:schemeClr val="accent5">
                    <a:lumMod val="75000"/>
                  </a:schemeClr>
                </a:solidFill>
                <a:latin typeface="Liberation Mono"/>
              </a:rPr>
              <a:t>IS NOT NULL</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AS </a:t>
            </a:r>
            <a:r>
              <a:rPr lang="en-US" dirty="0">
                <a:solidFill>
                  <a:srgbClr val="669900"/>
                </a:solidFill>
                <a:latin typeface="Liberation Mono"/>
              </a:rPr>
              <a:t>"Price Difference"</a:t>
            </a:r>
            <a:r>
              <a:rPr lang="en-US" dirty="0">
                <a:latin typeface="Liberation Mono"/>
                <a:cs typeface="Arial" panose="020B0604020202020204" pitchFamily="34" charset="0"/>
              </a:rPr>
              <a:t>;</a:t>
            </a:r>
          </a:p>
        </p:txBody>
      </p:sp>
      <p:pic>
        <p:nvPicPr>
          <p:cNvPr id="8" name="Picture 7"/>
          <p:cNvPicPr>
            <a:picLocks noChangeAspect="1"/>
          </p:cNvPicPr>
          <p:nvPr/>
        </p:nvPicPr>
        <p:blipFill>
          <a:blip r:embed="rId3" cstate="print"/>
          <a:stretch>
            <a:fillRect/>
          </a:stretch>
        </p:blipFill>
        <p:spPr>
          <a:xfrm>
            <a:off x="432483" y="4293096"/>
            <a:ext cx="3431269" cy="663595"/>
          </a:xfrm>
          <a:prstGeom prst="rect">
            <a:avLst/>
          </a:prstGeom>
        </p:spPr>
      </p:pic>
      <p:sp>
        <p:nvSpPr>
          <p:cNvPr id="9" name="Rectangle 8">
            <a:extLst>
              <a:ext uri="{FF2B5EF4-FFF2-40B4-BE49-F238E27FC236}">
                <a16:creationId xmlns="" xmlns:a16="http://schemas.microsoft.com/office/drawing/2014/main" id="{842280FC-EE84-4EAC-A5BB-97754368752C}"/>
              </a:ext>
            </a:extLst>
          </p:cNvPr>
          <p:cNvSpPr/>
          <p:nvPr/>
        </p:nvSpPr>
        <p:spPr>
          <a:xfrm>
            <a:off x="432996" y="748550"/>
            <a:ext cx="742949" cy="369332"/>
          </a:xfrm>
          <a:prstGeom prst="rect">
            <a:avLst/>
          </a:prstGeom>
        </p:spPr>
        <p:txBody>
          <a:bodyPr wrap="square">
            <a:spAutoFit/>
          </a:bodyPr>
          <a:lstStyle/>
          <a:p>
            <a:r>
              <a:rPr lang="en-IN" dirty="0">
                <a:solidFill>
                  <a:srgbClr val="FF0000"/>
                </a:solidFill>
                <a:latin typeface="Arial" panose="020B0604020202020204" pitchFamily="34" charset="0"/>
                <a:cs typeface="Arial" panose="020B0604020202020204" pitchFamily="34" charset="0"/>
              </a:rPr>
              <a:t>e.g.</a:t>
            </a:r>
          </a:p>
        </p:txBody>
      </p:sp>
    </p:spTree>
    <p:extLst>
      <p:ext uri="{BB962C8B-B14F-4D97-AF65-F5344CB8AC3E}">
        <p14:creationId xmlns="" xmlns:p14="http://schemas.microsoft.com/office/powerpoint/2010/main" val="212860541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in the from clause</a:t>
            </a:r>
          </a:p>
        </p:txBody>
      </p:sp>
    </p:spTree>
    <p:extLst>
      <p:ext uri="{BB962C8B-B14F-4D97-AF65-F5344CB8AC3E}">
        <p14:creationId xmlns="" xmlns:p14="http://schemas.microsoft.com/office/powerpoint/2010/main" val="892295387"/>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subqueries in the from clause</a:t>
            </a:r>
          </a:p>
        </p:txBody>
      </p:sp>
      <p:sp>
        <p:nvSpPr>
          <p:cNvPr id="2" name="Rectangle 1"/>
          <p:cNvSpPr/>
          <p:nvPr/>
        </p:nvSpPr>
        <p:spPr>
          <a:xfrm>
            <a:off x="72008" y="2734469"/>
            <a:ext cx="12000656" cy="2123658"/>
          </a:xfrm>
          <a:prstGeom prst="rect">
            <a:avLst/>
          </a:prstGeom>
        </p:spPr>
        <p:txBody>
          <a:bodyPr wrap="square">
            <a:spAutoFit/>
          </a:bodyPr>
          <a:lstStyle/>
          <a:p>
            <a:pPr marL="342900" indent="-342900">
              <a:buFont typeface="Arial" panose="020B0604020202020204" pitchFamily="34" charset="0"/>
              <a:buChar char="•"/>
            </a:pPr>
            <a:r>
              <a:rPr lang="en-IN" dirty="0">
                <a:latin typeface="Liberation Mono"/>
                <a:cs typeface="Arial" panose="020B0604020202020204" pitchFamily="34" charset="0"/>
              </a:rPr>
              <a:t>SET @x :=0;</a:t>
            </a:r>
          </a:p>
          <a:p>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chemeClr val="tx1">
                    <a:lumMod val="85000"/>
                    <a:lumOff val="15000"/>
                  </a:schemeClr>
                </a:solidFill>
                <a:latin typeface="Liberation Mono"/>
                <a:ea typeface="Times New Roman" panose="02020603050405020304" pitchFamily="18" charset="0"/>
              </a:rPr>
              <a:t>@x := @x + 1 as R1, </a:t>
            </a:r>
            <a:r>
              <a:rPr lang="en-IN" dirty="0">
                <a:latin typeface="Liberation Mono"/>
                <a:ea typeface="Times New Roman" panose="02020603050405020304" pitchFamily="18" charset="0"/>
              </a:rPr>
              <a:t>emp.</a:t>
            </a:r>
            <a:r>
              <a:rPr lang="en-IN" dirty="0">
                <a:solidFill>
                  <a:srgbClr val="A67F59"/>
                </a:solidFill>
                <a:latin typeface="Liberation Mono"/>
              </a:rPr>
              <a:t>*</a:t>
            </a:r>
            <a:r>
              <a:rPr lang="en-IN" dirty="0">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anose="020B0604020202020204" pitchFamily="34" charset="0"/>
              </a:rPr>
              <a:t> 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DT </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rPr>
              <a:t>WHERE</a:t>
            </a:r>
            <a:r>
              <a:rPr lang="en-IN" dirty="0">
                <a:solidFill>
                  <a:srgbClr val="DD4A68"/>
                </a:solidFill>
                <a:latin typeface="Liberation Mono"/>
                <a:ea typeface="Times New Roman" panose="02020603050405020304" pitchFamily="18" charset="0"/>
              </a:rPr>
              <a:t> </a:t>
            </a:r>
            <a:r>
              <a:rPr lang="en-IN" dirty="0">
                <a:solidFill>
                  <a:schemeClr val="tx1">
                    <a:lumMod val="85000"/>
                    <a:lumOff val="15000"/>
                  </a:schemeClr>
                </a:solidFill>
                <a:latin typeface="Liberation Mono"/>
                <a:ea typeface="Times New Roman" panose="02020603050405020304" pitchFamily="18" charset="0"/>
              </a:rPr>
              <a:t>R1 = 5;</a:t>
            </a: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 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chemeClr val="tx1">
                    <a:lumMod val="85000"/>
                    <a:lumOff val="15000"/>
                  </a:schemeClr>
                </a:solidFill>
                <a:latin typeface="Liberation Mono"/>
                <a:ea typeface="Times New Roman" panose="02020603050405020304" pitchFamily="18" charset="0"/>
              </a:rPr>
              <a:t>@cnt := @cnt + 1 R1, </a:t>
            </a:r>
            <a:r>
              <a:rPr lang="en-IN" dirty="0">
                <a:solidFill>
                  <a:srgbClr val="DD4A68"/>
                </a:solidFill>
                <a:latin typeface="Liberation Mono"/>
              </a:rPr>
              <a:t>MOD</a:t>
            </a:r>
            <a:r>
              <a:rPr lang="en-IN" dirty="0">
                <a:solidFill>
                  <a:schemeClr val="bg1">
                    <a:lumMod val="65000"/>
                  </a:schemeClr>
                </a:solidFill>
                <a:latin typeface="Liberation Mono"/>
                <a:cs typeface="Arial" panose="020B0604020202020204" pitchFamily="34" charset="0"/>
              </a:rPr>
              <a:t>(</a:t>
            </a:r>
            <a:r>
              <a:rPr lang="en-IN" dirty="0">
                <a:solidFill>
                  <a:schemeClr val="tx1">
                    <a:lumMod val="85000"/>
                    <a:lumOff val="15000"/>
                  </a:schemeClr>
                </a:solidFill>
                <a:latin typeface="Liberation Mono"/>
                <a:ea typeface="Times New Roman" panose="02020603050405020304" pitchFamily="18" charset="0"/>
              </a:rPr>
              <a:t>@cnt,2</a:t>
            </a:r>
            <a:r>
              <a:rPr lang="en-IN" dirty="0">
                <a:solidFill>
                  <a:schemeClr val="bg1">
                    <a:lumMod val="65000"/>
                  </a:schemeClr>
                </a:solidFill>
                <a:latin typeface="Liberation Mono"/>
                <a:cs typeface="Arial" panose="020B0604020202020204" pitchFamily="34" charset="0"/>
              </a:rPr>
              <a:t>)</a:t>
            </a:r>
            <a:r>
              <a:rPr lang="en-IN" dirty="0">
                <a:solidFill>
                  <a:schemeClr val="tx1">
                    <a:lumMod val="85000"/>
                    <a:lumOff val="15000"/>
                  </a:schemeClr>
                </a:solidFill>
                <a:latin typeface="Liberation Mono"/>
                <a:ea typeface="Times New Roman" panose="02020603050405020304" pitchFamily="18" charset="0"/>
              </a:rPr>
              <a:t> R2, emp.</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anose="020B0604020202020204" pitchFamily="34" charset="0"/>
              </a:rPr>
              <a:t> emp,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chemeClr val="tx1">
                    <a:lumMod val="85000"/>
                    <a:lumOff val="15000"/>
                  </a:schemeClr>
                </a:solidFill>
                <a:latin typeface="Liberation Mono"/>
                <a:ea typeface="Times New Roman" panose="02020603050405020304" pitchFamily="18" charset="0"/>
              </a:rPr>
              <a:t>@cnt:=0</a:t>
            </a:r>
            <a:r>
              <a:rPr lang="en-IN" dirty="0">
                <a:solidFill>
                  <a:schemeClr val="bg1">
                    <a:lumMod val="65000"/>
                  </a:schemeClr>
                </a:solidFill>
                <a:latin typeface="Liberation Mono"/>
                <a:cs typeface="Arial" panose="020B0604020202020204" pitchFamily="34" charset="0"/>
              </a:rPr>
              <a:t>)</a:t>
            </a:r>
            <a:r>
              <a:rPr lang="en-IN" dirty="0">
                <a:solidFill>
                  <a:schemeClr val="tx1">
                    <a:lumMod val="85000"/>
                    <a:lumOff val="15000"/>
                  </a:schemeClr>
                </a:solidFill>
                <a:latin typeface="Liberation Mono"/>
                <a:ea typeface="Times New Roman" panose="02020603050405020304" pitchFamily="18" charset="0"/>
              </a:rPr>
              <a:t> DT1</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DT2</a:t>
            </a:r>
            <a:r>
              <a:rPr lang="en-IN" dirty="0">
                <a:latin typeface="Liberation Mono"/>
                <a:cs typeface="Arial" panose="020B0604020202020204" pitchFamily="34" charset="0"/>
              </a:rPr>
              <a:t> </a:t>
            </a:r>
            <a:r>
              <a:rPr lang="en-IN" dirty="0">
                <a:solidFill>
                  <a:srgbClr val="0077AA"/>
                </a:solidFill>
                <a:latin typeface="Liberation Mono"/>
              </a:rPr>
              <a:t>WHERE</a:t>
            </a:r>
            <a:r>
              <a:rPr lang="en-IN" dirty="0">
                <a:solidFill>
                  <a:srgbClr val="DD4A68"/>
                </a:solidFill>
                <a:latin typeface="Liberation Mono"/>
                <a:ea typeface="Times New Roman" panose="02020603050405020304" pitchFamily="18" charset="0"/>
              </a:rPr>
              <a:t> </a:t>
            </a:r>
            <a:r>
              <a:rPr lang="en-IN" dirty="0">
                <a:solidFill>
                  <a:schemeClr val="tx1">
                    <a:lumMod val="85000"/>
                    <a:lumOff val="15000"/>
                  </a:schemeClr>
                </a:solidFill>
                <a:latin typeface="Liberation Mono"/>
                <a:ea typeface="Times New Roman" panose="02020603050405020304" pitchFamily="18" charset="0"/>
              </a:rPr>
              <a:t>R2 = 0;</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 SELECT</a:t>
            </a:r>
            <a:r>
              <a:rPr lang="en-IN" dirty="0">
                <a:latin typeface="Liberation Mono"/>
                <a:cs typeface="Arial" panose="020B0604020202020204" pitchFamily="34" charset="0"/>
              </a:rPr>
              <a:t> </a:t>
            </a:r>
            <a:r>
              <a:rPr lang="en-IN" dirty="0">
                <a:solidFill>
                  <a:srgbClr val="DD4A68"/>
                </a:solidFill>
                <a:latin typeface="Liberation Mono"/>
              </a:rPr>
              <a:t>MIN</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R1</a:t>
            </a:r>
            <a:r>
              <a:rPr lang="en-IN" dirty="0">
                <a:solidFill>
                  <a:schemeClr val="bg1">
                    <a:lumMod val="65000"/>
                  </a:schemeClr>
                </a:solidFill>
                <a:latin typeface="Liberation Mono"/>
                <a:ea typeface="Times New Roman" panose="02020603050405020304" pitchFamily="18" charset="0"/>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tx1">
                    <a:lumMod val="85000"/>
                    <a:lumOff val="15000"/>
                  </a:schemeClr>
                </a:solidFill>
                <a:latin typeface="Liberation Mono"/>
                <a:ea typeface="Times New Roman" panose="02020603050405020304" pitchFamily="18" charset="0"/>
              </a:rPr>
              <a:t>R1</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DT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 SELECT</a:t>
            </a:r>
            <a:r>
              <a:rPr lang="en-US" dirty="0">
                <a:latin typeface="Liberation Mono"/>
                <a:cs typeface="Arial" panose="020B0604020202020204" pitchFamily="34" charset="0"/>
              </a:rPr>
              <a:t> </a:t>
            </a:r>
            <a:r>
              <a:rPr lang="en-US" dirty="0">
                <a:solidFill>
                  <a:srgbClr val="DD4A68"/>
                </a:solidFill>
                <a:latin typeface="Liberation Mono"/>
              </a:rPr>
              <a:t>MAX</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R1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solidFill>
                  <a:srgbClr val="A67F59"/>
                </a:solidFill>
                <a:latin typeface="Liberation Mono"/>
              </a:rPr>
              <a: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R1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actor_movie </a:t>
            </a:r>
            <a:r>
              <a:rPr lang="en-US" dirty="0">
                <a:solidFill>
                  <a:srgbClr val="0077AA"/>
                </a:solidFill>
                <a:latin typeface="Liberation Mono"/>
              </a:rPr>
              <a:t>GROUP</a:t>
            </a:r>
            <a:r>
              <a:rPr lang="en-US" dirty="0">
                <a:latin typeface="Liberation Mono"/>
                <a:cs typeface="Arial" panose="020B0604020202020204" pitchFamily="34" charset="0"/>
              </a:rPr>
              <a:t> </a:t>
            </a:r>
            <a:r>
              <a:rPr lang="en-US" dirty="0">
                <a:solidFill>
                  <a:srgbClr val="0077AA"/>
                </a:solidFill>
                <a:latin typeface="Liberation Mono"/>
              </a:rPr>
              <a:t>BY</a:t>
            </a:r>
            <a:r>
              <a:rPr lang="en-US" dirty="0">
                <a:latin typeface="Liberation Mono"/>
                <a:cs typeface="Arial" panose="020B0604020202020204" pitchFamily="34" charset="0"/>
              </a:rPr>
              <a:t> actorid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DT</a:t>
            </a:r>
            <a:endParaRPr lang="en-IN" dirty="0">
              <a:latin typeface="Liberation Mono"/>
              <a:cs typeface="Arial" panose="020B0604020202020204" pitchFamily="34" charset="0"/>
            </a:endParaRPr>
          </a:p>
        </p:txBody>
      </p:sp>
      <p:sp>
        <p:nvSpPr>
          <p:cNvPr id="3" name="Rectangle 1"/>
          <p:cNvSpPr>
            <a:spLocks noChangeArrowheads="1"/>
          </p:cNvSpPr>
          <p:nvPr/>
        </p:nvSpPr>
        <p:spPr bwMode="auto">
          <a:xfrm>
            <a:off x="1524001" y="13181"/>
            <a:ext cx="65" cy="430839"/>
          </a:xfrm>
          <a:prstGeom prst="rect">
            <a:avLst/>
          </a:prstGeom>
          <a:solidFill>
            <a:srgbClr val="F4F7F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pic>
        <p:nvPicPr>
          <p:cNvPr id="8" name="Picture 7"/>
          <p:cNvPicPr>
            <a:picLocks noChangeAspect="1"/>
          </p:cNvPicPr>
          <p:nvPr/>
        </p:nvPicPr>
        <p:blipFill>
          <a:blip r:embed="rId2" cstate="print"/>
          <a:stretch>
            <a:fillRect/>
          </a:stretch>
        </p:blipFill>
        <p:spPr>
          <a:xfrm>
            <a:off x="224436" y="5125998"/>
            <a:ext cx="2599127" cy="895290"/>
          </a:xfrm>
          <a:prstGeom prst="rect">
            <a:avLst/>
          </a:prstGeom>
        </p:spPr>
      </p:pic>
      <p:sp>
        <p:nvSpPr>
          <p:cNvPr id="10" name="Rectangle 9">
            <a:extLst>
              <a:ext uri="{FF2B5EF4-FFF2-40B4-BE49-F238E27FC236}">
                <a16:creationId xmlns="" xmlns:a16="http://schemas.microsoft.com/office/drawing/2014/main" id="{F1AC34AE-65CB-4807-8585-F4B2095C0287}"/>
              </a:ext>
            </a:extLst>
          </p:cNvPr>
          <p:cNvSpPr/>
          <p:nvPr/>
        </p:nvSpPr>
        <p:spPr>
          <a:xfrm>
            <a:off x="317731" y="1231200"/>
            <a:ext cx="11250745"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rgbClr val="0077AA"/>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name </a:t>
            </a:r>
            <a:r>
              <a:rPr lang="en-US" sz="2000" dirty="0">
                <a:solidFill>
                  <a:srgbClr val="0077AA"/>
                </a:solidFill>
                <a:latin typeface="Liberation Mono"/>
              </a:rPr>
              <a:t>. . .</a:t>
            </a:r>
            <a:r>
              <a:rPr lang="en-US" sz="2000" dirty="0">
                <a:solidFill>
                  <a:srgbClr val="0077AA"/>
                </a:solidFill>
                <a:latin typeface="Liberation Mono"/>
                <a:cs typeface="Arial" panose="020B0604020202020204" pitchFamily="34" charset="0"/>
              </a:rPr>
              <a:t>  </a:t>
            </a:r>
          </a:p>
        </p:txBody>
      </p:sp>
      <p:sp>
        <p:nvSpPr>
          <p:cNvPr id="11" name="Rectangle 10">
            <a:extLst>
              <a:ext uri="{FF2B5EF4-FFF2-40B4-BE49-F238E27FC236}">
                <a16:creationId xmlns="" xmlns:a16="http://schemas.microsoft.com/office/drawing/2014/main" id="{8781ACCE-E917-423E-AD57-A6717C4BFCBB}"/>
              </a:ext>
            </a:extLst>
          </p:cNvPr>
          <p:cNvSpPr/>
          <p:nvPr/>
        </p:nvSpPr>
        <p:spPr>
          <a:xfrm>
            <a:off x="192524" y="1772816"/>
            <a:ext cx="11663322" cy="861774"/>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Every table in a FROM clause must have a name, therefore the [AS] name clause is mandatory.</a:t>
            </a:r>
          </a:p>
        </p:txBody>
      </p:sp>
      <p:grpSp>
        <p:nvGrpSpPr>
          <p:cNvPr id="7" name="Group 6">
            <a:extLst>
              <a:ext uri="{FF2B5EF4-FFF2-40B4-BE49-F238E27FC236}">
                <a16:creationId xmlns="" xmlns:a16="http://schemas.microsoft.com/office/drawing/2014/main" id="{FBCC50FB-A554-4407-B96F-339EFDD351A1}"/>
              </a:ext>
            </a:extLst>
          </p:cNvPr>
          <p:cNvGrpSpPr/>
          <p:nvPr/>
        </p:nvGrpSpPr>
        <p:grpSpPr>
          <a:xfrm>
            <a:off x="5452966" y="5301208"/>
            <a:ext cx="6836230" cy="1314306"/>
            <a:chOff x="4989504" y="5198006"/>
            <a:chExt cx="6836230" cy="1314306"/>
          </a:xfrm>
        </p:grpSpPr>
        <p:sp>
          <p:nvSpPr>
            <p:cNvPr id="5" name="Rectangle 4">
              <a:extLst>
                <a:ext uri="{FF2B5EF4-FFF2-40B4-BE49-F238E27FC236}">
                  <a16:creationId xmlns="" xmlns:a16="http://schemas.microsoft.com/office/drawing/2014/main" id="{44E72057-276F-4181-8999-3BAF13E49F12}"/>
                </a:ext>
              </a:extLst>
            </p:cNvPr>
            <p:cNvSpPr/>
            <p:nvPr/>
          </p:nvSpPr>
          <p:spPr>
            <a:xfrm>
              <a:off x="4989504" y="5198006"/>
              <a:ext cx="6836230"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DD4A68"/>
                  </a:solidFill>
                  <a:latin typeface="Liberation Mono"/>
                </a:rPr>
                <a:t>AVG</a:t>
              </a:r>
              <a:r>
                <a:rPr lang="en-US" dirty="0">
                  <a:solidFill>
                    <a:srgbClr val="999999"/>
                  </a:solidFill>
                  <a:latin typeface="Liberation Mono"/>
                </a:rPr>
                <a:t>(</a:t>
              </a:r>
              <a:r>
                <a:rPr lang="en-US" dirty="0">
                  <a:solidFill>
                    <a:srgbClr val="DD4A68"/>
                  </a:solidFill>
                  <a:latin typeface="Liberation Mono"/>
                </a:rPr>
                <a:t>SUM</a:t>
              </a:r>
              <a:r>
                <a:rPr lang="en-US" dirty="0">
                  <a:solidFill>
                    <a:srgbClr val="999999"/>
                  </a:solidFill>
                  <a:latin typeface="Liberation Mono"/>
                </a:rPr>
                <a:t>(</a:t>
              </a:r>
              <a:r>
                <a:rPr lang="en-US" dirty="0">
                  <a:solidFill>
                    <a:srgbClr val="000000"/>
                  </a:solidFill>
                  <a:latin typeface="Liberation Mono"/>
                </a:rPr>
                <a:t>column1</a:t>
              </a:r>
              <a:r>
                <a:rPr lang="en-US" dirty="0">
                  <a:solidFill>
                    <a:srgbClr val="99999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t1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column1</a:t>
              </a:r>
              <a:r>
                <a:rPr lang="en-US" dirty="0">
                  <a:solidFill>
                    <a:srgbClr val="999999"/>
                  </a:solidFill>
                  <a:latin typeface="Liberation Mono"/>
                </a:rPr>
                <a:t>; </a:t>
              </a:r>
              <a:r>
                <a:rPr lang="en-US" dirty="0">
                  <a:solidFill>
                    <a:srgbClr val="FF0000"/>
                  </a:solidFill>
                  <a:latin typeface="Liberation Mono"/>
                </a:rPr>
                <a:t>//ERROR</a:t>
              </a:r>
              <a:endParaRPr lang="en-IN" dirty="0">
                <a:solidFill>
                  <a:srgbClr val="FF0000"/>
                </a:solidFill>
              </a:endParaRPr>
            </a:p>
          </p:txBody>
        </p:sp>
        <p:sp>
          <p:nvSpPr>
            <p:cNvPr id="6" name="Rectangle 5">
              <a:extLst>
                <a:ext uri="{FF2B5EF4-FFF2-40B4-BE49-F238E27FC236}">
                  <a16:creationId xmlns="" xmlns:a16="http://schemas.microsoft.com/office/drawing/2014/main" id="{22E7B41E-E674-4B98-8164-B5D755B24591}"/>
                </a:ext>
              </a:extLst>
            </p:cNvPr>
            <p:cNvSpPr/>
            <p:nvPr/>
          </p:nvSpPr>
          <p:spPr>
            <a:xfrm>
              <a:off x="4989504" y="5588982"/>
              <a:ext cx="6096000" cy="923330"/>
            </a:xfrm>
            <a:prstGeom prst="rect">
              <a:avLst/>
            </a:prstGeom>
          </p:spPr>
          <p:txBody>
            <a:bodyPr>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DD4A68"/>
                  </a:solidFill>
                  <a:latin typeface="Liberation Mono"/>
                </a:rPr>
                <a:t>AVG</a:t>
              </a:r>
              <a:r>
                <a:rPr lang="en-US" dirty="0">
                  <a:solidFill>
                    <a:srgbClr val="999999"/>
                  </a:solidFill>
                  <a:latin typeface="Liberation Mono"/>
                </a:rPr>
                <a:t>(</a:t>
              </a:r>
              <a:r>
                <a:rPr lang="en-US" dirty="0">
                  <a:solidFill>
                    <a:srgbClr val="000000"/>
                  </a:solidFill>
                  <a:latin typeface="Liberation Mono"/>
                </a:rPr>
                <a:t>sum_column1</a:t>
              </a:r>
              <a:r>
                <a:rPr lang="en-US" dirty="0">
                  <a:solidFill>
                    <a:srgbClr val="999999"/>
                  </a:solidFill>
                  <a:latin typeface="Liberation Mono"/>
                </a:rPr>
                <a:t>)</a:t>
              </a:r>
              <a:r>
                <a:rPr lang="en-US" dirty="0">
                  <a:solidFill>
                    <a:srgbClr val="000000"/>
                  </a:solidFill>
                  <a:latin typeface="Liberation Mono"/>
                </a:rPr>
                <a:t> </a:t>
              </a:r>
            </a:p>
            <a:p>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a:t>
              </a:r>
              <a:r>
                <a:rPr lang="en-US" dirty="0">
                  <a:solidFill>
                    <a:srgbClr val="999999"/>
                  </a:solidFill>
                  <a:latin typeface="Liberation Mono"/>
                </a:rPr>
                <a:t>(</a:t>
              </a:r>
              <a:r>
                <a:rPr lang="en-US" dirty="0">
                  <a:solidFill>
                    <a:srgbClr val="0077AA"/>
                  </a:solidFill>
                  <a:latin typeface="Liberation Mono"/>
                </a:rPr>
                <a:t>SELECT</a:t>
              </a:r>
              <a:r>
                <a:rPr lang="en-US" dirty="0">
                  <a:solidFill>
                    <a:srgbClr val="000000"/>
                  </a:solidFill>
                  <a:latin typeface="Liberation Mono"/>
                </a:rPr>
                <a:t> </a:t>
              </a:r>
              <a:r>
                <a:rPr lang="en-US" dirty="0">
                  <a:solidFill>
                    <a:srgbClr val="DD4A68"/>
                  </a:solidFill>
                  <a:latin typeface="Liberation Mono"/>
                </a:rPr>
                <a:t>SUM</a:t>
              </a:r>
              <a:r>
                <a:rPr lang="en-US" dirty="0">
                  <a:solidFill>
                    <a:srgbClr val="999999"/>
                  </a:solidFill>
                  <a:latin typeface="Liberation Mono"/>
                </a:rPr>
                <a:t>(</a:t>
              </a:r>
              <a:r>
                <a:rPr lang="en-US" dirty="0">
                  <a:solidFill>
                    <a:srgbClr val="000000"/>
                  </a:solidFill>
                  <a:latin typeface="Liberation Mono"/>
                </a:rPr>
                <a:t>column1</a:t>
              </a:r>
              <a:r>
                <a:rPr lang="en-US" dirty="0">
                  <a:solidFill>
                    <a:srgbClr val="999999"/>
                  </a:solidFill>
                  <a:latin typeface="Liberation Mono"/>
                </a:rPr>
                <a:t>)</a:t>
              </a:r>
              <a:r>
                <a:rPr lang="en-US" dirty="0">
                  <a:solidFill>
                    <a:srgbClr val="000000"/>
                  </a:solidFill>
                  <a:latin typeface="Liberation Mono"/>
                </a:rPr>
                <a:t> </a:t>
              </a:r>
              <a:r>
                <a:rPr lang="en-US" dirty="0">
                  <a:solidFill>
                    <a:srgbClr val="0077AA"/>
                  </a:solidFill>
                  <a:latin typeface="Liberation Mono"/>
                </a:rPr>
                <a:t>AS</a:t>
              </a:r>
              <a:r>
                <a:rPr lang="en-US" dirty="0">
                  <a:solidFill>
                    <a:srgbClr val="000000"/>
                  </a:solidFill>
                  <a:latin typeface="Liberation Mono"/>
                </a:rPr>
                <a:t> sum_column1 </a:t>
              </a:r>
            </a:p>
            <a:p>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t1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column1</a:t>
              </a:r>
              <a:r>
                <a:rPr lang="en-US" dirty="0">
                  <a:solidFill>
                    <a:srgbClr val="999999"/>
                  </a:solidFill>
                  <a:latin typeface="Liberation Mono"/>
                </a:rPr>
                <a:t>)</a:t>
              </a:r>
              <a:r>
                <a:rPr lang="en-US" dirty="0">
                  <a:solidFill>
                    <a:srgbClr val="000000"/>
                  </a:solidFill>
                  <a:latin typeface="Liberation Mono"/>
                </a:rPr>
                <a:t> </a:t>
              </a:r>
              <a:r>
                <a:rPr lang="en-US" dirty="0">
                  <a:solidFill>
                    <a:srgbClr val="0077AA"/>
                  </a:solidFill>
                  <a:latin typeface="Liberation Mono"/>
                </a:rPr>
                <a:t>AS</a:t>
              </a:r>
              <a:r>
                <a:rPr lang="en-US" dirty="0">
                  <a:solidFill>
                    <a:srgbClr val="000000"/>
                  </a:solidFill>
                  <a:latin typeface="Liberation Mono"/>
                </a:rPr>
                <a:t> t1</a:t>
              </a:r>
              <a:r>
                <a:rPr lang="en-US" dirty="0">
                  <a:solidFill>
                    <a:srgbClr val="999999"/>
                  </a:solidFill>
                  <a:latin typeface="Liberation Mono"/>
                </a:rPr>
                <a:t>;</a:t>
              </a:r>
              <a:endParaRPr lang="en-IN" dirty="0"/>
            </a:p>
          </p:txBody>
        </p:sp>
      </p:grpSp>
      <p:sp>
        <p:nvSpPr>
          <p:cNvPr id="12" name="TextBox 11">
            <a:extLst>
              <a:ext uri="{FF2B5EF4-FFF2-40B4-BE49-F238E27FC236}">
                <a16:creationId xmlns="" xmlns:a16="http://schemas.microsoft.com/office/drawing/2014/main" id="{0B7BB87B-ADB4-4CA8-A501-B430328C56C4}"/>
              </a:ext>
            </a:extLst>
          </p:cNvPr>
          <p:cNvSpPr txBox="1"/>
          <p:nvPr/>
        </p:nvSpPr>
        <p:spPr>
          <a:xfrm>
            <a:off x="263352" y="692696"/>
            <a:ext cx="11592493" cy="369332"/>
          </a:xfrm>
          <a:prstGeom prst="rect">
            <a:avLst/>
          </a:prstGeom>
          <a:noFill/>
        </p:spPr>
        <p:txBody>
          <a:bodyPr wrap="square">
            <a:spAutoFit/>
          </a:bodyPr>
          <a:lstStyle/>
          <a:p>
            <a:r>
              <a:rPr lang="en-IN" sz="1800" dirty="0">
                <a:latin typeface="Palatino Linotype" panose="02040502050505030304" pitchFamily="18" charset="0"/>
              </a:rPr>
              <a:t>TODO</a:t>
            </a:r>
          </a:p>
        </p:txBody>
      </p:sp>
    </p:spTree>
    <p:extLst>
      <p:ext uri="{BB962C8B-B14F-4D97-AF65-F5344CB8AC3E}">
        <p14:creationId xmlns="" xmlns:p14="http://schemas.microsoft.com/office/powerpoint/2010/main" val="4003054425"/>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73381654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comparisons using subqueries</a:t>
            </a:r>
          </a:p>
        </p:txBody>
      </p:sp>
      <p:sp>
        <p:nvSpPr>
          <p:cNvPr id="2" name="Rectangle 1"/>
          <p:cNvSpPr/>
          <p:nvPr/>
        </p:nvSpPr>
        <p:spPr>
          <a:xfrm>
            <a:off x="317732" y="3934797"/>
            <a:ext cx="11394892"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deptno</a:t>
            </a:r>
            <a:r>
              <a:rPr lang="en-IN" dirty="0">
                <a:latin typeface="Liberation Mono"/>
                <a:cs typeface="Arial" panose="020B0604020202020204" pitchFamily="34" charset="0"/>
              </a:rPr>
              <a:t> </a:t>
            </a:r>
            <a:r>
              <a:rPr lang="en-IN" dirty="0">
                <a:solidFill>
                  <a:schemeClr val="accent5">
                    <a:lumMod val="75000"/>
                  </a:schemeClr>
                </a:solidFill>
                <a:latin typeface="Liberation Mono"/>
                <a:ea typeface="Times New Roman" panose="02020603050405020304" pitchFamily="18" charset="0"/>
              </a:rPr>
              <a:t>=</a:t>
            </a:r>
            <a:r>
              <a:rPr lang="en-IN" dirty="0">
                <a:solidFill>
                  <a:schemeClr val="accent5">
                    <a:lumMod val="75000"/>
                  </a:schemeClr>
                </a:solidFill>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990055"/>
                </a:solidFill>
                <a:latin typeface="Liberation Mono"/>
              </a:rPr>
              <a:t>5</a:t>
            </a:r>
            <a:r>
              <a:rPr lang="en-IN" dirty="0">
                <a:latin typeface="Liberation Mono"/>
                <a:cs typeface="Arial" panose="020B0604020202020204" pitchFamily="34" charset="0"/>
              </a:rPr>
              <a:t> +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sal</a:t>
            </a:r>
            <a:r>
              <a:rPr lang="en-IN" dirty="0">
                <a:latin typeface="Liberation Mono"/>
                <a:cs typeface="Arial" panose="020B0604020202020204" pitchFamily="34" charset="0"/>
              </a:rPr>
              <a:t> </a:t>
            </a:r>
            <a:r>
              <a:rPr lang="en-IN" dirty="0">
                <a:solidFill>
                  <a:schemeClr val="accent5">
                    <a:lumMod val="75000"/>
                  </a:schemeClr>
                </a:solidFill>
                <a:latin typeface="Liberation Mono"/>
                <a:ea typeface="Times New Roman" panose="02020603050405020304" pitchFamily="18" charset="0"/>
              </a:rPr>
              <a:t>=</a:t>
            </a:r>
            <a:r>
              <a:rPr lang="en-IN" dirty="0">
                <a:solidFill>
                  <a:schemeClr val="accent5">
                    <a:lumMod val="75000"/>
                  </a:schemeClr>
                </a:solidFill>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DD4A68"/>
                </a:solidFill>
                <a:latin typeface="Liberation Mono"/>
              </a:rPr>
              <a:t>MAX</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solidFill>
                  <a:srgbClr val="000000"/>
                </a:solidFill>
                <a:latin typeface="Liberation Mono"/>
              </a:rPr>
              <a:t> </a:t>
            </a:r>
            <a:r>
              <a:rPr lang="en-US" dirty="0">
                <a:solidFill>
                  <a:srgbClr val="DD4A68"/>
                </a:solidFill>
                <a:latin typeface="Liberation Mono"/>
              </a:rPr>
              <a:t>MAX</a:t>
            </a:r>
            <a:r>
              <a:rPr lang="en-US" dirty="0">
                <a:solidFill>
                  <a:srgbClr val="000000"/>
                </a:solidFill>
                <a:latin typeface="Liberation Mono"/>
              </a:rPr>
              <a:t>(sal) </a:t>
            </a:r>
            <a:r>
              <a:rPr lang="en-US" dirty="0">
                <a:solidFill>
                  <a:srgbClr val="0077AA"/>
                </a:solidFill>
                <a:latin typeface="Liberation Mono"/>
                <a:cs typeface="Arial" panose="020B0604020202020204" pitchFamily="34" charset="0"/>
              </a:rPr>
              <a:t>FROM</a:t>
            </a:r>
            <a:r>
              <a:rPr lang="en-US" dirty="0">
                <a:solidFill>
                  <a:srgbClr val="000000"/>
                </a:solidFill>
                <a:latin typeface="Liberation Mono"/>
              </a:rPr>
              <a:t> emp </a:t>
            </a:r>
            <a:r>
              <a:rPr lang="en-US" dirty="0">
                <a:solidFill>
                  <a:srgbClr val="0077AA"/>
                </a:solidFill>
                <a:latin typeface="Liberation Mono"/>
                <a:cs typeface="Arial" panose="020B0604020202020204" pitchFamily="34" charset="0"/>
              </a:rPr>
              <a:t>WHERE</a:t>
            </a:r>
            <a:r>
              <a:rPr lang="en-US" dirty="0">
                <a:solidFill>
                  <a:srgbClr val="000000"/>
                </a:solidFill>
                <a:latin typeface="Liberation Mono"/>
              </a:rPr>
              <a:t> sal </a:t>
            </a:r>
            <a:r>
              <a:rPr lang="en-US" dirty="0">
                <a:solidFill>
                  <a:schemeClr val="accent5">
                    <a:lumMod val="75000"/>
                  </a:schemeClr>
                </a:solidFill>
                <a:latin typeface="Liberation Mono"/>
              </a:rPr>
              <a:t>&lt;</a:t>
            </a:r>
            <a:r>
              <a:rPr lang="en-US" dirty="0">
                <a:solidFill>
                  <a:srgbClr val="000000"/>
                </a:solidFill>
                <a:latin typeface="Liberation Mono"/>
              </a:rPr>
              <a:t> </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SELECT</a:t>
            </a:r>
            <a:r>
              <a:rPr lang="en-US" dirty="0">
                <a:solidFill>
                  <a:srgbClr val="000000"/>
                </a:solidFill>
                <a:latin typeface="Liberation Mono"/>
              </a:rPr>
              <a:t> </a:t>
            </a:r>
            <a:r>
              <a:rPr lang="en-US" dirty="0">
                <a:solidFill>
                  <a:srgbClr val="DD4A68"/>
                </a:solidFill>
                <a:latin typeface="Liberation Mono"/>
              </a:rPr>
              <a:t>MAX</a:t>
            </a:r>
            <a:r>
              <a:rPr lang="en-US" dirty="0">
                <a:solidFill>
                  <a:schemeClr val="bg1">
                    <a:lumMod val="50000"/>
                  </a:schemeClr>
                </a:solidFill>
                <a:latin typeface="Liberation Mono"/>
              </a:rPr>
              <a:t>(</a:t>
            </a:r>
            <a:r>
              <a:rPr lang="en-US" dirty="0">
                <a:solidFill>
                  <a:srgbClr val="000000"/>
                </a:solidFill>
                <a:latin typeface="Liberation Mono"/>
              </a:rPr>
              <a:t>sal</a:t>
            </a:r>
            <a:r>
              <a:rPr lang="en-US" dirty="0">
                <a:solidFill>
                  <a:schemeClr val="bg1">
                    <a:lumMod val="50000"/>
                  </a:schemeClr>
                </a:solidFill>
                <a:latin typeface="Liberation Mono"/>
              </a:rPr>
              <a:t>)</a:t>
            </a:r>
            <a:r>
              <a:rPr lang="en-US" dirty="0">
                <a:solidFill>
                  <a:srgbClr val="0000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000000"/>
                </a:solidFill>
                <a:latin typeface="Liberation Mono"/>
              </a:rPr>
              <a:t> emp</a:t>
            </a:r>
            <a:r>
              <a:rPr lang="en-US" dirty="0">
                <a:solidFill>
                  <a:schemeClr val="bg1">
                    <a:lumMod val="50000"/>
                  </a:schemeClr>
                </a:solidFill>
                <a:latin typeface="Liberation Mono"/>
              </a:rPr>
              <a:t>)</a:t>
            </a:r>
            <a:r>
              <a:rPr lang="en-US" dirty="0">
                <a:solidFill>
                  <a:srgbClr val="000000"/>
                </a:solidFill>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sal </a:t>
            </a:r>
            <a:r>
              <a:rPr lang="en-US" dirty="0">
                <a:solidFill>
                  <a:schemeClr val="accent5">
                    <a:lumMod val="75000"/>
                  </a:schemeClr>
                </a:solidFill>
                <a:latin typeface="Liberation Mono"/>
              </a:rPr>
              <a:t>&gt;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sal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sal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sal </a:t>
            </a:r>
            <a:r>
              <a:rPr lang="en-US" dirty="0">
                <a:solidFill>
                  <a:srgbClr val="0077AA"/>
                </a:solidFill>
                <a:latin typeface="Liberation Mono"/>
                <a:cs typeface="Arial" panose="020B0604020202020204" pitchFamily="34" charset="0"/>
              </a:rPr>
              <a:t>DESC</a:t>
            </a:r>
            <a:r>
              <a:rPr lang="en-US" dirty="0">
                <a:latin typeface="Liberation Mono"/>
                <a:cs typeface="Calibri" panose="020F0502020204030204" pitchFamily="34" charset="0"/>
              </a:rPr>
              <a:t> limit </a:t>
            </a:r>
            <a:r>
              <a:rPr lang="en-US" dirty="0">
                <a:solidFill>
                  <a:srgbClr val="990055"/>
                </a:solidFill>
                <a:latin typeface="Liberation Mono"/>
              </a:rPr>
              <a:t>3</a:t>
            </a:r>
            <a:r>
              <a:rPr lang="en-US" dirty="0">
                <a:latin typeface="Liberation Mono"/>
                <a:cs typeface="Calibri" panose="020F0502020204030204" pitchFamily="34" charset="0"/>
              </a:rPr>
              <a:t>, </a:t>
            </a:r>
            <a:r>
              <a:rPr lang="en-US" dirty="0">
                <a:solidFill>
                  <a:srgbClr val="990055"/>
                </a:solidFill>
                <a:latin typeface="Liberation Mono"/>
              </a:rPr>
              <a:t>1</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sal </a:t>
            </a:r>
            <a:r>
              <a:rPr lang="en-US" dirty="0">
                <a:solidFill>
                  <a:srgbClr val="0077AA"/>
                </a:solidFill>
                <a:latin typeface="Liberation Mono"/>
                <a:cs typeface="Arial" panose="020B0604020202020204" pitchFamily="34" charset="0"/>
              </a:rPr>
              <a:t>DESC</a:t>
            </a:r>
            <a:r>
              <a:rPr lang="en-US" dirty="0">
                <a:latin typeface="Liberation Mono"/>
                <a:cs typeface="Calibri" panose="020F0502020204030204" pitchFamily="34" charset="0"/>
              </a:rPr>
              <a:t>;</a:t>
            </a:r>
            <a:endParaRPr lang="en-IN" dirty="0">
              <a:latin typeface="Liberation Mono"/>
              <a:cs typeface="Arial" panose="020B0604020202020204" pitchFamily="34" charset="0"/>
            </a:endParaRPr>
          </a:p>
        </p:txBody>
      </p:sp>
      <p:sp>
        <p:nvSpPr>
          <p:cNvPr id="7" name="Rectangle 6">
            <a:extLst>
              <a:ext uri="{FF2B5EF4-FFF2-40B4-BE49-F238E27FC236}">
                <a16:creationId xmlns="" xmlns:a16="http://schemas.microsoft.com/office/drawing/2014/main" id="{0166CC75-6263-46A2-911A-7AE05D220DD4}"/>
              </a:ext>
            </a:extLst>
          </p:cNvPr>
          <p:cNvSpPr/>
          <p:nvPr/>
        </p:nvSpPr>
        <p:spPr>
          <a:xfrm>
            <a:off x="317732" y="1920895"/>
            <a:ext cx="7849666" cy="150810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subquery can be used before or after any of the comparison operators.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value can be the result of an arithmetic expression or a function. </a:t>
            </a:r>
          </a:p>
        </p:txBody>
      </p:sp>
      <p:sp>
        <p:nvSpPr>
          <p:cNvPr id="8" name="Rectangle 7">
            <a:extLst>
              <a:ext uri="{FF2B5EF4-FFF2-40B4-BE49-F238E27FC236}">
                <a16:creationId xmlns="" xmlns:a16="http://schemas.microsoft.com/office/drawing/2014/main" id="{E14A5855-9611-42D8-99DE-DF3577FD0B46}"/>
              </a:ext>
            </a:extLst>
          </p:cNvPr>
          <p:cNvSpPr/>
          <p:nvPr/>
        </p:nvSpPr>
        <p:spPr>
          <a:xfrm>
            <a:off x="258671" y="5879594"/>
            <a:ext cx="11665296" cy="861774"/>
          </a:xfrm>
          <a:prstGeom prst="rect">
            <a:avLst/>
          </a:prstGeom>
        </p:spPr>
        <p:txBody>
          <a:bodyPr wrap="square">
            <a:spAutoFit/>
          </a:bodyPr>
          <a:lstStyle/>
          <a:p>
            <a:r>
              <a:rPr lang="en-IN" sz="2200" dirty="0">
                <a:solidFill>
                  <a:srgbClr val="FF0000"/>
                </a:solidFill>
                <a:latin typeface="Arial" panose="020B0604020202020204" pitchFamily="34" charset="0"/>
                <a:ea typeface="Times New Roman" panose="02020603050405020304" pitchFamily="18" charset="0"/>
                <a:cs typeface="Arial" panose="020B0604020202020204" pitchFamily="34" charset="0"/>
              </a:rPr>
              <a:t>Following statements will raise an error.</a:t>
            </a:r>
          </a:p>
          <a:p>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solidFill>
                  <a:srgbClr val="FF0000"/>
                </a:solidFill>
                <a:latin typeface="Liberation Mono"/>
                <a:cs typeface="Arial" panose="020B0604020202020204" pitchFamily="34" charset="0"/>
              </a:rPr>
              <a:t> </a:t>
            </a:r>
            <a:r>
              <a:rPr lang="en-IN" dirty="0">
                <a:solidFill>
                  <a:schemeClr val="tx1">
                    <a:lumMod val="85000"/>
                    <a:lumOff val="15000"/>
                  </a:schemeClr>
                </a:solidFill>
                <a:latin typeface="Liberation Mono"/>
              </a:rPr>
              <a:t>*</a:t>
            </a:r>
            <a:r>
              <a:rPr lang="en-IN" dirty="0">
                <a:solidFill>
                  <a:srgbClr val="FF0000"/>
                </a:solidFill>
                <a:latin typeface="Liberation Mono"/>
                <a:cs typeface="Arial" panose="020B0604020202020204" pitchFamily="34" charset="0"/>
              </a:rPr>
              <a:t> </a:t>
            </a:r>
            <a:r>
              <a:rPr lang="en-IN" dirty="0">
                <a:solidFill>
                  <a:srgbClr val="0077AA"/>
                </a:solidFill>
                <a:latin typeface="Liberation Mono"/>
              </a:rPr>
              <a:t>FROM</a:t>
            </a:r>
            <a:r>
              <a:rPr lang="en-IN" dirty="0">
                <a:solidFill>
                  <a:srgbClr val="FF0000"/>
                </a:solidFill>
                <a:latin typeface="Liberation Mono"/>
                <a:cs typeface="Arial" panose="020B0604020202020204" pitchFamily="34" charset="0"/>
              </a:rPr>
              <a:t> </a:t>
            </a:r>
            <a:r>
              <a:rPr lang="en-IN" dirty="0">
                <a:solidFill>
                  <a:srgbClr val="000000"/>
                </a:solidFill>
                <a:latin typeface="Liberation Mono"/>
              </a:rPr>
              <a:t>emp</a:t>
            </a:r>
            <a:r>
              <a:rPr lang="en-IN" dirty="0">
                <a:solidFill>
                  <a:srgbClr val="FF0000"/>
                </a:solidFill>
                <a:latin typeface="Liberation Mono"/>
                <a:cs typeface="Arial" panose="020B0604020202020204" pitchFamily="34" charset="0"/>
              </a:rPr>
              <a:t> </a:t>
            </a:r>
            <a:r>
              <a:rPr lang="en-IN" dirty="0">
                <a:solidFill>
                  <a:srgbClr val="0077AA"/>
                </a:solidFill>
                <a:latin typeface="Liberation Mono"/>
                <a:cs typeface="Times New Roman" panose="02020603050405020304" pitchFamily="18" charset="0"/>
              </a:rPr>
              <a:t>WHERE</a:t>
            </a:r>
            <a:r>
              <a:rPr lang="en-IN" dirty="0">
                <a:solidFill>
                  <a:srgbClr val="FF0000"/>
                </a:solidFill>
                <a:latin typeface="Liberation Mono"/>
                <a:cs typeface="Arial" panose="020B0604020202020204" pitchFamily="34" charset="0"/>
              </a:rPr>
              <a:t> </a:t>
            </a:r>
            <a:r>
              <a:rPr lang="en-IN" dirty="0">
                <a:solidFill>
                  <a:srgbClr val="000000"/>
                </a:solidFill>
                <a:latin typeface="Liberation Mono"/>
              </a:rPr>
              <a:t>deptno</a:t>
            </a:r>
            <a:r>
              <a:rPr lang="en-IN" dirty="0">
                <a:solidFill>
                  <a:srgbClr val="FF0000"/>
                </a:solidFill>
                <a:latin typeface="Liberation Mono"/>
                <a:cs typeface="Arial" panose="020B0604020202020204" pitchFamily="34" charset="0"/>
              </a:rPr>
              <a:t> </a:t>
            </a:r>
            <a:r>
              <a:rPr lang="en-IN" dirty="0">
                <a:solidFill>
                  <a:srgbClr val="0077AA"/>
                </a:solidFill>
                <a:latin typeface="Liberation Mono"/>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SELECT</a:t>
            </a:r>
            <a:r>
              <a:rPr lang="en-IN" dirty="0">
                <a:solidFill>
                  <a:srgbClr val="FF0000"/>
                </a:solidFill>
                <a:latin typeface="Liberation Mono"/>
                <a:cs typeface="Arial" panose="020B0604020202020204" pitchFamily="34" charset="0"/>
              </a:rPr>
              <a:t> </a:t>
            </a:r>
            <a:r>
              <a:rPr lang="en-IN" dirty="0">
                <a:solidFill>
                  <a:srgbClr val="000000"/>
                </a:solidFill>
                <a:latin typeface="Liberation Mono"/>
              </a:rPr>
              <a:t>deptno</a:t>
            </a:r>
            <a:r>
              <a:rPr lang="en-IN" dirty="0">
                <a:solidFill>
                  <a:srgbClr val="FF0000"/>
                </a:solidFill>
                <a:latin typeface="Liberation Mono"/>
                <a:cs typeface="Arial" panose="020B0604020202020204" pitchFamily="34" charset="0"/>
              </a:rPr>
              <a:t> </a:t>
            </a:r>
            <a:r>
              <a:rPr lang="en-IN" dirty="0">
                <a:solidFill>
                  <a:srgbClr val="0077AA"/>
                </a:solidFill>
                <a:latin typeface="Liberation Mono"/>
              </a:rPr>
              <a:t>FROM</a:t>
            </a:r>
            <a:r>
              <a:rPr lang="en-IN" dirty="0">
                <a:solidFill>
                  <a:srgbClr val="FF0000"/>
                </a:solidFill>
                <a:latin typeface="Liberation Mono"/>
                <a:cs typeface="Arial" panose="020B0604020202020204" pitchFamily="34" charset="0"/>
              </a:rPr>
              <a:t> </a:t>
            </a:r>
            <a:r>
              <a:rPr lang="en-IN" dirty="0">
                <a:solidFill>
                  <a:srgbClr val="000000"/>
                </a:solidFill>
                <a:latin typeface="Liberation Mono"/>
              </a:rPr>
              <a:t>dept</a:t>
            </a:r>
            <a:r>
              <a:rPr lang="en-IN" dirty="0">
                <a:solidFill>
                  <a:srgbClr val="FF0000"/>
                </a:solidFill>
                <a:latin typeface="Liberation Mono"/>
                <a:cs typeface="Arial" panose="020B0604020202020204" pitchFamily="34" charset="0"/>
              </a:rPr>
              <a:t> </a:t>
            </a:r>
            <a:r>
              <a:rPr lang="en-IN" dirty="0">
                <a:solidFill>
                  <a:srgbClr val="0077AA"/>
                </a:solidFill>
                <a:latin typeface="Liberation Mono"/>
              </a:rPr>
              <a:t>WHERE</a:t>
            </a:r>
            <a:r>
              <a:rPr lang="en-IN" dirty="0">
                <a:solidFill>
                  <a:srgbClr val="FF0000"/>
                </a:solidFill>
                <a:latin typeface="Liberation Mono"/>
                <a:cs typeface="Arial" panose="020B0604020202020204" pitchFamily="34" charset="0"/>
              </a:rPr>
              <a:t> </a:t>
            </a:r>
            <a:r>
              <a:rPr lang="en-IN" dirty="0">
                <a:solidFill>
                  <a:srgbClr val="000000"/>
                </a:solidFill>
                <a:latin typeface="Liberation Mono"/>
              </a:rPr>
              <a:t>deptno </a:t>
            </a:r>
            <a:r>
              <a:rPr lang="en-US"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10</a:t>
            </a:r>
            <a:r>
              <a:rPr lang="en-IN" dirty="0">
                <a:solidFill>
                  <a:srgbClr val="000000"/>
                </a:solidFill>
                <a:latin typeface="Liberation Mono"/>
              </a:rPr>
              <a:t>, </a:t>
            </a:r>
            <a:r>
              <a:rPr lang="en-IN" dirty="0">
                <a:solidFill>
                  <a:srgbClr val="990055"/>
                </a:solidFill>
                <a:latin typeface="Liberation Mono"/>
              </a:rPr>
              <a:t>20</a:t>
            </a:r>
            <a:r>
              <a:rPr lang="en-IN" dirty="0">
                <a:solidFill>
                  <a:schemeClr val="bg1">
                    <a:lumMod val="65000"/>
                  </a:schemeClr>
                </a:solidFill>
                <a:latin typeface="Liberation Mono"/>
                <a:cs typeface="Arial" panose="020B0604020202020204" pitchFamily="34" charset="0"/>
              </a:rPr>
              <a:t>))</a:t>
            </a:r>
            <a:r>
              <a:rPr lang="en-IN" dirty="0">
                <a:solidFill>
                  <a:srgbClr val="000000"/>
                </a:solidFill>
                <a:latin typeface="Liberation Mono"/>
              </a:rPr>
              <a:t>;</a:t>
            </a:r>
          </a:p>
        </p:txBody>
      </p:sp>
      <p:sp>
        <p:nvSpPr>
          <p:cNvPr id="10" name="Rectangle 9">
            <a:extLst>
              <a:ext uri="{FF2B5EF4-FFF2-40B4-BE49-F238E27FC236}">
                <a16:creationId xmlns="" xmlns:a16="http://schemas.microsoft.com/office/drawing/2014/main" id="{075FB479-82DE-48C8-BE21-4694A8DD9FA2}"/>
              </a:ext>
            </a:extLst>
          </p:cNvPr>
          <p:cNvSpPr/>
          <p:nvPr/>
        </p:nvSpPr>
        <p:spPr>
          <a:xfrm>
            <a:off x="317732" y="1231200"/>
            <a:ext cx="9378668" cy="400110"/>
          </a:xfrm>
          <a:prstGeom prst="rect">
            <a:avLst/>
          </a:prstGeom>
        </p:spPr>
        <p:txBody>
          <a:bodyPr wrap="square">
            <a:spAutoFit/>
          </a:bodyPr>
          <a:lstStyle/>
          <a:p>
            <a:pPr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rgbClr val="0077AA"/>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WHERE </a:t>
            </a:r>
            <a:r>
              <a:rPr lang="en-US" sz="2000" b="1" i="1" dirty="0">
                <a:solidFill>
                  <a:srgbClr val="0077AA"/>
                </a:solidFill>
                <a:latin typeface="Liberation Mono"/>
                <a:cs typeface="Arial" panose="020B0604020202020204" pitchFamily="34" charset="0"/>
              </a:rPr>
              <a:t>p</a:t>
            </a:r>
            <a:r>
              <a:rPr lang="en-US" sz="2000" dirty="0">
                <a:solidFill>
                  <a:srgbClr val="0077AA"/>
                </a:solidFill>
                <a:latin typeface="Liberation Mono"/>
                <a:cs typeface="Arial" panose="020B0604020202020204" pitchFamily="34" charset="0"/>
              </a:rPr>
              <a:t> =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t>
            </a:r>
          </a:p>
        </p:txBody>
      </p:sp>
      <p:sp>
        <p:nvSpPr>
          <p:cNvPr id="3" name="Rectangle 2">
            <a:extLst>
              <a:ext uri="{FF2B5EF4-FFF2-40B4-BE49-F238E27FC236}">
                <a16:creationId xmlns="" xmlns:a16="http://schemas.microsoft.com/office/drawing/2014/main" id="{7FCA9A62-668D-4887-916E-D9E699A2848F}"/>
              </a:ext>
            </a:extLst>
          </p:cNvPr>
          <p:cNvSpPr/>
          <p:nvPr/>
        </p:nvSpPr>
        <p:spPr>
          <a:xfrm>
            <a:off x="4439816" y="545485"/>
            <a:ext cx="6370655" cy="400110"/>
          </a:xfrm>
          <a:prstGeom prst="rect">
            <a:avLst/>
          </a:prstGeom>
        </p:spPr>
        <p:txBody>
          <a:bodyPr wrap="none">
            <a:spAutoFit/>
          </a:bodyPr>
          <a:lstStyle/>
          <a:p>
            <a:pPr>
              <a:defRPr/>
            </a:pPr>
            <a:r>
              <a:rPr lang="en-IN" sz="2000" dirty="0">
                <a:solidFill>
                  <a:schemeClr val="bg2">
                    <a:lumMod val="25000"/>
                  </a:schemeClr>
                </a:solidFill>
                <a:latin typeface="Arial" panose="020B0604020202020204" pitchFamily="34" charset="0"/>
                <a:cs typeface="Arial" panose="020B0604020202020204" pitchFamily="34" charset="0"/>
              </a:rPr>
              <a:t>Comparison Operators like : =, !=/&lt;&gt;, &gt;, &gt;=, &lt;, &lt;= ,&lt;=&gt;</a:t>
            </a:r>
          </a:p>
        </p:txBody>
      </p:sp>
      <p:sp>
        <p:nvSpPr>
          <p:cNvPr id="11" name="TextBox 10">
            <a:extLst>
              <a:ext uri="{FF2B5EF4-FFF2-40B4-BE49-F238E27FC236}">
                <a16:creationId xmlns="" xmlns:a16="http://schemas.microsoft.com/office/drawing/2014/main" id="{7C934552-AA18-482F-A6FD-12E215C97905}"/>
              </a:ext>
            </a:extLst>
          </p:cNvPr>
          <p:cNvSpPr txBox="1"/>
          <p:nvPr/>
        </p:nvSpPr>
        <p:spPr>
          <a:xfrm>
            <a:off x="263352" y="692696"/>
            <a:ext cx="11592493" cy="369332"/>
          </a:xfrm>
          <a:prstGeom prst="rect">
            <a:avLst/>
          </a:prstGeom>
          <a:noFill/>
        </p:spPr>
        <p:txBody>
          <a:bodyPr wrap="square">
            <a:spAutoFit/>
          </a:bodyPr>
          <a:lstStyle/>
          <a:p>
            <a:r>
              <a:rPr lang="en-IN" sz="1800" dirty="0">
                <a:latin typeface="Palatino Linotype" panose="02040502050505030304" pitchFamily="18" charset="0"/>
              </a:rPr>
              <a:t>TODO</a:t>
            </a:r>
          </a:p>
        </p:txBody>
      </p:sp>
    </p:spTree>
    <p:extLst>
      <p:ext uri="{BB962C8B-B14F-4D97-AF65-F5344CB8AC3E}">
        <p14:creationId xmlns="" xmlns:p14="http://schemas.microsoft.com/office/powerpoint/2010/main" val="427656794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comparisons using subqueries</a:t>
            </a:r>
          </a:p>
        </p:txBody>
      </p:sp>
      <p:sp>
        <p:nvSpPr>
          <p:cNvPr id="3" name="Rectangle 2"/>
          <p:cNvSpPr/>
          <p:nvPr/>
        </p:nvSpPr>
        <p:spPr>
          <a:xfrm>
            <a:off x="407368" y="2895601"/>
            <a:ext cx="11449272"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a.actorid, a.name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actor</a:t>
            </a:r>
            <a:r>
              <a:rPr lang="en-US" dirty="0">
                <a:solidFill>
                  <a:srgbClr val="FE1212"/>
                </a:solidFill>
                <a:latin typeface="Liberation Mono"/>
                <a:cs typeface="Arial" panose="020B0604020202020204" pitchFamily="34" charset="0"/>
              </a:rPr>
              <a:t> </a:t>
            </a:r>
            <a:r>
              <a:rPr lang="en-US" dirty="0">
                <a:latin typeface="Liberation Mono"/>
                <a:cs typeface="Arial" panose="020B0604020202020204" pitchFamily="34" charset="0"/>
              </a:rPr>
              <a:t>a, actor_movie</a:t>
            </a:r>
            <a:r>
              <a:rPr lang="en-US" dirty="0">
                <a:solidFill>
                  <a:srgbClr val="FE1212"/>
                </a:solidFill>
                <a:latin typeface="Liberation Mono"/>
                <a:cs typeface="Arial" panose="020B0604020202020204" pitchFamily="34" charset="0"/>
              </a:rPr>
              <a:t> </a:t>
            </a:r>
            <a:r>
              <a:rPr lang="en-US" dirty="0">
                <a:latin typeface="Liberation Mono"/>
                <a:cs typeface="Arial" panose="020B0604020202020204" pitchFamily="34" charset="0"/>
              </a:rPr>
              <a:t>am</a:t>
            </a:r>
            <a:r>
              <a:rPr lang="en-US" dirty="0">
                <a:solidFill>
                  <a:srgbClr val="FE1212"/>
                </a:solidFill>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WHERE</a:t>
            </a:r>
            <a:r>
              <a:rPr lang="en-US" dirty="0">
                <a:latin typeface="Liberation Mono"/>
                <a:cs typeface="Arial" panose="020B0604020202020204" pitchFamily="34" charset="0"/>
              </a:rPr>
              <a:t> a.actorid = am.actorid </a:t>
            </a:r>
            <a:r>
              <a:rPr lang="en-US" dirty="0">
                <a:solidFill>
                  <a:srgbClr val="0077AA"/>
                </a:solidFill>
                <a:latin typeface="Liberation Mono"/>
                <a:ea typeface="Times New Roman" panose="02020603050405020304" pitchFamily="18" charset="0"/>
              </a:rPr>
              <a:t>GROUP</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BY</a:t>
            </a:r>
            <a:r>
              <a:rPr lang="en-US" dirty="0">
                <a:latin typeface="Liberation Mono"/>
                <a:cs typeface="Arial" panose="020B0604020202020204" pitchFamily="34" charset="0"/>
              </a:rPr>
              <a:t> am.actorid </a:t>
            </a:r>
            <a:r>
              <a:rPr lang="en-US" dirty="0">
                <a:solidFill>
                  <a:srgbClr val="0077AA"/>
                </a:solidFill>
                <a:latin typeface="Liberation Mono"/>
                <a:ea typeface="Times New Roman" panose="02020603050405020304" pitchFamily="18" charset="0"/>
              </a:rPr>
              <a:t>HAVING</a:t>
            </a:r>
            <a:r>
              <a:rPr lang="en-US" dirty="0">
                <a:latin typeface="Liberation Mono"/>
                <a:cs typeface="Arial" panose="020B0604020202020204" pitchFamily="34" charset="0"/>
              </a:rPr>
              <a:t> </a:t>
            </a:r>
            <a:r>
              <a:rPr lang="en-US" dirty="0">
                <a:solidFill>
                  <a:srgbClr val="DD4A68"/>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DD4A68"/>
                </a:solidFill>
                <a:latin typeface="Liberation Mono"/>
              </a:rPr>
              <a:t>MAX</a:t>
            </a:r>
            <a:r>
              <a:rPr lang="en-US" dirty="0">
                <a:latin typeface="Liberation Mono"/>
                <a:cs typeface="Arial" panose="020B0604020202020204" pitchFamily="34" charset="0"/>
              </a:rPr>
              <a:t>(R1)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DD4A68"/>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669900"/>
                </a:solidFill>
                <a:latin typeface="Liberation Mono"/>
              </a:rPr>
              <a:t>"R1"</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actor_movie </a:t>
            </a:r>
            <a:r>
              <a:rPr lang="en-US" dirty="0">
                <a:solidFill>
                  <a:srgbClr val="0077AA"/>
                </a:solidFill>
                <a:latin typeface="Liberation Mono"/>
                <a:ea typeface="Times New Roman" panose="02020603050405020304" pitchFamily="18" charset="0"/>
              </a:rPr>
              <a:t>GROUP</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BY</a:t>
            </a:r>
            <a:r>
              <a:rPr lang="en-US" dirty="0">
                <a:latin typeface="Liberation Mono"/>
                <a:cs typeface="Arial" panose="020B0604020202020204" pitchFamily="34" charset="0"/>
              </a:rPr>
              <a:t> actorid) M);</a:t>
            </a:r>
          </a:p>
        </p:txBody>
      </p:sp>
      <p:pic>
        <p:nvPicPr>
          <p:cNvPr id="7" name="Picture 6"/>
          <p:cNvPicPr>
            <a:picLocks noChangeAspect="1"/>
          </p:cNvPicPr>
          <p:nvPr/>
        </p:nvPicPr>
        <p:blipFill>
          <a:blip r:embed="rId2" cstate="print"/>
          <a:stretch>
            <a:fillRect/>
          </a:stretch>
        </p:blipFill>
        <p:spPr>
          <a:xfrm>
            <a:off x="407368" y="4218229"/>
            <a:ext cx="3785733" cy="1659531"/>
          </a:xfrm>
          <a:prstGeom prst="rect">
            <a:avLst/>
          </a:prstGeom>
        </p:spPr>
      </p:pic>
      <p:grpSp>
        <p:nvGrpSpPr>
          <p:cNvPr id="16" name="Group 15"/>
          <p:cNvGrpSpPr/>
          <p:nvPr/>
        </p:nvGrpSpPr>
        <p:grpSpPr>
          <a:xfrm>
            <a:off x="6934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8839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7791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1566804" y="732656"/>
            <a:ext cx="4562410" cy="877163"/>
          </a:xfrm>
          <a:prstGeom prst="rect">
            <a:avLst/>
          </a:prstGeom>
          <a:noFill/>
        </p:spPr>
        <p:txBody>
          <a:bodyPr wrap="square" rtlCol="0">
            <a:spAutoFit/>
          </a:bodyPr>
          <a:lstStyle/>
          <a:p>
            <a:r>
              <a:rPr lang="en-US" sz="1700" dirty="0"/>
              <a:t>movie           : (movieid, name, release_date)</a:t>
            </a:r>
          </a:p>
          <a:p>
            <a:r>
              <a:rPr lang="en-US" sz="1700" dirty="0"/>
              <a:t>actor            : (actorid, name)</a:t>
            </a:r>
          </a:p>
          <a:p>
            <a:r>
              <a:rPr lang="en-US" sz="1700" dirty="0"/>
              <a:t>actor_movie : (actorid, movieid)</a:t>
            </a:r>
          </a:p>
        </p:txBody>
      </p:sp>
    </p:spTree>
    <p:extLst>
      <p:ext uri="{BB962C8B-B14F-4D97-AF65-F5344CB8AC3E}">
        <p14:creationId xmlns="" xmlns:p14="http://schemas.microsoft.com/office/powerpoint/2010/main" val="351276232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in, all, any, some</a:t>
            </a:r>
          </a:p>
        </p:txBody>
      </p:sp>
      <p:sp>
        <p:nvSpPr>
          <p:cNvPr id="3" name="Rectangle 2"/>
          <p:cNvSpPr/>
          <p:nvPr/>
        </p:nvSpPr>
        <p:spPr>
          <a:xfrm>
            <a:off x="1689100" y="147936"/>
            <a:ext cx="8826500" cy="1323439"/>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chemeClr val="accent5">
                  <a:lumMod val="75000"/>
                </a:schemeClr>
              </a:solidFill>
            </a:endParaRPr>
          </a:p>
          <a:p>
            <a:pPr marL="342900" indent="-342900">
              <a:buFont typeface="Arial" panose="020B0604020202020204" pitchFamily="34" charset="0"/>
              <a:buChar char="•"/>
            </a:pPr>
            <a:r>
              <a:rPr lang="en-IN" sz="2200" dirty="0">
                <a:solidFill>
                  <a:schemeClr val="accent5">
                    <a:lumMod val="75000"/>
                  </a:schemeClr>
                </a:solidFill>
              </a:rPr>
              <a:t>When used with a subquery, the word IN is an alias for =ANY</a:t>
            </a:r>
          </a:p>
          <a:p>
            <a:endParaRPr lang="en-IN" sz="400" dirty="0">
              <a:solidFill>
                <a:schemeClr val="accent5">
                  <a:lumMod val="75000"/>
                </a:schemeClr>
              </a:solidFill>
            </a:endParaRPr>
          </a:p>
          <a:p>
            <a:pPr marL="342900" indent="-342900">
              <a:buFont typeface="Arial" panose="020B0604020202020204" pitchFamily="34" charset="0"/>
              <a:buChar char="•"/>
            </a:pPr>
            <a:r>
              <a:rPr lang="en-IN" sz="2200" dirty="0">
                <a:solidFill>
                  <a:schemeClr val="accent5">
                    <a:lumMod val="75000"/>
                  </a:schemeClr>
                </a:solidFill>
              </a:rPr>
              <a:t>NOT IN is not an alias for &lt;&gt;ANY, but for &lt;&gt;ALL</a:t>
            </a:r>
          </a:p>
        </p:txBody>
      </p:sp>
    </p:spTree>
    <p:extLst>
      <p:ext uri="{BB962C8B-B14F-4D97-AF65-F5344CB8AC3E}">
        <p14:creationId xmlns="" xmlns:p14="http://schemas.microsoft.com/office/powerpoint/2010/main" val="633614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 xmlns:p14="http://schemas.microsoft.com/office/powerpoint/2010/main" val="192350063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subqueries with in, all, any, some</a:t>
            </a:r>
          </a:p>
        </p:txBody>
      </p:sp>
      <p:sp>
        <p:nvSpPr>
          <p:cNvPr id="3" name="Rectangle 2"/>
          <p:cNvSpPr/>
          <p:nvPr/>
        </p:nvSpPr>
        <p:spPr>
          <a:xfrm>
            <a:off x="335361" y="728008"/>
            <a:ext cx="7284640" cy="1692771"/>
          </a:xfrm>
          <a:prstGeom prst="rect">
            <a:avLst/>
          </a:prstGeom>
        </p:spPr>
        <p:txBody>
          <a:bodyPr wrap="square">
            <a:spAutoFit/>
          </a:bodyPr>
          <a:lstStyle/>
          <a:p>
            <a:pPr marL="342900" indent="-342900">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solidFill>
                <a:srgbClr val="0077AA"/>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IN" sz="8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solidFill>
                <a:srgbClr val="0077AA"/>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p>
        </p:txBody>
      </p:sp>
      <p:sp>
        <p:nvSpPr>
          <p:cNvPr id="10" name="Rectangle 9"/>
          <p:cNvSpPr/>
          <p:nvPr/>
        </p:nvSpPr>
        <p:spPr>
          <a:xfrm>
            <a:off x="7620001" y="757696"/>
            <a:ext cx="4380655"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5" name="Rectangle 4"/>
          <p:cNvSpPr/>
          <p:nvPr/>
        </p:nvSpPr>
        <p:spPr>
          <a:xfrm>
            <a:off x="263353" y="5204921"/>
            <a:ext cx="10657183" cy="128753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rPr>
              <a:t>WHERE</a:t>
            </a:r>
            <a:r>
              <a:rPr lang="en-IN" dirty="0">
                <a:latin typeface="Liberation Mono"/>
                <a:cs typeface="Arial" panose="020B0604020202020204" pitchFamily="34" charset="0"/>
              </a:rPr>
              <a:t> deptno </a:t>
            </a:r>
            <a:r>
              <a:rPr lang="en-IN" dirty="0">
                <a:solidFill>
                  <a:schemeClr val="accent5">
                    <a:lumMod val="75000"/>
                  </a:schemeClr>
                </a:solidFill>
                <a:latin typeface="Liberation Mono"/>
                <a:cs typeface="Arial" panose="020B0604020202020204" pitchFamily="34" charset="0"/>
              </a:rPr>
              <a:t>IN</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5</a:t>
            </a:r>
            <a:r>
              <a:rPr lang="en-IN" dirty="0">
                <a:latin typeface="Liberation Mono"/>
                <a:cs typeface="Arial" panose="020B0604020202020204" pitchFamily="34" charset="0"/>
              </a:rPr>
              <a:t>+</a:t>
            </a:r>
            <a:r>
              <a:rPr lang="en-IN" dirty="0">
                <a:solidFill>
                  <a:srgbClr val="990055"/>
                </a:solidFill>
                <a:latin typeface="Liberation Mono"/>
              </a:rPr>
              <a:t>5</a:t>
            </a:r>
            <a:r>
              <a:rPr lang="en-IN" dirty="0">
                <a:latin typeface="Liberation Mono"/>
                <a:cs typeface="Arial" panose="020B0604020202020204" pitchFamily="34" charset="0"/>
              </a:rPr>
              <a:t>, </a:t>
            </a:r>
            <a:r>
              <a:rPr lang="en-IN" dirty="0">
                <a:solidFill>
                  <a:srgbClr val="990055"/>
                </a:solidFill>
                <a:latin typeface="Liberation Mono"/>
              </a:rPr>
              <a:t>10</a:t>
            </a:r>
            <a:r>
              <a:rPr lang="en-IN" dirty="0">
                <a:latin typeface="Liberation Mono"/>
                <a:cs typeface="Arial" panose="020B0604020202020204" pitchFamily="34" charset="0"/>
              </a:rPr>
              <a:t>+</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US" dirty="0">
                <a:solidFill>
                  <a:srgbClr val="0077AA"/>
                </a:solidFill>
                <a:latin typeface="Liberation Mono"/>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rPr>
              <a:t>FROM</a:t>
            </a:r>
            <a:r>
              <a:rPr lang="en-US" dirty="0">
                <a:latin typeface="Liberation Mono"/>
                <a:cs typeface="Arial" panose="020B0604020202020204" pitchFamily="34" charset="0"/>
              </a:rPr>
              <a:t> emp </a:t>
            </a:r>
            <a:r>
              <a:rPr lang="en-US" dirty="0">
                <a:solidFill>
                  <a:srgbClr val="0077AA"/>
                </a:solidFill>
                <a:latin typeface="Liberation Mono"/>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=ANY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rPr>
              <a:t>SELECT</a:t>
            </a:r>
            <a:r>
              <a:rPr lang="en-US" dirty="0">
                <a:latin typeface="Liberation Mono"/>
                <a:cs typeface="Arial" panose="020B0604020202020204" pitchFamily="34" charset="0"/>
              </a:rPr>
              <a:t> job </a:t>
            </a:r>
            <a:r>
              <a:rPr lang="en-US" dirty="0">
                <a:solidFill>
                  <a:srgbClr val="0077AA"/>
                </a:solidFill>
                <a:latin typeface="Liberation Mono"/>
              </a:rPr>
              <a:t>FROM</a:t>
            </a:r>
            <a:r>
              <a:rPr lang="en-US" dirty="0">
                <a:latin typeface="Liberation Mono"/>
                <a:cs typeface="Arial" panose="020B0604020202020204" pitchFamily="34" charset="0"/>
              </a:rPr>
              <a:t> emp </a:t>
            </a:r>
            <a:r>
              <a:rPr lang="en-US" dirty="0">
                <a:solidFill>
                  <a:srgbClr val="0077AA"/>
                </a:solidFill>
                <a:latin typeface="Liberation Mono"/>
              </a:rPr>
              <a:t>WHERE</a:t>
            </a:r>
            <a:r>
              <a:rPr lang="en-US" dirty="0">
                <a:latin typeface="Liberation Mono"/>
                <a:cs typeface="Arial" panose="020B0604020202020204" pitchFamily="34" charset="0"/>
              </a:rPr>
              <a:t> deptno </a:t>
            </a:r>
            <a:r>
              <a:rPr lang="en-US" dirty="0">
                <a:solidFill>
                  <a:schemeClr val="accent5">
                    <a:lumMod val="75000"/>
                  </a:schemeClr>
                </a:solidFill>
                <a:latin typeface="Liberation Mono"/>
                <a:cs typeface="Arial" panose="020B0604020202020204" pitchFamily="34" charset="0"/>
              </a:rPr>
              <a:t>IN</a:t>
            </a:r>
            <a:r>
              <a:rPr lang="en-US" dirty="0">
                <a:solidFill>
                  <a:schemeClr val="bg1">
                    <a:lumMod val="65000"/>
                  </a:schemeClr>
                </a:solidFill>
                <a:latin typeface="Liberation Mono"/>
                <a:cs typeface="Arial" panose="020B0604020202020204" pitchFamily="34" charset="0"/>
              </a:rPr>
              <a:t>(</a:t>
            </a:r>
            <a:r>
              <a:rPr lang="en-US" dirty="0">
                <a:solidFill>
                  <a:srgbClr val="990055"/>
                </a:solidFill>
                <a:latin typeface="Liberation Mono"/>
              </a:rPr>
              <a:t>10</a:t>
            </a:r>
            <a:r>
              <a:rPr lang="en-US" dirty="0">
                <a:latin typeface="Liberation Mono"/>
                <a:cs typeface="Arial" panose="020B0604020202020204" pitchFamily="34" charset="0"/>
              </a:rPr>
              <a:t>, </a:t>
            </a:r>
            <a:r>
              <a:rPr lang="en-US" dirty="0">
                <a:solidFill>
                  <a:srgbClr val="990055"/>
                </a:solidFill>
                <a:latin typeface="Liberation Mono"/>
              </a:rPr>
              <a:t>20</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rPr>
              <a:t>WHERE</a:t>
            </a:r>
            <a:r>
              <a:rPr lang="en-IN" dirty="0">
                <a:latin typeface="Liberation Mono"/>
                <a:cs typeface="Arial" panose="020B0604020202020204" pitchFamily="34" charset="0"/>
              </a:rPr>
              <a:t> deptno </a:t>
            </a:r>
            <a:r>
              <a:rPr lang="en-IN" dirty="0">
                <a:solidFill>
                  <a:schemeClr val="accent5">
                    <a:lumMod val="75000"/>
                  </a:schemeClr>
                </a:solidFill>
                <a:latin typeface="Liberation Mono"/>
                <a:cs typeface="Arial" panose="020B0604020202020204" pitchFamily="34" charset="0"/>
              </a:rPr>
              <a:t>=ANY</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10</a:t>
            </a:r>
            <a:r>
              <a:rPr lang="en-IN" dirty="0">
                <a:latin typeface="Liberation Mono"/>
                <a:cs typeface="Arial" panose="020B0604020202020204" pitchFamily="34" charset="0"/>
              </a:rPr>
              <a:t>, </a:t>
            </a:r>
            <a:r>
              <a:rPr lang="en-IN" dirty="0">
                <a:solidFill>
                  <a:srgbClr val="990055"/>
                </a:solidFill>
                <a:latin typeface="Liberation Mono"/>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2D050"/>
                </a:solidFill>
                <a:latin typeface="Liberation Mono"/>
                <a:cs typeface="Arial" panose="020B0604020202020204" pitchFamily="34" charset="0"/>
              </a:rPr>
              <a:t>//error</a:t>
            </a:r>
          </a:p>
        </p:txBody>
      </p:sp>
      <p:cxnSp>
        <p:nvCxnSpPr>
          <p:cNvPr id="8" name="Elbow Connector 7"/>
          <p:cNvCxnSpPr/>
          <p:nvPr/>
        </p:nvCxnSpPr>
        <p:spPr>
          <a:xfrm rot="10800000" flipV="1">
            <a:off x="10693378" y="5188830"/>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 xmlns:a16="http://schemas.microsoft.com/office/drawing/2014/main" id="{898CBCB0-010D-4B64-9354-E7CC9252300B}"/>
              </a:ext>
            </a:extLst>
          </p:cNvPr>
          <p:cNvSpPr/>
          <p:nvPr/>
        </p:nvSpPr>
        <p:spPr>
          <a:xfrm>
            <a:off x="263353" y="2708920"/>
            <a:ext cx="11593289" cy="230832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return TRUE if the comparison is TRUE for ANY of the values in the column that the subquery returns.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return TRUE if the comparison is TRUE for ALL of the values in the column that the subquery returns.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are </a:t>
            </a:r>
            <a:r>
              <a:rPr lang="en-IN" b="1" i="1" dirty="0">
                <a:solidFill>
                  <a:srgbClr val="FF0000"/>
                </a:solidFill>
                <a:latin typeface="Arial" panose="020B0604020202020204" pitchFamily="34" charset="0"/>
                <a:cs typeface="Arial" panose="020B0604020202020204" pitchFamily="34" charset="0"/>
              </a:rPr>
              <a:t>not synonyms</a:t>
            </a:r>
            <a:r>
              <a:rPr lang="en-IN" dirty="0">
                <a:latin typeface="Arial" panose="020B0604020202020204" pitchFamily="34" charset="0"/>
                <a:cs typeface="Arial" panose="020B0604020202020204" pitchFamily="34" charset="0"/>
              </a:rPr>
              <a:t>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Tree>
    <p:extLst>
      <p:ext uri="{BB962C8B-B14F-4D97-AF65-F5344CB8AC3E}">
        <p14:creationId xmlns="" xmlns:p14="http://schemas.microsoft.com/office/powerpoint/2010/main" val="765160135"/>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744BD501-6B07-4E27-B27E-2244E93338A2}"/>
              </a:ext>
            </a:extLst>
          </p:cNvPr>
          <p:cNvSpPr/>
          <p:nvPr/>
        </p:nvSpPr>
        <p:spPr>
          <a:xfrm>
            <a:off x="317732" y="1231200"/>
            <a:ext cx="11466900" cy="1015663"/>
          </a:xfrm>
          <a:prstGeom prst="rect">
            <a:avLst/>
          </a:prstGeom>
        </p:spPr>
        <p:txBody>
          <a:bodyPr wrap="square">
            <a:spAutoFit/>
          </a:bodyPr>
          <a:lstStyle/>
          <a:p>
            <a:pPr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rgbClr val="0077AA"/>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r>
              <a:rPr lang="en-US" sz="2000" b="1" i="1" dirty="0">
                <a:solidFill>
                  <a:schemeClr val="tx2"/>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r>
              <a:rPr lang="en-US" sz="2000" b="1" dirty="0">
                <a:solidFill>
                  <a:schemeClr val="tx2"/>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AS</a:t>
            </a:r>
            <a:r>
              <a:rPr lang="en-US" sz="2000" b="1" i="1" dirty="0">
                <a:solidFill>
                  <a:schemeClr val="tx2"/>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r>
              <a:rPr lang="en-US" sz="2000" b="1" dirty="0">
                <a:solidFill>
                  <a:schemeClr val="tx2"/>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Alias</a:t>
            </a:r>
            <a:r>
              <a:rPr lang="en-US" sz="2000"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WHERE </a:t>
            </a:r>
            <a:r>
              <a:rPr lang="en-US" sz="2000" b="1" i="1" dirty="0">
                <a:solidFill>
                  <a:srgbClr val="0077AA"/>
                </a:solidFill>
                <a:latin typeface="Liberation Mono"/>
                <a:cs typeface="Arial" panose="020B0604020202020204" pitchFamily="34" charset="0"/>
              </a:rPr>
              <a:t>p</a:t>
            </a:r>
            <a:r>
              <a:rPr lang="en-US" sz="2000" dirty="0">
                <a:solidFill>
                  <a:srgbClr val="0077AA"/>
                </a:solidFill>
                <a:latin typeface="Liberation Mono"/>
                <a:cs typeface="Arial" panose="020B0604020202020204" pitchFamily="34" charset="0"/>
              </a:rPr>
              <a:t> IN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a:p>
            <a:pPr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rgbClr val="0077AA"/>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r>
              <a:rPr lang="en-US" sz="2000"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r>
              <a:rPr lang="en-US" sz="2000" b="1" dirty="0">
                <a:solidFill>
                  <a:schemeClr val="tx2"/>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AS</a:t>
            </a:r>
            <a:r>
              <a:rPr lang="en-US" sz="2000" b="1" i="1" dirty="0">
                <a:solidFill>
                  <a:schemeClr val="tx2"/>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r>
              <a:rPr lang="en-US" sz="2000" b="1" i="1" dirty="0">
                <a:solidFill>
                  <a:schemeClr val="tx2"/>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Alias</a:t>
            </a:r>
            <a:r>
              <a:rPr lang="en-US" sz="2000" b="1" i="1" dirty="0">
                <a:solidFill>
                  <a:schemeClr val="tx2"/>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WHERE </a:t>
            </a:r>
            <a:r>
              <a:rPr lang="en-US" sz="2000" b="1" i="1" dirty="0">
                <a:solidFill>
                  <a:srgbClr val="0077AA"/>
                </a:solidFill>
                <a:latin typeface="Liberation Mono"/>
                <a:cs typeface="Arial" panose="020B0604020202020204" pitchFamily="34" charset="0"/>
              </a:rPr>
              <a:t>p</a:t>
            </a:r>
            <a:r>
              <a:rPr lang="en-US" sz="2000" dirty="0">
                <a:solidFill>
                  <a:srgbClr val="0077AA"/>
                </a:solidFill>
                <a:latin typeface="Liberation Mono"/>
                <a:cs typeface="Arial" panose="020B0604020202020204" pitchFamily="34" charset="0"/>
              </a:rPr>
              <a:t> ANY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t>
            </a:r>
          </a:p>
          <a:p>
            <a:pPr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rgbClr val="0077AA"/>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t>
            </a:r>
            <a:r>
              <a:rPr lang="en-US" sz="2000" b="1" dirty="0">
                <a:solidFill>
                  <a:schemeClr val="tx2"/>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AS</a:t>
            </a:r>
            <a:r>
              <a:rPr lang="en-US" sz="2000" b="1" i="1" dirty="0">
                <a:solidFill>
                  <a:schemeClr val="tx2"/>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r>
              <a:rPr lang="en-US" sz="2000" b="1" dirty="0">
                <a:solidFill>
                  <a:schemeClr val="tx2"/>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Alias</a:t>
            </a:r>
            <a:r>
              <a:rPr lang="en-US" sz="2000" b="1" i="1" dirty="0">
                <a:solidFill>
                  <a:schemeClr val="tx2"/>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WHERE </a:t>
            </a:r>
            <a:r>
              <a:rPr lang="en-US" sz="2000" b="1" i="1" dirty="0">
                <a:solidFill>
                  <a:srgbClr val="0077AA"/>
                </a:solidFill>
                <a:latin typeface="Liberation Mono"/>
                <a:cs typeface="Arial" panose="020B0604020202020204" pitchFamily="34" charset="0"/>
              </a:rPr>
              <a:t>p</a:t>
            </a:r>
            <a:r>
              <a:rPr lang="en-US" sz="2000" dirty="0">
                <a:solidFill>
                  <a:srgbClr val="0077AA"/>
                </a:solidFill>
                <a:latin typeface="Liberation Mono"/>
                <a:cs typeface="Arial" panose="020B0604020202020204" pitchFamily="34" charset="0"/>
              </a:rPr>
              <a:t> ALL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t>
            </a:r>
          </a:p>
        </p:txBody>
      </p:sp>
      <p:sp>
        <p:nvSpPr>
          <p:cNvPr id="8" name="Rectangle 7">
            <a:extLst>
              <a:ext uri="{FF2B5EF4-FFF2-40B4-BE49-F238E27FC236}">
                <a16:creationId xmlns="" xmlns:a16="http://schemas.microsoft.com/office/drawing/2014/main" id="{A5C33303-311C-4BB3-B9E6-D387463EFAC4}"/>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subqueries with in, all, any, some</a:t>
            </a:r>
          </a:p>
        </p:txBody>
      </p:sp>
      <p:sp>
        <p:nvSpPr>
          <p:cNvPr id="10" name="Rectangle 9">
            <a:extLst>
              <a:ext uri="{FF2B5EF4-FFF2-40B4-BE49-F238E27FC236}">
                <a16:creationId xmlns="" xmlns:a16="http://schemas.microsoft.com/office/drawing/2014/main" id="{F39FBB1B-41BB-42C7-B37A-5A9464C371E9}"/>
              </a:ext>
            </a:extLst>
          </p:cNvPr>
          <p:cNvSpPr/>
          <p:nvPr/>
        </p:nvSpPr>
        <p:spPr>
          <a:xfrm>
            <a:off x="263352" y="2725746"/>
            <a:ext cx="11593288" cy="1803699"/>
          </a:xfrm>
          <a:prstGeom prst="rect">
            <a:avLst/>
          </a:prstGeom>
        </p:spPr>
        <p:txBody>
          <a:bodyPr wrap="square">
            <a:spAutoFit/>
          </a:bodyPr>
          <a:lstStyle/>
          <a:p>
            <a:pPr marL="285750" indent="-285750">
              <a:lnSpc>
                <a:spcPct val="150000"/>
              </a:lnSpc>
              <a:buFont typeface="Arial" panose="020B0604020202020204" pitchFamily="34" charset="0"/>
              <a:buChar char="•"/>
            </a:pPr>
            <a:r>
              <a:rPr lang="en-IN" sz="18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US" sz="400" dirty="0">
              <a:solidFill>
                <a:srgbClr val="0077AA"/>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deptno</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b="1"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deptno</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dname </a:t>
            </a:r>
            <a:r>
              <a:rPr lang="en-IN" dirty="0">
                <a:solidFill>
                  <a:schemeClr val="accent5">
                    <a:lumMod val="75000"/>
                  </a:schemeClr>
                </a:solidFill>
                <a:latin typeface="Liberation Mono"/>
                <a:cs typeface="Arial" panose="020B0604020202020204" pitchFamily="34" charset="0"/>
              </a:rPr>
              <a:t>= </a:t>
            </a:r>
            <a:r>
              <a:rPr lang="en-IN" dirty="0">
                <a:solidFill>
                  <a:srgbClr val="669900"/>
                </a:solidFill>
                <a:latin typeface="Liberation Mono"/>
              </a:rPr>
              <a:t>'SALES'</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deptno</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IN</a:t>
            </a:r>
            <a:r>
              <a:rPr lang="en-IN" b="1"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deptno</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dname </a:t>
            </a:r>
            <a:r>
              <a:rPr lang="en-IN" dirty="0">
                <a:solidFill>
                  <a:schemeClr val="accent5">
                    <a:lumMod val="75000"/>
                  </a:schemeClr>
                </a:solidFill>
                <a:latin typeface="Liberation Mono"/>
                <a:cs typeface="Arial" panose="020B0604020202020204" pitchFamily="34" charset="0"/>
              </a:rPr>
              <a:t>= </a:t>
            </a:r>
            <a:r>
              <a:rPr lang="en-IN" dirty="0">
                <a:solidFill>
                  <a:srgbClr val="669900"/>
                </a:solidFill>
                <a:latin typeface="Liberation Mono"/>
              </a:rPr>
              <a:t>'SALES'</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 error</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deptno</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IN</a:t>
            </a:r>
            <a:r>
              <a:rPr lang="en-IN" b="1"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dname </a:t>
            </a:r>
            <a:r>
              <a:rPr lang="en-IN" dirty="0">
                <a:solidFill>
                  <a:schemeClr val="accent5">
                    <a:lumMod val="75000"/>
                  </a:schemeClr>
                </a:solidFill>
                <a:latin typeface="Liberation Mono"/>
                <a:cs typeface="Arial" panose="020B0604020202020204" pitchFamily="34" charset="0"/>
              </a:rPr>
              <a:t>= </a:t>
            </a:r>
            <a:r>
              <a:rPr lang="en-IN" dirty="0">
                <a:solidFill>
                  <a:srgbClr val="669900"/>
                </a:solidFill>
                <a:latin typeface="Liberation Mono"/>
              </a:rPr>
              <a:t>'SALES'</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 error</a:t>
            </a:r>
            <a:endParaRPr lang="en-IN" dirty="0">
              <a:latin typeface="Liberation Mono"/>
              <a:cs typeface="Arial" panose="020B0604020202020204" pitchFamily="34" charset="0"/>
            </a:endParaRPr>
          </a:p>
        </p:txBody>
      </p:sp>
      <p:sp>
        <p:nvSpPr>
          <p:cNvPr id="9" name="TextBox 8">
            <a:extLst>
              <a:ext uri="{FF2B5EF4-FFF2-40B4-BE49-F238E27FC236}">
                <a16:creationId xmlns="" xmlns:a16="http://schemas.microsoft.com/office/drawing/2014/main" id="{E5B793E1-A8D8-4EA4-9ADB-958ED9F817E2}"/>
              </a:ext>
            </a:extLst>
          </p:cNvPr>
          <p:cNvSpPr txBox="1"/>
          <p:nvPr/>
        </p:nvSpPr>
        <p:spPr>
          <a:xfrm>
            <a:off x="263352" y="692696"/>
            <a:ext cx="11592493" cy="369332"/>
          </a:xfrm>
          <a:prstGeom prst="rect">
            <a:avLst/>
          </a:prstGeom>
          <a:noFill/>
        </p:spPr>
        <p:txBody>
          <a:bodyPr wrap="square">
            <a:spAutoFit/>
          </a:bodyPr>
          <a:lstStyle/>
          <a:p>
            <a:r>
              <a:rPr lang="en-IN" sz="1800" dirty="0">
                <a:latin typeface="Palatino Linotype" panose="02040502050505030304" pitchFamily="18" charset="0"/>
              </a:rPr>
              <a:t>TODO</a:t>
            </a:r>
          </a:p>
        </p:txBody>
      </p:sp>
    </p:spTree>
    <p:extLst>
      <p:ext uri="{BB962C8B-B14F-4D97-AF65-F5344CB8AC3E}">
        <p14:creationId xmlns="" xmlns:p14="http://schemas.microsoft.com/office/powerpoint/2010/main" val="34775815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63352" y="620688"/>
            <a:ext cx="11593288" cy="2534027"/>
          </a:xfrm>
          <a:prstGeom prst="rect">
            <a:avLst/>
          </a:prstGeom>
          <a:noFill/>
        </p:spPr>
        <p:txBody>
          <a:bodyPr wrap="square">
            <a:spAutoFit/>
          </a:bodyPr>
          <a:lstStyle/>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51384" y="3429000"/>
            <a:ext cx="5040000" cy="33096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12584" y="3410159"/>
            <a:ext cx="5040000" cy="32592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79669869"/>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63352" y="619200"/>
            <a:ext cx="11592000" cy="2534027"/>
          </a:xfrm>
          <a:prstGeom prst="rect">
            <a:avLst/>
          </a:prstGeom>
          <a:noFill/>
        </p:spPr>
        <p:txBody>
          <a:bodyPr wrap="square">
            <a:spAutoFit/>
          </a:bodyPr>
          <a:lstStyle/>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1831975" y="7938"/>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1984375" y="160338"/>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7370" y="3443627"/>
            <a:ext cx="5539015" cy="3096344"/>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17627" y="3380450"/>
            <a:ext cx="5539013" cy="322269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9318441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all</a:t>
            </a:r>
          </a:p>
        </p:txBody>
      </p:sp>
      <p:grpSp>
        <p:nvGrpSpPr>
          <p:cNvPr id="6" name="Group 5"/>
          <p:cNvGrpSpPr/>
          <p:nvPr/>
        </p:nvGrpSpPr>
        <p:grpSpPr>
          <a:xfrm>
            <a:off x="1596788" y="1143000"/>
            <a:ext cx="8903849" cy="1559760"/>
            <a:chOff x="152400" y="4634526"/>
            <a:chExt cx="8903849"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T2 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solidFill>
                    <a:srgbClr val="A67F59"/>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T2</a:t>
              </a:r>
              <a:r>
                <a:rPr lang="en-IN" sz="2000" dirty="0">
                  <a:solidFill>
                    <a:schemeClr val="bg1">
                      <a:lumMod val="65000"/>
                    </a:schemeClr>
                  </a:solidFill>
                  <a:latin typeface="Arial" panose="020B0604020202020204" pitchFamily="34" charset="0"/>
                  <a:ea typeface="Times New Roman" panose="02020603050405020304" pitchFamily="18" charset="0"/>
                </a:rPr>
                <a:t>) </a:t>
              </a:r>
              <a:r>
                <a:rPr lang="en-IN" sz="2000" dirty="0">
                  <a:solidFill>
                    <a:srgbClr val="92D050"/>
                  </a:solidFill>
                  <a:latin typeface="Arial" panose="020B0604020202020204" pitchFamily="34" charset="0"/>
                  <a:ea typeface="Times New Roman" panose="02020603050405020304" pitchFamily="18" charset="0"/>
                </a:rPr>
                <a:t>// This statement will return all rows from EMP table.</a:t>
              </a: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282723" cy="369332"/>
            </a:xfrm>
            <a:prstGeom prst="rect">
              <a:avLst/>
            </a:prstGeom>
            <a:noFill/>
          </p:spPr>
          <p:txBody>
            <a:bodyPr wrap="none" rtlCol="0">
              <a:spAutoFit/>
            </a:bodyPr>
            <a:lstStyle/>
            <a:p>
              <a:r>
                <a:rPr lang="en-IN" dirty="0"/>
                <a:t>empty table</a:t>
              </a:r>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81656636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subqueries with in, all, any, some</a:t>
            </a:r>
          </a:p>
        </p:txBody>
      </p:sp>
      <p:sp>
        <p:nvSpPr>
          <p:cNvPr id="5" name="Rectangle 4"/>
          <p:cNvSpPr/>
          <p:nvPr/>
        </p:nvSpPr>
        <p:spPr>
          <a:xfrm>
            <a:off x="263352" y="1115452"/>
            <a:ext cx="11593288"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p>
        </p:txBody>
      </p:sp>
      <p:sp>
        <p:nvSpPr>
          <p:cNvPr id="2" name="Rectangle 1"/>
          <p:cNvSpPr/>
          <p:nvPr/>
        </p:nvSpPr>
        <p:spPr>
          <a:xfrm>
            <a:off x="263352" y="1813680"/>
            <a:ext cx="11593288"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deptno</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IN</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deptno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deptno </a:t>
            </a:r>
            <a:r>
              <a:rPr lang="en-IN" dirty="0">
                <a:solidFill>
                  <a:schemeClr val="accent5">
                    <a:lumMod val="75000"/>
                  </a:schemeClr>
                </a:solidFill>
                <a:latin typeface="Liberation Mono"/>
                <a:cs typeface="Arial" panose="020B0604020202020204" pitchFamily="34" charset="0"/>
              </a:rPr>
              <a:t>= </a:t>
            </a:r>
            <a:r>
              <a:rPr lang="en-IN" dirty="0">
                <a:solidFill>
                  <a:srgbClr val="990055"/>
                </a:solidFill>
                <a:latin typeface="Liberation Mono"/>
              </a:rPr>
              <a:t>10</a:t>
            </a:r>
            <a:r>
              <a:rPr lang="en-IN" dirty="0">
                <a:latin typeface="Liberation Mono"/>
                <a:ea typeface="Times New Roman" panose="02020603050405020304" pitchFamily="18" charset="0"/>
              </a:rPr>
              <a:t> </a:t>
            </a:r>
            <a:r>
              <a:rPr lang="en-IN" dirty="0">
                <a:solidFill>
                  <a:srgbClr val="A67F59"/>
                </a:solidFill>
                <a:latin typeface="Liberation Mono"/>
              </a:rPr>
              <a:t>OR</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deptno </a:t>
            </a:r>
            <a:r>
              <a:rPr lang="en-IN" dirty="0">
                <a:solidFill>
                  <a:schemeClr val="accent5">
                    <a:lumMod val="75000"/>
                  </a:schemeClr>
                </a:solidFill>
                <a:latin typeface="Liberation Mono"/>
                <a:cs typeface="Arial" panose="020B0604020202020204" pitchFamily="34" charset="0"/>
              </a:rPr>
              <a:t>= </a:t>
            </a:r>
            <a:r>
              <a:rPr lang="en-IN" dirty="0">
                <a:solidFill>
                  <a:srgbClr val="990055"/>
                </a:solidFill>
                <a:latin typeface="Liberation Mono"/>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&gt;ALL</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ename </a:t>
            </a:r>
            <a:r>
              <a:rPr lang="en-IN" dirty="0">
                <a:solidFill>
                  <a:schemeClr val="tx1">
                    <a:lumMod val="85000"/>
                    <a:lumOff val="15000"/>
                  </a:schemeClr>
                </a:solidFill>
                <a:latin typeface="Liberation Mono"/>
                <a:cs typeface="Arial" panose="020B0604020202020204" pitchFamily="34" charset="0"/>
              </a:rPr>
              <a:t>=</a:t>
            </a:r>
            <a:r>
              <a:rPr lang="en-IN" dirty="0">
                <a:solidFill>
                  <a:schemeClr val="tx1">
                    <a:lumMod val="85000"/>
                    <a:lumOff val="15000"/>
                  </a:schemeClr>
                </a:solidFill>
                <a:latin typeface="Liberation Mono"/>
                <a:ea typeface="Times New Roman" panose="02020603050405020304" pitchFamily="18" charset="0"/>
              </a:rPr>
              <a:t> </a:t>
            </a:r>
            <a:r>
              <a:rPr lang="en-IN" dirty="0">
                <a:solidFill>
                  <a:srgbClr val="669900"/>
                </a:solidFill>
                <a:latin typeface="Liberation Mono"/>
              </a:rPr>
              <a:t>'ADAMS'</a:t>
            </a:r>
            <a:r>
              <a:rPr lang="en-IN" dirty="0">
                <a:solidFill>
                  <a:schemeClr val="tx1">
                    <a:lumMod val="85000"/>
                    <a:lumOff val="15000"/>
                  </a:schemeClr>
                </a:solidFill>
                <a:latin typeface="Liberation Mono"/>
                <a:ea typeface="Times New Roman" panose="02020603050405020304" pitchFamily="18" charset="0"/>
              </a:rPr>
              <a:t> </a:t>
            </a:r>
            <a:r>
              <a:rPr lang="en-IN" dirty="0">
                <a:solidFill>
                  <a:srgbClr val="A67F59"/>
                </a:solidFill>
                <a:latin typeface="Liberation Mono"/>
              </a:rPr>
              <a:t>OR</a:t>
            </a:r>
            <a:r>
              <a:rPr lang="en-IN" dirty="0">
                <a:solidFill>
                  <a:schemeClr val="tx1">
                    <a:lumMod val="85000"/>
                    <a:lumOff val="15000"/>
                  </a:schemeClr>
                </a:solidFill>
                <a:latin typeface="Liberation Mono"/>
                <a:ea typeface="Times New Roman" panose="02020603050405020304" pitchFamily="18" charset="0"/>
              </a:rPr>
              <a:t> ename </a:t>
            </a:r>
            <a:r>
              <a:rPr lang="en-IN" dirty="0">
                <a:solidFill>
                  <a:schemeClr val="tx1">
                    <a:lumMod val="85000"/>
                    <a:lumOff val="15000"/>
                  </a:schemeClr>
                </a:solidFill>
                <a:latin typeface="Liberation Mono"/>
                <a:cs typeface="Arial" panose="020B0604020202020204" pitchFamily="34" charset="0"/>
              </a:rPr>
              <a:t>=</a:t>
            </a:r>
            <a:r>
              <a:rPr lang="en-IN" dirty="0">
                <a:solidFill>
                  <a:schemeClr val="tx1">
                    <a:lumMod val="85000"/>
                    <a:lumOff val="15000"/>
                  </a:schemeClr>
                </a:solidFill>
                <a:latin typeface="Liberation Mono"/>
                <a:ea typeface="Times New Roman" panose="02020603050405020304" pitchFamily="18" charset="0"/>
              </a:rPr>
              <a:t> </a:t>
            </a:r>
            <a:r>
              <a:rPr lang="en-IN" dirty="0">
                <a:solidFill>
                  <a:srgbClr val="669900"/>
                </a:solidFill>
                <a:latin typeface="Liberation Mono"/>
              </a:rPr>
              <a:t>'TURNER'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&gt;ANY</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ename </a:t>
            </a:r>
            <a:r>
              <a:rPr lang="en-IN" dirty="0">
                <a:solidFill>
                  <a:schemeClr val="tx1">
                    <a:lumMod val="85000"/>
                    <a:lumOff val="15000"/>
                  </a:schemeClr>
                </a:solidFill>
                <a:latin typeface="Liberation Mono"/>
                <a:cs typeface="Arial" panose="020B0604020202020204" pitchFamily="34" charset="0"/>
              </a:rPr>
              <a:t>=</a:t>
            </a:r>
            <a:r>
              <a:rPr lang="en-IN" dirty="0">
                <a:solidFill>
                  <a:schemeClr val="tx1">
                    <a:lumMod val="85000"/>
                    <a:lumOff val="15000"/>
                  </a:schemeClr>
                </a:solidFill>
                <a:latin typeface="Liberation Mono"/>
                <a:ea typeface="Times New Roman" panose="02020603050405020304" pitchFamily="18" charset="0"/>
              </a:rPr>
              <a:t> </a:t>
            </a:r>
            <a:r>
              <a:rPr lang="en-IN" dirty="0">
                <a:solidFill>
                  <a:srgbClr val="669900"/>
                </a:solidFill>
                <a:latin typeface="Liberation Mono"/>
              </a:rPr>
              <a:t>'ADAMS'</a:t>
            </a:r>
            <a:r>
              <a:rPr lang="en-IN" dirty="0">
                <a:solidFill>
                  <a:schemeClr val="tx1">
                    <a:lumMod val="85000"/>
                    <a:lumOff val="15000"/>
                  </a:schemeClr>
                </a:solidFill>
                <a:latin typeface="Liberation Mono"/>
                <a:ea typeface="Times New Roman" panose="02020603050405020304" pitchFamily="18" charset="0"/>
              </a:rPr>
              <a:t> </a:t>
            </a:r>
            <a:r>
              <a:rPr lang="en-IN" dirty="0">
                <a:solidFill>
                  <a:srgbClr val="A67F59"/>
                </a:solidFill>
                <a:latin typeface="Liberation Mono"/>
              </a:rPr>
              <a:t>OR</a:t>
            </a:r>
            <a:r>
              <a:rPr lang="en-IN" dirty="0">
                <a:solidFill>
                  <a:schemeClr val="tx1">
                    <a:lumMod val="85000"/>
                    <a:lumOff val="15000"/>
                  </a:schemeClr>
                </a:solidFill>
                <a:latin typeface="Liberation Mono"/>
                <a:ea typeface="Times New Roman" panose="02020603050405020304" pitchFamily="18" charset="0"/>
              </a:rPr>
              <a:t> ename </a:t>
            </a:r>
            <a:r>
              <a:rPr lang="en-IN" dirty="0">
                <a:solidFill>
                  <a:schemeClr val="tx1">
                    <a:lumMod val="85000"/>
                    <a:lumOff val="15000"/>
                  </a:schemeClr>
                </a:solidFill>
                <a:latin typeface="Liberation Mono"/>
                <a:cs typeface="Arial" panose="020B0604020202020204" pitchFamily="34" charset="0"/>
              </a:rPr>
              <a:t>=</a:t>
            </a:r>
            <a:r>
              <a:rPr lang="en-IN" dirty="0">
                <a:solidFill>
                  <a:schemeClr val="tx1">
                    <a:lumMod val="85000"/>
                    <a:lumOff val="15000"/>
                  </a:schemeClr>
                </a:solidFill>
                <a:latin typeface="Liberation Mono"/>
                <a:ea typeface="Times New Roman" panose="02020603050405020304" pitchFamily="18" charset="0"/>
              </a:rPr>
              <a:t> </a:t>
            </a:r>
            <a:r>
              <a:rPr lang="en-IN" dirty="0">
                <a:solidFill>
                  <a:srgbClr val="669900"/>
                </a:solidFill>
                <a:latin typeface="Liberation Mono"/>
              </a:rPr>
              <a:t>'TURNER'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&gt;SOME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ename </a:t>
            </a:r>
            <a:r>
              <a:rPr lang="en-IN" dirty="0">
                <a:solidFill>
                  <a:schemeClr val="tx1">
                    <a:lumMod val="85000"/>
                    <a:lumOff val="15000"/>
                  </a:schemeClr>
                </a:solidFill>
                <a:latin typeface="Liberation Mono"/>
                <a:cs typeface="Arial" panose="020B0604020202020204" pitchFamily="34" charset="0"/>
              </a:rPr>
              <a:t>=</a:t>
            </a:r>
            <a:r>
              <a:rPr lang="en-IN" dirty="0">
                <a:solidFill>
                  <a:schemeClr val="tx1">
                    <a:lumMod val="85000"/>
                    <a:lumOff val="15000"/>
                  </a:schemeClr>
                </a:solidFill>
                <a:latin typeface="Liberation Mono"/>
                <a:ea typeface="Times New Roman" panose="02020603050405020304" pitchFamily="18" charset="0"/>
              </a:rPr>
              <a:t> </a:t>
            </a:r>
            <a:r>
              <a:rPr lang="en-IN" dirty="0">
                <a:solidFill>
                  <a:srgbClr val="669900"/>
                </a:solidFill>
                <a:latin typeface="Liberation Mono"/>
              </a:rPr>
              <a:t>'ADAMS'</a:t>
            </a:r>
            <a:r>
              <a:rPr lang="en-IN" dirty="0">
                <a:solidFill>
                  <a:schemeClr val="tx1">
                    <a:lumMod val="85000"/>
                    <a:lumOff val="15000"/>
                  </a:schemeClr>
                </a:solidFill>
                <a:latin typeface="Liberation Mono"/>
                <a:ea typeface="Times New Roman" panose="02020603050405020304" pitchFamily="18" charset="0"/>
              </a:rPr>
              <a:t> </a:t>
            </a:r>
            <a:r>
              <a:rPr lang="en-IN" dirty="0">
                <a:solidFill>
                  <a:srgbClr val="A67F59"/>
                </a:solidFill>
                <a:latin typeface="Liberation Mono"/>
              </a:rPr>
              <a:t>OR</a:t>
            </a:r>
            <a:r>
              <a:rPr lang="en-IN" dirty="0">
                <a:solidFill>
                  <a:schemeClr val="tx1">
                    <a:lumMod val="85000"/>
                    <a:lumOff val="15000"/>
                  </a:schemeClr>
                </a:solidFill>
                <a:latin typeface="Liberation Mono"/>
                <a:ea typeface="Times New Roman" panose="02020603050405020304" pitchFamily="18" charset="0"/>
              </a:rPr>
              <a:t> ename </a:t>
            </a:r>
            <a:r>
              <a:rPr lang="en-IN" dirty="0">
                <a:solidFill>
                  <a:schemeClr val="tx1">
                    <a:lumMod val="85000"/>
                    <a:lumOff val="15000"/>
                  </a:schemeClr>
                </a:solidFill>
                <a:latin typeface="Liberation Mono"/>
                <a:cs typeface="Arial" panose="020B0604020202020204" pitchFamily="34" charset="0"/>
              </a:rPr>
              <a:t>=</a:t>
            </a:r>
            <a:r>
              <a:rPr lang="en-IN" dirty="0">
                <a:solidFill>
                  <a:schemeClr val="tx1">
                    <a:lumMod val="85000"/>
                    <a:lumOff val="15000"/>
                  </a:schemeClr>
                </a:solidFill>
                <a:latin typeface="Liberation Mono"/>
                <a:ea typeface="Times New Roman" panose="02020603050405020304" pitchFamily="18" charset="0"/>
              </a:rPr>
              <a:t> </a:t>
            </a:r>
            <a:r>
              <a:rPr lang="en-IN" dirty="0">
                <a:solidFill>
                  <a:srgbClr val="669900"/>
                </a:solidFill>
                <a:latin typeface="Liberation Mono"/>
              </a:rPr>
              <a:t>'TURNER'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3" name="Rectangle 2">
            <a:extLst>
              <a:ext uri="{FF2B5EF4-FFF2-40B4-BE49-F238E27FC236}">
                <a16:creationId xmlns="" xmlns:a16="http://schemas.microsoft.com/office/drawing/2014/main" id="{342CAA33-CBCB-4C62-9575-983D70C0846E}"/>
              </a:ext>
            </a:extLst>
          </p:cNvPr>
          <p:cNvSpPr/>
          <p:nvPr/>
        </p:nvSpPr>
        <p:spPr>
          <a:xfrm>
            <a:off x="263352" y="4482006"/>
            <a:ext cx="11593288" cy="646331"/>
          </a:xfrm>
          <a:prstGeom prst="rect">
            <a:avLst/>
          </a:prstGeom>
        </p:spPr>
        <p:txBody>
          <a:bodyPr wrap="square">
            <a:spAutoFit/>
          </a:bodyPr>
          <a:lstStyle/>
          <a:p>
            <a:r>
              <a:rPr lang="en-IN" dirty="0"/>
              <a:t>SELECT * FROM d1 WHERE c1 not in (SELECT min(c1) FROM d1 GROUP BY deptno, dname, loc, walletid) ORDER BY deptno;</a:t>
            </a:r>
          </a:p>
        </p:txBody>
      </p:sp>
    </p:spTree>
    <p:extLst>
      <p:ext uri="{BB962C8B-B14F-4D97-AF65-F5344CB8AC3E}">
        <p14:creationId xmlns="" xmlns:p14="http://schemas.microsoft.com/office/powerpoint/2010/main" val="348907937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exists or not exists</a:t>
            </a:r>
          </a:p>
        </p:txBody>
      </p:sp>
      <p:sp>
        <p:nvSpPr>
          <p:cNvPr id="4" name="TextBox 3">
            <a:extLst>
              <a:ext uri="{FF2B5EF4-FFF2-40B4-BE49-F238E27FC236}">
                <a16:creationId xmlns="" xmlns:a16="http://schemas.microsoft.com/office/drawing/2014/main" id="{516B4B0D-37BD-4C2F-A556-90597599C81E}"/>
              </a:ext>
            </a:extLst>
          </p:cNvPr>
          <p:cNvSpPr txBox="1"/>
          <p:nvPr/>
        </p:nvSpPr>
        <p:spPr>
          <a:xfrm>
            <a:off x="407368" y="332656"/>
            <a:ext cx="6096000" cy="373757"/>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dirty="0">
                <a:solidFill>
                  <a:srgbClr val="0077AA"/>
                </a:solidFill>
                <a:latin typeface="Liberation Mono"/>
              </a:rPr>
              <a:t>SELECT</a:t>
            </a:r>
            <a:r>
              <a:rPr lang="en-IN" sz="1800" dirty="0">
                <a:effectLst/>
                <a:latin typeface="Liberation Mono"/>
                <a:ea typeface="Calibri" panose="020F0502020204030204" pitchFamily="34" charset="0"/>
                <a:cs typeface="Times New Roman" panose="02020603050405020304" pitchFamily="18" charset="0"/>
              </a:rPr>
              <a:t> </a:t>
            </a:r>
            <a:r>
              <a:rPr lang="en-IN" dirty="0">
                <a:solidFill>
                  <a:srgbClr val="A67F59"/>
                </a:solidFill>
                <a:latin typeface="Liberation Mono"/>
              </a:rPr>
              <a:t>*</a:t>
            </a:r>
            <a:r>
              <a:rPr lang="en-IN" sz="1800" dirty="0">
                <a:effectLst/>
                <a:latin typeface="Liberation Mono"/>
                <a:ea typeface="Calibri" panose="020F0502020204030204" pitchFamily="34" charset="0"/>
                <a:cs typeface="Times New Roman" panose="02020603050405020304" pitchFamily="18" charset="0"/>
              </a:rPr>
              <a:t> </a:t>
            </a:r>
            <a:r>
              <a:rPr lang="en-IN" dirty="0">
                <a:solidFill>
                  <a:srgbClr val="0077AA"/>
                </a:solidFill>
                <a:latin typeface="Liberation Mono"/>
              </a:rPr>
              <a:t>FROM</a:t>
            </a:r>
            <a:r>
              <a:rPr lang="en-IN" sz="1800" dirty="0">
                <a:effectLst/>
                <a:latin typeface="Liberation Mono"/>
                <a:ea typeface="Calibri" panose="020F0502020204030204" pitchFamily="34" charset="0"/>
                <a:cs typeface="Times New Roman" panose="02020603050405020304" pitchFamily="18" charset="0"/>
              </a:rPr>
              <a:t> emp </a:t>
            </a:r>
            <a:r>
              <a:rPr lang="en-IN" dirty="0">
                <a:solidFill>
                  <a:srgbClr val="0077AA"/>
                </a:solidFill>
                <a:latin typeface="Liberation Mono"/>
              </a:rPr>
              <a:t>WHERE</a:t>
            </a:r>
            <a:r>
              <a:rPr lang="en-IN" sz="1800" dirty="0">
                <a:effectLst/>
                <a:latin typeface="Liberation Mono"/>
                <a:ea typeface="Calibri" panose="020F0502020204030204" pitchFamily="34" charset="0"/>
                <a:cs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EXISTS</a:t>
            </a:r>
            <a:r>
              <a:rPr lang="en-IN" sz="1800" dirty="0">
                <a:effectLst/>
                <a:latin typeface="Liberation Mono"/>
                <a:ea typeface="Calibri" panose="020F0502020204030204" pitchFamily="34" charset="0"/>
                <a:cs typeface="Times New Roman" panose="02020603050405020304" pitchFamily="18" charset="0"/>
              </a:rPr>
              <a:t> </a:t>
            </a:r>
            <a:r>
              <a:rPr lang="en-IN" sz="1800" dirty="0">
                <a:solidFill>
                  <a:schemeClr val="bg1">
                    <a:lumMod val="50000"/>
                  </a:schemeClr>
                </a:solidFill>
                <a:effectLst/>
                <a:latin typeface="Liberation Mono"/>
                <a:ea typeface="Calibri" panose="020F0502020204030204" pitchFamily="34" charset="0"/>
                <a:cs typeface="Times New Roman" panose="02020603050405020304" pitchFamily="18" charset="0"/>
              </a:rPr>
              <a:t>(</a:t>
            </a:r>
            <a:r>
              <a:rPr lang="en-IN" dirty="0">
                <a:solidFill>
                  <a:srgbClr val="0077AA"/>
                </a:solidFill>
                <a:latin typeface="Liberation Mono"/>
              </a:rPr>
              <a:t>SELECT</a:t>
            </a:r>
            <a:r>
              <a:rPr lang="en-IN" sz="1800" dirty="0">
                <a:effectLst/>
                <a:latin typeface="Liberation Mono"/>
                <a:ea typeface="Calibri" panose="020F0502020204030204" pitchFamily="34" charset="0"/>
                <a:cs typeface="Times New Roman" panose="02020603050405020304" pitchFamily="18" charset="0"/>
              </a:rPr>
              <a:t> 1</a:t>
            </a:r>
            <a:r>
              <a:rPr lang="en-IN" sz="1800" dirty="0">
                <a:solidFill>
                  <a:schemeClr val="bg1">
                    <a:lumMod val="50000"/>
                  </a:schemeClr>
                </a:solidFill>
                <a:effectLst/>
                <a:latin typeface="Liberation Mono"/>
                <a:ea typeface="Calibri" panose="020F0502020204030204" pitchFamily="34" charset="0"/>
                <a:cs typeface="Times New Roman" panose="02020603050405020304" pitchFamily="18" charset="0"/>
              </a:rPr>
              <a:t>)</a:t>
            </a:r>
            <a:r>
              <a:rPr lang="en-IN" sz="1800" dirty="0">
                <a:effectLst/>
                <a:latin typeface="Liberation Mono"/>
                <a:ea typeface="Calibri" panose="020F0502020204030204" pitchFamily="34" charset="0"/>
                <a:cs typeface="Times New Roman" panose="02020603050405020304" pitchFamily="18" charset="0"/>
              </a:rPr>
              <a:t>;</a:t>
            </a:r>
            <a:endParaRPr lang="en-IN" sz="1600" dirty="0">
              <a:effectLst/>
              <a:latin typeface="Liberation Mono"/>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252478719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subqueries with exists or not exists</a:t>
            </a:r>
          </a:p>
        </p:txBody>
      </p:sp>
      <p:sp>
        <p:nvSpPr>
          <p:cNvPr id="5" name="Rectangle 4"/>
          <p:cNvSpPr/>
          <p:nvPr/>
        </p:nvSpPr>
        <p:spPr>
          <a:xfrm>
            <a:off x="335360" y="838200"/>
            <a:ext cx="11449272"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returns TRUE and in this case NOT EXISTS subquery will return FALSE.</a:t>
            </a:r>
          </a:p>
        </p:txBody>
      </p:sp>
      <p:sp>
        <p:nvSpPr>
          <p:cNvPr id="2" name="Rectangle 1"/>
          <p:cNvSpPr/>
          <p:nvPr/>
        </p:nvSpPr>
        <p:spPr>
          <a:xfrm>
            <a:off x="335360" y="3052117"/>
            <a:ext cx="11449272" cy="1384995"/>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EXISTS</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NOT</a:t>
            </a:r>
            <a:r>
              <a:rPr lang="en-IN" b="1"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EXISTS</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deptno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m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EXISTS</a:t>
            </a:r>
            <a:r>
              <a:rPr lang="en-US" b="1"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WHERE</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e.mgr</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m.empno</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m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NOT</a:t>
            </a:r>
            <a:r>
              <a:rPr lang="en-US" b="1"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EXISTS</a:t>
            </a:r>
            <a:r>
              <a:rPr lang="en-US" b="1"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WHERE</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e.mgr</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m.empno</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7" name="Rectangle 6">
            <a:extLst>
              <a:ext uri="{FF2B5EF4-FFF2-40B4-BE49-F238E27FC236}">
                <a16:creationId xmlns="" xmlns:a16="http://schemas.microsoft.com/office/drawing/2014/main" id="{D4BD00E9-B8FC-4806-A336-FEB5DA968BEF}"/>
              </a:ext>
            </a:extLst>
          </p:cNvPr>
          <p:cNvSpPr/>
          <p:nvPr/>
        </p:nvSpPr>
        <p:spPr>
          <a:xfrm>
            <a:off x="317732" y="1620000"/>
            <a:ext cx="9378668" cy="400110"/>
          </a:xfrm>
          <a:prstGeom prst="rect">
            <a:avLst/>
          </a:prstGeom>
        </p:spPr>
        <p:txBody>
          <a:bodyPr wrap="square">
            <a:spAutoFit/>
          </a:bodyPr>
          <a:lstStyle/>
          <a:p>
            <a:pPr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rgbClr val="0077AA"/>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WHERE [NOT] EXISTS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t>
            </a:r>
          </a:p>
        </p:txBody>
      </p:sp>
      <p:sp>
        <p:nvSpPr>
          <p:cNvPr id="8" name="Rectangle 7">
            <a:extLst>
              <a:ext uri="{FF2B5EF4-FFF2-40B4-BE49-F238E27FC236}">
                <a16:creationId xmlns="" xmlns:a16="http://schemas.microsoft.com/office/drawing/2014/main" id="{8146F898-F24C-4ACB-83C1-8E1260993154}"/>
              </a:ext>
            </a:extLst>
          </p:cNvPr>
          <p:cNvSpPr/>
          <p:nvPr/>
        </p:nvSpPr>
        <p:spPr>
          <a:xfrm>
            <a:off x="335360" y="2492896"/>
            <a:ext cx="11449272"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records will be displayed from outer SELECT statement…. </a:t>
            </a:r>
          </a:p>
        </p:txBody>
      </p:sp>
      <p:sp>
        <p:nvSpPr>
          <p:cNvPr id="9" name="TextBox 8">
            <a:extLst>
              <a:ext uri="{FF2B5EF4-FFF2-40B4-BE49-F238E27FC236}">
                <a16:creationId xmlns="" xmlns:a16="http://schemas.microsoft.com/office/drawing/2014/main" id="{6AAF593A-2B6F-4663-9442-87BA5E417ADA}"/>
              </a:ext>
            </a:extLst>
          </p:cNvPr>
          <p:cNvSpPr txBox="1"/>
          <p:nvPr/>
        </p:nvSpPr>
        <p:spPr>
          <a:xfrm>
            <a:off x="317732" y="4581128"/>
            <a:ext cx="11466900" cy="8771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rgbClr val="000000"/>
                </a:solidFill>
                <a:latin typeface="Liberation Mono"/>
              </a:rPr>
              <a:t>deptno</a:t>
            </a:r>
            <a:r>
              <a:rPr lang="en-IN" dirty="0">
                <a:solidFill>
                  <a:schemeClr val="accent5">
                    <a:lumMod val="75000"/>
                  </a:schemeClr>
                </a:solidFill>
                <a:latin typeface="Liberation Mono"/>
                <a:cs typeface="Arial" panose="020B0604020202020204" pitchFamily="34" charset="0"/>
              </a:rPr>
              <a:t> IN</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rgbClr val="000000"/>
                </a:solidFill>
                <a:latin typeface="Liberation Mono"/>
              </a:rPr>
              <a:t>deptno</a:t>
            </a:r>
            <a:r>
              <a:rPr lang="en-IN" dirty="0">
                <a:solidFill>
                  <a:schemeClr val="accent5">
                    <a:lumMod val="75000"/>
                  </a:schemeClr>
                </a:solidFill>
                <a:latin typeface="Liberation Mono"/>
                <a:cs typeface="Arial" panose="020B0604020202020204" pitchFamily="34" charset="0"/>
              </a:rPr>
              <a:t> NOT IN</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TextBox 9">
            <a:extLst>
              <a:ext uri="{FF2B5EF4-FFF2-40B4-BE49-F238E27FC236}">
                <a16:creationId xmlns="" xmlns:a16="http://schemas.microsoft.com/office/drawing/2014/main" id="{DA50F8D5-75FC-4E34-993E-01DEE0EB81BC}"/>
              </a:ext>
            </a:extLst>
          </p:cNvPr>
          <p:cNvSpPr txBox="1"/>
          <p:nvPr/>
        </p:nvSpPr>
        <p:spPr>
          <a:xfrm>
            <a:off x="335360" y="5589240"/>
            <a:ext cx="11593287" cy="70788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f </a:t>
            </a:r>
            <a:r>
              <a:rPr lang="en-IN" dirty="0">
                <a:solidFill>
                  <a:srgbClr val="0077AA"/>
                </a:solidFill>
                <a:latin typeface="Liberation Mono"/>
              </a:rPr>
              <a:t>WHERE</a:t>
            </a:r>
            <a:r>
              <a:rPr lang="en-IN" dirty="0">
                <a:latin typeface="Liberation Mono"/>
              </a:rPr>
              <a:t> </a:t>
            </a:r>
            <a:r>
              <a:rPr lang="en-IN" dirty="0">
                <a:solidFill>
                  <a:schemeClr val="accent5">
                    <a:lumMod val="75000"/>
                  </a:schemeClr>
                </a:solidFill>
                <a:latin typeface="Liberation Mono"/>
                <a:cs typeface="Arial" panose="020B0604020202020204" pitchFamily="34" charset="0"/>
              </a:rPr>
              <a:t>NOT</a:t>
            </a:r>
            <a:r>
              <a:rPr lang="en-IN" dirty="0">
                <a:latin typeface="Liberation Mono"/>
              </a:rPr>
              <a:t> </a:t>
            </a:r>
            <a:r>
              <a:rPr lang="en-IN" dirty="0">
                <a:solidFill>
                  <a:schemeClr val="accent5">
                    <a:lumMod val="75000"/>
                  </a:schemeClr>
                </a:solidFill>
                <a:latin typeface="Liberation Mono"/>
                <a:cs typeface="Arial" panose="020B0604020202020204" pitchFamily="34" charset="0"/>
              </a:rPr>
              <a:t>EXISTS</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m  </a:t>
            </a:r>
            <a:r>
              <a:rPr lang="en-IN" dirty="0">
                <a:solidFill>
                  <a:srgbClr val="0077AA"/>
                </a:solidFill>
                <a:latin typeface="Liberation Mono"/>
              </a:rPr>
              <a:t>WHERE</a:t>
            </a:r>
            <a:r>
              <a:rPr lang="en-IN" dirty="0">
                <a:latin typeface="Liberation Mono"/>
              </a:rPr>
              <a:t> f.deptno </a:t>
            </a:r>
            <a:r>
              <a:rPr lang="en-IN" dirty="0">
                <a:solidFill>
                  <a:schemeClr val="accent5">
                    <a:lumMod val="75000"/>
                  </a:schemeClr>
                </a:solidFill>
                <a:latin typeface="Liberation Mono"/>
              </a:rPr>
              <a:t>=</a:t>
            </a:r>
            <a:r>
              <a:rPr lang="en-IN" dirty="0">
                <a:latin typeface="Liberation Mono"/>
              </a:rPr>
              <a:t> m.deptno </a:t>
            </a:r>
            <a:r>
              <a:rPr lang="en-IN" dirty="0">
                <a:solidFill>
                  <a:schemeClr val="accent5">
                    <a:lumMod val="75000"/>
                  </a:schemeClr>
                </a:solidFill>
                <a:latin typeface="Liberation Mono"/>
                <a:cs typeface="Arial" panose="020B0604020202020204" pitchFamily="34" charset="0"/>
              </a:rPr>
              <a:t>AND</a:t>
            </a:r>
            <a:r>
              <a:rPr lang="en-IN" dirty="0">
                <a:latin typeface="Liberation Mono"/>
              </a:rPr>
              <a:t>  gender </a:t>
            </a:r>
            <a:r>
              <a:rPr lang="en-IN" dirty="0">
                <a:solidFill>
                  <a:schemeClr val="accent5">
                    <a:lumMod val="75000"/>
                  </a:schemeClr>
                </a:solidFill>
                <a:latin typeface="Liberation Mono"/>
              </a:rPr>
              <a:t>= </a:t>
            </a:r>
            <a:r>
              <a:rPr lang="en-IN" dirty="0">
                <a:latin typeface="Liberation Mono"/>
              </a:rPr>
              <a:t>'m</a:t>
            </a:r>
            <a:r>
              <a:rPr lang="en-US" dirty="0">
                <a:latin typeface="Liberation Mono"/>
              </a:rPr>
              <a:t>'</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 m </a:t>
            </a:r>
            <a:r>
              <a:rPr lang="en-US" dirty="0">
                <a:solidFill>
                  <a:srgbClr val="0077AA"/>
                </a:solidFill>
                <a:latin typeface="Liberation Mono"/>
              </a:rPr>
              <a:t>WHERE</a:t>
            </a:r>
            <a:r>
              <a:rPr lang="en-US" dirty="0">
                <a:latin typeface="Liberation Mono"/>
              </a:rPr>
              <a:t> </a:t>
            </a:r>
            <a:r>
              <a:rPr lang="en-IN" dirty="0">
                <a:solidFill>
                  <a:schemeClr val="accent5">
                    <a:lumMod val="75000"/>
                  </a:schemeClr>
                </a:solidFill>
                <a:latin typeface="Liberation Mono"/>
                <a:cs typeface="Arial" panose="020B0604020202020204" pitchFamily="34" charset="0"/>
              </a:rPr>
              <a:t>NOT</a:t>
            </a:r>
            <a:r>
              <a:rPr lang="en-IN" dirty="0">
                <a:latin typeface="Liberation Mono"/>
              </a:rPr>
              <a:t> </a:t>
            </a:r>
            <a:r>
              <a:rPr lang="en-IN" dirty="0">
                <a:solidFill>
                  <a:schemeClr val="accent5">
                    <a:lumMod val="75000"/>
                  </a:schemeClr>
                </a:solidFill>
                <a:latin typeface="Liberation Mono"/>
                <a:cs typeface="Arial" panose="020B0604020202020204" pitchFamily="34" charset="0"/>
              </a:rPr>
              <a:t>EXISTS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rPr>
              <a:t>SELECT</a:t>
            </a:r>
            <a:r>
              <a:rPr lang="en-US" dirty="0">
                <a:latin typeface="Liberation Mono"/>
              </a:rPr>
              <a:t> true </a:t>
            </a:r>
            <a:r>
              <a:rPr lang="en-US" dirty="0">
                <a:solidFill>
                  <a:srgbClr val="0077AA"/>
                </a:solidFill>
                <a:latin typeface="Liberation Mono"/>
              </a:rPr>
              <a:t>FROM</a:t>
            </a:r>
            <a:r>
              <a:rPr lang="en-US" dirty="0">
                <a:latin typeface="Liberation Mono"/>
              </a:rPr>
              <a:t> emp f </a:t>
            </a:r>
            <a:r>
              <a:rPr lang="en-US" dirty="0">
                <a:solidFill>
                  <a:srgbClr val="0077AA"/>
                </a:solidFill>
                <a:latin typeface="Liberation Mono"/>
              </a:rPr>
              <a:t>WHERE</a:t>
            </a:r>
            <a:r>
              <a:rPr lang="en-US" dirty="0">
                <a:latin typeface="Liberation Mono"/>
              </a:rPr>
              <a:t> m.deptno </a:t>
            </a:r>
            <a:r>
              <a:rPr lang="en-US" dirty="0">
                <a:solidFill>
                  <a:schemeClr val="accent5">
                    <a:lumMod val="75000"/>
                  </a:schemeClr>
                </a:solidFill>
                <a:latin typeface="Liberation Mono"/>
              </a:rPr>
              <a:t>=</a:t>
            </a:r>
            <a:r>
              <a:rPr lang="en-US" dirty="0">
                <a:latin typeface="Liberation Mono"/>
              </a:rPr>
              <a:t> f.deptno </a:t>
            </a:r>
            <a:r>
              <a:rPr lang="en-US" dirty="0">
                <a:solidFill>
                  <a:schemeClr val="accent5">
                    <a:lumMod val="75000"/>
                  </a:schemeClr>
                </a:solidFill>
                <a:latin typeface="Liberation Mono"/>
              </a:rPr>
              <a:t>AND</a:t>
            </a:r>
            <a:r>
              <a:rPr lang="en-US" dirty="0">
                <a:latin typeface="Liberation Mono"/>
              </a:rPr>
              <a:t> f.gender </a:t>
            </a:r>
            <a:r>
              <a:rPr lang="en-US" dirty="0">
                <a:solidFill>
                  <a:schemeClr val="accent5">
                    <a:lumMod val="75000"/>
                  </a:schemeClr>
                </a:solidFill>
                <a:latin typeface="Liberation Mono"/>
              </a:rPr>
              <a:t>= </a:t>
            </a:r>
            <a:r>
              <a:rPr lang="en-US" dirty="0">
                <a:latin typeface="Liberation Mono"/>
              </a:rPr>
              <a:t>'f'</a:t>
            </a:r>
            <a:r>
              <a:rPr lang="en-US" dirty="0">
                <a:solidFill>
                  <a:schemeClr val="bg1">
                    <a:lumMod val="65000"/>
                  </a:schemeClr>
                </a:solidFill>
                <a:latin typeface="Liberation Mono"/>
                <a:cs typeface="Arial" panose="020B0604020202020204" pitchFamily="34" charset="0"/>
              </a:rPr>
              <a:t>)</a:t>
            </a:r>
            <a:r>
              <a:rPr lang="en-IN" dirty="0">
                <a:latin typeface="Liberation Mono"/>
              </a:rPr>
              <a:t>;</a:t>
            </a:r>
            <a:endParaRPr lang="en-IN" dirty="0">
              <a:solidFill>
                <a:schemeClr val="bg1">
                  <a:lumMod val="65000"/>
                </a:schemeClr>
              </a:solidFill>
              <a:latin typeface="Liberation Mono"/>
              <a:cs typeface="Arial" panose="020B0604020202020204" pitchFamily="34" charset="0"/>
            </a:endParaRPr>
          </a:p>
        </p:txBody>
      </p:sp>
    </p:spTree>
    <p:extLst>
      <p:ext uri="{BB962C8B-B14F-4D97-AF65-F5344CB8AC3E}">
        <p14:creationId xmlns="" xmlns:p14="http://schemas.microsoft.com/office/powerpoint/2010/main" val="181446761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 xmlns:p14="http://schemas.microsoft.com/office/powerpoint/2010/main" val="1148130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 . . ]</a:t>
            </a:r>
          </a:p>
        </p:txBody>
      </p:sp>
      <p:grpSp>
        <p:nvGrpSpPr>
          <p:cNvPr id="2" name="Group 1">
            <a:extLst>
              <a:ext uri="{FF2B5EF4-FFF2-40B4-BE49-F238E27FC236}">
                <a16:creationId xmlns="" xmlns:a16="http://schemas.microsoft.com/office/drawing/2014/main"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579564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 xmlns:p14="http://schemas.microsoft.com/office/powerpoint/2010/main" val="74770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F56AA22-718B-48EE-BC0B-389C35895DB4}"/>
              </a:ext>
            </a:extLst>
          </p:cNvPr>
          <p:cNvSpPr/>
          <p:nvPr/>
        </p:nvSpPr>
        <p:spPr>
          <a:xfrm>
            <a:off x="335360" y="1382287"/>
            <a:ext cx="11449272" cy="2308324"/>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etc.)</a:t>
            </a:r>
            <a:endParaRPr lang="en-US" sz="2000" dirty="0">
              <a:latin typeface="Arial" panose="020B0604020202020204" pitchFamily="34" charset="0"/>
              <a:cs typeface="Arial" panose="020B0604020202020204" pitchFamily="34" charset="0"/>
            </a:endParaRPr>
          </a:p>
        </p:txBody>
      </p:sp>
      <p:sp>
        <p:nvSpPr>
          <p:cNvPr id="4" name="Title 1">
            <a:extLst>
              <a:ext uri="{FF2B5EF4-FFF2-40B4-BE49-F238E27FC236}">
                <a16:creationId xmlns="" xmlns:a16="http://schemas.microsoft.com/office/drawing/2014/main" id="{CB338E01-6A4B-470B-891B-450FBF1E1147}"/>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 xmlns:p14="http://schemas.microsoft.com/office/powerpoint/2010/main" val="1062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407368" y="990600"/>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extLst>
      <p:ext uri="{BB962C8B-B14F-4D97-AF65-F5344CB8AC3E}">
        <p14:creationId xmlns="" xmlns:p14="http://schemas.microsoft.com/office/powerpoint/2010/main" val="2483968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 xmlns:p14="http://schemas.microsoft.com/office/powerpoint/2010/main" val="415138968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 xmlns:a16="http://schemas.microsoft.com/office/drawing/2014/main"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 xmlns:a16="http://schemas.microsoft.com/office/drawing/2014/main"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 xmlns:a16="http://schemas.microsoft.com/office/drawing/2014/main"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 xmlns:a16="http://schemas.microsoft.com/office/drawing/2014/main"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 xmlns:a16="http://schemas.microsoft.com/office/drawing/2014/main"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 xmlns:a16="http://schemas.microsoft.com/office/drawing/2014/main"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 xmlns:a16="http://schemas.microsoft.com/office/drawing/2014/main"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407368" y="1845439"/>
            <a:ext cx="11305256" cy="3600986"/>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 xmlns:p14="http://schemas.microsoft.com/office/powerpoint/2010/main" val="265997695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or it should be null.</a:t>
            </a:r>
            <a:endParaRPr lang="en-IN"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 xmlns:p14="http://schemas.microsoft.com/office/powerpoint/2010/main" val="6476659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584775"/>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domain constraint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399039" y="1219200"/>
            <a:ext cx="10369153" cy="707886"/>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Palatino Linotype" panose="02040502050505030304" pitchFamily="18" charset="0"/>
              </a:rPr>
              <a:t>Domain Constraint = </a:t>
            </a:r>
            <a:r>
              <a:rPr lang="en-IN" sz="2000" dirty="0">
                <a:solidFill>
                  <a:srgbClr val="0089A4"/>
                </a:solidFill>
                <a:latin typeface="Palatino Linotype" panose="02040502050505030304" pitchFamily="18" charset="0"/>
              </a:rPr>
              <a:t>data type + Constraints (NOT NULL / UNIQUE / PRIMARY KEY / FOREIGN KEY / CHECK / DEFAULT)</a:t>
            </a:r>
          </a:p>
        </p:txBody>
      </p:sp>
      <p:sp>
        <p:nvSpPr>
          <p:cNvPr id="8" name="Rectangle 7"/>
          <p:cNvSpPr/>
          <p:nvPr/>
        </p:nvSpPr>
        <p:spPr>
          <a:xfrm>
            <a:off x="407368" y="2643183"/>
            <a:ext cx="11377264" cy="646331"/>
          </a:xfrm>
          <a:prstGeom prst="rect">
            <a:avLst/>
          </a:prstGeom>
        </p:spPr>
        <p:txBody>
          <a:bodyPr wrap="square">
            <a:spAutoFit/>
          </a:bodyPr>
          <a:lstStyle/>
          <a:p>
            <a:r>
              <a:rPr lang="en-US" dirty="0">
                <a:solidFill>
                  <a:srgbClr val="006C86"/>
                </a:solidFill>
                <a:latin typeface="Palatino Linotype" panose="02040502050505030304" pitchFamily="18" charset="0"/>
              </a:rPr>
              <a:t>Data Domain refers to all the valid values which a column may contain and can be done by giving data type to the column.</a:t>
            </a:r>
          </a:p>
        </p:txBody>
      </p:sp>
    </p:spTree>
    <p:extLst>
      <p:ext uri="{BB962C8B-B14F-4D97-AF65-F5344CB8AC3E}">
        <p14:creationId xmlns="" xmlns:p14="http://schemas.microsoft.com/office/powerpoint/2010/main" val="64120605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p:spPr>
        <p:txBody>
          <a:bodyPr wrap="square">
            <a:spAutoFit/>
          </a:bodyPr>
          <a:lstStyle/>
          <a:p>
            <a:pPr lvl="0" algn="r">
              <a:spcBef>
                <a:spcPct val="0"/>
              </a:spcBef>
              <a:defRPr/>
            </a:pPr>
            <a:r>
              <a:rPr lang="en-US" sz="3200" i="1" dirty="0">
                <a:solidFill>
                  <a:srgbClr val="FF9900"/>
                </a:solidFill>
                <a:latin typeface="Arial" pitchFamily="34" charset="0"/>
                <a:cs typeface="Arial" pitchFamily="34" charset="0"/>
              </a:rPr>
              <a:t>types</a:t>
            </a:r>
            <a:r>
              <a:rPr lang="en-US" sz="3200" dirty="0"/>
              <a:t> </a:t>
            </a:r>
            <a:r>
              <a:rPr lang="en-US" sz="3200" i="1" dirty="0">
                <a:solidFill>
                  <a:srgbClr val="FF9900"/>
                </a:solidFill>
                <a:latin typeface="Arial" pitchFamily="34" charset="0"/>
                <a:cs typeface="Arial" pitchFamily="34" charset="0"/>
              </a:rPr>
              <a:t>of</a:t>
            </a:r>
            <a:r>
              <a:rPr lang="en-US" sz="3200" dirty="0"/>
              <a:t> </a:t>
            </a:r>
            <a:r>
              <a:rPr lang="en-US" sz="3200" i="1" dirty="0">
                <a:solidFill>
                  <a:srgbClr val="FF9900"/>
                </a:solidFill>
                <a:latin typeface="Arial" pitchFamily="34" charset="0"/>
                <a:cs typeface="Arial" pitchFamily="34" charset="0"/>
              </a:rPr>
              <a:t>Keys</a:t>
            </a:r>
            <a:r>
              <a:rPr lang="en-IN" sz="3200" i="1" dirty="0">
                <a:solidFill>
                  <a:srgbClr val="FF9900"/>
                </a:solidFill>
                <a:latin typeface="Arial" pitchFamily="34" charset="0"/>
                <a:cs typeface="Arial" pitchFamily="34" charset="0"/>
              </a:rPr>
              <a:t>?</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 xmlns:a16="http://schemas.microsoft.com/office/drawing/2014/main"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 xmlns:a16="http://schemas.microsoft.com/office/drawing/2014/main"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 xmlns:p14="http://schemas.microsoft.com/office/powerpoint/2010/main" val="9673378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900" dirty="0">
                <a:solidFill>
                  <a:srgbClr val="DC525C"/>
                </a:solidFill>
                <a:latin typeface="Segoe UI Light" panose="020B0502040204020203" pitchFamily="34" charset="0"/>
                <a:cs typeface="Segoe UI Light" panose="020B0502040204020203" pitchFamily="34" charset="0"/>
              </a:rPr>
              <a:t>Degrees of relationship</a:t>
            </a:r>
            <a:endParaRPr lang="en-US" sz="49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 xmlns:a16="http://schemas.microsoft.com/office/drawing/2014/main" id="{5DCCA1B9-8EBD-4BBB-9D77-CDDDCFA9434F}"/>
              </a:ext>
            </a:extLst>
          </p:cNvPr>
          <p:cNvSpPr txBox="1"/>
          <p:nvPr/>
        </p:nvSpPr>
        <p:spPr>
          <a:xfrm>
            <a:off x="1581944" y="3276600"/>
            <a:ext cx="9028112" cy="707886"/>
          </a:xfrm>
          <a:prstGeom prst="rect">
            <a:avLst/>
          </a:prstGeom>
          <a:noFill/>
        </p:spPr>
        <p:txBody>
          <a:bodyPr wrap="square">
            <a:spAutoFit/>
          </a:bodyPr>
          <a:lstStyle/>
          <a:p>
            <a:r>
              <a:rPr lang="en-US" sz="2000" b="0" i="0" dirty="0">
                <a:solidFill>
                  <a:srgbClr val="222222"/>
                </a:solidFill>
                <a:effectLst/>
                <a:latin typeface="Palatino Linotype" panose="02040502050505030304" pitchFamily="18" charset="0"/>
              </a:rPr>
              <a:t>The </a:t>
            </a:r>
            <a:r>
              <a:rPr lang="en-US" sz="2000" b="1" i="0" dirty="0">
                <a:solidFill>
                  <a:srgbClr val="222222"/>
                </a:solidFill>
                <a:effectLst/>
                <a:latin typeface="Palatino Linotype" panose="02040502050505030304" pitchFamily="18" charset="0"/>
              </a:rPr>
              <a:t>degree of relationship</a:t>
            </a:r>
            <a:r>
              <a:rPr lang="en-US" sz="2000" b="0" i="0" dirty="0">
                <a:solidFill>
                  <a:srgbClr val="222222"/>
                </a:solidFill>
                <a:effectLst/>
                <a:latin typeface="Palatino Linotype" panose="02040502050505030304" pitchFamily="18" charset="0"/>
              </a:rPr>
              <a:t> can be defined as the number of occurrences in one entity that is associated with the number of occurrences in another entity.</a:t>
            </a:r>
            <a:endParaRPr lang="en-IN" sz="2000" dirty="0">
              <a:latin typeface="Palatino Linotype" panose="02040502050505030304" pitchFamily="18" charset="0"/>
            </a:endParaRPr>
          </a:p>
        </p:txBody>
      </p:sp>
    </p:spTree>
    <p:extLst>
      <p:ext uri="{BB962C8B-B14F-4D97-AF65-F5344CB8AC3E}">
        <p14:creationId xmlns="" xmlns:p14="http://schemas.microsoft.com/office/powerpoint/2010/main" val="2810628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438967"/>
            <a:ext cx="9614812"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5929313" y="2995047"/>
            <a:ext cx="2828925" cy="1333500"/>
          </a:xfrm>
          <a:prstGeom prst="rect">
            <a:avLst/>
          </a:prstGeom>
        </p:spPr>
      </p:pic>
      <p:sp>
        <p:nvSpPr>
          <p:cNvPr id="4" name="Rectangle 3"/>
          <p:cNvSpPr/>
          <p:nvPr/>
        </p:nvSpPr>
        <p:spPr>
          <a:xfrm>
            <a:off x="695400" y="1174532"/>
            <a:ext cx="6410934" cy="461665"/>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spTree>
    <p:extLst>
      <p:ext uri="{BB962C8B-B14F-4D97-AF65-F5344CB8AC3E}">
        <p14:creationId xmlns="" xmlns:p14="http://schemas.microsoft.com/office/powerpoint/2010/main" val="289837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8623244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9416" y="1143001"/>
            <a:ext cx="10585176" cy="50150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9450163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35360" y="620688"/>
            <a:ext cx="11593287" cy="6150114"/>
          </a:xfrm>
          <a:prstGeom prst="rect">
            <a:avLst/>
          </a:prstGeom>
        </p:spPr>
      </p:pic>
    </p:spTree>
    <p:extLst>
      <p:ext uri="{BB962C8B-B14F-4D97-AF65-F5344CB8AC3E}">
        <p14:creationId xmlns="" xmlns:p14="http://schemas.microsoft.com/office/powerpoint/2010/main" val="167128863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99455" y="44624"/>
            <a:ext cx="9577065" cy="674136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4438747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 xmlns:p14="http://schemas.microsoft.com/office/powerpoint/2010/main" val="1645402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 xmlns:a16="http://schemas.microsoft.com/office/drawing/2014/main"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 xmlns:a16="http://schemas.microsoft.com/office/drawing/2014/main"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 xmlns:a16="http://schemas.microsoft.com/office/drawing/2014/main"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 xmlns:a16="http://schemas.microsoft.com/office/drawing/2014/main"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 xmlns:a16="http://schemas.microsoft.com/office/drawing/2014/main"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 xmlns:a16="http://schemas.microsoft.com/office/drawing/2014/main"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 xmlns:a16="http://schemas.microsoft.com/office/drawing/2014/main"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 xmlns:a16="http://schemas.microsoft.com/office/drawing/2014/main"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 xmlns:a16="http://schemas.microsoft.com/office/drawing/2014/main"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 xmlns:a16="http://schemas.microsoft.com/office/drawing/2014/main"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 xmlns:a16="http://schemas.microsoft.com/office/drawing/2014/main"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 xmlns:a16="http://schemas.microsoft.com/office/drawing/2014/main"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 xmlns:a16="http://schemas.microsoft.com/office/drawing/2014/main"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 xmlns:a16="http://schemas.microsoft.com/office/drawing/2014/main"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 xmlns:a16="http://schemas.microsoft.com/office/drawing/2014/main"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 xmlns:a16="http://schemas.microsoft.com/office/drawing/2014/main"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 xmlns:p14="http://schemas.microsoft.com/office/powerpoint/2010/main" val="3046909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8" name="Rectangle 17">
            <a:extLst>
              <a:ext uri="{FF2B5EF4-FFF2-40B4-BE49-F238E27FC236}">
                <a16:creationId xmlns=""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sp>
        <p:nvSpPr>
          <p:cNvPr id="29" name="Rectangle 28">
            <a:extLst>
              <a:ext uri="{FF2B5EF4-FFF2-40B4-BE49-F238E27FC236}">
                <a16:creationId xmlns="" xmlns:a16="http://schemas.microsoft.com/office/drawing/2014/main" id="{8530BDDF-A63A-495C-80E6-B664F3B41111}"/>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grpSp>
        <p:nvGrpSpPr>
          <p:cNvPr id="5" name="Group 4">
            <a:extLst>
              <a:ext uri="{FF2B5EF4-FFF2-40B4-BE49-F238E27FC236}">
                <a16:creationId xmlns="" xmlns:a16="http://schemas.microsoft.com/office/drawing/2014/main" id="{169CD459-01E9-4B8E-BAC7-F8C82571D8DC}"/>
              </a:ext>
            </a:extLst>
          </p:cNvPr>
          <p:cNvGrpSpPr/>
          <p:nvPr/>
        </p:nvGrpSpPr>
        <p:grpSpPr>
          <a:xfrm>
            <a:off x="292513" y="3276000"/>
            <a:ext cx="11492119" cy="3529354"/>
            <a:chOff x="292513" y="3068960"/>
            <a:chExt cx="11492119" cy="3529354"/>
          </a:xfrm>
        </p:grpSpPr>
        <p:grpSp>
          <p:nvGrpSpPr>
            <p:cNvPr id="3" name="Group 2">
              <a:extLst>
                <a:ext uri="{FF2B5EF4-FFF2-40B4-BE49-F238E27FC236}">
                  <a16:creationId xmlns="" xmlns:a16="http://schemas.microsoft.com/office/drawing/2014/main" id="{E52A0BCB-0F45-46CB-890D-929F71D9B15B}"/>
                </a:ext>
              </a:extLst>
            </p:cNvPr>
            <p:cNvGrpSpPr/>
            <p:nvPr/>
          </p:nvGrpSpPr>
          <p:grpSpPr>
            <a:xfrm>
              <a:off x="292513" y="3068960"/>
              <a:ext cx="11492119" cy="3529354"/>
              <a:chOff x="292513" y="3068960"/>
              <a:chExt cx="11492119" cy="3529354"/>
            </a:xfrm>
          </p:grpSpPr>
          <p:sp>
            <p:nvSpPr>
              <p:cNvPr id="4" name="Rectangle 3">
                <a:extLst>
                  <a:ext uri="{FF2B5EF4-FFF2-40B4-BE49-F238E27FC236}">
                    <a16:creationId xmlns="" xmlns:a16="http://schemas.microsoft.com/office/drawing/2014/main" id="{0FAEF028-AEFA-4F4B-9084-6AAEE72E8DAE}"/>
                  </a:ext>
                </a:extLst>
              </p:cNvPr>
              <p:cNvSpPr/>
              <p:nvPr/>
            </p:nvSpPr>
            <p:spPr>
              <a:xfrm>
                <a:off x="292513"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0" name="Rectangle 9">
                <a:extLst>
                  <a:ext uri="{FF2B5EF4-FFF2-40B4-BE49-F238E27FC236}">
                    <a16:creationId xmlns="" xmlns:a16="http://schemas.microsoft.com/office/drawing/2014/main" id="{4B144CB2-0F02-4F54-A59A-55B898A42EC5}"/>
                  </a:ext>
                </a:extLst>
              </p:cNvPr>
              <p:cNvSpPr/>
              <p:nvPr/>
            </p:nvSpPr>
            <p:spPr>
              <a:xfrm>
                <a:off x="4367808"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2" name="Rectangle 11">
                <a:extLst>
                  <a:ext uri="{FF2B5EF4-FFF2-40B4-BE49-F238E27FC236}">
                    <a16:creationId xmlns="" xmlns:a16="http://schemas.microsoft.com/office/drawing/2014/main" id="{02A576B1-3E6A-47D2-A9B3-EF3ACF1E7D09}"/>
                  </a:ext>
                </a:extLst>
              </p:cNvPr>
              <p:cNvSpPr/>
              <p:nvPr/>
            </p:nvSpPr>
            <p:spPr>
              <a:xfrm>
                <a:off x="7765740"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4" name="Rectangle 13">
                <a:extLst>
                  <a:ext uri="{FF2B5EF4-FFF2-40B4-BE49-F238E27FC236}">
                    <a16:creationId xmlns="" xmlns:a16="http://schemas.microsoft.com/office/drawing/2014/main" id="{51CBB33B-88AA-48F3-937B-DAB4D4C5CC6C}"/>
                  </a:ext>
                </a:extLst>
              </p:cNvPr>
              <p:cNvSpPr/>
              <p:nvPr/>
            </p:nvSpPr>
            <p:spPr>
              <a:xfrm>
                <a:off x="6744072" y="4208958"/>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15" name="Rectangle 14">
                <a:extLst>
                  <a:ext uri="{FF2B5EF4-FFF2-40B4-BE49-F238E27FC236}">
                    <a16:creationId xmlns="" xmlns:a16="http://schemas.microsoft.com/office/drawing/2014/main" id="{A08DCA7E-59B5-40F5-B38F-34AFE971DB8A}"/>
                  </a:ext>
                </a:extLst>
              </p:cNvPr>
              <p:cNvSpPr/>
              <p:nvPr/>
            </p:nvSpPr>
            <p:spPr>
              <a:xfrm>
                <a:off x="9840416"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6" name="Rectangle 15">
                <a:extLst>
                  <a:ext uri="{FF2B5EF4-FFF2-40B4-BE49-F238E27FC236}">
                    <a16:creationId xmlns="" xmlns:a16="http://schemas.microsoft.com/office/drawing/2014/main" id="{D2A207D9-8947-411E-9812-A66EFF51E6FA}"/>
                  </a:ext>
                </a:extLst>
              </p:cNvPr>
              <p:cNvSpPr/>
              <p:nvPr/>
            </p:nvSpPr>
            <p:spPr>
              <a:xfrm>
                <a:off x="292513"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0" name="Rectangle 19">
                <a:extLst>
                  <a:ext uri="{FF2B5EF4-FFF2-40B4-BE49-F238E27FC236}">
                    <a16:creationId xmlns="" xmlns:a16="http://schemas.microsoft.com/office/drawing/2014/main" id="{41500532-C7B3-4CB4-8A2B-DFAD4BA446F6}"/>
                  </a:ext>
                </a:extLst>
              </p:cNvPr>
              <p:cNvSpPr/>
              <p:nvPr/>
            </p:nvSpPr>
            <p:spPr>
              <a:xfrm>
                <a:off x="4367808"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1" name="Rectangle 20">
                <a:extLst>
                  <a:ext uri="{FF2B5EF4-FFF2-40B4-BE49-F238E27FC236}">
                    <a16:creationId xmlns="" xmlns:a16="http://schemas.microsoft.com/office/drawing/2014/main" id="{58B51361-72F5-47E3-B5CF-3612C382B5FA}"/>
                  </a:ext>
                </a:extLst>
              </p:cNvPr>
              <p:cNvSpPr/>
              <p:nvPr/>
            </p:nvSpPr>
            <p:spPr>
              <a:xfrm>
                <a:off x="7765740"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2" name="Rectangle 21">
                <a:extLst>
                  <a:ext uri="{FF2B5EF4-FFF2-40B4-BE49-F238E27FC236}">
                    <a16:creationId xmlns="" xmlns:a16="http://schemas.microsoft.com/office/drawing/2014/main" id="{9171EB07-05E3-493C-B31F-1F9E0DCB6604}"/>
                  </a:ext>
                </a:extLst>
              </p:cNvPr>
              <p:cNvSpPr/>
              <p:nvPr/>
            </p:nvSpPr>
            <p:spPr>
              <a:xfrm>
                <a:off x="9840416"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3" name="Rectangle 22">
                <a:extLst>
                  <a:ext uri="{FF2B5EF4-FFF2-40B4-BE49-F238E27FC236}">
                    <a16:creationId xmlns="" xmlns:a16="http://schemas.microsoft.com/office/drawing/2014/main" id="{57562643-2AF1-4E45-903C-1DF264F024A1}"/>
                  </a:ext>
                </a:extLst>
              </p:cNvPr>
              <p:cNvSpPr/>
              <p:nvPr/>
            </p:nvSpPr>
            <p:spPr>
              <a:xfrm>
                <a:off x="292513" y="4893804"/>
                <a:ext cx="1944216" cy="792088"/>
              </a:xfrm>
              <a:prstGeom prst="rect">
                <a:avLst/>
              </a:prstGeom>
              <a:pattFill prst="pct5">
                <a:fgClr>
                  <a:srgbClr val="0099FF"/>
                </a:fgClr>
                <a:bgClr>
                  <a:srgbClr val="FFFFF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Person-3</a:t>
                </a:r>
                <a:endParaRPr lang="en-IN" sz="2200" dirty="0">
                  <a:solidFill>
                    <a:schemeClr val="tx1"/>
                  </a:solidFill>
                  <a:latin typeface="Vrinda" panose="020B0502040204020203" pitchFamily="34" charset="0"/>
                  <a:cs typeface="Vrinda" panose="020B0502040204020203" pitchFamily="34" charset="0"/>
                </a:endParaRPr>
              </a:p>
            </p:txBody>
          </p:sp>
          <p:sp>
            <p:nvSpPr>
              <p:cNvPr id="24" name="Rectangle 23">
                <a:extLst>
                  <a:ext uri="{FF2B5EF4-FFF2-40B4-BE49-F238E27FC236}">
                    <a16:creationId xmlns="" xmlns:a16="http://schemas.microsoft.com/office/drawing/2014/main" id="{B70E5254-38A3-48A9-90FA-DFB12C207A7E}"/>
                  </a:ext>
                </a:extLst>
              </p:cNvPr>
              <p:cNvSpPr/>
              <p:nvPr/>
            </p:nvSpPr>
            <p:spPr>
              <a:xfrm>
                <a:off x="4367808" y="48976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5" name="Rectangle 24">
                <a:extLst>
                  <a:ext uri="{FF2B5EF4-FFF2-40B4-BE49-F238E27FC236}">
                    <a16:creationId xmlns="" xmlns:a16="http://schemas.microsoft.com/office/drawing/2014/main" id="{53EC1200-04A3-43C2-9D81-15B27BBDC13C}"/>
                  </a:ext>
                </a:extLst>
              </p:cNvPr>
              <p:cNvSpPr/>
              <p:nvPr/>
            </p:nvSpPr>
            <p:spPr>
              <a:xfrm>
                <a:off x="7752181"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sp>
            <p:nvSpPr>
              <p:cNvPr id="26" name="Rectangle 25">
                <a:extLst>
                  <a:ext uri="{FF2B5EF4-FFF2-40B4-BE49-F238E27FC236}">
                    <a16:creationId xmlns="" xmlns:a16="http://schemas.microsoft.com/office/drawing/2014/main" id="{F84BF3A0-51EF-4F16-BD08-7E36A8B80EBD}"/>
                  </a:ext>
                </a:extLst>
              </p:cNvPr>
              <p:cNvSpPr/>
              <p:nvPr/>
            </p:nvSpPr>
            <p:spPr>
              <a:xfrm>
                <a:off x="9812420"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7" name="Rectangle 26">
                <a:extLst>
                  <a:ext uri="{FF2B5EF4-FFF2-40B4-BE49-F238E27FC236}">
                    <a16:creationId xmlns="" xmlns:a16="http://schemas.microsoft.com/office/drawing/2014/main" id="{BCCB429C-CF98-4BC1-968C-E863A7F5AD7D}"/>
                  </a:ext>
                </a:extLst>
              </p:cNvPr>
              <p:cNvSpPr/>
              <p:nvPr/>
            </p:nvSpPr>
            <p:spPr>
              <a:xfrm>
                <a:off x="292513" y="58062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grpSp>
        <p:sp>
          <p:nvSpPr>
            <p:cNvPr id="30" name="Rectangle 29">
              <a:extLst>
                <a:ext uri="{FF2B5EF4-FFF2-40B4-BE49-F238E27FC236}">
                  <a16:creationId xmlns="" xmlns:a16="http://schemas.microsoft.com/office/drawing/2014/main" id="{AE0EE407-FAE1-4F57-918C-99AF5166FE41}"/>
                </a:ext>
              </a:extLst>
            </p:cNvPr>
            <p:cNvSpPr/>
            <p:nvPr/>
          </p:nvSpPr>
          <p:spPr>
            <a:xfrm>
              <a:off x="2294090" y="4270447"/>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grpSp>
    </p:spTree>
    <p:extLst>
      <p:ext uri="{BB962C8B-B14F-4D97-AF65-F5344CB8AC3E}">
        <p14:creationId xmlns="" xmlns:p14="http://schemas.microsoft.com/office/powerpoint/2010/main" val="729306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a:extLst>
              <a:ext uri="{FF2B5EF4-FFF2-40B4-BE49-F238E27FC236}">
                <a16:creationId xmlns="" xmlns:a16="http://schemas.microsoft.com/office/drawing/2014/main" id="{798F5666-EAA3-4C25-9E8F-1359FC8293F7}"/>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 xmlns:a16="http://schemas.microsoft.com/office/drawing/2014/main" id="{8D01DEB1-6941-4DC8-9B8D-37C0F1059586}"/>
              </a:ext>
            </a:extLst>
          </p:cNvPr>
          <p:cNvSpPr/>
          <p:nvPr/>
        </p:nvSpPr>
        <p:spPr>
          <a:xfrm>
            <a:off x="231412" y="692696"/>
            <a:ext cx="4928483" cy="397031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128</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p>
          <a:p>
            <a:endParaRPr lang="en-US" dirty="0">
              <a:latin typeface="Liberation Mono"/>
              <a:cs typeface="Arial" panose="020B0604020202020204" pitchFamily="34" charset="0"/>
            </a:endParaRPr>
          </a:p>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userImage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imageID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imageUrl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description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 INT </a:t>
            </a:r>
            <a:r>
              <a:rPr lang="en-IN" dirty="0">
                <a:solidFill>
                  <a:srgbClr val="0077AA"/>
                </a:solidFill>
                <a:latin typeface="Liberation Mono"/>
              </a:rPr>
              <a:t>NOT NULL </a:t>
            </a:r>
            <a:r>
              <a:rPr lang="en-IN" dirty="0">
                <a:solidFill>
                  <a:srgbClr val="FE1212"/>
                </a:solidFill>
                <a:latin typeface="Liberation Mono"/>
                <a:cs typeface="Arial" panose="020B0604020202020204" pitchFamily="34" charset="0"/>
              </a:rPr>
              <a:t>UNIQUE</a:t>
            </a:r>
            <a:r>
              <a:rPr lang="en-IN" dirty="0">
                <a:solidFill>
                  <a:srgbClr val="834689"/>
                </a:solidFill>
                <a:latin typeface="Liberation Mono"/>
                <a:cs typeface="Arial" panose="020B0604020202020204" pitchFamily="34" charset="0"/>
              </a:rPr>
              <a:t>,</a:t>
            </a:r>
          </a:p>
          <a:p>
            <a:r>
              <a:rPr lang="en-IN" dirty="0">
                <a:solidFill>
                  <a:srgbClr val="834689"/>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FOREIGN</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REFERENCES</a:t>
            </a:r>
            <a:r>
              <a:rPr lang="en-IN" dirty="0">
                <a:latin typeface="Liberation Mono"/>
                <a:cs typeface="Arial" panose="020B0604020202020204" pitchFamily="34" charset="0"/>
              </a:rPr>
              <a:t> user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pic>
        <p:nvPicPr>
          <p:cNvPr id="7" name="Picture 6">
            <a:extLst>
              <a:ext uri="{FF2B5EF4-FFF2-40B4-BE49-F238E27FC236}">
                <a16:creationId xmlns="" xmlns:a16="http://schemas.microsoft.com/office/drawing/2014/main" id="{E3DD8CE8-DEB8-4044-A487-A47C48873FCF}"/>
              </a:ext>
            </a:extLst>
          </p:cNvPr>
          <p:cNvPicPr>
            <a:picLocks noChangeAspect="1"/>
          </p:cNvPicPr>
          <p:nvPr/>
        </p:nvPicPr>
        <p:blipFill>
          <a:blip r:embed="rId2"/>
          <a:stretch>
            <a:fillRect/>
          </a:stretch>
        </p:blipFill>
        <p:spPr>
          <a:xfrm>
            <a:off x="6070782" y="4760935"/>
            <a:ext cx="5773426" cy="1656184"/>
          </a:xfrm>
          <a:prstGeom prst="rect">
            <a:avLst/>
          </a:prstGeom>
        </p:spPr>
      </p:pic>
      <p:pic>
        <p:nvPicPr>
          <p:cNvPr id="9" name="Picture 8">
            <a:extLst>
              <a:ext uri="{FF2B5EF4-FFF2-40B4-BE49-F238E27FC236}">
                <a16:creationId xmlns="" xmlns:a16="http://schemas.microsoft.com/office/drawing/2014/main" id="{45F8953D-24B5-42CE-950A-FB7EC0831A68}"/>
              </a:ext>
            </a:extLst>
          </p:cNvPr>
          <p:cNvPicPr>
            <a:picLocks noChangeAspect="1"/>
          </p:cNvPicPr>
          <p:nvPr/>
        </p:nvPicPr>
        <p:blipFill>
          <a:blip r:embed="rId3"/>
          <a:stretch>
            <a:fillRect/>
          </a:stretch>
        </p:blipFill>
        <p:spPr>
          <a:xfrm>
            <a:off x="5895478" y="533986"/>
            <a:ext cx="5773426" cy="4221911"/>
          </a:xfrm>
          <a:prstGeom prst="rect">
            <a:avLst/>
          </a:prstGeom>
        </p:spPr>
      </p:pic>
      <p:pic>
        <p:nvPicPr>
          <p:cNvPr id="10" name="Picture 9">
            <a:extLst>
              <a:ext uri="{FF2B5EF4-FFF2-40B4-BE49-F238E27FC236}">
                <a16:creationId xmlns="" xmlns:a16="http://schemas.microsoft.com/office/drawing/2014/main" id="{6AFAFCBB-2C13-47D6-B962-68D400373CCD}"/>
              </a:ext>
            </a:extLst>
          </p:cNvPr>
          <p:cNvPicPr>
            <a:picLocks noChangeAspect="1"/>
          </p:cNvPicPr>
          <p:nvPr/>
        </p:nvPicPr>
        <p:blipFill>
          <a:blip r:embed="rId4"/>
          <a:stretch>
            <a:fillRect/>
          </a:stretch>
        </p:blipFill>
        <p:spPr>
          <a:xfrm>
            <a:off x="237073" y="4800727"/>
            <a:ext cx="5627955" cy="1656183"/>
          </a:xfrm>
          <a:prstGeom prst="rect">
            <a:avLst/>
          </a:prstGeom>
        </p:spPr>
      </p:pic>
    </p:spTree>
    <p:extLst>
      <p:ext uri="{BB962C8B-B14F-4D97-AF65-F5344CB8AC3E}">
        <p14:creationId xmlns="" xmlns:p14="http://schemas.microsoft.com/office/powerpoint/2010/main" val="2621613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07368" y="404664"/>
            <a:ext cx="4000528" cy="1477328"/>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77AA"/>
                </a:solidFill>
                <a:latin typeface="Liberation Mono"/>
              </a:rPr>
              <a:t>TABLE</a:t>
            </a:r>
            <a:r>
              <a:rPr lang="en-US" dirty="0">
                <a:latin typeface="Liberation Mono"/>
                <a:cs typeface="Arial" panose="020B0604020202020204" pitchFamily="34" charset="0"/>
              </a:rPr>
              <a:t> person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emailID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128</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7" name="Rectangle 6"/>
          <p:cNvSpPr/>
          <p:nvPr/>
        </p:nvSpPr>
        <p:spPr>
          <a:xfrm>
            <a:off x="5932987" y="642918"/>
            <a:ext cx="5851645" cy="1754326"/>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6699"/>
                </a:solidFill>
                <a:latin typeface="Liberation Mono"/>
              </a:rPr>
              <a:t>TABLE</a:t>
            </a:r>
            <a:r>
              <a:rPr lang="en-US" dirty="0">
                <a:latin typeface="Liberation Mono"/>
                <a:cs typeface="Arial" panose="020B0604020202020204" pitchFamily="34" charset="0"/>
              </a:rPr>
              <a:t> passportDetails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passportID </a:t>
            </a:r>
            <a:r>
              <a:rPr lang="en-US" dirty="0">
                <a:solidFill>
                  <a:srgbClr val="834689"/>
                </a:solidFill>
                <a:latin typeface="Liberation Mono"/>
                <a:cs typeface="Arial" panose="020B0604020202020204" pitchFamily="34" charset="0"/>
              </a:rPr>
              <a:t>VARCHAR(20)</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passport_Number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255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UNIQUE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FOREIGN</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latin typeface="Liberation Mono"/>
                <a:cs typeface="Arial" panose="020B0604020202020204" pitchFamily="34" charset="0"/>
              </a:rPr>
              <a:t> person</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026" name="Rectangle 2"/>
          <p:cNvSpPr>
            <a:spLocks noChangeArrowheads="1"/>
          </p:cNvSpPr>
          <p:nvPr/>
        </p:nvSpPr>
        <p:spPr bwMode="auto">
          <a:xfrm>
            <a:off x="795"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a:extLst>
              <a:ext uri="{FF2B5EF4-FFF2-40B4-BE49-F238E27FC236}">
                <a16:creationId xmlns="" xmlns:a16="http://schemas.microsoft.com/office/drawing/2014/main" id="{F5AF900A-619D-4522-97E0-4FFEAEA849E5}"/>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 xmlns:a16="http://schemas.microsoft.com/office/drawing/2014/main" id="{85078599-4163-452F-9826-002CE89C99EE}"/>
              </a:ext>
            </a:extLst>
          </p:cNvPr>
          <p:cNvPicPr>
            <a:picLocks noChangeAspect="1"/>
          </p:cNvPicPr>
          <p:nvPr/>
        </p:nvPicPr>
        <p:blipFill>
          <a:blip r:embed="rId2"/>
          <a:stretch>
            <a:fillRect/>
          </a:stretch>
        </p:blipFill>
        <p:spPr>
          <a:xfrm>
            <a:off x="165775" y="1952546"/>
            <a:ext cx="4628882" cy="1476454"/>
          </a:xfrm>
          <a:prstGeom prst="rect">
            <a:avLst/>
          </a:prstGeom>
        </p:spPr>
      </p:pic>
      <p:pic>
        <p:nvPicPr>
          <p:cNvPr id="4" name="Picture 3">
            <a:extLst>
              <a:ext uri="{FF2B5EF4-FFF2-40B4-BE49-F238E27FC236}">
                <a16:creationId xmlns="" xmlns:a16="http://schemas.microsoft.com/office/drawing/2014/main" id="{0E68692D-2A47-4119-BCC9-64AE9B6FC1E6}"/>
              </a:ext>
            </a:extLst>
          </p:cNvPr>
          <p:cNvPicPr>
            <a:picLocks noChangeAspect="1"/>
          </p:cNvPicPr>
          <p:nvPr/>
        </p:nvPicPr>
        <p:blipFill>
          <a:blip r:embed="rId3"/>
          <a:stretch>
            <a:fillRect/>
          </a:stretch>
        </p:blipFill>
        <p:spPr>
          <a:xfrm>
            <a:off x="6094310" y="2530803"/>
            <a:ext cx="4819264" cy="1618277"/>
          </a:xfrm>
          <a:prstGeom prst="rect">
            <a:avLst/>
          </a:prstGeom>
        </p:spPr>
      </p:pic>
      <p:pic>
        <p:nvPicPr>
          <p:cNvPr id="9" name="Picture 8">
            <a:extLst>
              <a:ext uri="{FF2B5EF4-FFF2-40B4-BE49-F238E27FC236}">
                <a16:creationId xmlns="" xmlns:a16="http://schemas.microsoft.com/office/drawing/2014/main" id="{6AA7132D-CED4-48CE-8706-89573ACD21D0}"/>
              </a:ext>
            </a:extLst>
          </p:cNvPr>
          <p:cNvPicPr>
            <a:picLocks noChangeAspect="1"/>
          </p:cNvPicPr>
          <p:nvPr/>
        </p:nvPicPr>
        <p:blipFill>
          <a:blip r:embed="rId4"/>
          <a:stretch>
            <a:fillRect/>
          </a:stretch>
        </p:blipFill>
        <p:spPr>
          <a:xfrm>
            <a:off x="165774" y="3641253"/>
            <a:ext cx="5915671" cy="3216744"/>
          </a:xfrm>
          <a:prstGeom prst="rect">
            <a:avLst/>
          </a:prstGeom>
        </p:spPr>
      </p:pic>
    </p:spTree>
    <p:extLst>
      <p:ext uri="{BB962C8B-B14F-4D97-AF65-F5344CB8AC3E}">
        <p14:creationId xmlns="" xmlns:p14="http://schemas.microsoft.com/office/powerpoint/2010/main" val="17927696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 xmlns:p14="http://schemas.microsoft.com/office/powerpoint/2010/main" val="1778769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 xmlns:a16="http://schemas.microsoft.com/office/drawing/2014/main"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 xmlns:a16="http://schemas.microsoft.com/office/drawing/2014/main"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 xmlns:a16="http://schemas.microsoft.com/office/drawing/2014/main"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 xmlns:p14="http://schemas.microsoft.com/office/powerpoint/2010/main" val="172766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35360" y="914401"/>
            <a:ext cx="11449272" cy="89255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t>
            </a:r>
            <a:r>
              <a:rPr lang="en-IN" sz="2800" b="1" dirty="0">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(in Relational Algebra </a:t>
            </a:r>
            <a:r>
              <a:rPr lang="en-IN" sz="2000" i="1" dirty="0">
                <a:solidFill>
                  <a:srgbClr val="FF0000"/>
                </a:solidFill>
                <a:latin typeface="Arial" panose="020B0604020202020204" pitchFamily="34" charset="0"/>
                <a:cs typeface="Arial" panose="020B0604020202020204" pitchFamily="34" charset="0"/>
              </a:rPr>
              <a:t>"</a:t>
            </a:r>
            <a:r>
              <a:rPr lang="en-IN" sz="2000" b="1" i="1" dirty="0">
                <a:solidFill>
                  <a:srgbClr val="FF0000"/>
                </a:solidFill>
                <a:latin typeface="Arial" panose="020B0604020202020204" pitchFamily="34" charset="0"/>
                <a:cs typeface="Arial" panose="020B0604020202020204" pitchFamily="34" charset="0"/>
              </a:rPr>
              <a:t>R</a:t>
            </a:r>
            <a:r>
              <a:rPr lang="en-IN" sz="2000" i="1" dirty="0">
                <a:solidFill>
                  <a:srgbClr val="FF0000"/>
                </a:solidFill>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stands for relation)</a:t>
            </a:r>
            <a:r>
              <a:rPr lang="en-IN" sz="2800" b="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In Database, a relation represents a </a:t>
            </a:r>
            <a:r>
              <a:rPr lang="en-IN" sz="2400" b="1" dirty="0">
                <a:solidFill>
                  <a:srgbClr val="C00000"/>
                </a:solidFill>
                <a:latin typeface="Arial" panose="020B0604020202020204" pitchFamily="34" charset="0"/>
                <a:cs typeface="Arial" panose="020B0604020202020204" pitchFamily="34" charset="0"/>
              </a:rPr>
              <a:t>table</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an </a:t>
            </a:r>
            <a:r>
              <a:rPr lang="en-IN" sz="2400" b="1" dirty="0">
                <a:solidFill>
                  <a:srgbClr val="C00000"/>
                </a:solidFill>
                <a:latin typeface="Arial" panose="020B0604020202020204" pitchFamily="34" charset="0"/>
                <a:cs typeface="Arial" panose="020B0604020202020204" pitchFamily="34" charset="0"/>
              </a:rPr>
              <a:t>entity</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than contain attributes.</a:t>
            </a:r>
          </a:p>
        </p:txBody>
      </p:sp>
      <p:sp>
        <p:nvSpPr>
          <p:cNvPr id="5" name="Rectangle 4"/>
          <p:cNvSpPr/>
          <p:nvPr/>
        </p:nvSpPr>
        <p:spPr>
          <a:xfrm>
            <a:off x="335360" y="2060848"/>
            <a:ext cx="1144927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Relationship:</a:t>
            </a:r>
            <a:r>
              <a:rPr lang="en-IN" sz="28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database, relationship is that how the two entities are </a:t>
            </a:r>
            <a:r>
              <a:rPr lang="en-IN" sz="2400" b="1" dirty="0">
                <a:solidFill>
                  <a:srgbClr val="0070C0"/>
                </a:solidFill>
                <a:latin typeface="Arial" panose="020B0604020202020204" pitchFamily="34" charset="0"/>
                <a:cs typeface="Arial" panose="020B0604020202020204" pitchFamily="34" charset="0"/>
              </a:rPr>
              <a:t>connected</a:t>
            </a:r>
            <a:r>
              <a:rPr lang="en-IN" sz="24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335360" y="3429000"/>
            <a:ext cx="4720414" cy="830997"/>
          </a:xfrm>
          <a:prstGeom prst="rect">
            <a:avLst/>
          </a:prstGeom>
          <a:noFill/>
        </p:spPr>
        <p:txBody>
          <a:bodyPr wrap="square">
            <a:spAutoFit/>
          </a:bodyPr>
          <a:lstStyle/>
          <a:p>
            <a:r>
              <a:rPr lang="en-IN" sz="2400" b="1" dirty="0">
                <a:solidFill>
                  <a:srgbClr val="00B050"/>
                </a:solidFill>
                <a:latin typeface="Arial" panose="020B0604020202020204" pitchFamily="34" charset="0"/>
                <a:cs typeface="Arial" panose="020B0604020202020204" pitchFamily="34" charset="0"/>
              </a:rPr>
              <a:t>Primary/Foreign key</a:t>
            </a:r>
            <a:r>
              <a:rPr lang="en-IN" sz="2400" dirty="0">
                <a:solidFill>
                  <a:srgbClr val="00B05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is used to specify this relationship.</a:t>
            </a:r>
          </a:p>
        </p:txBody>
      </p:sp>
      <p:sp>
        <p:nvSpPr>
          <p:cNvPr id="7" name="Rectangle 6"/>
          <p:cNvSpPr/>
          <p:nvPr/>
        </p:nvSpPr>
        <p:spPr>
          <a:xfrm>
            <a:off x="5447928" y="4869160"/>
            <a:ext cx="6520614" cy="169277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342900" indent="-342900">
              <a:buFont typeface="Arial" pitchFamily="34" charset="0"/>
              <a:buChar char="•"/>
            </a:pPr>
            <a:endParaRPr lang="en-US" sz="800" b="1" dirty="0">
              <a:solidFill>
                <a:srgbClr val="006C86"/>
              </a:solidFill>
              <a:latin typeface="Arial" panose="020B0604020202020204" pitchFamily="34" charset="0"/>
              <a:cs typeface="Arial" panose="020B0604020202020204" pitchFamily="34" charset="0"/>
            </a:endParaRP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Table -</a:t>
            </a:r>
            <a:r>
              <a:rPr lang="en-US" dirty="0">
                <a:solidFill>
                  <a:schemeClr val="tx1">
                    <a:lumMod val="85000"/>
                    <a:lumOff val="15000"/>
                  </a:schemeClr>
                </a:solidFill>
                <a:latin typeface="Arial" panose="020B0604020202020204" pitchFamily="34" charset="0"/>
                <a:cs typeface="Arial" panose="020B0604020202020204" pitchFamily="34" charset="0"/>
              </a:rPr>
              <a:t> The physical instantiation of a relation in the database schema.</a:t>
            </a: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Relation</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 A logical construct that organizes data into rows and columns.</a:t>
            </a:r>
          </a:p>
        </p:txBody>
      </p:sp>
      <p:sp>
        <p:nvSpPr>
          <p:cNvPr id="8" name="Rectangle 7"/>
          <p:cNvSpPr/>
          <p:nvPr/>
        </p:nvSpPr>
        <p:spPr>
          <a:xfrm>
            <a:off x="223458" y="4869160"/>
            <a:ext cx="4288366"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Foreign Key is also know as</a:t>
            </a:r>
          </a:p>
          <a:p>
            <a:pPr marL="177800" indent="-177800">
              <a:buFont typeface="Arial" panose="020B0604020202020204" pitchFamily="34" charset="0"/>
              <a:buChar char="•"/>
            </a:pPr>
            <a:r>
              <a:rPr lang="en-US" sz="2000" dirty="0">
                <a:solidFill>
                  <a:srgbClr val="006C86"/>
                </a:solidFill>
                <a:latin typeface="Arial" panose="020B0604020202020204" pitchFamily="34" charset="0"/>
                <a:cs typeface="Arial" panose="020B0604020202020204" pitchFamily="34" charset="0"/>
              </a:rPr>
              <a:t>Reference</a:t>
            </a:r>
          </a:p>
          <a:p>
            <a:pPr marL="177800" indent="-177800">
              <a:buFont typeface="Arial" panose="020B0604020202020204" pitchFamily="34" charset="0"/>
              <a:buChar char="•"/>
            </a:pPr>
            <a:r>
              <a:rPr lang="en-US" sz="2000" dirty="0">
                <a:solidFill>
                  <a:srgbClr val="006C86"/>
                </a:solidFill>
                <a:latin typeface="Arial" panose="020B0604020202020204" pitchFamily="34" charset="0"/>
                <a:cs typeface="Arial" panose="020B0604020202020204" pitchFamily="34" charset="0"/>
              </a:rPr>
              <a:t>Referential key.</a:t>
            </a:r>
          </a:p>
        </p:txBody>
      </p:sp>
    </p:spTree>
    <p:extLst>
      <p:ext uri="{BB962C8B-B14F-4D97-AF65-F5344CB8AC3E}">
        <p14:creationId xmlns=""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grpSp>
        <p:nvGrpSpPr>
          <p:cNvPr id="3" name="Group 2">
            <a:extLst>
              <a:ext uri="{FF2B5EF4-FFF2-40B4-BE49-F238E27FC236}">
                <a16:creationId xmlns=""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endParaRPr lang="en-IN" sz="2200" dirty="0">
                <a:solidFill>
                  <a:schemeClr val="tx1"/>
                </a:solidFill>
                <a:latin typeface="Vrinda" panose="020B0502040204020203" pitchFamily="34" charset="0"/>
                <a:cs typeface="Vrinda" panose="020B0502040204020203" pitchFamily="34" charset="0"/>
              </a:endParaRPr>
            </a:p>
          </p:txBody>
        </p:sp>
        <p:sp>
          <p:nvSpPr>
            <p:cNvPr id="45" name="Rectangle 44">
              <a:extLst>
                <a:ext uri="{FF2B5EF4-FFF2-40B4-BE49-F238E27FC236}">
                  <a16:creationId xmlns=""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47" name="Rectangle 46">
              <a:extLst>
                <a:ext uri="{FF2B5EF4-FFF2-40B4-BE49-F238E27FC236}">
                  <a16:creationId xmlns=""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48" name="Rectangle 47">
              <a:extLst>
                <a:ext uri="{FF2B5EF4-FFF2-40B4-BE49-F238E27FC236}">
                  <a16:creationId xmlns=""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5" name="Rectangle 54">
              <a:extLst>
                <a:ext uri="{FF2B5EF4-FFF2-40B4-BE49-F238E27FC236}">
                  <a16:creationId xmlns=""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4" name="Rectangle 63">
              <a:extLst>
                <a:ext uri="{FF2B5EF4-FFF2-40B4-BE49-F238E27FC236}">
                  <a16:creationId xmlns=""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9" name="Rectangle 68">
              <a:extLst>
                <a:ext uri="{FF2B5EF4-FFF2-40B4-BE49-F238E27FC236}">
                  <a16:creationId xmlns=""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0" name="Rectangle 69">
              <a:extLst>
                <a:ext uri="{FF2B5EF4-FFF2-40B4-BE49-F238E27FC236}">
                  <a16:creationId xmlns=""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1" name="Rectangle 70">
              <a:extLst>
                <a:ext uri="{FF2B5EF4-FFF2-40B4-BE49-F238E27FC236}">
                  <a16:creationId xmlns=""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2" name="Rectangle 71">
              <a:extLst>
                <a:ext uri="{FF2B5EF4-FFF2-40B4-BE49-F238E27FC236}">
                  <a16:creationId xmlns=""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77" name="Rectangle 76">
              <a:extLst>
                <a:ext uri="{FF2B5EF4-FFF2-40B4-BE49-F238E27FC236}">
                  <a16:creationId xmlns=""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grpSp>
      <p:sp>
        <p:nvSpPr>
          <p:cNvPr id="36" name="Rectangle 35">
            <a:extLst>
              <a:ext uri="{FF2B5EF4-FFF2-40B4-BE49-F238E27FC236}">
                <a16:creationId xmlns="" xmlns:a16="http://schemas.microsoft.com/office/drawing/2014/main" id="{1A0F5FE0-47D3-4951-988D-E9C0C279A15E}"/>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one or more row in the table on the other side of their relationship. </a:t>
            </a:r>
          </a:p>
        </p:txBody>
      </p:sp>
      <p:sp>
        <p:nvSpPr>
          <p:cNvPr id="37" name="Rectangle 36">
            <a:extLst>
              <a:ext uri="{FF2B5EF4-FFF2-40B4-BE49-F238E27FC236}">
                <a16:creationId xmlns="" xmlns:a16="http://schemas.microsoft.com/office/drawing/2014/main" id="{2DC6B766-113B-4C30-8E5C-D61D25F70D6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spTree>
    <p:extLst>
      <p:ext uri="{BB962C8B-B14F-4D97-AF65-F5344CB8AC3E}">
        <p14:creationId xmlns="" xmlns:p14="http://schemas.microsoft.com/office/powerpoint/2010/main" val="1758217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4" name="Rectangle 13">
            <a:extLst>
              <a:ext uri="{FF2B5EF4-FFF2-40B4-BE49-F238E27FC236}">
                <a16:creationId xmlns="" xmlns:a16="http://schemas.microsoft.com/office/drawing/2014/main" id="{70865B63-25AF-4C6E-9DDF-0FF4B81CF1A1}"/>
              </a:ext>
            </a:extLst>
          </p:cNvPr>
          <p:cNvSpPr/>
          <p:nvPr/>
        </p:nvSpPr>
        <p:spPr>
          <a:xfrm>
            <a:off x="216500" y="427724"/>
            <a:ext cx="5256584" cy="286232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customer </a:t>
            </a:r>
            <a:r>
              <a:rPr lang="en-IN" dirty="0">
                <a:solidFill>
                  <a:schemeClr val="bg1">
                    <a:lumMod val="65000"/>
                  </a:schemeClr>
                </a:solidFill>
                <a:latin typeface="Liberation Mono"/>
                <a:cs typeface="Arial" panose="020B0604020202020204" pitchFamily="34" charset="0"/>
              </a:rPr>
              <a:t>(</a:t>
            </a:r>
          </a:p>
          <a:p>
            <a:r>
              <a:rPr lang="en-IN" dirty="0">
                <a:solidFill>
                  <a:schemeClr val="tx1">
                    <a:lumMod val="95000"/>
                    <a:lumOff val="5000"/>
                  </a:schemeClr>
                </a:solidFill>
                <a:latin typeface="Liberation Mono"/>
                <a:ea typeface="Times New Roman" panose="02020603050405020304" pitchFamily="18" charset="0"/>
              </a:rPr>
              <a:t>     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PRIMARY</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KEY</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240</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repID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NOT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NULL</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creditLimit </a:t>
            </a:r>
            <a:r>
              <a:rPr lang="en-IN" dirty="0">
                <a:solidFill>
                  <a:srgbClr val="834689"/>
                </a:solidFill>
                <a:latin typeface="Liberation Mono"/>
                <a:cs typeface="Arial" panose="020B0604020202020204" pitchFamily="34" charset="0"/>
              </a:rPr>
              <a:t>FLOAT</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9,2</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comments </a:t>
            </a:r>
            <a:r>
              <a:rPr lang="en-IN" dirty="0">
                <a:solidFill>
                  <a:srgbClr val="834689"/>
                </a:solidFill>
                <a:latin typeface="Liberation Mono"/>
                <a:cs typeface="Arial" panose="020B0604020202020204" pitchFamily="34" charset="0"/>
              </a:rPr>
              <a:t>TEXT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custid_zero </a:t>
            </a:r>
            <a:r>
              <a:rPr lang="en-IN" dirty="0">
                <a:solidFill>
                  <a:srgbClr val="FE1212"/>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 &gt; 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 xmlns:a16="http://schemas.microsoft.com/office/drawing/2014/main" id="{8804E277-BC12-4778-8EF5-3EA551A70071}"/>
              </a:ext>
            </a:extLst>
          </p:cNvPr>
          <p:cNvSpPr/>
          <p:nvPr/>
        </p:nvSpPr>
        <p:spPr>
          <a:xfrm>
            <a:off x="5340353" y="704723"/>
            <a:ext cx="6600056" cy="2585323"/>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NULL</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FOREIGN</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chemeClr val="tx1">
                    <a:lumMod val="95000"/>
                    <a:lumOff val="5000"/>
                  </a:schemeClr>
                </a:solidFill>
                <a:latin typeface="Liberation Mono"/>
                <a:ea typeface="Times New Roman" panose="02020603050405020304" pitchFamily="18" charset="0"/>
              </a:rPr>
              <a:t> customer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10" name="Rectangle 9">
            <a:extLst>
              <a:ext uri="{FF2B5EF4-FFF2-40B4-BE49-F238E27FC236}">
                <a16:creationId xmlns="" xmlns:a16="http://schemas.microsoft.com/office/drawing/2014/main" id="{68FB0FA7-9B35-4EDB-8F67-357C97B759D6}"/>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pic>
        <p:nvPicPr>
          <p:cNvPr id="4" name="Picture 3">
            <a:extLst>
              <a:ext uri="{FF2B5EF4-FFF2-40B4-BE49-F238E27FC236}">
                <a16:creationId xmlns="" xmlns:a16="http://schemas.microsoft.com/office/drawing/2014/main" id="{C4332D80-015F-458F-A5AB-68EE5126AF46}"/>
              </a:ext>
            </a:extLst>
          </p:cNvPr>
          <p:cNvPicPr>
            <a:picLocks noChangeAspect="1"/>
          </p:cNvPicPr>
          <p:nvPr/>
        </p:nvPicPr>
        <p:blipFill>
          <a:blip r:embed="rId2"/>
          <a:stretch>
            <a:fillRect/>
          </a:stretch>
        </p:blipFill>
        <p:spPr>
          <a:xfrm>
            <a:off x="216500" y="3273892"/>
            <a:ext cx="4910179" cy="3316495"/>
          </a:xfrm>
          <a:prstGeom prst="rect">
            <a:avLst/>
          </a:prstGeom>
        </p:spPr>
      </p:pic>
    </p:spTree>
    <p:extLst>
      <p:ext uri="{BB962C8B-B14F-4D97-AF65-F5344CB8AC3E}">
        <p14:creationId xmlns="" xmlns:p14="http://schemas.microsoft.com/office/powerpoint/2010/main" val="4036951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sp>
        <p:nvSpPr>
          <p:cNvPr id="9" name="Rectangle 8"/>
          <p:cNvSpPr/>
          <p:nvPr/>
        </p:nvSpPr>
        <p:spPr>
          <a:xfrm>
            <a:off x="191344" y="260648"/>
            <a:ext cx="4500594" cy="1754326"/>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invoice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invoiceID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customerID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invoiceDate </a:t>
            </a:r>
            <a:r>
              <a:rPr lang="en-US" dirty="0">
                <a:solidFill>
                  <a:srgbClr val="834689"/>
                </a:solidFill>
                <a:latin typeface="Liberation Mono"/>
                <a:cs typeface="Arial" panose="020B0604020202020204" pitchFamily="34" charset="0"/>
              </a:rPr>
              <a:t>DATE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invoiceAmount </a:t>
            </a:r>
            <a:r>
              <a:rPr lang="en-US" dirty="0">
                <a:solidFill>
                  <a:srgbClr val="834689"/>
                </a:solidFill>
                <a:latin typeface="Liberation Mono"/>
                <a:cs typeface="Arial" panose="020B0604020202020204" pitchFamily="34" charset="0"/>
              </a:rPr>
              <a:t>INT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0" name="Rectangle 9"/>
          <p:cNvSpPr/>
          <p:nvPr/>
        </p:nvSpPr>
        <p:spPr>
          <a:xfrm>
            <a:off x="5354642" y="629363"/>
            <a:ext cx="6092825" cy="2585323"/>
          </a:xfrm>
          <a:prstGeom prst="rect">
            <a:avLst/>
          </a:prstGeom>
        </p:spPr>
        <p:txBody>
          <a:bodyPr>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invoice_items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invoiceID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NOT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NULL</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itemNumber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itenName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itemQuantity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itemRate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FOREIGN</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invoiceID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latin typeface="Liberation Mono"/>
                <a:cs typeface="Arial" panose="020B0604020202020204" pitchFamily="34" charset="0"/>
              </a:rPr>
              <a:t> invoice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invoiceID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pic>
        <p:nvPicPr>
          <p:cNvPr id="4" name="Picture 3">
            <a:extLst>
              <a:ext uri="{FF2B5EF4-FFF2-40B4-BE49-F238E27FC236}">
                <a16:creationId xmlns="" xmlns:a16="http://schemas.microsoft.com/office/drawing/2014/main" id="{8D4A7CCD-52B2-417D-A3D7-D745671BE1CA}"/>
              </a:ext>
            </a:extLst>
          </p:cNvPr>
          <p:cNvPicPr>
            <a:picLocks noChangeAspect="1"/>
          </p:cNvPicPr>
          <p:nvPr/>
        </p:nvPicPr>
        <p:blipFill>
          <a:blip r:embed="rId2"/>
          <a:stretch>
            <a:fillRect/>
          </a:stretch>
        </p:blipFill>
        <p:spPr>
          <a:xfrm>
            <a:off x="191343" y="2060755"/>
            <a:ext cx="4386919" cy="1512261"/>
          </a:xfrm>
          <a:prstGeom prst="rect">
            <a:avLst/>
          </a:prstGeom>
        </p:spPr>
      </p:pic>
      <p:pic>
        <p:nvPicPr>
          <p:cNvPr id="5" name="Picture 4">
            <a:extLst>
              <a:ext uri="{FF2B5EF4-FFF2-40B4-BE49-F238E27FC236}">
                <a16:creationId xmlns="" xmlns:a16="http://schemas.microsoft.com/office/drawing/2014/main" id="{5189124E-710F-4FEC-A478-4861511D7C53}"/>
              </a:ext>
            </a:extLst>
          </p:cNvPr>
          <p:cNvPicPr>
            <a:picLocks noChangeAspect="1"/>
          </p:cNvPicPr>
          <p:nvPr/>
        </p:nvPicPr>
        <p:blipFill>
          <a:blip r:embed="rId3"/>
          <a:stretch>
            <a:fillRect/>
          </a:stretch>
        </p:blipFill>
        <p:spPr>
          <a:xfrm>
            <a:off x="5951984" y="3214686"/>
            <a:ext cx="5136102" cy="2258875"/>
          </a:xfrm>
          <a:prstGeom prst="rect">
            <a:avLst/>
          </a:prstGeom>
        </p:spPr>
      </p:pic>
      <p:pic>
        <p:nvPicPr>
          <p:cNvPr id="6" name="Picture 5">
            <a:extLst>
              <a:ext uri="{FF2B5EF4-FFF2-40B4-BE49-F238E27FC236}">
                <a16:creationId xmlns="" xmlns:a16="http://schemas.microsoft.com/office/drawing/2014/main" id="{8DAEBAA2-3D0F-407E-9778-0A95E177AA07}"/>
              </a:ext>
            </a:extLst>
          </p:cNvPr>
          <p:cNvPicPr>
            <a:picLocks noChangeAspect="1"/>
          </p:cNvPicPr>
          <p:nvPr/>
        </p:nvPicPr>
        <p:blipFill>
          <a:blip r:embed="rId4"/>
          <a:stretch>
            <a:fillRect/>
          </a:stretch>
        </p:blipFill>
        <p:spPr>
          <a:xfrm>
            <a:off x="1103914" y="3573016"/>
            <a:ext cx="3839958" cy="3273892"/>
          </a:xfrm>
          <a:prstGeom prst="rect">
            <a:avLst/>
          </a:prstGeom>
        </p:spPr>
      </p:pic>
    </p:spTree>
    <p:extLst>
      <p:ext uri="{BB962C8B-B14F-4D97-AF65-F5344CB8AC3E}">
        <p14:creationId xmlns="" xmlns:p14="http://schemas.microsoft.com/office/powerpoint/2010/main" val="15640776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many-to-one relationship</a:t>
            </a:r>
          </a:p>
        </p:txBody>
      </p:sp>
    </p:spTree>
    <p:extLst>
      <p:ext uri="{BB962C8B-B14F-4D97-AF65-F5344CB8AC3E}">
        <p14:creationId xmlns="" xmlns:p14="http://schemas.microsoft.com/office/powerpoint/2010/main" val="894910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many-to-one relationship</a:t>
            </a:r>
          </a:p>
        </p:txBody>
      </p:sp>
      <p:sp>
        <p:nvSpPr>
          <p:cNvPr id="12" name="TextBox 11">
            <a:extLst>
              <a:ext uri="{FF2B5EF4-FFF2-40B4-BE49-F238E27FC236}">
                <a16:creationId xmlns="" xmlns:a16="http://schemas.microsoft.com/office/drawing/2014/main" id="{9E736947-440E-4A07-82C2-2AD04F98D4FA}"/>
              </a:ext>
            </a:extLst>
          </p:cNvPr>
          <p:cNvSpPr txBox="1"/>
          <p:nvPr/>
        </p:nvSpPr>
        <p:spPr>
          <a:xfrm>
            <a:off x="191344" y="781746"/>
            <a:ext cx="8839199" cy="3539430"/>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rPr>
              <a:t> fk_users_login_loginID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r>
              <a:rPr lang="en-IN" dirty="0">
                <a:solidFill>
                  <a:srgbClr val="FE1212"/>
                </a:solidFill>
                <a:latin typeface="Liberation Mono"/>
                <a:cs typeface="Arial" panose="020B0604020202020204" pitchFamily="34" charset="0"/>
              </a:rPr>
              <a:t>REFERENCES</a:t>
            </a:r>
            <a:r>
              <a:rPr lang="en-IN" dirty="0">
                <a:latin typeface="Liberation Mono"/>
              </a:rPr>
              <a:t> login</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sz="800" dirty="0">
                <a:latin typeface="Liberation Mono"/>
              </a:rPr>
              <a:t>   </a:t>
            </a: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loginName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createdON </a:t>
            </a:r>
            <a:r>
              <a:rPr lang="en-IN" dirty="0">
                <a:solidFill>
                  <a:srgbClr val="834689"/>
                </a:solidFill>
                <a:latin typeface="Liberation Mono"/>
                <a:cs typeface="Arial" panose="020B0604020202020204" pitchFamily="34" charset="0"/>
              </a:rPr>
              <a:t>DATETIME</a:t>
            </a:r>
            <a:r>
              <a:rPr lang="en-IN" dirty="0">
                <a:latin typeface="Liberation Mono"/>
              </a:rPr>
              <a:t>,</a:t>
            </a:r>
          </a:p>
          <a:p>
            <a:r>
              <a:rPr lang="en-IN" dirty="0">
                <a:latin typeface="Liberation Mono"/>
              </a:rPr>
              <a:t>     isActive </a:t>
            </a:r>
            <a:r>
              <a:rPr lang="en-IN" dirty="0">
                <a:solidFill>
                  <a:srgbClr val="834689"/>
                </a:solidFill>
                <a:latin typeface="Liberation Mono"/>
                <a:cs typeface="Arial" panose="020B0604020202020204" pitchFamily="34" charset="0"/>
              </a:rPr>
              <a:t>TINYINT</a:t>
            </a:r>
            <a:r>
              <a:rPr lang="en-IN" dirty="0">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pic>
        <p:nvPicPr>
          <p:cNvPr id="6" name="Picture 5">
            <a:extLst>
              <a:ext uri="{FF2B5EF4-FFF2-40B4-BE49-F238E27FC236}">
                <a16:creationId xmlns="" xmlns:a16="http://schemas.microsoft.com/office/drawing/2014/main" id="{A64F7749-1BCD-4EE4-805A-7C5EFF49D9AE}"/>
              </a:ext>
            </a:extLst>
          </p:cNvPr>
          <p:cNvPicPr>
            <a:picLocks noChangeAspect="1"/>
          </p:cNvPicPr>
          <p:nvPr/>
        </p:nvPicPr>
        <p:blipFill>
          <a:blip r:embed="rId2"/>
          <a:stretch>
            <a:fillRect/>
          </a:stretch>
        </p:blipFill>
        <p:spPr>
          <a:xfrm>
            <a:off x="5375920" y="2176590"/>
            <a:ext cx="5760640" cy="4289172"/>
          </a:xfrm>
          <a:prstGeom prst="rect">
            <a:avLst/>
          </a:prstGeom>
        </p:spPr>
      </p:pic>
    </p:spTree>
    <p:extLst>
      <p:ext uri="{BB962C8B-B14F-4D97-AF65-F5344CB8AC3E}">
        <p14:creationId xmlns="" xmlns:p14="http://schemas.microsoft.com/office/powerpoint/2010/main" val="16448976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 xmlns:p14="http://schemas.microsoft.com/office/powerpoint/2010/main" val="1526016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 xmlns:a16="http://schemas.microsoft.com/office/drawing/2014/main"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 xmlns:a16="http://schemas.microsoft.com/office/drawing/2014/main"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 xmlns:a16="http://schemas.microsoft.com/office/drawing/2014/main"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 xmlns:a16="http://schemas.microsoft.com/office/drawing/2014/main"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 xmlns:a16="http://schemas.microsoft.com/office/drawing/2014/main"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 xmlns:a16="http://schemas.microsoft.com/office/drawing/2014/main"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 xmlns:a16="http://schemas.microsoft.com/office/drawing/2014/main"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 xmlns:a16="http://schemas.microsoft.com/office/drawing/2014/main"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 xmlns:a16="http://schemas.microsoft.com/office/drawing/2014/main"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 xmlns:a16="http://schemas.microsoft.com/office/drawing/2014/main"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 xmlns:a16="http://schemas.microsoft.com/office/drawing/2014/main"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 xmlns:p14="http://schemas.microsoft.com/office/powerpoint/2010/main" val="32755372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3" name="Rectangle 12">
            <a:extLst>
              <a:ext uri="{FF2B5EF4-FFF2-40B4-BE49-F238E27FC236}">
                <a16:creationId xmlns="" xmlns:a16="http://schemas.microsoft.com/office/drawing/2014/main" id="{4EE985A9-95E9-4495-B503-83A9D63FCE5F}"/>
              </a:ext>
            </a:extLst>
          </p:cNvPr>
          <p:cNvSpPr/>
          <p:nvPr/>
        </p:nvSpPr>
        <p:spPr>
          <a:xfrm>
            <a:off x="119336" y="332656"/>
            <a:ext cx="6984776" cy="6432530"/>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item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item_ID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name </a:t>
            </a:r>
            <a:r>
              <a:rPr lang="en-US" dirty="0">
                <a:solidFill>
                  <a:srgbClr val="834689"/>
                </a:solidFill>
                <a:latin typeface="Liberation Mono"/>
                <a:cs typeface="Arial" panose="020B0604020202020204" pitchFamily="34" charset="0"/>
              </a:rPr>
              <a:t>VARCHAR(45)</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description </a:t>
            </a:r>
            <a:r>
              <a:rPr lang="en-US" dirty="0">
                <a:solidFill>
                  <a:srgbClr val="834689"/>
                </a:solidFill>
                <a:latin typeface="Liberation Mono"/>
                <a:cs typeface="Arial" panose="020B0604020202020204" pitchFamily="34" charset="0"/>
              </a:rPr>
              <a:t>TEXT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orders_ID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NULL</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 TABLE </a:t>
            </a:r>
            <a:r>
              <a:rPr lang="en-US" dirty="0">
                <a:solidFill>
                  <a:schemeClr val="tx1">
                    <a:lumMod val="95000"/>
                    <a:lumOff val="5000"/>
                  </a:schemeClr>
                </a:solidFill>
                <a:latin typeface="Liberation Mono"/>
              </a:rPr>
              <a:t>orders_has_item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orders_ID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item_ID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 item_ID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fk_orders_has_item_orders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a:t>
            </a:r>
            <a:r>
              <a:rPr lang="en-US" dirty="0">
                <a:solidFill>
                  <a:schemeClr val="bg1">
                    <a:lumMod val="65000"/>
                  </a:schemeClr>
                </a:solidFill>
                <a:latin typeface="Liberation Mono"/>
                <a:cs typeface="Arial" panose="020B0604020202020204" pitchFamily="34" charset="0"/>
              </a:rPr>
              <a:t>)</a:t>
            </a:r>
          </a:p>
          <a:p>
            <a:pPr marL="266700" indent="-266700"/>
            <a:r>
              <a:rPr lang="en-US"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orders</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ID</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fk_orders_has_item_item1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item_ID</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item</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endParaRPr lang="en-IN" dirty="0">
              <a:latin typeface="Liberation Mono"/>
            </a:endParaRPr>
          </a:p>
        </p:txBody>
      </p:sp>
      <p:sp>
        <p:nvSpPr>
          <p:cNvPr id="14" name="Rectangle 13">
            <a:extLst>
              <a:ext uri="{FF2B5EF4-FFF2-40B4-BE49-F238E27FC236}">
                <a16:creationId xmlns="" xmlns:a16="http://schemas.microsoft.com/office/drawing/2014/main" id="{5800DB5C-4045-4B7F-B21E-58505C730652}"/>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 xmlns:a16="http://schemas.microsoft.com/office/drawing/2014/main" id="{BD008CAB-F90B-456A-9707-E45BEF1F7ADC}"/>
              </a:ext>
            </a:extLst>
          </p:cNvPr>
          <p:cNvPicPr>
            <a:picLocks noChangeAspect="1"/>
          </p:cNvPicPr>
          <p:nvPr/>
        </p:nvPicPr>
        <p:blipFill>
          <a:blip r:embed="rId2"/>
          <a:stretch>
            <a:fillRect/>
          </a:stretch>
        </p:blipFill>
        <p:spPr>
          <a:xfrm>
            <a:off x="6888088" y="584777"/>
            <a:ext cx="5184576" cy="6215337"/>
          </a:xfrm>
          <a:prstGeom prst="rect">
            <a:avLst/>
          </a:prstGeom>
        </p:spPr>
      </p:pic>
    </p:spTree>
    <p:extLst>
      <p:ext uri="{BB962C8B-B14F-4D97-AF65-F5344CB8AC3E}">
        <p14:creationId xmlns="" xmlns:p14="http://schemas.microsoft.com/office/powerpoint/2010/main" val="33865661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a:extLst>
              <a:ext uri="{FF2B5EF4-FFF2-40B4-BE49-F238E27FC236}">
                <a16:creationId xmlns="" xmlns:a16="http://schemas.microsoft.com/office/drawing/2014/main" id="{C8A620EC-80A6-439B-828B-D5F269ABD7DF}"/>
              </a:ext>
            </a:extLst>
          </p:cNvPr>
          <p:cNvSpPr/>
          <p:nvPr/>
        </p:nvSpPr>
        <p:spPr>
          <a:xfrm>
            <a:off x="119336" y="620688"/>
            <a:ext cx="10009112" cy="5539978"/>
          </a:xfrm>
          <a:prstGeom prst="rect">
            <a:avLst/>
          </a:prstGeom>
        </p:spPr>
        <p:txBody>
          <a:bodyPr wrap="square">
            <a:spAutoFit/>
          </a:bodyPr>
          <a:lstStyle/>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blog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comments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 TABLE </a:t>
            </a:r>
            <a:r>
              <a:rPr lang="en-IN" dirty="0">
                <a:latin typeface="Liberation Mono"/>
                <a:cs typeface="Arial" panose="020B0604020202020204" pitchFamily="34" charset="0"/>
              </a:rPr>
              <a:t>blog_has_comments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p>
          <a:p>
            <a:r>
              <a:rPr lang="en-IN" dirty="0">
                <a:latin typeface="Liberation Mono"/>
                <a:cs typeface="Arial" panose="020B0604020202020204" pitchFamily="34" charset="0"/>
              </a:rPr>
              <a:t>    blog_ID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latin typeface="Liberation Mono"/>
                <a:cs typeface="Arial" panose="020B0604020202020204" pitchFamily="34" charset="0"/>
              </a:rPr>
              <a:t>    comments_ID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 comments_ID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fk_blog_has_comments_blog</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blog</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fk_blog_has_comments_comments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comments_ID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comments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 xmlns:a16="http://schemas.microsoft.com/office/drawing/2014/main" id="{770D770F-870F-40A3-9561-CC90CBDF8A7A}"/>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 xmlns:a16="http://schemas.microsoft.com/office/drawing/2014/main" id="{DCD36F4B-B93A-4D7B-988A-97D280D15EC2}"/>
              </a:ext>
            </a:extLst>
          </p:cNvPr>
          <p:cNvPicPr>
            <a:picLocks noChangeAspect="1"/>
          </p:cNvPicPr>
          <p:nvPr/>
        </p:nvPicPr>
        <p:blipFill>
          <a:blip r:embed="rId2"/>
          <a:stretch>
            <a:fillRect/>
          </a:stretch>
        </p:blipFill>
        <p:spPr>
          <a:xfrm>
            <a:off x="6456040" y="620688"/>
            <a:ext cx="5464287" cy="4199405"/>
          </a:xfrm>
          <a:prstGeom prst="rect">
            <a:avLst/>
          </a:prstGeom>
        </p:spPr>
      </p:pic>
    </p:spTree>
    <p:extLst>
      <p:ext uri="{BB962C8B-B14F-4D97-AF65-F5344CB8AC3E}">
        <p14:creationId xmlns="" xmlns:p14="http://schemas.microsoft.com/office/powerpoint/2010/main" val="1618956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 xmlns:p14="http://schemas.microsoft.com/office/powerpoint/2010/main" val="1497936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 xmlns:p14="http://schemas.microsoft.com/office/powerpoint/2010/main" val="40340639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 xmlns:p14="http://schemas.microsoft.com/office/powerpoint/2010/main" val="10529456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 xmlns:a16="http://schemas.microsoft.com/office/drawing/2014/main"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Tree>
    <p:extLst>
      <p:ext uri="{BB962C8B-B14F-4D97-AF65-F5344CB8AC3E}">
        <p14:creationId xmlns="" xmlns:p14="http://schemas.microsoft.com/office/powerpoint/2010/main" val="14157804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322783"/>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 xmlns:a16="http://schemas.microsoft.com/office/drawing/2014/main" id="{21D463F1-BAAD-4732-BDD3-00C1B05E4B41}"/>
              </a:ext>
            </a:extLst>
          </p:cNvPr>
          <p:cNvSpPr/>
          <p:nvPr/>
        </p:nvSpPr>
        <p:spPr>
          <a:xfrm>
            <a:off x="227349" y="4135139"/>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1" name="TextBox 10">
            <a:extLst>
              <a:ext uri="{FF2B5EF4-FFF2-40B4-BE49-F238E27FC236}">
                <a16:creationId xmlns="" xmlns:a16="http://schemas.microsoft.com/office/drawing/2014/main" id="{2695440D-4C20-40C2-A5A6-C71B57BF08EC}"/>
              </a:ext>
            </a:extLst>
          </p:cNvPr>
          <p:cNvSpPr txBox="1"/>
          <p:nvPr/>
        </p:nvSpPr>
        <p:spPr>
          <a:xfrm>
            <a:off x="89038" y="61558"/>
            <a:ext cx="3774714" cy="1046440"/>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4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Explicit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implicit commit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 xmlns:a16="http://schemas.microsoft.com/office/drawing/2014/main" id="{0A905794-DFE4-4B6E-A79A-A7FCD97D4DE8}"/>
              </a:ext>
            </a:extLst>
          </p:cNvPr>
          <p:cNvGraphicFramePr>
            <a:graphicFrameLocks noGrp="1"/>
          </p:cNvGraphicFramePr>
          <p:nvPr>
            <p:extLst>
              <p:ext uri="{D42A27DB-BD31-4B8C-83A1-F6EECF244321}">
                <p14:modId xmlns="" xmlns:p14="http://schemas.microsoft.com/office/powerpoint/2010/main" val="1200081691"/>
              </p:ext>
            </p:extLst>
          </p:nvPr>
        </p:nvGraphicFramePr>
        <p:xfrm>
          <a:off x="407368" y="4092486"/>
          <a:ext cx="6264696" cy="1280160"/>
        </p:xfrm>
        <a:graphic>
          <a:graphicData uri="http://schemas.openxmlformats.org/drawingml/2006/table">
            <a:tbl>
              <a:tblPr firstRow="1" bandRow="1">
                <a:tableStyleId>{5940675A-B579-460E-94D1-54222C63F5DA}</a:tableStyleId>
              </a:tblPr>
              <a:tblGrid>
                <a:gridCol w="4680520">
                  <a:extLst>
                    <a:ext uri="{9D8B030D-6E8A-4147-A177-3AD203B41FA5}">
                      <a16:colId xmlns="" xmlns:a16="http://schemas.microsoft.com/office/drawing/2014/main" val="1085403226"/>
                    </a:ext>
                  </a:extLst>
                </a:gridCol>
                <a:gridCol w="1584176">
                  <a:extLst>
                    <a:ext uri="{9D8B030D-6E8A-4147-A177-3AD203B41FA5}">
                      <a16:colId xmlns="" xmlns:a16="http://schemas.microsoft.com/office/drawing/2014/main"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 xmlns:a16="http://schemas.microsoft.com/office/drawing/2014/main"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 xmlns:a16="http://schemas.microsoft.com/office/drawing/2014/main"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 xmlns:a16="http://schemas.microsoft.com/office/drawing/2014/main" val="3401233862"/>
                  </a:ext>
                </a:extLst>
              </a:tr>
            </a:tbl>
          </a:graphicData>
        </a:graphic>
      </p:graphicFrame>
    </p:spTree>
    <p:extLst>
      <p:ext uri="{BB962C8B-B14F-4D97-AF65-F5344CB8AC3E}">
        <p14:creationId xmlns="" xmlns:p14="http://schemas.microsoft.com/office/powerpoint/2010/main" val="562030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7678587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 xmlns:a16="http://schemas.microsoft.com/office/drawing/2014/main"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 xmlns:p14="http://schemas.microsoft.com/office/powerpoint/2010/main" val="27335079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0997427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609600" y="2819400"/>
            <a:ext cx="99060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p:txBody>
      </p:sp>
      <p:sp>
        <p:nvSpPr>
          <p:cNvPr id="4" name="Rectangle 3"/>
          <p:cNvSpPr/>
          <p:nvPr/>
        </p:nvSpPr>
        <p:spPr>
          <a:xfrm>
            <a:off x="533400" y="2103903"/>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0077AA"/>
                </a:solidFill>
                <a:latin typeface="Liberation Mono"/>
              </a:rPr>
              <a:t>DATABASES</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SCHEMAS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
        <p:nvSpPr>
          <p:cNvPr id="5" name="TextBox 4"/>
          <p:cNvSpPr txBox="1"/>
          <p:nvPr/>
        </p:nvSpPr>
        <p:spPr>
          <a:xfrm>
            <a:off x="533400" y="5151060"/>
            <a:ext cx="11395248" cy="400110"/>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p>
        </p:txBody>
      </p:sp>
    </p:spTree>
    <p:extLst>
      <p:ext uri="{BB962C8B-B14F-4D97-AF65-F5344CB8AC3E}">
        <p14:creationId xmlns="" xmlns:p14="http://schemas.microsoft.com/office/powerpoint/2010/main" val="40349963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609517" y="42062"/>
            <a:ext cx="5544642" cy="3386938"/>
          </a:xfrm>
          <a:prstGeom prst="rect">
            <a:avLst/>
          </a:prstGeom>
        </p:spPr>
      </p:pic>
      <p:sp>
        <p:nvSpPr>
          <p:cNvPr id="2" name="Title 1"/>
          <p:cNvSpPr txBox="1">
            <a:spLocks/>
          </p:cNvSpPr>
          <p:nvPr/>
        </p:nvSpPr>
        <p:spPr>
          <a:xfrm>
            <a:off x="1676400" y="2778948"/>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407368" y="3717032"/>
            <a:ext cx="11449272" cy="1015663"/>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The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a:t>
            </a:r>
            <a:r>
              <a:rPr lang="en-IN" sz="2000" b="1" dirty="0">
                <a:latin typeface="Palatino Linotype" panose="02040502050505030304" pitchFamily="18" charset="0"/>
                <a:cs typeface="Segoe UI Light" panose="020B0502040204020203" pitchFamily="34" charset="0"/>
              </a:rPr>
              <a:t>db_name</a:t>
            </a:r>
            <a:r>
              <a:rPr lang="en-IN" sz="2000" dirty="0">
                <a:latin typeface="Palatino Linotype" panose="02040502050505030304" pitchFamily="18" charset="0"/>
                <a:cs typeface="Segoe UI Light" panose="020B0502040204020203" pitchFamily="34" charset="0"/>
              </a:rPr>
              <a:t> statement tells MySQL to use the db_name database as the default (current) database for subsequent statements. The database remains the default until the end of the session or another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statement is issued.</a:t>
            </a:r>
          </a:p>
        </p:txBody>
      </p:sp>
    </p:spTree>
    <p:extLst>
      <p:ext uri="{BB962C8B-B14F-4D97-AF65-F5344CB8AC3E}">
        <p14:creationId xmlns="" xmlns:p14="http://schemas.microsoft.com/office/powerpoint/2010/main" val="38680288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USE DATABASES Syntax</a:t>
            </a:r>
          </a:p>
        </p:txBody>
      </p:sp>
      <p:sp>
        <p:nvSpPr>
          <p:cNvPr id="3" name="Rectangle 2"/>
          <p:cNvSpPr/>
          <p:nvPr/>
        </p:nvSpPr>
        <p:spPr>
          <a:xfrm>
            <a:off x="590419" y="3861048"/>
            <a:ext cx="8839200" cy="872034"/>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db1</a:t>
            </a:r>
          </a:p>
          <a:p>
            <a:pPr>
              <a:lnSpc>
                <a:spcPct val="150000"/>
              </a:lnSpc>
            </a:pPr>
            <a:r>
              <a:rPr lang="en-IN" dirty="0">
                <a:solidFill>
                  <a:srgbClr val="0077AA"/>
                </a:solidFill>
                <a:latin typeface="Liberation Mono"/>
                <a:cs typeface="Arial" panose="020B0604020202020204" pitchFamily="34" charset="0"/>
              </a:rPr>
              <a:t>\U </a:t>
            </a:r>
            <a:r>
              <a:rPr lang="en-IN" dirty="0">
                <a:latin typeface="Liberation Mono"/>
                <a:cs typeface="Arial" panose="020B0604020202020204" pitchFamily="34" charset="0"/>
              </a:rPr>
              <a:t>db1</a:t>
            </a:r>
          </a:p>
        </p:txBody>
      </p:sp>
      <p:sp>
        <p:nvSpPr>
          <p:cNvPr id="4" name="Rectangle 3"/>
          <p:cNvSpPr/>
          <p:nvPr/>
        </p:nvSpPr>
        <p:spPr>
          <a:xfrm>
            <a:off x="620734" y="2322601"/>
            <a:ext cx="6477000" cy="1169551"/>
          </a:xfrm>
          <a:prstGeom prst="rect">
            <a:avLst/>
          </a:prstGeom>
          <a:noFill/>
        </p:spPr>
        <p:txBody>
          <a:bodyPr wrap="square">
            <a:spAutoFit/>
          </a:bodyPr>
          <a:lstStyle/>
          <a:p>
            <a:r>
              <a:rPr lang="en-US" sz="2000" dirty="0">
                <a:solidFill>
                  <a:srgbClr val="FF0000"/>
                </a:solidFill>
              </a:rPr>
              <a:t>Note:</a:t>
            </a:r>
          </a:p>
          <a:p>
            <a:endParaRPr lang="en-IN" sz="8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does not require a semicolon.</a:t>
            </a:r>
          </a:p>
          <a:p>
            <a:pPr marL="285750" indent="-285750">
              <a:buFont typeface="Arial" panose="020B0604020202020204" pitchFamily="34" charset="0"/>
              <a:buChar char="•"/>
            </a:pPr>
            <a:endParaRPr lang="en-IN" sz="6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must be followed by a database name.</a:t>
            </a:r>
          </a:p>
        </p:txBody>
      </p:sp>
      <p:sp>
        <p:nvSpPr>
          <p:cNvPr id="6" name="Rectangle 5"/>
          <p:cNvSpPr/>
          <p:nvPr/>
        </p:nvSpPr>
        <p:spPr>
          <a:xfrm>
            <a:off x="609600" y="1364902"/>
            <a:ext cx="1630575" cy="707886"/>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db_name</a:t>
            </a:r>
          </a:p>
          <a:p>
            <a:r>
              <a:rPr lang="en-IN" sz="2000" dirty="0">
                <a:solidFill>
                  <a:srgbClr val="0077AA"/>
                </a:solidFill>
                <a:latin typeface="Liberation Mono"/>
              </a:rPr>
              <a:t>\U</a:t>
            </a:r>
            <a:r>
              <a:rPr lang="en-IN" sz="2000" dirty="0">
                <a:solidFill>
                  <a:srgbClr val="000000"/>
                </a:solidFill>
                <a:latin typeface="Liberation Mono"/>
              </a:rPr>
              <a:t> </a:t>
            </a:r>
            <a:r>
              <a:rPr lang="en-IN" sz="2000" i="1" dirty="0">
                <a:solidFill>
                  <a:srgbClr val="000000"/>
                </a:solidFill>
                <a:latin typeface="Liberation Mono"/>
              </a:rPr>
              <a:t>db_name</a:t>
            </a:r>
            <a:endParaRPr lang="en-IN" sz="2000" dirty="0"/>
          </a:p>
        </p:txBody>
      </p:sp>
    </p:spTree>
    <p:extLst>
      <p:ext uri="{BB962C8B-B14F-4D97-AF65-F5344CB8AC3E}">
        <p14:creationId xmlns="" xmlns:p14="http://schemas.microsoft.com/office/powerpoint/2010/main" val="1524733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 xmlns:a16="http://schemas.microsoft.com/office/drawing/2014/main"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 xmlns:a16="http://schemas.microsoft.com/office/drawing/2014/main"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9" name="Group 8">
            <a:extLst>
              <a:ext uri="{FF2B5EF4-FFF2-40B4-BE49-F238E27FC236}">
                <a16:creationId xmlns="" xmlns:a16="http://schemas.microsoft.com/office/drawing/2014/main" id="{46E92299-202C-498C-B51A-58593AAC763D}"/>
              </a:ext>
            </a:extLst>
          </p:cNvPr>
          <p:cNvGrpSpPr/>
          <p:nvPr/>
        </p:nvGrpSpPr>
        <p:grpSpPr>
          <a:xfrm>
            <a:off x="119335" y="1916832"/>
            <a:ext cx="11809309" cy="4884355"/>
            <a:chOff x="7129860" y="4077606"/>
            <a:chExt cx="11546463" cy="4884355"/>
          </a:xfrm>
        </p:grpSpPr>
        <p:sp>
          <p:nvSpPr>
            <p:cNvPr id="10" name="Rectangle 9">
              <a:extLst>
                <a:ext uri="{FF2B5EF4-FFF2-40B4-BE49-F238E27FC236}">
                  <a16:creationId xmlns="" xmlns:a16="http://schemas.microsoft.com/office/drawing/2014/main" id="{58639E09-8671-429F-A84D-38A2FB0A1C06}"/>
                </a:ext>
              </a:extLst>
            </p:cNvPr>
            <p:cNvSpPr/>
            <p:nvPr/>
          </p:nvSpPr>
          <p:spPr>
            <a:xfrm>
              <a:off x="7129860" y="4077606"/>
              <a:ext cx="184488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 xmlns:a16="http://schemas.microsoft.com/office/drawing/2014/main" id="{EDCA90A6-E886-4156-8AC1-AD96826DECB6}"/>
                </a:ext>
              </a:extLst>
            </p:cNvPr>
            <p:cNvSpPr txBox="1"/>
            <p:nvPr/>
          </p:nvSpPr>
          <p:spPr>
            <a:xfrm>
              <a:off x="7173268" y="4437646"/>
              <a:ext cx="1799261"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 xmlns:a16="http://schemas.microsoft.com/office/drawing/2014/main" id="{00D74674-582E-433A-939A-183876D246DB}"/>
                </a:ext>
              </a:extLst>
            </p:cNvPr>
            <p:cNvSpPr txBox="1"/>
            <p:nvPr/>
          </p:nvSpPr>
          <p:spPr>
            <a:xfrm>
              <a:off x="11677994" y="4437646"/>
              <a:ext cx="2174424"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pankaj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5" name="TextBox 4">
              <a:extLst>
                <a:ext uri="{FF2B5EF4-FFF2-40B4-BE49-F238E27FC236}">
                  <a16:creationId xmlns="" xmlns:a16="http://schemas.microsoft.com/office/drawing/2014/main" id="{C9813531-AC4C-46B3-9CFE-85225D89B018}"/>
                </a:ext>
              </a:extLst>
            </p:cNvPr>
            <p:cNvSpPr txBox="1"/>
            <p:nvPr/>
          </p:nvSpPr>
          <p:spPr>
            <a:xfrm>
              <a:off x="16641561" y="4437646"/>
              <a:ext cx="2034762"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250 neel 4500</a:t>
              </a:r>
            </a:p>
          </p:txBody>
        </p:sp>
        <p:sp>
          <p:nvSpPr>
            <p:cNvPr id="18" name="TextBox 4">
              <a:extLst>
                <a:ext uri="{FF2B5EF4-FFF2-40B4-BE49-F238E27FC236}">
                  <a16:creationId xmlns="" xmlns:a16="http://schemas.microsoft.com/office/drawing/2014/main" id="{538D7DD9-7751-4D7E-8D6B-76F445598B88}"/>
                </a:ext>
              </a:extLst>
            </p:cNvPr>
            <p:cNvSpPr txBox="1"/>
            <p:nvPr/>
          </p:nvSpPr>
          <p:spPr>
            <a:xfrm>
              <a:off x="14257947" y="4437646"/>
              <a:ext cx="2034763"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pankaj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jerry 2000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4" name="Rectangle 13">
              <a:extLst>
                <a:ext uri="{FF2B5EF4-FFF2-40B4-BE49-F238E27FC236}">
                  <a16:creationId xmlns="" xmlns:a16="http://schemas.microsoft.com/office/drawing/2014/main" id="{6F38807E-9DF8-49BA-B7A9-FC2C7B2FB5CF}"/>
                </a:ext>
              </a:extLst>
            </p:cNvPr>
            <p:cNvSpPr/>
            <p:nvPr/>
          </p:nvSpPr>
          <p:spPr>
            <a:xfrm>
              <a:off x="9374951" y="4077606"/>
              <a:ext cx="194084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 xmlns:a16="http://schemas.microsoft.com/office/drawing/2014/main" id="{D93F6A11-1A0B-4A71-96FA-3C658A4236AB}"/>
                </a:ext>
              </a:extLst>
            </p:cNvPr>
            <p:cNvSpPr txBox="1"/>
            <p:nvPr/>
          </p:nvSpPr>
          <p:spPr>
            <a:xfrm>
              <a:off x="9374952" y="4437646"/>
              <a:ext cx="1921216"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 xmlns:a16="http://schemas.microsoft.com/office/drawing/2014/main" id="{2242D56B-5252-4AD1-9242-02566D0B09A2}"/>
                </a:ext>
              </a:extLst>
            </p:cNvPr>
            <p:cNvSpPr/>
            <p:nvPr/>
          </p:nvSpPr>
          <p:spPr>
            <a:xfrm>
              <a:off x="11677994" y="4077606"/>
              <a:ext cx="21744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 xmlns:a16="http://schemas.microsoft.com/office/drawing/2014/main" id="{60BCF4B4-20D2-418C-A6FA-91F42912E3AC}"/>
                </a:ext>
              </a:extLst>
            </p:cNvPr>
            <p:cNvSpPr/>
            <p:nvPr/>
          </p:nvSpPr>
          <p:spPr>
            <a:xfrm>
              <a:off x="14257947"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 xmlns:a16="http://schemas.microsoft.com/office/drawing/2014/main" id="{9C034FE0-D7F2-489F-B5C5-C84D05074D86}"/>
                </a:ext>
              </a:extLst>
            </p:cNvPr>
            <p:cNvSpPr/>
            <p:nvPr/>
          </p:nvSpPr>
          <p:spPr>
            <a:xfrm>
              <a:off x="16641561"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 xmlns:a16="http://schemas.microsoft.com/office/drawing/2014/main" id="{F6799C23-E059-4D4E-9E9B-37AADF2EC663}"/>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8397922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3599027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database</a:t>
            </a:r>
          </a:p>
        </p:txBody>
      </p:sp>
      <p:sp>
        <p:nvSpPr>
          <p:cNvPr id="5" name="Rectangle 4"/>
          <p:cNvSpPr/>
          <p:nvPr/>
        </p:nvSpPr>
        <p:spPr>
          <a:xfrm>
            <a:off x="263352" y="1680390"/>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263352" y="3645024"/>
            <a:ext cx="8839199" cy="880369"/>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solidFill>
                  <a:srgbClr val="A67F59"/>
                </a:solidFill>
                <a:latin typeface="Liberation Mono"/>
              </a:rPr>
              <a:t>IF NOT EXISTS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p>
        </p:txBody>
      </p:sp>
      <p:sp>
        <p:nvSpPr>
          <p:cNvPr id="8" name="Rectangle 7"/>
          <p:cNvSpPr/>
          <p:nvPr/>
        </p:nvSpPr>
        <p:spPr>
          <a:xfrm>
            <a:off x="263352" y="2547512"/>
            <a:ext cx="6477000" cy="369332"/>
          </a:xfrm>
          <a:prstGeom prst="rect">
            <a:avLst/>
          </a:prstGeom>
          <a:noFill/>
        </p:spPr>
        <p:txBody>
          <a:bodyPr wrap="square">
            <a:spAutoFit/>
          </a:bodyPr>
          <a:lstStyle/>
          <a:p>
            <a:r>
              <a:rPr lang="en-IN" b="1" dirty="0">
                <a:solidFill>
                  <a:schemeClr val="accent6">
                    <a:lumMod val="7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 xmlns:p14="http://schemas.microsoft.com/office/powerpoint/2010/main" val="25050488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911424" y="3276600"/>
            <a:ext cx="10513168" cy="707886"/>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If the default database is dropped, the default database is unset (the DATABASE() function returns NULL).</a:t>
            </a:r>
          </a:p>
        </p:txBody>
      </p:sp>
    </p:spTree>
    <p:extLst>
      <p:ext uri="{BB962C8B-B14F-4D97-AF65-F5344CB8AC3E}">
        <p14:creationId xmlns="" xmlns:p14="http://schemas.microsoft.com/office/powerpoint/2010/main" val="19751067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database</a:t>
            </a:r>
          </a:p>
        </p:txBody>
      </p:sp>
      <p:sp>
        <p:nvSpPr>
          <p:cNvPr id="5" name="Rectangle 4"/>
          <p:cNvSpPr/>
          <p:nvPr/>
        </p:nvSpPr>
        <p:spPr>
          <a:xfrm>
            <a:off x="407368" y="174515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407368" y="3645024"/>
            <a:ext cx="8839199" cy="878574"/>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IF</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407368" y="703183"/>
            <a:ext cx="1130525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407368" y="2617644"/>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DROP SCHEMA is a synonym for DROP DATABASE.</a:t>
            </a:r>
          </a:p>
        </p:txBody>
      </p:sp>
    </p:spTree>
    <p:extLst>
      <p:ext uri="{BB962C8B-B14F-4D97-AF65-F5344CB8AC3E}">
        <p14:creationId xmlns="" xmlns:p14="http://schemas.microsoft.com/office/powerpoint/2010/main" val="19038240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235183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Source command</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1763487" y="2131875"/>
            <a:ext cx="8719457" cy="1668405"/>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77AA"/>
                </a:solidFill>
                <a:latin typeface="Liberation Mono"/>
              </a:rPr>
              <a:t>\.</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//infoserver1/infodomain1/Everyone/DBT/mysqldemobld7.sql</a:t>
            </a:r>
          </a:p>
        </p:txBody>
      </p:sp>
      <p:sp>
        <p:nvSpPr>
          <p:cNvPr id="8" name="Rectangle 7"/>
          <p:cNvSpPr/>
          <p:nvPr/>
        </p:nvSpPr>
        <p:spPr>
          <a:xfrm>
            <a:off x="1676400" y="1295400"/>
            <a:ext cx="8839200" cy="707886"/>
          </a:xfrm>
          <a:prstGeom prst="rect">
            <a:avLst/>
          </a:prstGeom>
        </p:spPr>
        <p:txBody>
          <a:bodyPr wrap="square">
            <a:spAutoFit/>
          </a:bodyPr>
          <a:lstStyle/>
          <a:p>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 xmlns:p14="http://schemas.microsoft.com/office/powerpoint/2010/main" val="25141192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248361205"/>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4" name="Rectangle 3"/>
          <p:cNvSpPr/>
          <p:nvPr/>
        </p:nvSpPr>
        <p:spPr>
          <a:xfrm>
            <a:off x="609600" y="1411070"/>
            <a:ext cx="7986730"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FULL</a:t>
            </a:r>
            <a:r>
              <a:rPr lang="en-IN" sz="2000" dirty="0">
                <a:solidFill>
                  <a:srgbClr val="999999"/>
                </a:solidFill>
                <a:latin typeface="Liberation Mono"/>
              </a:rPr>
              <a:t>]</a:t>
            </a:r>
            <a:r>
              <a:rPr lang="en-IN" sz="2000" dirty="0">
                <a:solidFill>
                  <a:srgbClr val="000000"/>
                </a:solidFill>
                <a:latin typeface="Liberation Mono"/>
              </a:rPr>
              <a:t> </a:t>
            </a:r>
            <a:r>
              <a:rPr lang="en-IN" sz="2000" dirty="0" smtClean="0">
                <a:solidFill>
                  <a:srgbClr val="0077AA"/>
                </a:solidFill>
                <a:latin typeface="Liberation Mono"/>
              </a:rPr>
              <a:t>TABLES</a:t>
            </a:r>
            <a:endParaRPr lang="en-IN" sz="2000" dirty="0"/>
          </a:p>
        </p:txBody>
      </p:sp>
    </p:spTree>
    <p:extLst>
      <p:ext uri="{BB962C8B-B14F-4D97-AF65-F5344CB8AC3E}">
        <p14:creationId xmlns="" xmlns:p14="http://schemas.microsoft.com/office/powerpoint/2010/main" val="1963506643"/>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990870"/>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nvGraphicFramePr>
        <p:xfrm>
          <a:off x="1636408" y="2905270"/>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 xmlns:a16="http://schemas.microsoft.com/office/drawing/2014/main" val="20000"/>
                    </a:ext>
                  </a:extLst>
                </a:gridCol>
                <a:gridCol w="451356">
                  <a:extLst>
                    <a:ext uri="{9D8B030D-6E8A-4147-A177-3AD203B41FA5}">
                      <a16:colId xmlns="" xmlns:a16="http://schemas.microsoft.com/office/drawing/2014/main" val="20001"/>
                    </a:ext>
                  </a:extLst>
                </a:gridCol>
                <a:gridCol w="451356">
                  <a:extLst>
                    <a:ext uri="{9D8B030D-6E8A-4147-A177-3AD203B41FA5}">
                      <a16:colId xmlns="" xmlns:a16="http://schemas.microsoft.com/office/drawing/2014/main" val="20002"/>
                    </a:ext>
                  </a:extLst>
                </a:gridCol>
                <a:gridCol w="451356">
                  <a:extLst>
                    <a:ext uri="{9D8B030D-6E8A-4147-A177-3AD203B41FA5}">
                      <a16:colId xmlns="" xmlns:a16="http://schemas.microsoft.com/office/drawing/2014/main" val="20003"/>
                    </a:ext>
                  </a:extLst>
                </a:gridCol>
                <a:gridCol w="451356">
                  <a:extLst>
                    <a:ext uri="{9D8B030D-6E8A-4147-A177-3AD203B41FA5}">
                      <a16:colId xmlns="" xmlns:a16="http://schemas.microsoft.com/office/drawing/2014/main" val="20004"/>
                    </a:ext>
                  </a:extLst>
                </a:gridCol>
                <a:gridCol w="451356">
                  <a:extLst>
                    <a:ext uri="{9D8B030D-6E8A-4147-A177-3AD203B41FA5}">
                      <a16:colId xmlns="" xmlns:a16="http://schemas.microsoft.com/office/drawing/2014/main" val="20005"/>
                    </a:ext>
                  </a:extLst>
                </a:gridCol>
                <a:gridCol w="451356">
                  <a:extLst>
                    <a:ext uri="{9D8B030D-6E8A-4147-A177-3AD203B41FA5}">
                      <a16:colId xmlns="" xmlns:a16="http://schemas.microsoft.com/office/drawing/2014/main" val="20006"/>
                    </a:ext>
                  </a:extLst>
                </a:gridCol>
                <a:gridCol w="451356">
                  <a:extLst>
                    <a:ext uri="{9D8B030D-6E8A-4147-A177-3AD203B41FA5}">
                      <a16:colId xmlns="" xmlns:a16="http://schemas.microsoft.com/office/drawing/2014/main" val="20007"/>
                    </a:ext>
                  </a:extLst>
                </a:gridCol>
                <a:gridCol w="451356">
                  <a:extLst>
                    <a:ext uri="{9D8B030D-6E8A-4147-A177-3AD203B41FA5}">
                      <a16:colId xmlns="" xmlns:a16="http://schemas.microsoft.com/office/drawing/2014/main" val="20008"/>
                    </a:ext>
                  </a:extLst>
                </a:gridCol>
                <a:gridCol w="451356">
                  <a:extLst>
                    <a:ext uri="{9D8B030D-6E8A-4147-A177-3AD203B41FA5}">
                      <a16:colId xmlns="" xmlns:a16="http://schemas.microsoft.com/office/drawing/2014/main" val="20009"/>
                    </a:ext>
                  </a:extLst>
                </a:gridCol>
                <a:gridCol w="451356">
                  <a:extLst>
                    <a:ext uri="{9D8B030D-6E8A-4147-A177-3AD203B41FA5}">
                      <a16:colId xmlns="" xmlns:a16="http://schemas.microsoft.com/office/drawing/2014/main" val="20010"/>
                    </a:ext>
                  </a:extLst>
                </a:gridCol>
                <a:gridCol w="1799766">
                  <a:extLst>
                    <a:ext uri="{9D8B030D-6E8A-4147-A177-3AD203B41FA5}">
                      <a16:colId xmlns="" xmlns:a16="http://schemas.microsoft.com/office/drawing/2014/main"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t> LENGTH</a:t>
                      </a:r>
                      <a:r>
                        <a:rPr lang="en-IN" baseline="0" dirty="0"/>
                        <a:t> -&gt; 10</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r>
                        <a:rPr lang="en-IN" dirty="0"/>
                        <a:t>ENAME VARCHAR2(10)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4" name="Rectangle 3"/>
          <p:cNvSpPr/>
          <p:nvPr/>
        </p:nvSpPr>
        <p:spPr>
          <a:xfrm>
            <a:off x="131679" y="546384"/>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nvGraphicFramePr>
        <p:xfrm>
          <a:off x="1648130" y="5140470"/>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 xmlns:a16="http://schemas.microsoft.com/office/drawing/2014/main" val="20000"/>
                    </a:ext>
                  </a:extLst>
                </a:gridCol>
                <a:gridCol w="451356">
                  <a:extLst>
                    <a:ext uri="{9D8B030D-6E8A-4147-A177-3AD203B41FA5}">
                      <a16:colId xmlns="" xmlns:a16="http://schemas.microsoft.com/office/drawing/2014/main" val="20001"/>
                    </a:ext>
                  </a:extLst>
                </a:gridCol>
                <a:gridCol w="451356">
                  <a:extLst>
                    <a:ext uri="{9D8B030D-6E8A-4147-A177-3AD203B41FA5}">
                      <a16:colId xmlns="" xmlns:a16="http://schemas.microsoft.com/office/drawing/2014/main" val="20002"/>
                    </a:ext>
                  </a:extLst>
                </a:gridCol>
                <a:gridCol w="451356">
                  <a:extLst>
                    <a:ext uri="{9D8B030D-6E8A-4147-A177-3AD203B41FA5}">
                      <a16:colId xmlns="" xmlns:a16="http://schemas.microsoft.com/office/drawing/2014/main" val="20003"/>
                    </a:ext>
                  </a:extLst>
                </a:gridCol>
                <a:gridCol w="451356">
                  <a:extLst>
                    <a:ext uri="{9D8B030D-6E8A-4147-A177-3AD203B41FA5}">
                      <a16:colId xmlns="" xmlns:a16="http://schemas.microsoft.com/office/drawing/2014/main" val="20004"/>
                    </a:ext>
                  </a:extLst>
                </a:gridCol>
                <a:gridCol w="451356">
                  <a:extLst>
                    <a:ext uri="{9D8B030D-6E8A-4147-A177-3AD203B41FA5}">
                      <a16:colId xmlns="" xmlns:a16="http://schemas.microsoft.com/office/drawing/2014/main" val="20005"/>
                    </a:ext>
                  </a:extLst>
                </a:gridCol>
                <a:gridCol w="451356">
                  <a:extLst>
                    <a:ext uri="{9D8B030D-6E8A-4147-A177-3AD203B41FA5}">
                      <a16:colId xmlns="" xmlns:a16="http://schemas.microsoft.com/office/drawing/2014/main" val="20006"/>
                    </a:ext>
                  </a:extLst>
                </a:gridCol>
                <a:gridCol w="451356">
                  <a:extLst>
                    <a:ext uri="{9D8B030D-6E8A-4147-A177-3AD203B41FA5}">
                      <a16:colId xmlns="" xmlns:a16="http://schemas.microsoft.com/office/drawing/2014/main" val="20007"/>
                    </a:ext>
                  </a:extLst>
                </a:gridCol>
                <a:gridCol w="451356">
                  <a:extLst>
                    <a:ext uri="{9D8B030D-6E8A-4147-A177-3AD203B41FA5}">
                      <a16:colId xmlns="" xmlns:a16="http://schemas.microsoft.com/office/drawing/2014/main" val="20008"/>
                    </a:ext>
                  </a:extLst>
                </a:gridCol>
                <a:gridCol w="451356">
                  <a:extLst>
                    <a:ext uri="{9D8B030D-6E8A-4147-A177-3AD203B41FA5}">
                      <a16:colId xmlns="" xmlns:a16="http://schemas.microsoft.com/office/drawing/2014/main" val="20009"/>
                    </a:ext>
                  </a:extLst>
                </a:gridCol>
                <a:gridCol w="451356">
                  <a:extLst>
                    <a:ext uri="{9D8B030D-6E8A-4147-A177-3AD203B41FA5}">
                      <a16:colId xmlns="" xmlns:a16="http://schemas.microsoft.com/office/drawing/2014/main" val="20010"/>
                    </a:ext>
                  </a:extLst>
                </a:gridCol>
                <a:gridCol w="1799766">
                  <a:extLst>
                    <a:ext uri="{9D8B030D-6E8A-4147-A177-3AD203B41FA5}">
                      <a16:colId xmlns="" xmlns:a16="http://schemas.microsoft.com/office/drawing/2014/main"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9" name="Rectangle 8"/>
          <p:cNvSpPr/>
          <p:nvPr/>
        </p:nvSpPr>
        <p:spPr>
          <a:xfrm>
            <a:off x="1676976" y="465787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4355556"/>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PAD_CHAR_TO_FULL_LENGTHSQL</a:t>
            </a:r>
            <a:r>
              <a:rPr lang="en-IN" dirty="0">
                <a:solidFill>
                  <a:srgbClr val="006C86"/>
                </a:solidFill>
                <a:latin typeface="arial" panose="020B0604020202020204" pitchFamily="34" charset="0"/>
              </a:rPr>
              <a:t> mode is enabled)</a:t>
            </a:r>
          </a:p>
        </p:txBody>
      </p:sp>
      <p:sp>
        <p:nvSpPr>
          <p:cNvPr id="5" name="Rectangle 4">
            <a:extLst>
              <a:ext uri="{FF2B5EF4-FFF2-40B4-BE49-F238E27FC236}">
                <a16:creationId xmlns="" xmlns:a16="http://schemas.microsoft.com/office/drawing/2014/main" id="{E6D86212-23A7-43A8-9035-5D9324C85E6D}"/>
              </a:ext>
            </a:extLst>
          </p:cNvPr>
          <p:cNvSpPr/>
          <p:nvPr/>
        </p:nvSpPr>
        <p:spPr>
          <a:xfrm>
            <a:off x="6560133" y="476672"/>
            <a:ext cx="5543999" cy="1295868"/>
          </a:xfrm>
          <a:prstGeom prst="rect">
            <a:avLst/>
          </a:prstGeom>
        </p:spPr>
        <p:txBody>
          <a:bodyPr wrap="square">
            <a:spAutoFit/>
          </a:bodyPr>
          <a:lstStyle/>
          <a:p>
            <a:pPr>
              <a:lnSpc>
                <a:spcPct val="150000"/>
              </a:lnSpc>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chemeClr val="bg1">
                    <a:lumMod val="65000"/>
                  </a:schemeClr>
                </a:solidFill>
                <a:latin typeface="Liberation Mono"/>
              </a:rPr>
              <a:t>(</a:t>
            </a:r>
            <a:r>
              <a:rPr lang="en-IN" dirty="0">
                <a:latin typeface="Liberation Mono"/>
              </a:rPr>
              <a:t>c1 </a:t>
            </a:r>
            <a:r>
              <a:rPr lang="en-IN" dirty="0">
                <a:solidFill>
                  <a:srgbClr val="834689"/>
                </a:solidFill>
                <a:latin typeface="Liberation Mono"/>
              </a:rPr>
              <a:t>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 c2 </a:t>
            </a:r>
            <a:r>
              <a:rPr lang="en-IN" dirty="0">
                <a:solidFill>
                  <a:srgbClr val="834689"/>
                </a:solidFill>
                <a:latin typeface="Liberation Mono"/>
              </a:rPr>
              <a:t>VARCHAR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a:t>
            </a:r>
          </a:p>
          <a:p>
            <a:pPr>
              <a:lnSpc>
                <a:spcPct val="150000"/>
              </a:lnSpc>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solidFill>
                  <a:schemeClr val="bg1">
                    <a:lumMod val="65000"/>
                  </a:schemeClr>
                </a:solidFill>
                <a:latin typeface="Liberation Mono"/>
              </a:rPr>
              <a:t>(</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'SALEEL'</a:t>
            </a:r>
            <a:r>
              <a:rPr lang="en-IN" dirty="0">
                <a:solidFill>
                  <a:schemeClr val="bg1">
                    <a:lumMod val="65000"/>
                  </a:schemeClr>
                </a:solidFill>
                <a:latin typeface="Liberation Mono"/>
              </a:rPr>
              <a:t>)</a:t>
            </a:r>
            <a:r>
              <a:rPr lang="en-IN" dirty="0">
                <a:latin typeface="Liberation Mono"/>
              </a:rPr>
              <a:t>;</a:t>
            </a:r>
          </a:p>
          <a:p>
            <a:pPr>
              <a:lnSpc>
                <a:spcPct val="150000"/>
              </a:lnSpc>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77AA"/>
                </a:solidFill>
                <a:latin typeface="Liberation Mono"/>
              </a:rPr>
              <a:t>WHERE</a:t>
            </a:r>
            <a:r>
              <a:rPr lang="en-US" dirty="0">
                <a:latin typeface="Liberation Mono"/>
              </a:rPr>
              <a:t> c1 </a:t>
            </a:r>
            <a:r>
              <a:rPr lang="en-US" dirty="0">
                <a:solidFill>
                  <a:schemeClr val="accent6">
                    <a:lumMod val="50000"/>
                  </a:schemeClr>
                </a:solidFill>
                <a:latin typeface="Liberation Mono"/>
              </a:rPr>
              <a:t>LIKE</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11" name="Rectangle 10">
            <a:extLst>
              <a:ext uri="{FF2B5EF4-FFF2-40B4-BE49-F238E27FC236}">
                <a16:creationId xmlns="" xmlns:a16="http://schemas.microsoft.com/office/drawing/2014/main" id="{9ED0F6A3-EE6D-40E8-AD91-B5475DAE7E22}"/>
              </a:ext>
            </a:extLst>
          </p:cNvPr>
          <p:cNvSpPr/>
          <p:nvPr/>
        </p:nvSpPr>
        <p:spPr>
          <a:xfrm>
            <a:off x="131679" y="1519938"/>
            <a:ext cx="4511428" cy="369332"/>
          </a:xfrm>
          <a:prstGeom prst="rect">
            <a:avLst/>
          </a:prstGeom>
        </p:spPr>
        <p:txBody>
          <a:bodyPr wrap="none">
            <a:spAutoFit/>
          </a:bodyPr>
          <a:lstStyle/>
          <a:p>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a:t>
            </a:r>
            <a:r>
              <a:rPr lang="en-IN" dirty="0">
                <a:solidFill>
                  <a:srgbClr val="E12F2B"/>
                </a:solidFill>
                <a:latin typeface="Liberation Mono"/>
                <a:cs typeface="Arial" panose="020B0604020202020204" pitchFamily="34" charset="0"/>
              </a:rPr>
              <a:t>`123`</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a:t>
            </a:r>
            <a:r>
              <a:rPr lang="en-IN" dirty="0">
                <a:solidFill>
                  <a:srgbClr val="834689"/>
                </a:solidFill>
                <a:latin typeface="Liberation Mono"/>
              </a:rPr>
              <a:t>INT</a:t>
            </a:r>
            <a:r>
              <a:rPr lang="en-IN" dirty="0">
                <a:latin typeface="Liberation Mono"/>
                <a:cs typeface="Arial" panose="020B0604020202020204" pitchFamily="34" charset="0"/>
              </a:rPr>
              <a:t>, c2 </a:t>
            </a:r>
            <a:r>
              <a:rPr lang="en-IN" dirty="0">
                <a:solidFill>
                  <a:srgbClr val="834689"/>
                </a:solidFill>
                <a:latin typeface="Liberation Mono"/>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Tree>
    <p:extLst>
      <p:ext uri="{BB962C8B-B14F-4D97-AF65-F5344CB8AC3E}">
        <p14:creationId xmlns="" xmlns:p14="http://schemas.microsoft.com/office/powerpoint/2010/main" val="78058923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extLst>
                    <a:ext uri="{9D8B030D-6E8A-4147-A177-3AD203B41FA5}">
                      <a16:colId xmlns="" xmlns:a16="http://schemas.microsoft.com/office/drawing/2014/main" val="20000"/>
                    </a:ext>
                  </a:extLst>
                </a:gridCol>
                <a:gridCol w="2270114">
                  <a:extLst>
                    <a:ext uri="{9D8B030D-6E8A-4147-A177-3AD203B41FA5}">
                      <a16:colId xmlns="" xmlns:a16="http://schemas.microsoft.com/office/drawing/2014/main" val="20001"/>
                    </a:ext>
                  </a:extLst>
                </a:gridCol>
                <a:gridCol w="5428534">
                  <a:extLst>
                    <a:ext uri="{9D8B030D-6E8A-4147-A177-3AD203B41FA5}">
                      <a16:colId xmlns="" xmlns:a16="http://schemas.microsoft.com/office/drawing/2014/main"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 xmlns:a16="http://schemas.microsoft.com/office/drawing/2014/main"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 xmlns:a16="http://schemas.microsoft.com/office/drawing/2014/main"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6"/>
                  </a:ext>
                </a:extLst>
              </a:tr>
              <a:tr h="370840">
                <a:tc>
                  <a:txBody>
                    <a:bodyPr/>
                    <a:lstStyle/>
                    <a:p>
                      <a:r>
                        <a:rPr lang="en-IN" sz="1600" dirty="0">
                          <a:latin typeface="Arial" panose="020B0604020202020204" pitchFamily="34" charset="0"/>
                          <a:cs typeface="Arial" panose="020B0604020202020204" pitchFamily="34" charset="0"/>
                        </a:rPr>
                        <a:t>ENUM('value1',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7"/>
                  </a:ext>
                </a:extLst>
              </a:tr>
              <a:tr h="370840">
                <a:tc>
                  <a:txBody>
                    <a:bodyPr/>
                    <a:lstStyle/>
                    <a:p>
                      <a:r>
                        <a:rPr lang="en-IN" sz="1600" dirty="0">
                          <a:latin typeface="Arial" panose="020B0604020202020204" pitchFamily="34" charset="0"/>
                          <a:cs typeface="Arial" panose="020B0604020202020204" pitchFamily="34" charset="0"/>
                        </a:rPr>
                        <a:t>SET('value1',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8"/>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994808822"/>
                  </a:ext>
                </a:extLst>
              </a:tr>
            </a:tbl>
          </a:graphicData>
        </a:graphic>
      </p:graphicFrame>
      <p:sp>
        <p:nvSpPr>
          <p:cNvPr id="3" name="Rectangle 2"/>
          <p:cNvSpPr/>
          <p:nvPr/>
        </p:nvSpPr>
        <p:spPr>
          <a:xfrm>
            <a:off x="407368" y="4953942"/>
            <a:ext cx="1144927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a:t>
            </a:r>
            <a:r>
              <a:rPr lang="en-IN" b="1" i="1" dirty="0">
                <a:solidFill>
                  <a:srgbClr val="0089A4"/>
                </a:solidFill>
                <a:latin typeface="Arial" panose="020B0604020202020204" pitchFamily="34" charset="0"/>
                <a:cs typeface="Arial" panose="020B0604020202020204" pitchFamily="34" charset="0"/>
              </a:rPr>
              <a:t>PAD_CHAR_TO_FULL_LENGTH</a:t>
            </a:r>
            <a:r>
              <a:rPr lang="en-IN" dirty="0">
                <a:solidFill>
                  <a:srgbClr val="0089A4"/>
                </a:solidFill>
                <a:latin typeface="Arial" panose="020B0604020202020204" pitchFamily="34" charset="0"/>
                <a:cs typeface="Arial" panose="020B0604020202020204" pitchFamily="34" charset="0"/>
              </a:rPr>
              <a:t> is enabled, trimming does not occur and retrieved CHAR values are padded to their full length.</a:t>
            </a:r>
          </a:p>
        </p:txBody>
      </p:sp>
      <p:sp>
        <p:nvSpPr>
          <p:cNvPr id="6" name="Rectangle 5"/>
          <p:cNvSpPr/>
          <p:nvPr/>
        </p:nvSpPr>
        <p:spPr>
          <a:xfrm>
            <a:off x="407368" y="5941342"/>
            <a:ext cx="1144927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 xmlns:p14="http://schemas.microsoft.com/office/powerpoint/2010/main" val="2214742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 xmlns:a16="http://schemas.microsoft.com/office/drawing/2014/main"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18" name="TextBox 17">
            <a:extLst>
              <a:ext uri="{FF2B5EF4-FFF2-40B4-BE49-F238E27FC236}">
                <a16:creationId xmlns="" xmlns:a16="http://schemas.microsoft.com/office/drawing/2014/main" id="{C4F9A9FF-76FC-4078-A624-AD40401DC63A}"/>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 xmlns:a16="http://schemas.microsoft.com/office/drawing/2014/main"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3" name="Group 2">
            <a:extLst>
              <a:ext uri="{FF2B5EF4-FFF2-40B4-BE49-F238E27FC236}">
                <a16:creationId xmlns="" xmlns:a16="http://schemas.microsoft.com/office/drawing/2014/main" id="{E2C9BE8C-666D-4946-801B-1EC3F955E2A7}"/>
              </a:ext>
            </a:extLst>
          </p:cNvPr>
          <p:cNvGrpSpPr/>
          <p:nvPr/>
        </p:nvGrpSpPr>
        <p:grpSpPr>
          <a:xfrm>
            <a:off x="164264" y="1909490"/>
            <a:ext cx="11818975" cy="3508653"/>
            <a:chOff x="164264" y="1909490"/>
            <a:chExt cx="11818975" cy="3508653"/>
          </a:xfrm>
        </p:grpSpPr>
        <p:grpSp>
          <p:nvGrpSpPr>
            <p:cNvPr id="8" name="Group 7">
              <a:extLst>
                <a:ext uri="{FF2B5EF4-FFF2-40B4-BE49-F238E27FC236}">
                  <a16:creationId xmlns="" xmlns:a16="http://schemas.microsoft.com/office/drawing/2014/main" id="{17590DE7-B8F0-48FA-A000-06433E0502ED}"/>
                </a:ext>
              </a:extLst>
            </p:cNvPr>
            <p:cNvGrpSpPr/>
            <p:nvPr/>
          </p:nvGrpSpPr>
          <p:grpSpPr>
            <a:xfrm>
              <a:off x="231583" y="1909490"/>
              <a:ext cx="11751656" cy="1292661"/>
              <a:chOff x="375599" y="1979531"/>
              <a:chExt cx="11751656" cy="1292661"/>
            </a:xfrm>
          </p:grpSpPr>
          <p:grpSp>
            <p:nvGrpSpPr>
              <p:cNvPr id="6" name="Group 5">
                <a:extLst>
                  <a:ext uri="{FF2B5EF4-FFF2-40B4-BE49-F238E27FC236}">
                    <a16:creationId xmlns="" xmlns:a16="http://schemas.microsoft.com/office/drawing/2014/main" id="{37CE413B-9258-43B6-A842-0406948CFBBC}"/>
                  </a:ext>
                </a:extLst>
              </p:cNvPr>
              <p:cNvGrpSpPr/>
              <p:nvPr/>
            </p:nvGrpSpPr>
            <p:grpSpPr>
              <a:xfrm>
                <a:off x="375599" y="1979531"/>
                <a:ext cx="11751656" cy="1292661"/>
                <a:chOff x="231582" y="2484894"/>
                <a:chExt cx="11751656" cy="1111152"/>
              </a:xfrm>
            </p:grpSpPr>
            <p:sp>
              <p:nvSpPr>
                <p:cNvPr id="26" name="TextBox 4">
                  <a:extLst>
                    <a:ext uri="{FF2B5EF4-FFF2-40B4-BE49-F238E27FC236}">
                      <a16:creationId xmlns="" xmlns:a16="http://schemas.microsoft.com/office/drawing/2014/main" id="{20946110-F3E8-40E3-9676-FB824CE1EF73}"/>
                    </a:ext>
                  </a:extLst>
                </p:cNvPr>
                <p:cNvSpPr txBox="1"/>
                <p:nvPr/>
              </p:nvSpPr>
              <p:spPr>
                <a:xfrm>
                  <a:off x="2423592" y="2802366"/>
                  <a:ext cx="1808524" cy="793680"/>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 xmlns:a16="http://schemas.microsoft.com/office/drawing/2014/main" id="{86C9DE47-F852-4AFB-9BE2-68D7EB386403}"/>
                    </a:ext>
                  </a:extLst>
                </p:cNvPr>
                <p:cNvSpPr/>
                <p:nvPr/>
              </p:nvSpPr>
              <p:spPr>
                <a:xfrm>
                  <a:off x="9802597" y="2492896"/>
                  <a:ext cx="2180641"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 xmlns:a16="http://schemas.microsoft.com/office/drawing/2014/main" id="{57046FE5-1679-441F-BA13-495986EF56C2}"/>
                    </a:ext>
                  </a:extLst>
                </p:cNvPr>
                <p:cNvSpPr/>
                <p:nvPr/>
              </p:nvSpPr>
              <p:spPr>
                <a:xfrm>
                  <a:off x="4533926" y="2484894"/>
                  <a:ext cx="2375555"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 xmlns:a16="http://schemas.microsoft.com/office/drawing/2014/main" id="{7B5A4814-66DD-4E55-A395-B9F34714EFEA}"/>
                    </a:ext>
                  </a:extLst>
                </p:cNvPr>
                <p:cNvSpPr/>
                <p:nvPr/>
              </p:nvSpPr>
              <p:spPr>
                <a:xfrm>
                  <a:off x="7328591" y="2492896"/>
                  <a:ext cx="205560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 xmlns:a16="http://schemas.microsoft.com/office/drawing/2014/main" id="{5C0BDFE7-2335-44E2-8A2E-C5E8DD9E4350}"/>
                    </a:ext>
                  </a:extLst>
                </p:cNvPr>
                <p:cNvSpPr/>
                <p:nvPr/>
              </p:nvSpPr>
              <p:spPr>
                <a:xfrm>
                  <a:off x="2423593" y="2484894"/>
                  <a:ext cx="1808524"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sp>
              <p:nvSpPr>
                <p:cNvPr id="24" name="Rectangle 23">
                  <a:extLst>
                    <a:ext uri="{FF2B5EF4-FFF2-40B4-BE49-F238E27FC236}">
                      <a16:creationId xmlns="" xmlns:a16="http://schemas.microsoft.com/office/drawing/2014/main" id="{632B7B62-66C8-4D27-BDC3-E755795EBD7B}"/>
                    </a:ext>
                  </a:extLst>
                </p:cNvPr>
                <p:cNvSpPr/>
                <p:nvPr/>
              </p:nvSpPr>
              <p:spPr>
                <a:xfrm>
                  <a:off x="231582" y="2484894"/>
                  <a:ext cx="194421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 name="TextBox 4">
                <a:extLst>
                  <a:ext uri="{FF2B5EF4-FFF2-40B4-BE49-F238E27FC236}">
                    <a16:creationId xmlns="" xmlns:a16="http://schemas.microsoft.com/office/drawing/2014/main" id="{F932B940-6A80-47DA-829E-4A613FD0B722}"/>
                  </a:ext>
                </a:extLst>
              </p:cNvPr>
              <p:cNvSpPr txBox="1"/>
              <p:nvPr/>
            </p:nvSpPr>
            <p:spPr>
              <a:xfrm>
                <a:off x="4677944" y="2348879"/>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25" name="TextBox 4">
              <a:extLst>
                <a:ext uri="{FF2B5EF4-FFF2-40B4-BE49-F238E27FC236}">
                  <a16:creationId xmlns="" xmlns:a16="http://schemas.microsoft.com/office/drawing/2014/main" id="{DB6F03F9-AA1B-4885-9D50-F5F5F6DB1DA0}"/>
                </a:ext>
              </a:extLst>
            </p:cNvPr>
            <p:cNvSpPr txBox="1"/>
            <p:nvPr/>
          </p:nvSpPr>
          <p:spPr>
            <a:xfrm>
              <a:off x="164264" y="227882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7" name="TextBox 4">
              <a:extLst>
                <a:ext uri="{FF2B5EF4-FFF2-40B4-BE49-F238E27FC236}">
                  <a16:creationId xmlns="" xmlns:a16="http://schemas.microsoft.com/office/drawing/2014/main" id="{05DAF722-F723-4E3F-A184-637E6D3898B0}"/>
                </a:ext>
              </a:extLst>
            </p:cNvPr>
            <p:cNvSpPr txBox="1"/>
            <p:nvPr/>
          </p:nvSpPr>
          <p:spPr>
            <a:xfrm>
              <a:off x="7327881" y="227882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 xmlns:a16="http://schemas.microsoft.com/office/drawing/2014/main" id="{DB657414-EF56-48C4-AE23-E300C67885DD}"/>
                </a:ext>
              </a:extLst>
            </p:cNvPr>
            <p:cNvSpPr txBox="1"/>
            <p:nvPr/>
          </p:nvSpPr>
          <p:spPr>
            <a:xfrm>
              <a:off x="9802598" y="227882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Tree>
    <p:extLst>
      <p:ext uri="{BB962C8B-B14F-4D97-AF65-F5344CB8AC3E}">
        <p14:creationId xmlns="" xmlns:p14="http://schemas.microsoft.com/office/powerpoint/2010/main" val="276815431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example of char and varchar</a:t>
            </a:r>
          </a:p>
        </p:txBody>
      </p:sp>
      <p:graphicFrame>
        <p:nvGraphicFramePr>
          <p:cNvPr id="2" name="Table 1"/>
          <p:cNvGraphicFramePr>
            <a:graphicFrameLocks noGrp="1"/>
          </p:cNvGraphicFramePr>
          <p:nvPr/>
        </p:nvGraphicFramePr>
        <p:xfrm>
          <a:off x="407368" y="620688"/>
          <a:ext cx="11449271" cy="1315720"/>
        </p:xfrm>
        <a:graphic>
          <a:graphicData uri="http://schemas.openxmlformats.org/drawingml/2006/table">
            <a:tbl>
              <a:tblPr firstRow="1" bandRow="1">
                <a:tableStyleId>{7E9639D4-E3E2-4D34-9284-5A2195B3D0D7}</a:tableStyleId>
              </a:tblPr>
              <a:tblGrid>
                <a:gridCol w="3750623">
                  <a:extLst>
                    <a:ext uri="{9D8B030D-6E8A-4147-A177-3AD203B41FA5}">
                      <a16:colId xmlns="" xmlns:a16="http://schemas.microsoft.com/office/drawing/2014/main" val="20000"/>
                    </a:ext>
                  </a:extLst>
                </a:gridCol>
                <a:gridCol w="2270114">
                  <a:extLst>
                    <a:ext uri="{9D8B030D-6E8A-4147-A177-3AD203B41FA5}">
                      <a16:colId xmlns="" xmlns:a16="http://schemas.microsoft.com/office/drawing/2014/main" val="20001"/>
                    </a:ext>
                  </a:extLst>
                </a:gridCol>
                <a:gridCol w="5428534">
                  <a:extLst>
                    <a:ext uri="{9D8B030D-6E8A-4147-A177-3AD203B41FA5}">
                      <a16:colId xmlns="" xmlns:a16="http://schemas.microsoft.com/office/drawing/2014/main"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 xmlns:a16="http://schemas.microsoft.com/office/drawing/2014/main"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 xmlns:a16="http://schemas.microsoft.com/office/drawing/2014/main" val="10002"/>
                  </a:ext>
                </a:extLst>
              </a:tr>
            </a:tbl>
          </a:graphicData>
        </a:graphic>
      </p:graphicFrame>
      <p:grpSp>
        <p:nvGrpSpPr>
          <p:cNvPr id="6" name="Group 5">
            <a:extLst>
              <a:ext uri="{FF2B5EF4-FFF2-40B4-BE49-F238E27FC236}">
                <a16:creationId xmlns="" xmlns:a16="http://schemas.microsoft.com/office/drawing/2014/main" id="{3BA10866-0C4C-48A3-B40B-CC7ADD469AD3}"/>
              </a:ext>
            </a:extLst>
          </p:cNvPr>
          <p:cNvGrpSpPr/>
          <p:nvPr/>
        </p:nvGrpSpPr>
        <p:grpSpPr>
          <a:xfrm>
            <a:off x="119336" y="2619489"/>
            <a:ext cx="5986795" cy="3812942"/>
            <a:chOff x="407366" y="2483604"/>
            <a:chExt cx="11449272" cy="3812942"/>
          </a:xfrm>
        </p:grpSpPr>
        <p:sp>
          <p:nvSpPr>
            <p:cNvPr id="7" name="TextBox 6">
              <a:extLst>
                <a:ext uri="{FF2B5EF4-FFF2-40B4-BE49-F238E27FC236}">
                  <a16:creationId xmlns="" xmlns:a16="http://schemas.microsoft.com/office/drawing/2014/main" id="{C9A9187D-F039-484C-A89F-EE247F9FA99D}"/>
                </a:ext>
              </a:extLst>
            </p:cNvPr>
            <p:cNvSpPr txBox="1"/>
            <p:nvPr/>
          </p:nvSpPr>
          <p:spPr>
            <a:xfrm>
              <a:off x="407368" y="2972559"/>
              <a:ext cx="11449270" cy="332398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'ab'</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'ab'</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a:solidFill>
                    <a:schemeClr val="accent5">
                      <a:lumMod val="75000"/>
                    </a:schemeClr>
                  </a:solidFill>
                  <a:latin typeface="Liberation Mono"/>
                  <a:ea typeface="Verdana" panose="020B0604030504040204" pitchFamily="34" charset="0"/>
                  <a:cs typeface="Arial" panose="020B0604020202020204" pitchFamily="34" charset="0"/>
                </a:rPr>
                <a:t>sql_mode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'PAD_CHAR_TO_FULL_LENGTH';</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US"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a:solidFill>
                    <a:schemeClr val="accent5">
                      <a:lumMod val="75000"/>
                    </a:schemeClr>
                  </a:solidFill>
                  <a:latin typeface="Liberation Mono"/>
                  <a:ea typeface="Verdana" panose="020B0604030504040204" pitchFamily="34" charset="0"/>
                  <a:cs typeface="Arial" panose="020B0604020202020204" pitchFamily="34" charset="0"/>
                </a:rPr>
                <a:t>sql_mode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p:txBody>
        </p:sp>
        <p:sp>
          <p:nvSpPr>
            <p:cNvPr id="8" name="Rectangle 7">
              <a:extLst>
                <a:ext uri="{FF2B5EF4-FFF2-40B4-BE49-F238E27FC236}">
                  <a16:creationId xmlns="" xmlns:a16="http://schemas.microsoft.com/office/drawing/2014/main" id="{55328186-23CC-47A1-98EE-9E406494D00F}"/>
                </a:ext>
              </a:extLst>
            </p:cNvPr>
            <p:cNvSpPr/>
            <p:nvPr/>
          </p:nvSpPr>
          <p:spPr>
            <a:xfrm>
              <a:off x="407366" y="2483604"/>
              <a:ext cx="2467207" cy="369332"/>
            </a:xfrm>
            <a:prstGeom prst="rect">
              <a:avLst/>
            </a:prstGeom>
          </p:spPr>
          <p:txBody>
            <a:bodyPr wrap="square">
              <a:spAutoFit/>
            </a:bodyPr>
            <a:lstStyle/>
            <a:p>
              <a:r>
                <a:rPr lang="en-IN" dirty="0">
                  <a:solidFill>
                    <a:schemeClr val="tx2"/>
                  </a:solidFill>
                  <a:latin typeface="Arial" panose="020B0604020202020204" pitchFamily="34" charset="0"/>
                  <a:cs typeface="Arial" panose="020B0604020202020204" pitchFamily="34" charset="0"/>
                </a:rPr>
                <a:t>Try Out</a:t>
              </a:r>
            </a:p>
          </p:txBody>
        </p:sp>
      </p:grpSp>
      <p:sp>
        <p:nvSpPr>
          <p:cNvPr id="9" name="TextBox 8">
            <a:extLst>
              <a:ext uri="{FF2B5EF4-FFF2-40B4-BE49-F238E27FC236}">
                <a16:creationId xmlns="" xmlns:a16="http://schemas.microsoft.com/office/drawing/2014/main" id="{DE611490-F9AA-433E-9E68-9AAF7CB4899C}"/>
              </a:ext>
            </a:extLst>
          </p:cNvPr>
          <p:cNvSpPr txBox="1"/>
          <p:nvPr/>
        </p:nvSpPr>
        <p:spPr>
          <a:xfrm>
            <a:off x="5663953" y="2069763"/>
            <a:ext cx="6253514" cy="738664"/>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accent5">
                    <a:lumMod val="75000"/>
                  </a:schemeClr>
                </a:solidFill>
                <a:latin typeface="Arial" panose="020B0604020202020204" pitchFamily="34" charset="0"/>
                <a:cs typeface="Arial" panose="020B0604020202020204" pitchFamily="34" charset="0"/>
              </a:rPr>
              <a:t>In CHAR, if a table contains value 'a', an attempt to store 'a ' causes a duplicate-key error.</a:t>
            </a:r>
          </a:p>
        </p:txBody>
      </p:sp>
      <p:cxnSp>
        <p:nvCxnSpPr>
          <p:cNvPr id="11" name="Straight Connector 10">
            <a:extLst>
              <a:ext uri="{FF2B5EF4-FFF2-40B4-BE49-F238E27FC236}">
                <a16:creationId xmlns="" xmlns:a16="http://schemas.microsoft.com/office/drawing/2014/main" id="{0F0CF518-F3B6-48FC-8205-DE520DA50474}"/>
              </a:ext>
            </a:extLst>
          </p:cNvPr>
          <p:cNvCxnSpPr/>
          <p:nvPr/>
        </p:nvCxnSpPr>
        <p:spPr>
          <a:xfrm>
            <a:off x="5591944" y="2069763"/>
            <a:ext cx="0" cy="459959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FD8F9865-BD77-4090-9C88-BCFC65A38614}"/>
              </a:ext>
            </a:extLst>
          </p:cNvPr>
          <p:cNvSpPr txBox="1"/>
          <p:nvPr/>
        </p:nvSpPr>
        <p:spPr>
          <a:xfrm>
            <a:off x="5978940" y="2988821"/>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latin typeface="Liberation Mono"/>
                <a:ea typeface="Verdana" panose="020B0604030504040204" pitchFamily="34" charset="0"/>
              </a:rPr>
              <a:t>,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sp>
        <p:nvSpPr>
          <p:cNvPr id="14" name="TextBox 13">
            <a:extLst>
              <a:ext uri="{FF2B5EF4-FFF2-40B4-BE49-F238E27FC236}">
                <a16:creationId xmlns="" xmlns:a16="http://schemas.microsoft.com/office/drawing/2014/main" id="{82F88ECD-26D4-4310-962E-8A746600593B}"/>
              </a:ext>
            </a:extLst>
          </p:cNvPr>
          <p:cNvSpPr txBox="1"/>
          <p:nvPr/>
        </p:nvSpPr>
        <p:spPr>
          <a:xfrm>
            <a:off x="5978940" y="4542800"/>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cxnSp>
        <p:nvCxnSpPr>
          <p:cNvPr id="16" name="Straight Connector 15">
            <a:extLst>
              <a:ext uri="{FF2B5EF4-FFF2-40B4-BE49-F238E27FC236}">
                <a16:creationId xmlns="" xmlns:a16="http://schemas.microsoft.com/office/drawing/2014/main" id="{B0505020-0953-4175-B1C6-7DD3CED3C409}"/>
              </a:ext>
            </a:extLst>
          </p:cNvPr>
          <p:cNvCxnSpPr/>
          <p:nvPr/>
        </p:nvCxnSpPr>
        <p:spPr>
          <a:xfrm>
            <a:off x="5768351" y="4293096"/>
            <a:ext cx="623230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905120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 xmlns:a16="http://schemas.microsoft.com/office/drawing/2014/main" val="20000"/>
                    </a:ext>
                  </a:extLst>
                </a:gridCol>
                <a:gridCol w="954106">
                  <a:extLst>
                    <a:ext uri="{9D8B030D-6E8A-4147-A177-3AD203B41FA5}">
                      <a16:colId xmlns="" xmlns:a16="http://schemas.microsoft.com/office/drawing/2014/main" val="20001"/>
                    </a:ext>
                  </a:extLst>
                </a:gridCol>
                <a:gridCol w="6091600">
                  <a:extLst>
                    <a:ext uri="{9D8B030D-6E8A-4147-A177-3AD203B41FA5}">
                      <a16:colId xmlns=""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 xmlns:a16="http://schemas.microsoft.com/office/drawing/2014/main"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411780" y="4917509"/>
            <a:ext cx="11444861" cy="400110"/>
          </a:xfrm>
          <a:prstGeom prst="rect">
            <a:avLst/>
          </a:prstGeom>
          <a:solidFill>
            <a:schemeClr val="bg2"/>
          </a:solidFill>
        </p:spPr>
        <p:txBody>
          <a:bodyPr wrap="square">
            <a:spAutoFit/>
          </a:bodyPr>
          <a:lstStyle/>
          <a:p>
            <a:r>
              <a:rPr lang="en-IN" sz="2000" dirty="0">
                <a:solidFill>
                  <a:srgbClr val="0070C0"/>
                </a:solidFill>
                <a:latin typeface="Palatino Linotype" panose="02040502050505030304" pitchFamily="18" charset="0"/>
                <a:cs typeface="Segoe UI Light" panose="020B0502040204020203" pitchFamily="34" charset="0"/>
              </a:rPr>
              <a:t> For: float(M,D), double(M,D) or decimal(M,D), M must be &gt;= D</a:t>
            </a:r>
          </a:p>
        </p:txBody>
      </p:sp>
      <p:sp>
        <p:nvSpPr>
          <p:cNvPr id="6" name="TextBox 5"/>
          <p:cNvSpPr txBox="1"/>
          <p:nvPr/>
        </p:nvSpPr>
        <p:spPr>
          <a:xfrm>
            <a:off x="375990" y="6307137"/>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p>
        </p:txBody>
      </p:sp>
      <p:sp>
        <p:nvSpPr>
          <p:cNvPr id="7" name="Rectangle 6">
            <a:extLst>
              <a:ext uri="{FF2B5EF4-FFF2-40B4-BE49-F238E27FC236}">
                <a16:creationId xmlns="" xmlns:a16="http://schemas.microsoft.com/office/drawing/2014/main" id="{CC46B81B-104B-4F7C-B3F5-CAC173C4CCDB}"/>
              </a:ext>
            </a:extLst>
          </p:cNvPr>
          <p:cNvSpPr/>
          <p:nvPr/>
        </p:nvSpPr>
        <p:spPr>
          <a:xfrm>
            <a:off x="407368" y="5517232"/>
            <a:ext cx="11449272" cy="646331"/>
          </a:xfrm>
          <a:prstGeom prst="rect">
            <a:avLst/>
          </a:prstGeom>
        </p:spPr>
        <p:txBody>
          <a:bodyPr wrap="square">
            <a:spAutoFit/>
          </a:bodyPr>
          <a:lstStyle/>
          <a:p>
            <a:r>
              <a:rPr lang="en-IN" dirty="0">
                <a:solidFill>
                  <a:schemeClr val="accent5">
                    <a:lumMod val="50000"/>
                  </a:schemeClr>
                </a:solidFill>
                <a:latin typeface="Palatino Linotype" panose="02040502050505030304" pitchFamily="18" charset="0"/>
              </a:rPr>
              <a:t>Here, </a:t>
            </a:r>
            <a:r>
              <a:rPr lang="en-IN" b="1" dirty="0">
                <a:solidFill>
                  <a:schemeClr val="accent5">
                    <a:lumMod val="50000"/>
                  </a:schemeClr>
                </a:solidFill>
                <a:latin typeface="Palatino Linotype" panose="02040502050505030304" pitchFamily="18" charset="0"/>
              </a:rPr>
              <a:t>(M,D)</a:t>
            </a:r>
            <a:r>
              <a:rPr lang="en-IN" dirty="0">
                <a:solidFill>
                  <a:schemeClr val="accent5">
                    <a:lumMod val="50000"/>
                  </a:schemeClr>
                </a:solidFill>
                <a:latin typeface="Palatino Linotype" panose="02040502050505030304" pitchFamily="18" charset="0"/>
              </a:rPr>
              <a:t> means than values can be stored with up to </a:t>
            </a:r>
            <a:r>
              <a:rPr lang="en-IN" b="1" i="1" dirty="0">
                <a:solidFill>
                  <a:schemeClr val="accent5">
                    <a:lumMod val="50000"/>
                  </a:schemeClr>
                </a:solidFill>
                <a:latin typeface="Palatino Linotype" panose="02040502050505030304" pitchFamily="18" charset="0"/>
              </a:rPr>
              <a:t>M</a:t>
            </a:r>
            <a:r>
              <a:rPr lang="en-IN" dirty="0">
                <a:solidFill>
                  <a:schemeClr val="accent5">
                    <a:lumMod val="50000"/>
                  </a:schemeClr>
                </a:solidFill>
                <a:latin typeface="Palatino Linotype" panose="02040502050505030304" pitchFamily="18" charset="0"/>
              </a:rPr>
              <a:t> digits in total, of which </a:t>
            </a:r>
            <a:r>
              <a:rPr lang="en-IN" b="1" i="1" dirty="0">
                <a:solidFill>
                  <a:schemeClr val="accent5">
                    <a:lumMod val="50000"/>
                  </a:schemeClr>
                </a:solidFill>
                <a:latin typeface="Palatino Linotype" panose="02040502050505030304" pitchFamily="18" charset="0"/>
              </a:rPr>
              <a:t>D</a:t>
            </a:r>
            <a:r>
              <a:rPr lang="en-IN" dirty="0">
                <a:solidFill>
                  <a:schemeClr val="accent5">
                    <a:lumMod val="50000"/>
                  </a:schemeClr>
                </a:solidFill>
                <a:latin typeface="Palatino Linotype" panose="02040502050505030304" pitchFamily="18" charset="0"/>
              </a:rPr>
              <a:t> digits may be after the decimal point.</a:t>
            </a:r>
          </a:p>
        </p:txBody>
      </p:sp>
    </p:spTree>
    <p:extLst>
      <p:ext uri="{BB962C8B-B14F-4D97-AF65-F5344CB8AC3E}">
        <p14:creationId xmlns="" xmlns:p14="http://schemas.microsoft.com/office/powerpoint/2010/main" val="411593760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 xmlns:a16="http://schemas.microsoft.com/office/drawing/2014/main" val="20000"/>
                    </a:ext>
                  </a:extLst>
                </a:gridCol>
                <a:gridCol w="2641974">
                  <a:extLst>
                    <a:ext uri="{9D8B030D-6E8A-4147-A177-3AD203B41FA5}">
                      <a16:colId xmlns="" xmlns:a16="http://schemas.microsoft.com/office/drawing/2014/main" val="20001"/>
                    </a:ext>
                  </a:extLst>
                </a:gridCol>
                <a:gridCol w="4227159">
                  <a:extLst>
                    <a:ext uri="{9D8B030D-6E8A-4147-A177-3AD203B41FA5}">
                      <a16:colId xmlns=""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22903724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198884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a:extLst>
              <a:ext uri="{FF2B5EF4-FFF2-40B4-BE49-F238E27FC236}">
                <a16:creationId xmlns="" xmlns:a16="http://schemas.microsoft.com/office/drawing/2014/main" id="{70952861-E6C5-47C2-93FA-DA6AAD9E7DAD}"/>
              </a:ext>
            </a:extLst>
          </p:cNvPr>
          <p:cNvSpPr/>
          <p:nvPr/>
        </p:nvSpPr>
        <p:spPr>
          <a:xfrm>
            <a:off x="1676400" y="692696"/>
            <a:ext cx="4511428" cy="369332"/>
          </a:xfrm>
          <a:prstGeom prst="rect">
            <a:avLst/>
          </a:prstGeom>
        </p:spPr>
        <p:txBody>
          <a:bodyPr wrap="none">
            <a:spAutoFit/>
          </a:bodyPr>
          <a:lstStyle/>
          <a:p>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a:t>
            </a:r>
            <a:r>
              <a:rPr lang="en-IN" dirty="0">
                <a:solidFill>
                  <a:srgbClr val="E12F2B"/>
                </a:solidFill>
                <a:latin typeface="Liberation Mono"/>
                <a:cs typeface="Arial" panose="020B0604020202020204" pitchFamily="34" charset="0"/>
              </a:rPr>
              <a:t>`123`</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a:t>
            </a:r>
            <a:r>
              <a:rPr lang="en-IN" dirty="0">
                <a:solidFill>
                  <a:srgbClr val="834689"/>
                </a:solidFill>
                <a:latin typeface="Liberation Mono"/>
              </a:rPr>
              <a:t>INT</a:t>
            </a:r>
            <a:r>
              <a:rPr lang="en-IN" dirty="0">
                <a:latin typeface="Liberation Mono"/>
                <a:cs typeface="Arial" panose="020B0604020202020204" pitchFamily="34" charset="0"/>
              </a:rPr>
              <a:t>, c2 </a:t>
            </a:r>
            <a:r>
              <a:rPr lang="en-IN" dirty="0">
                <a:solidFill>
                  <a:srgbClr val="834689"/>
                </a:solidFill>
                <a:latin typeface="Liberation Mono"/>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6" name="Rectangle 5">
            <a:extLst>
              <a:ext uri="{FF2B5EF4-FFF2-40B4-BE49-F238E27FC236}">
                <a16:creationId xmlns="" xmlns:a16="http://schemas.microsoft.com/office/drawing/2014/main" id="{D05C45AA-4344-457B-946D-7E2D8508B28A}"/>
              </a:ext>
            </a:extLst>
          </p:cNvPr>
          <p:cNvSpPr/>
          <p:nvPr/>
        </p:nvSpPr>
        <p:spPr>
          <a:xfrm>
            <a:off x="478582" y="3356992"/>
            <a:ext cx="11306050" cy="169277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7" name="Rectangle 6">
            <a:extLst>
              <a:ext uri="{FF2B5EF4-FFF2-40B4-BE49-F238E27FC236}">
                <a16:creationId xmlns="" xmlns:a16="http://schemas.microsoft.com/office/drawing/2014/main" id="{6A1337E7-EA2D-4FF4-8F1A-0FD70109FB9D}"/>
              </a:ext>
            </a:extLst>
          </p:cNvPr>
          <p:cNvSpPr/>
          <p:nvPr/>
        </p:nvSpPr>
        <p:spPr>
          <a:xfrm>
            <a:off x="2166300" y="2807931"/>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 xmlns:a16="http://schemas.microsoft.com/office/drawing/2014/main" id="{D3D08B3E-D2EE-4D3C-A614-3FE7A6911A79}"/>
              </a:ext>
            </a:extLst>
          </p:cNvPr>
          <p:cNvSpPr/>
          <p:nvPr/>
        </p:nvSpPr>
        <p:spPr>
          <a:xfrm>
            <a:off x="478582" y="5157192"/>
            <a:ext cx="11306050"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Tree>
    <p:extLst>
      <p:ext uri="{BB962C8B-B14F-4D97-AF65-F5344CB8AC3E}">
        <p14:creationId xmlns="" xmlns:p14="http://schemas.microsoft.com/office/powerpoint/2010/main" val="11189968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 xmlns:a16="http://schemas.microsoft.com/office/drawing/2014/main" id="{FB0BB18C-8E26-4C89-9176-D2A64173C529}"/>
              </a:ext>
            </a:extLst>
          </p:cNvPr>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(create_defineation, . . .)</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dirty="0">
                <a:solidFill>
                  <a:schemeClr val="tx1">
                    <a:lumMod val="75000"/>
                    <a:lumOff val="25000"/>
                  </a:schemeClr>
                </a:solidFill>
                <a:latin typeface="Liberation Mono"/>
              </a:rPr>
              <a:t>create_definition:</a:t>
            </a:r>
          </a:p>
          <a:p>
            <a:r>
              <a:rPr lang="en-US" sz="2000" dirty="0">
                <a:solidFill>
                  <a:schemeClr val="tx1">
                    <a:lumMod val="75000"/>
                    <a:lumOff val="25000"/>
                  </a:schemeClr>
                </a:solidFill>
                <a:latin typeface="Liberation Mono"/>
              </a:rPr>
              <a:t>    col_name column_definition</a:t>
            </a:r>
          </a:p>
          <a:p>
            <a:endParaRPr lang="en-US" sz="2000" dirty="0">
              <a:solidFill>
                <a:srgbClr val="0077AA"/>
              </a:solidFill>
              <a:latin typeface="Liberation Mono"/>
            </a:endParaRPr>
          </a:p>
          <a:p>
            <a:r>
              <a:rPr lang="en-US" sz="2000" dirty="0">
                <a:solidFill>
                  <a:schemeClr val="tx1">
                    <a:lumMod val="75000"/>
                    <a:lumOff val="25000"/>
                  </a:schemeClr>
                </a:solidFill>
                <a:latin typeface="Liberation Mono"/>
              </a:rPr>
              <a:t>column_definition:</a:t>
            </a:r>
          </a:p>
          <a:p>
            <a:r>
              <a:rPr lang="en-US" sz="2000" dirty="0">
                <a:solidFill>
                  <a:schemeClr val="tx1">
                    <a:lumMod val="75000"/>
                    <a:lumOff val="25000"/>
                  </a:schemeClr>
                </a:solidFill>
                <a:latin typeface="Liberation Mono"/>
              </a:rPr>
              <a:t>    data_type [NOT NULL | NULL] [DEFAULT default_value]</a:t>
            </a:r>
          </a:p>
          <a:p>
            <a:r>
              <a:rPr lang="en-US" sz="2000" dirty="0">
                <a:solidFill>
                  <a:schemeClr val="tx1">
                    <a:lumMod val="75000"/>
                    <a:lumOff val="25000"/>
                  </a:schemeClr>
                </a:solidFill>
                <a:latin typeface="Liberation Mono"/>
              </a:rPr>
              <a:t>      [AUTO_INCREMENT] [UNIQUE [KEY] | [PRIMARY] KEY]</a:t>
            </a:r>
          </a:p>
          <a:p>
            <a:r>
              <a:rPr lang="en-US" sz="2000" dirty="0">
                <a:solidFill>
                  <a:schemeClr val="tx1">
                    <a:lumMod val="75000"/>
                    <a:lumOff val="25000"/>
                  </a:schemeClr>
                </a:solidFill>
                <a:latin typeface="Liberation Mono"/>
              </a:rPr>
              <a:t>      [reference_definition]</a:t>
            </a:r>
          </a:p>
          <a:p>
            <a:r>
              <a:rPr lang="en-US" sz="2000" dirty="0">
                <a:solidFill>
                  <a:schemeClr val="tx1">
                    <a:lumMod val="75000"/>
                    <a:lumOff val="25000"/>
                  </a:schemeClr>
                </a:solidFill>
                <a:latin typeface="Liberation Mono"/>
              </a:rPr>
              <a:t>  |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 xmlns:a16="http://schemas.microsoft.com/office/drawing/2014/main"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 xmlns:a16="http://schemas.microsoft.com/office/drawing/2014/main"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 xmlns:a16="http://schemas.microsoft.com/office/drawing/2014/main"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 xmlns:p14="http://schemas.microsoft.com/office/powerpoint/2010/main" val="238098762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 xmlns:a16="http://schemas.microsoft.com/office/drawing/2014/main" id="{5814061B-FECC-4530-8E1D-B568053BB043}"/>
              </a:ext>
            </a:extLst>
          </p:cNvPr>
          <p:cNvSpPr/>
          <p:nvPr/>
        </p:nvSpPr>
        <p:spPr>
          <a:xfrm>
            <a:off x="2927648" y="3228945"/>
            <a:ext cx="6552728" cy="400110"/>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 xmlns:p14="http://schemas.microsoft.com/office/powerpoint/2010/main" val="313717845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1354084"/>
            <a:ext cx="11987239" cy="369332"/>
          </a:xfrm>
          <a:prstGeom prst="rect">
            <a:avLst/>
          </a:prstGeom>
        </p:spPr>
        <p:txBody>
          <a:bodyPr wrap="square">
            <a:spAutoFit/>
          </a:bodyPr>
          <a:lstStyle/>
          <a:p>
            <a:r>
              <a:rPr lang="en-US" dirty="0"/>
              <a:t>The </a:t>
            </a:r>
            <a:r>
              <a:rPr lang="en-US" b="1" dirty="0"/>
              <a:t>DEFAULT</a:t>
            </a:r>
            <a:r>
              <a:rPr lang="en-US" dirty="0"/>
              <a:t> specifies a </a:t>
            </a:r>
            <a:r>
              <a:rPr lang="en-US" b="1" dirty="0"/>
              <a:t>default</a:t>
            </a:r>
            <a:r>
              <a:rPr lang="en-US" dirty="0"/>
              <a:t> value for the column.</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390870" y="3755935"/>
            <a:ext cx="4767765" cy="2985433"/>
          </a:xfrm>
          <a:prstGeom prst="rect">
            <a:avLst/>
          </a:prstGeom>
        </p:spPr>
        <p:txBody>
          <a:bodyPr wrap="square">
            <a:spAutoFit/>
          </a:bodyPr>
          <a:lstStyle/>
          <a:p>
            <a:r>
              <a:rPr lang="en-US" sz="1800" dirty="0">
                <a:solidFill>
                  <a:srgbClr val="00B050"/>
                </a:solidFill>
                <a:latin typeface="Liberation Mono"/>
                <a:ea typeface="Times New Roman" panose="02020603050405020304" pitchFamily="18" charset="0"/>
                <a:cs typeface="Arial" panose="020B0604020202020204" pitchFamily="34" charset="0"/>
              </a:rPr>
              <a:t># version 8.0 and above.</a:t>
            </a:r>
          </a:p>
          <a:p>
            <a:endParaRPr lang="en-US" sz="800" dirty="0">
              <a:solidFill>
                <a:srgbClr val="0077AA"/>
              </a:solidFill>
              <a:latin typeface="Liberation Mono"/>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CREATE TABLE </a:t>
            </a:r>
            <a:r>
              <a:rPr lang="en-US" dirty="0">
                <a:latin typeface="Liberation Mono"/>
                <a:ea typeface="Times New Roman" panose="02020603050405020304" pitchFamily="18" charset="0"/>
                <a:cs typeface="Arial" panose="020B0604020202020204" pitchFamily="34" charset="0"/>
              </a:rPr>
              <a:t>empl</a:t>
            </a:r>
            <a:r>
              <a:rPr lang="en-US" dirty="0">
                <a:solidFill>
                  <a:srgbClr val="0077AA"/>
                </a:solidFill>
                <a:latin typeface="Liberation Mono"/>
                <a:ea typeface="Times New Roman" panose="02020603050405020304" pitchFamily="18" charset="0"/>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C00000"/>
                </a:solidFill>
                <a:latin typeface="Liberation Mono"/>
                <a:cs typeface="Arial" panose="020B0604020202020204" pitchFamily="34" charset="0"/>
              </a:rPr>
              <a:t>PRIMARY KEY</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firstName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a:t>
            </a:r>
            <a:r>
              <a:rPr lang="en-US" dirty="0">
                <a:solidFill>
                  <a:srgbClr val="834689"/>
                </a:solidFill>
                <a:latin typeface="Liberation Mono"/>
                <a:cs typeface="Arial" panose="020B0604020202020204" pitchFamily="34" charset="0"/>
              </a:rPr>
              <a:t>45</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phone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(10) </a:t>
            </a:r>
            <a:r>
              <a:rPr lang="en-US" dirty="0">
                <a:solidFill>
                  <a:srgbClr val="006699"/>
                </a:solidFill>
                <a:latin typeface="Liberation Mono"/>
              </a:rPr>
              <a:t>DEFAULT</a:t>
            </a:r>
            <a:r>
              <a:rPr lang="en-US" b="1" dirty="0">
                <a:solidFill>
                  <a:srgbClr val="C00000"/>
                </a:solidFill>
                <a:latin typeface="Liberation Mono"/>
                <a:cs typeface="Arial" panose="020B0604020202020204" pitchFamily="34" charset="0"/>
              </a:rPr>
              <a:t> </a:t>
            </a:r>
            <a:r>
              <a:rPr lang="en-US" dirty="0">
                <a:solidFill>
                  <a:srgbClr val="669900"/>
                </a:solidFill>
                <a:latin typeface="Liberation Mono"/>
              </a:rPr>
              <a:t>'PUNE'</a:t>
            </a:r>
            <a:r>
              <a:rPr lang="en-US" dirty="0">
                <a:latin typeface="Liberation Mono"/>
                <a:cs typeface="Arial" panose="020B0604020202020204" pitchFamily="34" charset="0"/>
              </a:rPr>
              <a:t>,</a:t>
            </a:r>
          </a:p>
          <a:p>
            <a:pPr marL="273050"/>
            <a:r>
              <a:rPr lang="en-US" dirty="0">
                <a:latin typeface="Liberation Mono"/>
                <a:cs typeface="Arial" panose="020B0604020202020204" pitchFamily="34" charset="0"/>
              </a:rPr>
              <a:t>   salary</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latin typeface="Liberation Mono"/>
                <a:cs typeface="Arial" panose="020B0604020202020204" pitchFamily="34" charset="0"/>
              </a:rPr>
              <a:t>   total</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006699"/>
                </a:solidFill>
                <a:latin typeface="Liberation Mono"/>
              </a:rPr>
              <a:t>DEFAULT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salary </a:t>
            </a:r>
            <a:r>
              <a:rPr lang="en-US" dirty="0">
                <a:solidFill>
                  <a:schemeClr val="accent5">
                    <a:lumMod val="75000"/>
                  </a:schemeClr>
                </a:solidFill>
                <a:latin typeface="Liberation Mono"/>
                <a:cs typeface="Arial" panose="020B0604020202020204" pitchFamily="34" charset="0"/>
              </a:rPr>
              <a:t>+</a:t>
            </a:r>
            <a:r>
              <a:rPr lang="en-US" b="1" dirty="0">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a:t>
            </a:r>
            <a:endParaRPr lang="en-US" sz="2000" dirty="0">
              <a:solidFill>
                <a:srgbClr val="834689"/>
              </a:solidFill>
              <a:latin typeface="Liberation Mono"/>
              <a:ea typeface="Times New Roman" panose="02020603050405020304" pitchFamily="18" charset="0"/>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a:t>
            </a:r>
          </a:p>
        </p:txBody>
      </p:sp>
      <p:sp>
        <p:nvSpPr>
          <p:cNvPr id="6" name="Rectangle 5">
            <a:extLst>
              <a:ext uri="{FF2B5EF4-FFF2-40B4-BE49-F238E27FC236}">
                <a16:creationId xmlns=""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a:t>
            </a:r>
          </a:p>
        </p:txBody>
      </p:sp>
      <p:sp>
        <p:nvSpPr>
          <p:cNvPr id="7" name="TextBox 6">
            <a:extLst>
              <a:ext uri="{FF2B5EF4-FFF2-40B4-BE49-F238E27FC236}">
                <a16:creationId xmlns="" xmlns:a16="http://schemas.microsoft.com/office/drawing/2014/main" id="{7AB23FA4-579C-49F6-970F-BA30755F4559}"/>
              </a:ext>
            </a:extLst>
          </p:cNvPr>
          <p:cNvSpPr txBox="1"/>
          <p:nvPr/>
        </p:nvSpPr>
        <p:spPr>
          <a:xfrm>
            <a:off x="390870" y="1919008"/>
            <a:ext cx="469453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postID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postDate </a:t>
            </a:r>
            <a:r>
              <a:rPr lang="en-IN" dirty="0">
                <a:solidFill>
                  <a:srgbClr val="834689"/>
                </a:solidFill>
                <a:latin typeface="Liberation Mono"/>
                <a:cs typeface="Arial" panose="020B0604020202020204" pitchFamily="34" charset="0"/>
              </a:rPr>
              <a:t>DATETIME</a:t>
            </a:r>
            <a:r>
              <a:rPr lang="en-IN" dirty="0">
                <a:latin typeface="Liberation Mono"/>
                <a:cs typeface="Arial" panose="020B0604020202020204" pitchFamily="34" charset="0"/>
              </a:rPr>
              <a:t> </a:t>
            </a:r>
            <a:r>
              <a:rPr lang="en-IN" dirty="0">
                <a:solidFill>
                  <a:srgbClr val="006699"/>
                </a:solidFill>
                <a:latin typeface="Liberation Mono"/>
              </a:rPr>
              <a:t>DEFAULT</a:t>
            </a:r>
            <a:r>
              <a:rPr lang="en-IN" dirty="0">
                <a:latin typeface="Liberation Mono"/>
                <a:cs typeface="Arial" panose="020B0604020202020204" pitchFamily="34" charset="0"/>
              </a:rPr>
              <a:t> </a:t>
            </a:r>
            <a:r>
              <a:rPr lang="en-IN" dirty="0">
                <a:solidFill>
                  <a:schemeClr val="accent5">
                    <a:lumMod val="50000"/>
                  </a:schemeClr>
                </a:solidFill>
                <a:latin typeface="Liberation Mono"/>
                <a:cs typeface="Arial" panose="020B0604020202020204" pitchFamily="34" charset="0"/>
              </a:rPr>
              <a:t>NOW(),</a:t>
            </a:r>
          </a:p>
          <a:p>
            <a:pPr marL="273050"/>
            <a:r>
              <a:rPr lang="en-IN" dirty="0">
                <a:latin typeface="Liberation Mono"/>
                <a:cs typeface="Arial" panose="020B0604020202020204" pitchFamily="34" charset="0"/>
              </a:rPr>
              <a:t>   deleted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grpSp>
        <p:nvGrpSpPr>
          <p:cNvPr id="2" name="Group 1">
            <a:extLst>
              <a:ext uri="{FF2B5EF4-FFF2-40B4-BE49-F238E27FC236}">
                <a16:creationId xmlns="" xmlns:a16="http://schemas.microsoft.com/office/drawing/2014/main" id="{5011ED6B-7D84-4474-8C0B-72B9A136A0B9}"/>
              </a:ext>
            </a:extLst>
          </p:cNvPr>
          <p:cNvGrpSpPr/>
          <p:nvPr/>
        </p:nvGrpSpPr>
        <p:grpSpPr>
          <a:xfrm>
            <a:off x="5216691" y="4317290"/>
            <a:ext cx="6752950" cy="2243387"/>
            <a:chOff x="5231904" y="3356992"/>
            <a:chExt cx="6752950" cy="2243387"/>
          </a:xfrm>
        </p:grpSpPr>
        <p:pic>
          <p:nvPicPr>
            <p:cNvPr id="3" name="Picture 2">
              <a:extLst>
                <a:ext uri="{FF2B5EF4-FFF2-40B4-BE49-F238E27FC236}">
                  <a16:creationId xmlns="" xmlns:a16="http://schemas.microsoft.com/office/drawing/2014/main" id="{2C07C1E4-F0E0-490D-931C-D2C7CAE00DC8}"/>
                </a:ext>
              </a:extLst>
            </p:cNvPr>
            <p:cNvPicPr>
              <a:picLocks noChangeAspect="1"/>
            </p:cNvPicPr>
            <p:nvPr/>
          </p:nvPicPr>
          <p:blipFill>
            <a:blip r:embed="rId2"/>
            <a:stretch>
              <a:fillRect/>
            </a:stretch>
          </p:blipFill>
          <p:spPr>
            <a:xfrm>
              <a:off x="5231904" y="3356992"/>
              <a:ext cx="6752950" cy="2243387"/>
            </a:xfrm>
            <a:prstGeom prst="rect">
              <a:avLst/>
            </a:prstGeom>
          </p:spPr>
        </p:pic>
        <p:sp>
          <p:nvSpPr>
            <p:cNvPr id="4" name="Rectangle 3">
              <a:extLst>
                <a:ext uri="{FF2B5EF4-FFF2-40B4-BE49-F238E27FC236}">
                  <a16:creationId xmlns="" xmlns:a16="http://schemas.microsoft.com/office/drawing/2014/main" id="{9FC47D14-8E83-45AD-969B-984439A6AD0E}"/>
                </a:ext>
              </a:extLst>
            </p:cNvPr>
            <p:cNvSpPr/>
            <p:nvPr/>
          </p:nvSpPr>
          <p:spPr>
            <a:xfrm>
              <a:off x="5533888" y="5215086"/>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a:extLst>
              <a:ext uri="{FF2B5EF4-FFF2-40B4-BE49-F238E27FC236}">
                <a16:creationId xmlns="" xmlns:a16="http://schemas.microsoft.com/office/drawing/2014/main" id="{AEE9C3E1-0719-4A27-B187-7407F605FB58}"/>
              </a:ext>
            </a:extLst>
          </p:cNvPr>
          <p:cNvGrpSpPr/>
          <p:nvPr/>
        </p:nvGrpSpPr>
        <p:grpSpPr>
          <a:xfrm>
            <a:off x="5216691" y="1919008"/>
            <a:ext cx="6841394" cy="1624549"/>
            <a:chOff x="5216691" y="1257620"/>
            <a:chExt cx="6841394" cy="1624549"/>
          </a:xfrm>
        </p:grpSpPr>
        <p:pic>
          <p:nvPicPr>
            <p:cNvPr id="10" name="Picture 9">
              <a:extLst>
                <a:ext uri="{FF2B5EF4-FFF2-40B4-BE49-F238E27FC236}">
                  <a16:creationId xmlns="" xmlns:a16="http://schemas.microsoft.com/office/drawing/2014/main" id="{70C9F16D-D58C-4FCE-980F-42206A4B822C}"/>
                </a:ext>
              </a:extLst>
            </p:cNvPr>
            <p:cNvPicPr>
              <a:picLocks noChangeAspect="1"/>
            </p:cNvPicPr>
            <p:nvPr/>
          </p:nvPicPr>
          <p:blipFill>
            <a:blip r:embed="rId3"/>
            <a:stretch>
              <a:fillRect/>
            </a:stretch>
          </p:blipFill>
          <p:spPr>
            <a:xfrm>
              <a:off x="5216691" y="1257620"/>
              <a:ext cx="6841394" cy="1624549"/>
            </a:xfrm>
            <a:prstGeom prst="rect">
              <a:avLst/>
            </a:prstGeom>
          </p:spPr>
        </p:pic>
        <p:sp>
          <p:nvSpPr>
            <p:cNvPr id="11" name="Rectangle 10">
              <a:extLst>
                <a:ext uri="{FF2B5EF4-FFF2-40B4-BE49-F238E27FC236}">
                  <a16:creationId xmlns="" xmlns:a16="http://schemas.microsoft.com/office/drawing/2014/main" id="{366CB8D7-10DC-463F-A467-E513D01DF4C5}"/>
                </a:ext>
              </a:extLst>
            </p:cNvPr>
            <p:cNvSpPr/>
            <p:nvPr/>
          </p:nvSpPr>
          <p:spPr>
            <a:xfrm>
              <a:off x="5533888" y="2194781"/>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a:extLst>
              <a:ext uri="{FF2B5EF4-FFF2-40B4-BE49-F238E27FC236}">
                <a16:creationId xmlns="" xmlns:a16="http://schemas.microsoft.com/office/drawing/2014/main" id="{E18648F9-AB52-43A1-90C5-DD6976468932}"/>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16646603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DEFAULT </a:t>
            </a:r>
            <a:r>
              <a:rPr lang="en-US" dirty="0"/>
              <a:t>example.</a:t>
            </a:r>
            <a:endParaRPr lang="en-IN"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a:t>
            </a:r>
          </a:p>
        </p:txBody>
      </p:sp>
      <p:sp>
        <p:nvSpPr>
          <p:cNvPr id="7" name="TextBox 6">
            <a:extLst>
              <a:ext uri="{FF2B5EF4-FFF2-40B4-BE49-F238E27FC236}">
                <a16:creationId xmlns="" xmlns:a16="http://schemas.microsoft.com/office/drawing/2014/main" id="{7AB23FA4-579C-49F6-970F-BA30755F4559}"/>
              </a:ext>
            </a:extLst>
          </p:cNvPr>
          <p:cNvSpPr txBox="1"/>
          <p:nvPr/>
        </p:nvSpPr>
        <p:spPr>
          <a:xfrm>
            <a:off x="390870" y="1257620"/>
            <a:ext cx="10889706" cy="420435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temp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100,</a:t>
            </a:r>
          </a:p>
          <a:p>
            <a:pPr marL="273050"/>
            <a:r>
              <a:rPr lang="en-IN" dirty="0">
                <a:latin typeface="Liberation Mono"/>
                <a:cs typeface="Arial" panose="020B0604020202020204" pitchFamily="34" charset="0"/>
              </a:rPr>
              <a:t>   c3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200,</a:t>
            </a:r>
          </a:p>
          <a:p>
            <a:pPr marL="273050"/>
            <a:r>
              <a:rPr lang="en-IN" dirty="0">
                <a:latin typeface="Liberation Mono"/>
                <a:cs typeface="Arial" panose="020B0604020202020204" pitchFamily="34" charset="0"/>
              </a:rPr>
              <a:t>   c4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c5</a:t>
            </a:r>
            <a:r>
              <a:rPr lang="en-IN" dirty="0">
                <a:solidFill>
                  <a:srgbClr val="834689"/>
                </a:solidFill>
                <a:latin typeface="Liberation Mono"/>
                <a:cs typeface="Arial" panose="020B0604020202020204" pitchFamily="34" charset="0"/>
              </a:rPr>
              <a:t> INT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endParaRPr lang="en-IN" dirty="0">
              <a:latin typeface="Liberation Mono"/>
              <a:cs typeface="Arial" panose="020B0604020202020204" pitchFamily="34" charset="0"/>
            </a:endParaRPr>
          </a:p>
          <a:p>
            <a:pPr marL="273050"/>
            <a:endParaRPr lang="en-IN" dirty="0">
              <a:latin typeface="Liberation Mono"/>
              <a:cs typeface="Arial" panose="020B0604020202020204" pitchFamily="34" charset="0"/>
            </a:endParaRP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(c2),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(c3),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(c3),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(c2), </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990055"/>
                </a:solidFill>
                <a:latin typeface="Liberation Mono"/>
              </a:rPr>
              <a:t>3</a:t>
            </a:r>
            <a:r>
              <a:rPr lang="en-IN" dirty="0">
                <a:latin typeface="Liberation Mono"/>
                <a:cs typeface="Arial" panose="020B0604020202020204" pitchFamily="34" charset="0"/>
              </a:rPr>
              <a:t>);</a:t>
            </a:r>
          </a:p>
        </p:txBody>
      </p:sp>
      <p:pic>
        <p:nvPicPr>
          <p:cNvPr id="13" name="Picture 12">
            <a:extLst>
              <a:ext uri="{FF2B5EF4-FFF2-40B4-BE49-F238E27FC236}">
                <a16:creationId xmlns="" xmlns:a16="http://schemas.microsoft.com/office/drawing/2014/main" id="{D3D943BD-2AE6-4F49-9C89-17FF2511A864}"/>
              </a:ext>
            </a:extLst>
          </p:cNvPr>
          <p:cNvPicPr>
            <a:picLocks noChangeAspect="1"/>
          </p:cNvPicPr>
          <p:nvPr/>
        </p:nvPicPr>
        <p:blipFill>
          <a:blip r:embed="rId2"/>
          <a:stretch>
            <a:fillRect/>
          </a:stretch>
        </p:blipFill>
        <p:spPr>
          <a:xfrm>
            <a:off x="3863751" y="1257620"/>
            <a:ext cx="7115449" cy="1739332"/>
          </a:xfrm>
          <a:prstGeom prst="rect">
            <a:avLst/>
          </a:prstGeom>
        </p:spPr>
      </p:pic>
    </p:spTree>
    <p:extLst>
      <p:ext uri="{BB962C8B-B14F-4D97-AF65-F5344CB8AC3E}">
        <p14:creationId xmlns="" xmlns:p14="http://schemas.microsoft.com/office/powerpoint/2010/main" val="93793319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 xmlns:a16="http://schemas.microsoft.com/office/drawing/2014/main" id="{7D3BBA9B-1E63-49CF-A3AC-C9429608F95A}"/>
              </a:ext>
            </a:extLst>
          </p:cNvPr>
          <p:cNvSpPr/>
          <p:nvPr/>
        </p:nvSpPr>
        <p:spPr>
          <a:xfrm>
            <a:off x="3058951" y="3276600"/>
            <a:ext cx="6074099" cy="369332"/>
          </a:xfrm>
          <a:prstGeom prst="rect">
            <a:avLst/>
          </a:prstGeom>
        </p:spPr>
        <p:txBody>
          <a:bodyPr wrap="none">
            <a:spAutoFit/>
          </a:bodyPr>
          <a:lstStyle/>
          <a:p>
            <a:r>
              <a:rPr lang="en-IN" dirty="0">
                <a:latin typeface="Palatino Linotype" panose="02040502050505030304" pitchFamily="18" charset="0"/>
              </a:rPr>
              <a:t>INSERT command inserts new rows into an existing table.</a:t>
            </a:r>
          </a:p>
        </p:txBody>
      </p:sp>
      <p:sp>
        <p:nvSpPr>
          <p:cNvPr id="6" name="Rectangle 5">
            <a:extLst>
              <a:ext uri="{FF2B5EF4-FFF2-40B4-BE49-F238E27FC236}">
                <a16:creationId xmlns="" xmlns:a16="http://schemas.microsoft.com/office/drawing/2014/main" id="{6DE79E53-CAA4-40DF-AFCE-1F13A27C78F7}"/>
              </a:ext>
            </a:extLst>
          </p:cNvPr>
          <p:cNvSpPr/>
          <p:nvPr/>
        </p:nvSpPr>
        <p:spPr>
          <a:xfrm>
            <a:off x="406573" y="4059069"/>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
        <p:nvSpPr>
          <p:cNvPr id="8" name="Rectangle 7">
            <a:extLst>
              <a:ext uri="{FF2B5EF4-FFF2-40B4-BE49-F238E27FC236}">
                <a16:creationId xmlns="" xmlns:a16="http://schemas.microsoft.com/office/drawing/2014/main" id="{8179B2D0-24EE-455B-8988-B44950E43A0B}"/>
              </a:ext>
            </a:extLst>
          </p:cNvPr>
          <p:cNvSpPr/>
          <p:nvPr/>
        </p:nvSpPr>
        <p:spPr>
          <a:xfrm>
            <a:off x="406573" y="193261"/>
            <a:ext cx="11449272" cy="178510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Your database table has </a:t>
            </a:r>
            <a:r>
              <a:rPr lang="en-IN" b="1" dirty="0">
                <a:latin typeface="Arial" panose="020B0604020202020204" pitchFamily="34" charset="0"/>
                <a:cs typeface="Arial" panose="020B0604020202020204" pitchFamily="34" charset="0"/>
              </a:rPr>
              <a:t>X</a:t>
            </a:r>
            <a:r>
              <a:rPr lang="en-IN" dirty="0">
                <a:latin typeface="Arial" panose="020B0604020202020204" pitchFamily="34" charset="0"/>
                <a:cs typeface="Arial" panose="020B0604020202020204" pitchFamily="34" charset="0"/>
              </a:rPr>
              <a:t> columns, Where as the </a:t>
            </a:r>
            <a:r>
              <a:rPr lang="en-IN" b="1" dirty="0">
                <a:latin typeface="Arial" panose="020B0604020202020204" pitchFamily="34" charset="0"/>
                <a:cs typeface="Arial" panose="020B0604020202020204" pitchFamily="34" charset="0"/>
              </a:rPr>
              <a:t>VALUES</a:t>
            </a:r>
            <a:r>
              <a:rPr lang="en-IN" dirty="0">
                <a:latin typeface="Arial" panose="020B0604020202020204" pitchFamily="34" charset="0"/>
                <a:cs typeface="Arial" panose="020B0604020202020204" pitchFamily="34" charset="0"/>
              </a:rPr>
              <a:t> you are passing are for (</a:t>
            </a:r>
            <a:r>
              <a:rPr lang="en-IN" b="1" dirty="0">
                <a:latin typeface="Arial" panose="020B0604020202020204" pitchFamily="34" charset="0"/>
                <a:cs typeface="Arial" panose="020B0604020202020204" pitchFamily="34" charset="0"/>
              </a:rPr>
              <a:t>X-1</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X+1</a:t>
            </a:r>
            <a:r>
              <a:rPr lang="en-IN" dirty="0">
                <a:latin typeface="Arial" panose="020B0604020202020204" pitchFamily="34" charset="0"/>
                <a:cs typeface="Arial" panose="020B0604020202020204" pitchFamily="34" charset="0"/>
              </a:rPr>
              <a:t>). This mismatch of column-values will giving you the error.</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Inserting a string into a string column (CHAR, VARCHAR, TEXT, or BLOB) that exceeds the column maximum length. </a:t>
            </a:r>
            <a:r>
              <a:rPr lang="en-US" dirty="0">
                <a:solidFill>
                  <a:schemeClr val="accent6">
                    <a:lumMod val="50000"/>
                  </a:schemeClr>
                </a:solidFill>
                <a:latin typeface="Arial" panose="020B0604020202020204" pitchFamily="34" charset="0"/>
                <a:cs typeface="Arial" panose="020B0604020202020204" pitchFamily="34" charset="0"/>
              </a:rPr>
              <a:t>The value is truncated to the column maximum length.</a:t>
            </a:r>
            <a:endParaRPr lang="en-IN"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79640662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385727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214484" y="622429"/>
            <a:ext cx="11714164" cy="646331"/>
          </a:xfrm>
          <a:prstGeom prst="rect">
            <a:avLst/>
          </a:prstGeom>
        </p:spPr>
        <p:txBody>
          <a:bodyPr wrap="square">
            <a:spAutoFit/>
          </a:bodyPr>
          <a:lstStyle/>
          <a:p>
            <a:r>
              <a:rPr lang="en-US" dirty="0">
                <a:latin typeface="Palatino Linotype" pitchFamily="18" charset="0"/>
              </a:rPr>
              <a:t>A </a:t>
            </a:r>
            <a:r>
              <a:rPr lang="en-US" b="1" dirty="0">
                <a:latin typeface="Palatino Linotype" pitchFamily="18" charset="0"/>
              </a:rPr>
              <a:t>flat file</a:t>
            </a:r>
            <a:r>
              <a:rPr lang="en-US" dirty="0">
                <a:latin typeface="Palatino Linotype" pitchFamily="18" charset="0"/>
              </a:rPr>
              <a:t> database is a database that stores data in a plain text </a:t>
            </a:r>
            <a:r>
              <a:rPr lang="en-US" b="1" dirty="0">
                <a:latin typeface="Palatino Linotype" pitchFamily="18" charset="0"/>
              </a:rPr>
              <a:t>file (</a:t>
            </a:r>
            <a:r>
              <a:rPr lang="en-US" dirty="0">
                <a:solidFill>
                  <a:srgbClr val="C00000"/>
                </a:solidFill>
                <a:latin typeface="Palatino Linotype" pitchFamily="18" charset="0"/>
              </a:rPr>
              <a:t>e.g.</a:t>
            </a:r>
            <a:r>
              <a:rPr lang="en-US" b="1" dirty="0">
                <a:solidFill>
                  <a:srgbClr val="00B0F0"/>
                </a:solidFill>
                <a:latin typeface="Palatino Linotype" pitchFamily="18" charset="0"/>
              </a:rPr>
              <a:t> *.txt, *.csv</a:t>
            </a:r>
            <a:r>
              <a:rPr lang="en-US" b="1" dirty="0">
                <a:latin typeface="Palatino Linotype" pitchFamily="18" charset="0"/>
              </a:rPr>
              <a:t>,</a:t>
            </a:r>
            <a:r>
              <a:rPr lang="en-US" b="1" dirty="0">
                <a:solidFill>
                  <a:srgbClr val="00B0F0"/>
                </a:solidFill>
                <a:latin typeface="Palatino Linotype" pitchFamily="18" charset="0"/>
              </a:rPr>
              <a:t>  *.tsv</a:t>
            </a:r>
            <a:r>
              <a:rPr lang="en-US" b="1" dirty="0">
                <a:latin typeface="Palatino Linotype" pitchFamily="18" charset="0"/>
              </a:rPr>
              <a:t> etc. </a:t>
            </a:r>
            <a:r>
              <a:rPr lang="en-US" dirty="0">
                <a:latin typeface="Palatino Linotype" pitchFamily="18" charset="0"/>
              </a:rPr>
              <a:t>format</a:t>
            </a:r>
            <a:r>
              <a:rPr lang="en-US" b="1" dirty="0">
                <a:latin typeface="Palatino Linotype" pitchFamily="18" charset="0"/>
              </a:rPr>
              <a:t>)</a:t>
            </a:r>
            <a:r>
              <a:rPr lang="en-US" dirty="0">
                <a:latin typeface="Palatino Linotype" pitchFamily="18" charset="0"/>
              </a:rPr>
              <a:t>. Each line of the text </a:t>
            </a:r>
            <a:r>
              <a:rPr lang="en-US" b="1" dirty="0">
                <a:latin typeface="Palatino Linotype" pitchFamily="18" charset="0"/>
              </a:rPr>
              <a:t>file</a:t>
            </a:r>
            <a:r>
              <a:rPr lang="en-US" dirty="0">
                <a:latin typeface="Palatino Linotype" pitchFamily="18" charset="0"/>
              </a:rPr>
              <a:t> holds one record, with fields separated by delimiters, such as </a:t>
            </a:r>
            <a:r>
              <a:rPr lang="en-US" b="1" dirty="0">
                <a:latin typeface="Palatino Linotype" pitchFamily="18" charset="0"/>
              </a:rPr>
              <a:t>commas</a:t>
            </a:r>
            <a:r>
              <a:rPr lang="en-US" dirty="0">
                <a:latin typeface="Palatino Linotype" pitchFamily="18" charset="0"/>
              </a:rPr>
              <a:t> or </a:t>
            </a:r>
            <a:r>
              <a:rPr lang="en-US" b="1" dirty="0">
                <a:latin typeface="Palatino Linotype" pitchFamily="18" charset="0"/>
              </a:rPr>
              <a:t>tabs</a:t>
            </a:r>
            <a:r>
              <a:rPr lang="en-US" dirty="0">
                <a:latin typeface="Palatino Linotype" pitchFamily="18" charset="0"/>
              </a:rPr>
              <a:t>.</a:t>
            </a:r>
          </a:p>
        </p:txBody>
      </p:sp>
      <p:pic>
        <p:nvPicPr>
          <p:cNvPr id="2" name="Picture 1"/>
          <p:cNvPicPr>
            <a:picLocks noChangeAspect="1"/>
          </p:cNvPicPr>
          <p:nvPr/>
        </p:nvPicPr>
        <p:blipFill>
          <a:blip r:embed="rId2"/>
          <a:stretch>
            <a:fillRect/>
          </a:stretch>
        </p:blipFill>
        <p:spPr>
          <a:xfrm>
            <a:off x="78859" y="4044265"/>
            <a:ext cx="5844473" cy="1829147"/>
          </a:xfrm>
          <a:prstGeom prst="rect">
            <a:avLst/>
          </a:prstGeom>
          <a:noFill/>
        </p:spPr>
      </p:pic>
      <p:sp>
        <p:nvSpPr>
          <p:cNvPr id="8" name="TextBox 7">
            <a:extLst>
              <a:ext uri="{FF2B5EF4-FFF2-40B4-BE49-F238E27FC236}">
                <a16:creationId xmlns="" xmlns:a16="http://schemas.microsoft.com/office/drawing/2014/main" id="{81AC86ED-4214-4F96-9550-B577D647BECF}"/>
              </a:ext>
            </a:extLst>
          </p:cNvPr>
          <p:cNvSpPr txBox="1"/>
          <p:nvPr/>
        </p:nvSpPr>
        <p:spPr>
          <a:xfrm>
            <a:off x="6095999" y="1412776"/>
            <a:ext cx="6017142" cy="5262979"/>
          </a:xfrm>
          <a:prstGeom prst="rect">
            <a:avLst/>
          </a:prstGeom>
          <a:noFill/>
        </p:spPr>
        <p:txBody>
          <a:bodyPr wrap="square">
            <a:spAutoFit/>
          </a:bodyPr>
          <a:lstStyle/>
          <a:p>
            <a:r>
              <a:rPr lang="en-IN" sz="1600" dirty="0"/>
              <a:t>The Zen of Python, </a:t>
            </a:r>
          </a:p>
          <a:p>
            <a:endParaRPr lang="en-IN" sz="1600" dirty="0"/>
          </a:p>
          <a:p>
            <a:r>
              <a:rPr lang="en-IN" sz="1600" dirty="0"/>
              <a:t>Beautiful is better than ugly.</a:t>
            </a:r>
          </a:p>
          <a:p>
            <a:r>
              <a:rPr lang="en-IN" sz="1600" dirty="0"/>
              <a:t>Explicit is better than implicit.</a:t>
            </a:r>
          </a:p>
          <a:p>
            <a:r>
              <a:rPr lang="en-IN" sz="1600" dirty="0"/>
              <a:t>Simple is better than complex.</a:t>
            </a:r>
          </a:p>
          <a:p>
            <a:r>
              <a:rPr lang="en-IN" sz="1600" dirty="0"/>
              <a:t>Complex is better than complicated.</a:t>
            </a:r>
          </a:p>
          <a:p>
            <a:r>
              <a:rPr lang="en-IN" sz="1600" dirty="0"/>
              <a:t>Flat is better than nested.</a:t>
            </a:r>
          </a:p>
          <a:p>
            <a:r>
              <a:rPr lang="en-IN" sz="1600" dirty="0"/>
              <a:t>Sparse is better than dense.</a:t>
            </a:r>
          </a:p>
          <a:p>
            <a:r>
              <a:rPr lang="en-IN" sz="1600" dirty="0"/>
              <a:t>Readability counts.</a:t>
            </a:r>
          </a:p>
          <a:p>
            <a:r>
              <a:rPr lang="en-IN" sz="1600" dirty="0"/>
              <a:t>Special cases aren't special enough to break the rules.</a:t>
            </a:r>
          </a:p>
          <a:p>
            <a:r>
              <a:rPr lang="en-IN" sz="1600" dirty="0"/>
              <a:t>Although practicality beats purity.</a:t>
            </a:r>
          </a:p>
          <a:p>
            <a:r>
              <a:rPr lang="en-IN" sz="1600" dirty="0"/>
              <a:t>Errors should never pass silently.</a:t>
            </a:r>
          </a:p>
          <a:p>
            <a:r>
              <a:rPr lang="en-IN" sz="1600" dirty="0"/>
              <a:t>Unless explicitly silenced.</a:t>
            </a:r>
          </a:p>
          <a:p>
            <a:r>
              <a:rPr lang="en-IN" sz="1600" dirty="0"/>
              <a:t>In the face of ambiguity, refuse the temptation to guess.</a:t>
            </a:r>
          </a:p>
          <a:p>
            <a:r>
              <a:rPr lang="en-IN" sz="1600" dirty="0"/>
              <a:t>There should be one-- and preferably only one --obvious way to do it.</a:t>
            </a:r>
          </a:p>
          <a:p>
            <a:r>
              <a:rPr lang="en-IN" sz="1600" dirty="0"/>
              <a:t>Although that way may not be obvious at first unless you're Dutch.</a:t>
            </a:r>
          </a:p>
          <a:p>
            <a:r>
              <a:rPr lang="en-IN" sz="1600" dirty="0"/>
              <a:t>Now is better than never.</a:t>
            </a:r>
          </a:p>
          <a:p>
            <a:r>
              <a:rPr lang="en-IN" sz="1600" dirty="0"/>
              <a:t>Although never is often better than *right* now.</a:t>
            </a:r>
          </a:p>
          <a:p>
            <a:r>
              <a:rPr lang="en-IN" sz="1600" dirty="0"/>
              <a:t>If the implementation is hard to explain, it's a bad idea.</a:t>
            </a:r>
          </a:p>
          <a:p>
            <a:r>
              <a:rPr lang="en-IN" sz="1600" dirty="0"/>
              <a:t>If the implementation is easy to explain, it may be a good idea.</a:t>
            </a:r>
          </a:p>
          <a:p>
            <a:r>
              <a:rPr lang="en-IN" sz="1600" dirty="0"/>
              <a:t>Namespaces are one honking great idea -- let's do more of those!</a:t>
            </a:r>
          </a:p>
        </p:txBody>
      </p:sp>
      <p:sp>
        <p:nvSpPr>
          <p:cNvPr id="11" name="Rectangle 10">
            <a:extLst>
              <a:ext uri="{FF2B5EF4-FFF2-40B4-BE49-F238E27FC236}">
                <a16:creationId xmlns="" xmlns:a16="http://schemas.microsoft.com/office/drawing/2014/main" id="{CA24B14F-CA2B-4611-BAC8-374137E5800D}"/>
              </a:ext>
            </a:extLst>
          </p:cNvPr>
          <p:cNvSpPr/>
          <p:nvPr/>
        </p:nvSpPr>
        <p:spPr>
          <a:xfrm>
            <a:off x="78859" y="1490008"/>
            <a:ext cx="6017141" cy="1938992"/>
          </a:xfrm>
          <a:prstGeom prst="rect">
            <a:avLst/>
          </a:prstGeom>
          <a:noFill/>
        </p:spPr>
        <p:txBody>
          <a:bodyPr wrap="square">
            <a:spAutoFit/>
          </a:bodyPr>
          <a:lstStyle/>
          <a:p>
            <a:r>
              <a:rPr lang="en-US" sz="2000" dirty="0">
                <a:latin typeface="Palatino Linotype" pitchFamily="18" charset="0"/>
              </a:rPr>
              <a:t>1 rajan MG Road Pune MH 34500</a:t>
            </a:r>
          </a:p>
          <a:p>
            <a:r>
              <a:rPr lang="en-US" sz="2000" dirty="0">
                <a:latin typeface="Palatino Linotype" pitchFamily="18" charset="0"/>
              </a:rPr>
              <a:t>2 rahul patil SSG Lane Pune MH 54000</a:t>
            </a:r>
          </a:p>
          <a:p>
            <a:r>
              <a:rPr lang="en-US" sz="2000" dirty="0">
                <a:latin typeface="Palatino Linotype" pitchFamily="18" charset="0"/>
              </a:rPr>
              <a:t>3 suraj raj k </a:t>
            </a:r>
            <a:r>
              <a:rPr lang="en-IN" sz="2000" dirty="0">
                <a:latin typeface="Palatino Linotype" pitchFamily="18" charset="0"/>
              </a:rPr>
              <a:t>Deccan Gymkhana </a:t>
            </a:r>
            <a:r>
              <a:rPr lang="en-US" sz="2000" dirty="0">
                <a:latin typeface="Palatino Linotype" pitchFamily="18" charset="0"/>
              </a:rPr>
              <a:t>Pune MH 22000</a:t>
            </a:r>
          </a:p>
          <a:p>
            <a:endParaRPr lang="en-US" sz="2000" dirty="0">
              <a:latin typeface="Palatino Linotype" pitchFamily="18" charset="0"/>
            </a:endParaRPr>
          </a:p>
          <a:p>
            <a:r>
              <a:rPr lang="en-US" sz="2000" dirty="0">
                <a:latin typeface="Palatino Linotype" pitchFamily="18" charset="0"/>
              </a:rPr>
              <a:t>4, S M Kumar, Mg Road Pune MH, 32000</a:t>
            </a:r>
          </a:p>
          <a:p>
            <a:r>
              <a:rPr lang="en-US" sz="2000" dirty="0">
                <a:latin typeface="Palatino Linotype" pitchFamily="18" charset="0"/>
              </a:rPr>
              <a:t>5, S M Kumar, Mg Road, Pune, MH, 32000</a:t>
            </a:r>
          </a:p>
        </p:txBody>
      </p:sp>
      <p:sp>
        <p:nvSpPr>
          <p:cNvPr id="9" name="Rectangle 8">
            <a:extLst>
              <a:ext uri="{FF2B5EF4-FFF2-40B4-BE49-F238E27FC236}">
                <a16:creationId xmlns="" xmlns:a16="http://schemas.microsoft.com/office/drawing/2014/main" id="{06974AF1-AFEC-4B2E-BB90-50B55556CA61}"/>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Tree>
    <p:extLst>
      <p:ext uri="{BB962C8B-B14F-4D97-AF65-F5344CB8AC3E}">
        <p14:creationId xmlns="" xmlns:p14="http://schemas.microsoft.com/office/powerpoint/2010/main" val="194135883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6" name="Rectangle 5"/>
          <p:cNvSpPr/>
          <p:nvPr/>
        </p:nvSpPr>
        <p:spPr>
          <a:xfrm>
            <a:off x="407368" y="2556695"/>
            <a:ext cx="10184432" cy="400110"/>
          </a:xfrm>
          <a:prstGeom prst="rect">
            <a:avLst/>
          </a:prstGeom>
          <a:noFill/>
        </p:spPr>
        <p:txBody>
          <a:bodyPr wrap="square">
            <a:spAutoFit/>
          </a:bodyPr>
          <a:lstStyle/>
          <a:p>
            <a:pPr>
              <a:buFont typeface="Arial" panose="020B0604020202020204" pitchFamily="34" charset="0"/>
              <a:buNone/>
            </a:pPr>
            <a:r>
              <a:rPr lang="en-IN" sz="2000" dirty="0">
                <a:solidFill>
                  <a:schemeClr val="tx1">
                    <a:lumMod val="85000"/>
                    <a:lumOff val="15000"/>
                  </a:schemeClr>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9" name="Group 8">
            <a:extLst>
              <a:ext uri="{FF2B5EF4-FFF2-40B4-BE49-F238E27FC236}">
                <a16:creationId xmlns="" xmlns:a16="http://schemas.microsoft.com/office/drawing/2014/main" id="{BF4B8512-CD61-4373-BC7D-BCE8E59EDBE0}"/>
              </a:ext>
            </a:extLst>
          </p:cNvPr>
          <p:cNvGrpSpPr/>
          <p:nvPr/>
        </p:nvGrpSpPr>
        <p:grpSpPr>
          <a:xfrm>
            <a:off x="486355" y="3409529"/>
            <a:ext cx="8898972" cy="2971799"/>
            <a:chOff x="1676400" y="3200401"/>
            <a:chExt cx="8898972" cy="2971799"/>
          </a:xfrm>
        </p:grpSpPr>
        <p:pic>
          <p:nvPicPr>
            <p:cNvPr id="31" name="Picture 30"/>
            <p:cNvPicPr>
              <a:picLocks noChangeAspect="1"/>
            </p:cNvPicPr>
            <p:nvPr/>
          </p:nvPicPr>
          <p:blipFill>
            <a:blip r:embed="rId2" cstate="print"/>
            <a:stretch>
              <a:fillRect/>
            </a:stretch>
          </p:blipFill>
          <p:spPr>
            <a:xfrm>
              <a:off x="1692828" y="3200401"/>
              <a:ext cx="7826226" cy="407679"/>
            </a:xfrm>
            <a:prstGeom prst="rect">
              <a:avLst/>
            </a:prstGeom>
          </p:spPr>
        </p:pic>
        <p:grpSp>
          <p:nvGrpSpPr>
            <p:cNvPr id="3" name="Group 2"/>
            <p:cNvGrpSpPr/>
            <p:nvPr/>
          </p:nvGrpSpPr>
          <p:grpSpPr>
            <a:xfrm>
              <a:off x="5341621" y="4442415"/>
              <a:ext cx="2573929" cy="472666"/>
              <a:chOff x="3817620" y="4442415"/>
              <a:chExt cx="2573929"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329210" cy="369332"/>
              </a:xfrm>
              <a:prstGeom prst="rect">
                <a:avLst/>
              </a:prstGeom>
              <a:noFill/>
            </p:spPr>
            <p:txBody>
              <a:bodyPr wrap="none" rtlCol="0">
                <a:spAutoFit/>
              </a:bodyPr>
              <a:lstStyle/>
              <a:p>
                <a:r>
                  <a:rPr lang="en-IN" dirty="0">
                    <a:solidFill>
                      <a:srgbClr val="C8A0C3"/>
                    </a:solidFill>
                  </a:rPr>
                  <a:t>Column List</a:t>
                </a:r>
              </a:p>
            </p:txBody>
          </p:sp>
        </p:grpSp>
        <p:grpSp>
          <p:nvGrpSpPr>
            <p:cNvPr id="2" name="Group 1"/>
            <p:cNvGrpSpPr/>
            <p:nvPr/>
          </p:nvGrpSpPr>
          <p:grpSpPr>
            <a:xfrm>
              <a:off x="7647543" y="3536458"/>
              <a:ext cx="2811146" cy="472666"/>
              <a:chOff x="6123543" y="3536458"/>
              <a:chExt cx="2811146"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553246" cy="369332"/>
              </a:xfrm>
              <a:prstGeom prst="rect">
                <a:avLst/>
              </a:prstGeom>
              <a:noFill/>
            </p:spPr>
            <p:txBody>
              <a:bodyPr wrap="none" rtlCol="0">
                <a:spAutoFit/>
              </a:bodyPr>
              <a:lstStyle/>
              <a:p>
                <a:r>
                  <a:rPr lang="en-IN" dirty="0">
                    <a:solidFill>
                      <a:srgbClr val="C8A0C3"/>
                    </a:solidFill>
                  </a:rPr>
                  <a:t>Column Values</a:t>
                </a:r>
              </a:p>
            </p:txBody>
          </p:sp>
        </p:grpSp>
        <p:grpSp>
          <p:nvGrpSpPr>
            <p:cNvPr id="8" name="Group 7"/>
            <p:cNvGrpSpPr/>
            <p:nvPr/>
          </p:nvGrpSpPr>
          <p:grpSpPr>
            <a:xfrm>
              <a:off x="4953001"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a:solidFill>
                      <a:srgbClr val="C8A0C3"/>
                    </a:solidFill>
                  </a:rPr>
                  <a:t>Inserting multiple rows</a:t>
                </a:r>
              </a:p>
            </p:txBody>
          </p:sp>
        </p:grpSp>
        <p:pic>
          <p:nvPicPr>
            <p:cNvPr id="32" name="Picture 31"/>
            <p:cNvPicPr>
              <a:picLocks noChangeAspect="1"/>
            </p:cNvPicPr>
            <p:nvPr/>
          </p:nvPicPr>
          <p:blipFill>
            <a:blip r:embed="rId3" cstate="print"/>
            <a:stretch>
              <a:fillRect/>
            </a:stretch>
          </p:blipFill>
          <p:spPr>
            <a:xfrm>
              <a:off x="1684614" y="4054884"/>
              <a:ext cx="8822772" cy="381000"/>
            </a:xfrm>
            <a:prstGeom prst="rect">
              <a:avLst/>
            </a:prstGeom>
          </p:spPr>
        </p:pic>
        <p:pic>
          <p:nvPicPr>
            <p:cNvPr id="33" name="Picture 32"/>
            <p:cNvPicPr>
              <a:picLocks noChangeAspect="1"/>
            </p:cNvPicPr>
            <p:nvPr/>
          </p:nvPicPr>
          <p:blipFill>
            <a:blip r:embed="rId4" cstate="print"/>
            <a:stretch>
              <a:fillRect/>
            </a:stretch>
          </p:blipFill>
          <p:spPr>
            <a:xfrm>
              <a:off x="1676400" y="5027710"/>
              <a:ext cx="8898972" cy="724264"/>
            </a:xfrm>
            <a:prstGeom prst="rect">
              <a:avLst/>
            </a:prstGeom>
          </p:spPr>
        </p:pic>
      </p:grpSp>
      <p:sp>
        <p:nvSpPr>
          <p:cNvPr id="19" name="Rectangle 18">
            <a:extLst>
              <a:ext uri="{FF2B5EF4-FFF2-40B4-BE49-F238E27FC236}">
                <a16:creationId xmlns="" xmlns:a16="http://schemas.microsoft.com/office/drawing/2014/main" id="{64CFD2C7-651C-4097-AE6F-B34058DBB403}"/>
              </a:ext>
            </a:extLst>
          </p:cNvPr>
          <p:cNvSpPr/>
          <p:nvPr/>
        </p:nvSpPr>
        <p:spPr>
          <a:xfrm>
            <a:off x="290449" y="1543587"/>
            <a:ext cx="11278159" cy="1015663"/>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a:t>
            </a:r>
            <a:r>
              <a:rPr lang="en-IN" sz="2000" dirty="0" smtClean="0">
                <a:solidFill>
                  <a:srgbClr val="0077AA"/>
                </a:solidFill>
                <a:latin typeface="Liberation Mono"/>
              </a:rPr>
              <a:t>VALUE </a:t>
            </a:r>
            <a:r>
              <a:rPr lang="en-IN" sz="2000" dirty="0">
                <a:solidFill>
                  <a:srgbClr val="0077AA"/>
                </a:solidFill>
                <a:latin typeface="Liberation Mono"/>
              </a:rPr>
              <a:t>} ( </a:t>
            </a:r>
            <a:r>
              <a:rPr lang="en-IN" sz="2000" dirty="0">
                <a:latin typeface="Liberation Mono"/>
              </a:rPr>
              <a:t>{ expr | DEFAULT },</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
        <p:nvSpPr>
          <p:cNvPr id="20" name="Rectangle 19">
            <a:extLst>
              <a:ext uri="{FF2B5EF4-FFF2-40B4-BE49-F238E27FC236}">
                <a16:creationId xmlns="" xmlns:a16="http://schemas.microsoft.com/office/drawing/2014/main" id="{33A46E6D-0FE9-4B3B-BD17-39A63EC9E6A7}"/>
              </a:ext>
            </a:extLst>
          </p:cNvPr>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Tree>
    <p:extLst>
      <p:ext uri="{BB962C8B-B14F-4D97-AF65-F5344CB8AC3E}">
        <p14:creationId xmlns="" xmlns:p14="http://schemas.microsoft.com/office/powerpoint/2010/main" val="12760717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6" name="Rectangle 5">
            <a:extLst>
              <a:ext uri="{FF2B5EF4-FFF2-40B4-BE49-F238E27FC236}">
                <a16:creationId xmlns="" xmlns:a16="http://schemas.microsoft.com/office/drawing/2014/main" id="{43651AEC-95F0-41B9-B91B-D73E975D95DD}"/>
              </a:ext>
            </a:extLst>
          </p:cNvPr>
          <p:cNvSpPr/>
          <p:nvPr/>
        </p:nvSpPr>
        <p:spPr>
          <a:xfrm>
            <a:off x="191344" y="4653136"/>
            <a:ext cx="11881319" cy="1754326"/>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29</a:t>
            </a:r>
            <a:r>
              <a:rPr lang="en-IN" dirty="0">
                <a:latin typeface="Liberation Mono"/>
                <a:cs typeface="Arial" panose="020B0604020202020204" pitchFamily="34" charset="0"/>
              </a:rPr>
              <a:t>, </a:t>
            </a:r>
            <a:r>
              <a:rPr lang="en-IN" dirty="0">
                <a:solidFill>
                  <a:srgbClr val="669900"/>
                </a:solidFill>
                <a:latin typeface="Liberation Mono"/>
              </a:rPr>
              <a:t>'sharmin'</a:t>
            </a:r>
            <a:r>
              <a:rPr lang="en-IN" dirty="0">
                <a:latin typeface="Liberation Mono"/>
                <a:cs typeface="Arial" panose="020B0604020202020204" pitchFamily="34" charset="0"/>
              </a:rPr>
              <a:t>, </a:t>
            </a:r>
            <a:r>
              <a:rPr lang="en-IN" dirty="0">
                <a:solidFill>
                  <a:srgbClr val="669900"/>
                </a:solidFill>
                <a:latin typeface="Liberation Mono"/>
              </a:rPr>
              <a:t>'</a:t>
            </a:r>
            <a:r>
              <a:rPr lang="en-IN" dirty="0" err="1">
                <a:solidFill>
                  <a:srgbClr val="669900"/>
                </a:solidFill>
                <a:latin typeface="Liberation Mono"/>
              </a:rPr>
              <a:t>patil</a:t>
            </a:r>
            <a:r>
              <a:rPr lang="en-IN" dirty="0">
                <a:solidFill>
                  <a:srgbClr val="669900"/>
                </a:solidFill>
                <a:latin typeface="Liberation Mono"/>
              </a:rPr>
              <a:t>'</a:t>
            </a:r>
            <a:r>
              <a:rPr lang="en-IN" dirty="0">
                <a:latin typeface="Liberation Mono"/>
                <a:cs typeface="Arial" panose="020B0604020202020204" pitchFamily="34" charset="0"/>
              </a:rPr>
              <a:t>, '1999-11-10', </a:t>
            </a:r>
            <a:r>
              <a:rPr lang="en-IN" dirty="0">
                <a:solidFill>
                  <a:srgbClr val="669900"/>
                </a:solidFill>
                <a:latin typeface="Liberation Mono"/>
              </a:rPr>
              <a:t>'sharmin.patil@gmail.com'</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(ID, nameFirst, nameLast, DOB, emailID)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30</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john</a:t>
            </a:r>
            <a:r>
              <a:rPr lang="en-IN" dirty="0">
                <a:latin typeface="Liberation Mono"/>
                <a:cs typeface="Arial" panose="020B0604020202020204" pitchFamily="34" charset="0"/>
              </a:rPr>
              <a:t>', </a:t>
            </a:r>
            <a:r>
              <a:rPr lang="en-IN" dirty="0">
                <a:solidFill>
                  <a:srgbClr val="669900"/>
                </a:solidFill>
                <a:latin typeface="Liberation Mono"/>
              </a:rPr>
              <a:t>'thomas'</a:t>
            </a:r>
            <a:r>
              <a:rPr lang="en-IN" dirty="0">
                <a:latin typeface="Liberation Mono"/>
                <a:cs typeface="Arial" panose="020B0604020202020204" pitchFamily="34" charset="0"/>
              </a:rPr>
              <a:t>, '1983-11-10', </a:t>
            </a:r>
            <a:r>
              <a:rPr lang="en-IN" dirty="0">
                <a:solidFill>
                  <a:srgbClr val="669900"/>
                </a:solidFill>
                <a:latin typeface="Liberation Mono"/>
              </a:rPr>
              <a:t>'john.thomas@gmail.com' </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(ID, nameFirst, emailID)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31</a:t>
            </a:r>
            <a:r>
              <a:rPr lang="en-IN" dirty="0">
                <a:latin typeface="Liberation Mono"/>
                <a:cs typeface="Arial" panose="020B0604020202020204" pitchFamily="34" charset="0"/>
              </a:rPr>
              <a:t>, </a:t>
            </a:r>
            <a:r>
              <a:rPr lang="en-IN" dirty="0">
                <a:solidFill>
                  <a:srgbClr val="669900"/>
                </a:solidFill>
                <a:latin typeface="Liberation Mono"/>
              </a:rPr>
              <a:t>'jack'</a:t>
            </a:r>
            <a:r>
              <a:rPr lang="en-IN" dirty="0">
                <a:latin typeface="Liberation Mono"/>
                <a:cs typeface="Arial" panose="020B0604020202020204" pitchFamily="34" charset="0"/>
              </a:rPr>
              <a:t>, </a:t>
            </a:r>
            <a:r>
              <a:rPr lang="en-IN" dirty="0">
                <a:solidFill>
                  <a:srgbClr val="669900"/>
                </a:solidFill>
                <a:latin typeface="Liberation Mono"/>
              </a:rPr>
              <a:t>'jack.thorn@gmail.com</a:t>
            </a:r>
            <a:r>
              <a:rPr lang="en-IN" dirty="0">
                <a:latin typeface="Liberation Mono"/>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(ID, nameFirst)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32</a:t>
            </a:r>
            <a:r>
              <a:rPr lang="en-IN" dirty="0">
                <a:latin typeface="Liberation Mono"/>
                <a:cs typeface="Arial" panose="020B0604020202020204" pitchFamily="34" charset="0"/>
              </a:rPr>
              <a:t>, </a:t>
            </a:r>
            <a:r>
              <a:rPr lang="en-IN" dirty="0">
                <a:solidFill>
                  <a:srgbClr val="669900"/>
                </a:solidFill>
                <a:latin typeface="Liberation Mono"/>
              </a:rPr>
              <a:t>'james'</a:t>
            </a:r>
            <a:r>
              <a:rPr lang="en-IN" dirty="0">
                <a:latin typeface="Liberation Mono"/>
                <a:cs typeface="Arial" panose="020B0604020202020204" pitchFamily="34" charset="0"/>
              </a:rPr>
              <a:t>), (</a:t>
            </a:r>
            <a:r>
              <a:rPr lang="en-IN" dirty="0">
                <a:solidFill>
                  <a:srgbClr val="990055"/>
                </a:solidFill>
                <a:latin typeface="Liberation Mono"/>
              </a:rPr>
              <a:t>33</a:t>
            </a:r>
            <a:r>
              <a:rPr lang="en-IN" dirty="0">
                <a:latin typeface="Liberation Mono"/>
                <a:cs typeface="Arial" panose="020B0604020202020204" pitchFamily="34" charset="0"/>
              </a:rPr>
              <a:t>, </a:t>
            </a:r>
            <a:r>
              <a:rPr lang="en-IN" dirty="0">
                <a:solidFill>
                  <a:srgbClr val="669900"/>
                </a:solidFill>
                <a:latin typeface="Liberation Mono"/>
              </a:rPr>
              <a:t>'jr. james'</a:t>
            </a:r>
            <a:r>
              <a:rPr lang="en-IN" dirty="0">
                <a:latin typeface="Liberation Mono"/>
                <a:cs typeface="Arial" panose="020B0604020202020204" pitchFamily="34" charset="0"/>
              </a:rPr>
              <a:t>), (</a:t>
            </a:r>
            <a:r>
              <a:rPr lang="en-IN" dirty="0">
                <a:solidFill>
                  <a:srgbClr val="990055"/>
                </a:solidFill>
                <a:latin typeface="Liberation Mono"/>
              </a:rPr>
              <a:t>34</a:t>
            </a:r>
            <a:r>
              <a:rPr lang="en-IN" dirty="0">
                <a:latin typeface="Liberation Mono"/>
                <a:cs typeface="Arial" panose="020B0604020202020204" pitchFamily="34" charset="0"/>
              </a:rPr>
              <a:t>, </a:t>
            </a:r>
            <a:r>
              <a:rPr lang="en-IN" dirty="0">
                <a:solidFill>
                  <a:srgbClr val="669900"/>
                </a:solidFill>
                <a:latin typeface="Liberation Mono"/>
              </a:rPr>
              <a:t>'sr. james</a:t>
            </a:r>
            <a:r>
              <a:rPr lang="en-IN" dirty="0">
                <a:latin typeface="Liberation Mono"/>
              </a:rPr>
              <a:t>'</a:t>
            </a:r>
            <a:r>
              <a:rPr lang="en-IN" dirty="0">
                <a:latin typeface="Liberation Mono"/>
                <a:cs typeface="Arial" panose="020B0604020202020204" pitchFamily="34" charset="0"/>
              </a:rPr>
              <a:t>);</a:t>
            </a:r>
          </a:p>
        </p:txBody>
      </p:sp>
      <p:sp>
        <p:nvSpPr>
          <p:cNvPr id="8" name="Rectangle 7">
            <a:extLst>
              <a:ext uri="{FF2B5EF4-FFF2-40B4-BE49-F238E27FC236}">
                <a16:creationId xmlns="" xmlns:a16="http://schemas.microsoft.com/office/drawing/2014/main" id="{CDFAA0BA-6934-468A-B591-C6445D235306}"/>
              </a:ext>
            </a:extLst>
          </p:cNvPr>
          <p:cNvSpPr/>
          <p:nvPr/>
        </p:nvSpPr>
        <p:spPr>
          <a:xfrm>
            <a:off x="359510" y="2405787"/>
            <a:ext cx="11569138" cy="2031325"/>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student</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nameFirst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nameLast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DoB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emailID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(128) </a:t>
            </a:r>
          </a:p>
          <a:p>
            <a:r>
              <a:rPr lang="en-IN" dirty="0">
                <a:latin typeface="Liberation Mono"/>
                <a:cs typeface="Arial" panose="020B0604020202020204" pitchFamily="34" charset="0"/>
              </a:rPr>
              <a:t>);</a:t>
            </a:r>
          </a:p>
        </p:txBody>
      </p:sp>
      <p:sp>
        <p:nvSpPr>
          <p:cNvPr id="3" name="Rectangle 2">
            <a:extLst>
              <a:ext uri="{FF2B5EF4-FFF2-40B4-BE49-F238E27FC236}">
                <a16:creationId xmlns=""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 xmlns:a16="http://schemas.microsoft.com/office/drawing/2014/main" id="{13604FD9-B251-4C7D-B3A2-FCBDF2D47EE9}"/>
              </a:ext>
            </a:extLst>
          </p:cNvPr>
          <p:cNvSpPr/>
          <p:nvPr/>
        </p:nvSpPr>
        <p:spPr>
          <a:xfrm>
            <a:off x="290449" y="1543587"/>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Tree>
    <p:extLst>
      <p:ext uri="{BB962C8B-B14F-4D97-AF65-F5344CB8AC3E}">
        <p14:creationId xmlns="" xmlns:p14="http://schemas.microsoft.com/office/powerpoint/2010/main" val="265312033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780928"/>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191344" y="75080"/>
            <a:ext cx="11449272" cy="923330"/>
          </a:xfrm>
          <a:prstGeom prst="rect">
            <a:avLst/>
          </a:prstGeom>
          <a:noFill/>
        </p:spPr>
        <p:txBody>
          <a:bodyPr wrap="square">
            <a:spAutoFit/>
          </a:bodyPr>
          <a:lstStyle/>
          <a:p>
            <a:r>
              <a:rPr lang="en-IN" u="sng" dirty="0">
                <a:solidFill>
                  <a:schemeClr val="tx2">
                    <a:lumMod val="75000"/>
                  </a:schemeClr>
                </a:solidFill>
                <a:latin typeface="Arial" panose="020B0604020202020204" pitchFamily="34" charset="0"/>
                <a:cs typeface="Arial" panose="020B0604020202020204" pitchFamily="34" charset="0"/>
              </a:rPr>
              <a:t>ORDER BY in UPDATE</a:t>
            </a:r>
            <a:r>
              <a:rPr lang="en-IN" dirty="0">
                <a:latin typeface="Arial" panose="020B0604020202020204" pitchFamily="34" charset="0"/>
                <a:cs typeface="Arial" panose="020B0604020202020204" pitchFamily="34" charset="0"/>
              </a:rPr>
              <a:t>: if the table contains two values 1 and 2 in the id column and 1 is updated to 2 before 2 is updated to 3, an error occurs. To avoid this problem, add an ORDER BY clause to cause the rows with larger id values to be updated before those with smaller values.</a:t>
            </a:r>
          </a:p>
        </p:txBody>
      </p:sp>
      <p:sp>
        <p:nvSpPr>
          <p:cNvPr id="14" name="TextBox 13">
            <a:extLst>
              <a:ext uri="{FF2B5EF4-FFF2-40B4-BE49-F238E27FC236}">
                <a16:creationId xmlns="" xmlns:a16="http://schemas.microsoft.com/office/drawing/2014/main" id="{72723C61-7C4A-4435-92D1-771199F277AD}"/>
              </a:ext>
            </a:extLst>
          </p:cNvPr>
          <p:cNvSpPr txBox="1"/>
          <p:nvPr/>
        </p:nvSpPr>
        <p:spPr>
          <a:xfrm>
            <a:off x="6238876" y="1142990"/>
            <a:ext cx="5732656" cy="461665"/>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SET statement, </a:t>
            </a:r>
            <a:r>
              <a:rPr lang="en-IN" sz="24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4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Tree>
    <p:extLst>
      <p:ext uri="{BB962C8B-B14F-4D97-AF65-F5344CB8AC3E}">
        <p14:creationId xmlns="" xmlns:p14="http://schemas.microsoft.com/office/powerpoint/2010/main" val="55933898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single-table update</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548680"/>
            <a:ext cx="11449272"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66646" y="2143116"/>
            <a:ext cx="11619126" cy="1323439"/>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 DEFAULT } </a:t>
            </a:r>
            <a:r>
              <a:rPr lang="en-IN" sz="2000" dirty="0">
                <a:solidFill>
                  <a:srgbClr val="0077AA"/>
                </a:solidFill>
                <a:latin typeface="Liberation Mono"/>
              </a:rPr>
              <a:t>] </a:t>
            </a:r>
            <a:r>
              <a:rPr lang="en-US" sz="2000" dirty="0">
                <a:latin typeface="Liberation Mono"/>
              </a:rPr>
              <a:t>. . .</a:t>
            </a:r>
            <a:endParaRPr lang="en-IN" sz="2000" dirty="0">
              <a:solidFill>
                <a:srgbClr val="0077AA"/>
              </a:solidFill>
              <a:latin typeface="Liberation Mono"/>
            </a:endParaRPr>
          </a:p>
          <a:p>
            <a:r>
              <a:rPr lang="en-IN" sz="2000" dirty="0">
                <a:solidFill>
                  <a:srgbClr val="0077AA"/>
                </a:solidFill>
                <a:latin typeface="Liberation Mono"/>
              </a:rPr>
              <a:t>    [WHERE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
        <p:nvSpPr>
          <p:cNvPr id="8" name="Rectangle 7"/>
          <p:cNvSpPr/>
          <p:nvPr/>
        </p:nvSpPr>
        <p:spPr>
          <a:xfrm>
            <a:off x="263351" y="3557915"/>
            <a:ext cx="11809313" cy="3000821"/>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dname </a:t>
            </a:r>
            <a:r>
              <a:rPr lang="en-IN" dirty="0">
                <a:solidFill>
                  <a:schemeClr val="accent5">
                    <a:lumMod val="75000"/>
                  </a:schemeClr>
                </a:solidFill>
                <a:latin typeface="Liberation Mono"/>
                <a:ea typeface="Times New Roman" panose="02020603050405020304" pitchFamily="18" charset="0"/>
              </a:rPr>
              <a:t>=</a:t>
            </a:r>
            <a:r>
              <a:rPr lang="en-IN" dirty="0">
                <a:solidFill>
                  <a:srgbClr val="669900"/>
                </a:solidFill>
                <a:latin typeface="Liberation Mono"/>
              </a:rPr>
              <a:t> 'new_value'</a:t>
            </a:r>
            <a:r>
              <a:rPr lang="en-IN" dirty="0">
                <a:latin typeface="Liberation Mono"/>
                <a:ea typeface="Times New Roman" panose="02020603050405020304" pitchFamily="18" charset="0"/>
              </a:rPr>
              <a:t>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ea typeface="Times New Roman" panose="02020603050405020304" pitchFamily="18" charset="0"/>
              </a:rPr>
              <a:t>=</a:t>
            </a:r>
            <a:r>
              <a:rPr lang="en-IN" dirty="0">
                <a:solidFill>
                  <a:srgbClr val="669900"/>
                </a:solidFill>
                <a:latin typeface="Liberation Mono"/>
              </a:rPr>
              <a:t> 'new_value'</a:t>
            </a:r>
            <a:r>
              <a:rPr lang="en-IN" dirty="0">
                <a:latin typeface="Liberation Mono"/>
                <a:ea typeface="Times New Roman" panose="02020603050405020304" pitchFamily="18" charset="0"/>
              </a:rPr>
              <a:t> </a:t>
            </a:r>
            <a:r>
              <a:rPr lang="en-IN" dirty="0">
                <a:solidFill>
                  <a:srgbClr val="0077AA"/>
                </a:solidFill>
                <a:latin typeface="Liberation Mono"/>
              </a:rPr>
              <a:t>ORDER</a:t>
            </a:r>
            <a:r>
              <a:rPr lang="en-IN" dirty="0">
                <a:latin typeface="Liberation Mono"/>
                <a:ea typeface="Times New Roman" panose="02020603050405020304" pitchFamily="18" charset="0"/>
              </a:rPr>
              <a:t> </a:t>
            </a:r>
            <a:r>
              <a:rPr lang="en-IN" dirty="0">
                <a:solidFill>
                  <a:srgbClr val="0077AA"/>
                </a:solidFill>
                <a:latin typeface="Liberation Mono"/>
              </a:rPr>
              <a:t>BY</a:t>
            </a:r>
            <a:r>
              <a:rPr lang="en-IN" dirty="0">
                <a:latin typeface="Liberation Mono"/>
                <a:ea typeface="Times New Roman" panose="02020603050405020304" pitchFamily="18" charset="0"/>
              </a:rPr>
              <a:t> loc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rPr>
              <a:t>:</a:t>
            </a:r>
            <a:r>
              <a:rPr lang="en-IN" dirty="0">
                <a:solidFill>
                  <a:schemeClr val="accent5">
                    <a:lumMod val="7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669900"/>
                </a:solidFill>
                <a:latin typeface="Liberation Mono"/>
              </a:rPr>
              <a:t>'new_value'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UPDATE</a:t>
            </a:r>
            <a:r>
              <a:rPr lang="en-IN" dirty="0">
                <a:latin typeface="Liberation Mono"/>
                <a:cs typeface="Arial" panose="020B0604020202020204" pitchFamily="34" charset="0"/>
              </a:rPr>
              <a:t> </a:t>
            </a:r>
            <a:r>
              <a:rPr lang="en-IN" dirty="0">
                <a:latin typeface="Liberation Mono"/>
              </a:rPr>
              <a:t>temp</a:t>
            </a:r>
            <a:r>
              <a:rPr lang="en-IN" dirty="0">
                <a:latin typeface="Liberation Mono"/>
                <a:cs typeface="Arial" panose="020B0604020202020204" pitchFamily="34" charset="0"/>
              </a:rPr>
              <a:t> </a:t>
            </a:r>
            <a:r>
              <a:rPr lang="en-IN" dirty="0">
                <a:solidFill>
                  <a:srgbClr val="0077AA"/>
                </a:solidFill>
                <a:latin typeface="Liberation Mono"/>
              </a:rPr>
              <a:t>SET</a:t>
            </a:r>
            <a:r>
              <a:rPr lang="en-IN" dirty="0">
                <a:latin typeface="Liberation Mono"/>
                <a:ea typeface="Times New Roman" panose="02020603050405020304" pitchFamily="18" charset="0"/>
              </a:rPr>
              <a:t> c1 </a:t>
            </a:r>
            <a:r>
              <a:rPr lang="en-IN" dirty="0">
                <a:solidFill>
                  <a:schemeClr val="accent5">
                    <a:lumMod val="75000"/>
                  </a:schemeClr>
                </a:solidFill>
                <a:latin typeface="Liberation Mono"/>
              </a:rPr>
              <a:t>:</a:t>
            </a:r>
            <a:r>
              <a:rPr lang="en-IN" dirty="0">
                <a:solidFill>
                  <a:schemeClr val="accent5">
                    <a:lumMod val="7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669900"/>
                </a:solidFill>
                <a:latin typeface="Liberation Mono"/>
              </a:rPr>
              <a:t>'new_value'</a:t>
            </a:r>
            <a:r>
              <a:rPr lang="en-IN" dirty="0">
                <a:latin typeface="Liberation Mono"/>
                <a:ea typeface="Times New Roman" panose="02020603050405020304" pitchFamily="18" charset="0"/>
              </a:rPr>
              <a:t> </a:t>
            </a:r>
            <a:r>
              <a:rPr lang="en-IN" dirty="0">
                <a:solidFill>
                  <a:srgbClr val="0077AA"/>
                </a:solidFill>
                <a:latin typeface="Liberation Mono"/>
              </a:rPr>
              <a:t>WHERE</a:t>
            </a:r>
            <a:r>
              <a:rPr lang="en-IN" dirty="0">
                <a:latin typeface="Liberation Mono"/>
                <a:ea typeface="Times New Roman" panose="02020603050405020304" pitchFamily="18" charset="0"/>
              </a:rPr>
              <a:t> deptno </a:t>
            </a:r>
            <a:r>
              <a:rPr lang="en-IN" dirty="0">
                <a:solidFill>
                  <a:schemeClr val="accent5">
                    <a:lumMod val="75000"/>
                  </a:schemeClr>
                </a:solidFill>
                <a:latin typeface="Liberation Mono"/>
                <a:ea typeface="Times New Roman" panose="02020603050405020304" pitchFamily="18" charset="0"/>
              </a:rPr>
              <a:t>&lt;</a:t>
            </a:r>
            <a:r>
              <a:rPr lang="en-IN" dirty="0">
                <a:latin typeface="Liberation Mono"/>
                <a:ea typeface="Times New Roman" panose="02020603050405020304" pitchFamily="18" charset="0"/>
              </a:rPr>
              <a:t> </a:t>
            </a:r>
            <a:r>
              <a:rPr lang="en-IN" dirty="0">
                <a:solidFill>
                  <a:srgbClr val="990055"/>
                </a:solidFill>
                <a:latin typeface="Liberation Mono"/>
              </a:rPr>
              <a:t>50</a:t>
            </a:r>
            <a:r>
              <a:rPr lang="en-IN" dirty="0">
                <a:latin typeface="Liberation Mono"/>
                <a:ea typeface="Times New Roman" panose="02020603050405020304" pitchFamily="18" charset="0"/>
              </a:rPr>
              <a:t> </a:t>
            </a:r>
            <a:r>
              <a:rPr lang="en-IN" dirty="0">
                <a:solidFill>
                  <a:srgbClr val="0077AA"/>
                </a:solidFill>
                <a:latin typeface="Liberation Mono"/>
              </a:rPr>
              <a:t>LIMIT</a:t>
            </a:r>
            <a:r>
              <a:rPr lang="en-IN" dirty="0">
                <a:latin typeface="Liberation Mono"/>
                <a:ea typeface="Times New Roman" panose="02020603050405020304" pitchFamily="18"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dept </a:t>
            </a:r>
            <a:r>
              <a:rPr lang="en-US" dirty="0">
                <a:solidFill>
                  <a:srgbClr val="0077AA"/>
                </a:solidFill>
                <a:latin typeface="Liberation Mono"/>
              </a:rPr>
              <a:t>ADD</a:t>
            </a:r>
            <a:r>
              <a:rPr lang="en-US" dirty="0">
                <a:latin typeface="Liberation Mono"/>
              </a:rPr>
              <a:t> SUMSALARY INT;</a:t>
            </a:r>
          </a:p>
          <a:p>
            <a:pPr marL="342900" indent="-342900">
              <a:lnSpc>
                <a:spcPct val="150000"/>
              </a:lnSpc>
              <a:buFont typeface="Arial" panose="020B0604020202020204" pitchFamily="34" charset="0"/>
              <a:buChar char="•"/>
            </a:pPr>
            <a:r>
              <a:rPr lang="en-IN" dirty="0">
                <a:solidFill>
                  <a:srgbClr val="0077AA"/>
                </a:solidFill>
                <a:latin typeface="Liberation Mono"/>
              </a:rPr>
              <a:t>UPDATE</a:t>
            </a:r>
            <a:r>
              <a:rPr lang="en-IN" dirty="0">
                <a:latin typeface="Liberation Mono"/>
              </a:rPr>
              <a:t> dept </a:t>
            </a:r>
            <a:r>
              <a:rPr lang="en-IN" dirty="0">
                <a:solidFill>
                  <a:srgbClr val="0077AA"/>
                </a:solidFill>
                <a:latin typeface="Liberation Mono"/>
              </a:rPr>
              <a:t>SET</a:t>
            </a:r>
            <a:r>
              <a:rPr lang="en-IN" dirty="0">
                <a:latin typeface="Liberation Mono"/>
              </a:rPr>
              <a:t> sumsalary </a:t>
            </a:r>
            <a:r>
              <a:rPr lang="en-IN" dirty="0">
                <a:solidFill>
                  <a:schemeClr val="accent5">
                    <a:lumMod val="75000"/>
                  </a:schemeClr>
                </a:solidFill>
                <a:latin typeface="Liberation Mono"/>
              </a:rPr>
              <a:t>=</a:t>
            </a:r>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C74C49"/>
                </a:solidFill>
                <a:latin typeface="Liberation Mono"/>
                <a:cs typeface="Arial" panose="020B0604020202020204" pitchFamily="34" charset="0"/>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emp.deptno </a:t>
            </a:r>
            <a:r>
              <a:rPr lang="en-IN" dirty="0">
                <a:solidFill>
                  <a:schemeClr val="accent5">
                    <a:lumMod val="75000"/>
                  </a:schemeClr>
                </a:solidFill>
                <a:latin typeface="Liberation Mono"/>
              </a:rPr>
              <a:t>=</a:t>
            </a:r>
            <a:r>
              <a:rPr lang="en-IN" dirty="0">
                <a:latin typeface="Liberation Mono"/>
              </a:rPr>
              <a:t> dept.deptno </a:t>
            </a:r>
            <a:r>
              <a:rPr lang="en-IN" dirty="0">
                <a:solidFill>
                  <a:srgbClr val="0077AA"/>
                </a:solidFill>
                <a:latin typeface="Liberation Mono"/>
              </a:rPr>
              <a:t>GROUP</a:t>
            </a:r>
            <a:r>
              <a:rPr lang="en-IN" dirty="0">
                <a:latin typeface="Liberation Mono"/>
              </a:rPr>
              <a:t> </a:t>
            </a:r>
            <a:r>
              <a:rPr lang="en-IN" dirty="0">
                <a:solidFill>
                  <a:srgbClr val="0077AA"/>
                </a:solidFill>
                <a:latin typeface="Liberation Mono"/>
              </a:rPr>
              <a:t>BY</a:t>
            </a:r>
            <a:r>
              <a:rPr lang="en-IN" dirty="0">
                <a:latin typeface="Liberation Mono"/>
              </a:rPr>
              <a:t> </a:t>
            </a:r>
            <a:r>
              <a:rPr lang="en-IN" dirty="0" err="1">
                <a:latin typeface="Liberation Mono"/>
              </a:rPr>
              <a:t>emp.deptno</a:t>
            </a:r>
            <a:r>
              <a:rPr lang="en-IN" dirty="0" smtClean="0">
                <a:latin typeface="Liberation Mono"/>
              </a:rPr>
              <a:t>);</a:t>
            </a:r>
            <a:endParaRPr lang="en-IN" dirty="0">
              <a:latin typeface="Liberation Mono"/>
            </a:endParaRPr>
          </a:p>
        </p:txBody>
      </p:sp>
      <p:sp>
        <p:nvSpPr>
          <p:cNvPr id="6" name="TextBox 5">
            <a:extLst>
              <a:ext uri="{FF2B5EF4-FFF2-40B4-BE49-F238E27FC236}">
                <a16:creationId xmlns="" xmlns:a16="http://schemas.microsoft.com/office/drawing/2014/main" id="{DF1C8AD1-836C-4200-9572-0675CC616EB7}"/>
              </a:ext>
            </a:extLst>
          </p:cNvPr>
          <p:cNvSpPr txBox="1"/>
          <p:nvPr/>
        </p:nvSpPr>
        <p:spPr>
          <a:xfrm>
            <a:off x="6412362" y="3558726"/>
            <a:ext cx="568863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UPDATE</a:t>
            </a:r>
            <a:r>
              <a:rPr lang="en-IN" dirty="0">
                <a:latin typeface="Liberation Mono"/>
              </a:rPr>
              <a:t> duplicate </a:t>
            </a:r>
            <a:r>
              <a:rPr lang="en-IN" dirty="0">
                <a:solidFill>
                  <a:srgbClr val="0077AA"/>
                </a:solidFill>
                <a:latin typeface="Liberation Mono"/>
              </a:rPr>
              <a:t>SET</a:t>
            </a:r>
            <a:r>
              <a:rPr lang="en-IN" dirty="0">
                <a:latin typeface="Liberation Mono"/>
              </a:rPr>
              <a:t> id </a:t>
            </a:r>
            <a:r>
              <a:rPr lang="en-IN" dirty="0">
                <a:solidFill>
                  <a:schemeClr val="accent5">
                    <a:lumMod val="75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rPr>
              <a:t>SELECT</a:t>
            </a:r>
            <a:r>
              <a:rPr lang="en-IN" dirty="0">
                <a:latin typeface="Liberation Mono"/>
              </a:rPr>
              <a:t> @cnt </a:t>
            </a:r>
            <a:r>
              <a:rPr lang="en-IN" dirty="0">
                <a:solidFill>
                  <a:schemeClr val="accent5">
                    <a:lumMod val="75000"/>
                  </a:schemeClr>
                </a:solidFill>
                <a:latin typeface="Liberation Mono"/>
              </a:rPr>
              <a:t>:=</a:t>
            </a:r>
            <a:r>
              <a:rPr lang="en-IN" dirty="0">
                <a:latin typeface="Liberation Mono"/>
              </a:rPr>
              <a:t> @cnt </a:t>
            </a:r>
            <a:r>
              <a:rPr lang="en-IN" dirty="0">
                <a:solidFill>
                  <a:schemeClr val="accent5">
                    <a:lumMod val="75000"/>
                  </a:schemeClr>
                </a:solidFill>
                <a:latin typeface="Liberation Mono"/>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 xmlns:p14="http://schemas.microsoft.com/office/powerpoint/2010/main" val="363925011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 xmlns:p14="http://schemas.microsoft.com/office/powerpoint/2010/main" val="13645197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a:t>
            </a:r>
            <a:r>
              <a:rPr lang="en-US" sz="3200" i="1" dirty="0">
                <a:solidFill>
                  <a:srgbClr val="FF9900"/>
                </a:solidFill>
                <a:latin typeface="Arial" pitchFamily="34" charset="0"/>
                <a:cs typeface="Arial" pitchFamily="34" charset="0"/>
              </a:rPr>
              <a:t>-table delete</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806917"/>
            <a:ext cx="11449272"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a:t>
            </a:r>
            <a:r>
              <a:rPr lang="en-IN" i="1" dirty="0">
                <a:solidFill>
                  <a:srgbClr val="2658E6"/>
                </a:solidFill>
                <a:latin typeface="Arial" panose="020B0604020202020204" pitchFamily="34" charset="0"/>
                <a:cs typeface="Arial" panose="020B0604020202020204" pitchFamily="34" charset="0"/>
              </a:rPr>
              <a:t>ROW_COUNT() </a:t>
            </a:r>
            <a:r>
              <a:rPr lang="en-IN" dirty="0">
                <a:latin typeface="Arial" panose="020B0604020202020204" pitchFamily="34" charset="0"/>
                <a:cs typeface="Arial" panose="020B0604020202020204" pitchFamily="34" charset="0"/>
              </a:rPr>
              <a:t>function. The optional 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6" name="Rectangle 5"/>
          <p:cNvSpPr/>
          <p:nvPr/>
        </p:nvSpPr>
        <p:spPr>
          <a:xfrm>
            <a:off x="407368" y="4455391"/>
            <a:ext cx="11305256"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LIMIT clauses apply to single-table deletes, but not multi-table deletes.</a:t>
            </a:r>
          </a:p>
        </p:txBody>
      </p:sp>
      <p:sp>
        <p:nvSpPr>
          <p:cNvPr id="8" name="Rectangle 7">
            <a:extLst>
              <a:ext uri="{FF2B5EF4-FFF2-40B4-BE49-F238E27FC236}">
                <a16:creationId xmlns="" xmlns:a16="http://schemas.microsoft.com/office/drawing/2014/main" id="{97ED902F-F659-4F64-A8C8-FDDF7CC73350}"/>
              </a:ext>
            </a:extLst>
          </p:cNvPr>
          <p:cNvSpPr/>
          <p:nvPr/>
        </p:nvSpPr>
        <p:spPr>
          <a:xfrm>
            <a:off x="263352" y="2484060"/>
            <a:ext cx="8839200" cy="1631216"/>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fr-FR" sz="2000" dirty="0">
                <a:solidFill>
                  <a:srgbClr val="0077AA"/>
                </a:solidFill>
                <a:latin typeface="Liberation Mono"/>
              </a:rPr>
              <a:t>    [PARTITION (</a:t>
            </a:r>
            <a:r>
              <a:rPr lang="fr-FR" sz="2000" dirty="0">
                <a:latin typeface="Liberation Mono"/>
              </a:rPr>
              <a:t>partition_name </a:t>
            </a:r>
            <a:r>
              <a:rPr lang="fr-FR" sz="2000" dirty="0">
                <a:solidFill>
                  <a:srgbClr val="0077AA"/>
                </a:solidFill>
                <a:latin typeface="Liberation Mono"/>
              </a:rPr>
              <a:t>[</a:t>
            </a:r>
            <a:r>
              <a:rPr lang="fr-FR" sz="2000" dirty="0">
                <a:latin typeface="Liberation Mono"/>
              </a:rPr>
              <a:t>,</a:t>
            </a:r>
            <a:r>
              <a:rPr lang="fr-FR" sz="2000" dirty="0">
                <a:solidFill>
                  <a:srgbClr val="0077AA"/>
                </a:solidFill>
                <a:latin typeface="Liberation Mono"/>
              </a:rPr>
              <a:t> </a:t>
            </a:r>
            <a:r>
              <a:rPr lang="fr-FR" sz="2000" dirty="0">
                <a:latin typeface="Liberation Mono"/>
              </a:rPr>
              <a:t>partition_name</a:t>
            </a:r>
            <a:r>
              <a:rPr lang="fr-FR" sz="2000" dirty="0">
                <a:solidFill>
                  <a:srgbClr val="0077AA"/>
                </a:solidFill>
                <a:latin typeface="Liberation Mono"/>
              </a:rPr>
              <a:t>] </a:t>
            </a:r>
            <a:r>
              <a:rPr lang="fr-FR" sz="2000" dirty="0">
                <a:latin typeface="Liberation Mono"/>
              </a:rPr>
              <a:t>. . .</a:t>
            </a:r>
            <a:r>
              <a:rPr lang="fr-FR" sz="2000" dirty="0">
                <a:solidFill>
                  <a:srgbClr val="0077AA"/>
                </a:solidFill>
                <a:latin typeface="Liberation Mono"/>
              </a:rPr>
              <a:t>)]</a:t>
            </a:r>
            <a:r>
              <a:rPr lang="en-IN" sz="2000" dirty="0">
                <a:solidFill>
                  <a:srgbClr val="0077AA"/>
                </a:solidFill>
                <a:latin typeface="Liberation Mono"/>
              </a:rPr>
              <a:t> </a:t>
            </a:r>
            <a:endParaRPr lang="en-IN" sz="2000" dirty="0">
              <a:latin typeface="Liberation Mono"/>
            </a:endParaRPr>
          </a:p>
          <a:p>
            <a:r>
              <a:rPr lang="en-IN" sz="2000" dirty="0">
                <a:solidFill>
                  <a:srgbClr val="0077AA"/>
                </a:solidFill>
                <a:latin typeface="Liberation Mono"/>
              </a:rPr>
              <a:t>    [WHERE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Tree>
    <p:extLst>
      <p:ext uri="{BB962C8B-B14F-4D97-AF65-F5344CB8AC3E}">
        <p14:creationId xmlns="" xmlns:p14="http://schemas.microsoft.com/office/powerpoint/2010/main" val="16002463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auto_increment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 xmlns:a16="http://schemas.microsoft.com/office/drawing/2014/main" id="{19653C24-9BC0-460D-825B-EEF049B89F29}"/>
              </a:ext>
            </a:extLst>
          </p:cNvPr>
          <p:cNvSpPr/>
          <p:nvPr/>
        </p:nvSpPr>
        <p:spPr>
          <a:xfrm>
            <a:off x="695400" y="3307504"/>
            <a:ext cx="10657183"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a:t>
            </a:r>
            <a:r>
              <a:rPr lang="en-US" sz="2000" b="1" dirty="0">
                <a:latin typeface="Palatino Linotype" panose="02040502050505030304" pitchFamily="18" charset="0"/>
                <a:cs typeface="Segoe UI Light" panose="020B0502040204020203" pitchFamily="34" charset="0"/>
              </a:rPr>
              <a:t>AUTO_INCREMENT </a:t>
            </a:r>
            <a:r>
              <a:rPr lang="en-US" sz="2000" dirty="0">
                <a:latin typeface="Palatino Linotype" panose="02040502050505030304" pitchFamily="18" charset="0"/>
                <a:cs typeface="Segoe UI Light" panose="020B0502040204020203" pitchFamily="34" charset="0"/>
              </a:rPr>
              <a:t>attribute can be used to generate a unique number/identity for new rows.</a:t>
            </a:r>
          </a:p>
        </p:txBody>
      </p:sp>
    </p:spTree>
    <p:extLst>
      <p:ext uri="{BB962C8B-B14F-4D97-AF65-F5344CB8AC3E}">
        <p14:creationId xmlns="" xmlns:p14="http://schemas.microsoft.com/office/powerpoint/2010/main" val="60418057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6BABA31-D6D1-483B-8498-12B917B0631B}"/>
              </a:ext>
            </a:extLst>
          </p:cNvPr>
          <p:cNvSpPr/>
          <p:nvPr/>
        </p:nvSpPr>
        <p:spPr>
          <a:xfrm>
            <a:off x="480935" y="2147269"/>
            <a:ext cx="11173864" cy="2523768"/>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algn="just"/>
            <a:endParaRPr lang="en-IN" sz="800" b="1" dirty="0">
              <a:solidFill>
                <a:srgbClr val="0070C0"/>
              </a:solidFill>
              <a:latin typeface="Segoe UI Light" panose="020B0502040204020203" pitchFamily="34" charset="0"/>
              <a:cs typeface="Segoe UI Light" panose="020B0502040204020203"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There can be only one AUTO_INCREMENT column per table.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must be indexed.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cannot have a DEFAULT value.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works properly only if it contains only positive values.</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a:t>
            </a:r>
            <a:r>
              <a:rPr lang="en-IN" dirty="0">
                <a:latin typeface="Arial" panose="020B0604020202020204" pitchFamily="34" charset="0"/>
                <a:cs typeface="Arial" panose="020B0604020202020204" pitchFamily="34" charset="0"/>
              </a:rPr>
              <a:t>applies only to integer and floating-point types.</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when you insert a value of NULL or 0 into AUTO_INCREMENT column, it generates next value.</a:t>
            </a:r>
          </a:p>
          <a:p>
            <a:pPr marL="285750" indent="-285750" algn="just">
              <a:buFont typeface="Arial" panose="020B0604020202020204" pitchFamily="34" charset="0"/>
              <a:buChar char="•"/>
            </a:pPr>
            <a:r>
              <a:rPr lang="en-IN" i="1" dirty="0">
                <a:latin typeface="Arial" panose="020B0604020202020204" pitchFamily="34" charset="0"/>
                <a:cs typeface="Arial" panose="020B0604020202020204" pitchFamily="34" charset="0"/>
              </a:rPr>
              <a:t>use LAST_INSERT_ID</a:t>
            </a:r>
            <a:r>
              <a:rPr lang="en-IN" dirty="0">
                <a:latin typeface="Arial" panose="020B0604020202020204" pitchFamily="34" charset="0"/>
                <a:cs typeface="Arial" panose="020B0604020202020204" pitchFamily="34" charset="0"/>
              </a:rPr>
              <a:t>() function to find the row that contains the most recent AUTO_INCREMENT value.</a:t>
            </a:r>
            <a:endParaRPr lang="en-IN" dirty="0">
              <a:solidFill>
                <a:schemeClr val="bg2">
                  <a:lumMod val="10000"/>
                </a:schemeClr>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 xmlns:a16="http://schemas.microsoft.com/office/drawing/2014/main" id="{D0BCAD2D-B4B7-43B9-98C0-BC8293CDF95E}"/>
              </a:ext>
            </a:extLst>
          </p:cNvPr>
          <p:cNvCxnSpPr/>
          <p:nvPr/>
        </p:nvCxnSpPr>
        <p:spPr>
          <a:xfrm>
            <a:off x="412537" y="486916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705CC873-45B4-45BA-B3B3-0963F6A202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auto_increment</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 xmlns:a16="http://schemas.microsoft.com/office/drawing/2014/main" id="{2CCD5262-11B2-48D4-A5DA-15C822C234DF}"/>
              </a:ext>
            </a:extLst>
          </p:cNvPr>
          <p:cNvSpPr/>
          <p:nvPr/>
        </p:nvSpPr>
        <p:spPr>
          <a:xfrm>
            <a:off x="7247334" y="561782"/>
            <a:ext cx="3471334" cy="646331"/>
          </a:xfrm>
          <a:prstGeom prst="rect">
            <a:avLst/>
          </a:prstGeom>
          <a:solidFill>
            <a:schemeClr val="bg1"/>
          </a:solidFill>
        </p:spPr>
        <p:txBody>
          <a:bodyPr wrap="square">
            <a:spAutoFit/>
          </a:bodyPr>
          <a:lstStyle/>
          <a:p>
            <a:r>
              <a:rPr lang="en-IN" i="1" dirty="0">
                <a:latin typeface="Palatino Linotype" panose="02040502050505030304" pitchFamily="18" charset="0"/>
                <a:ea typeface="Times New Roman" panose="02020603050405020304" pitchFamily="18" charset="0"/>
                <a:cs typeface="Arial" panose="020B0604020202020204" pitchFamily="34" charset="0"/>
              </a:rPr>
              <a:t>IDENTITY</a:t>
            </a:r>
            <a:r>
              <a:rPr lang="en-IN" dirty="0">
                <a:latin typeface="Palatino Linotype" panose="02040502050505030304" pitchFamily="18" charset="0"/>
                <a:ea typeface="Times New Roman" panose="0202060305040502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is a synonym to the </a:t>
            </a:r>
            <a:r>
              <a:rPr lang="en-IN" i="1" dirty="0">
                <a:latin typeface="Palatino Linotype" panose="02040502050505030304" pitchFamily="18" charset="0"/>
                <a:ea typeface="Times New Roman" panose="02020603050405020304" pitchFamily="18" charset="0"/>
                <a:cs typeface="Arial" panose="020B0604020202020204" pitchFamily="34" charset="0"/>
              </a:rPr>
              <a:t>LAST_INSERT_ID</a:t>
            </a:r>
            <a:r>
              <a:rPr lang="en-IN" dirty="0">
                <a:latin typeface="Palatino Linotype" panose="02040502050505030304" pitchFamily="18" charset="0"/>
                <a:cs typeface="Arial" panose="020B0604020202020204" pitchFamily="34" charset="0"/>
              </a:rPr>
              <a:t> variable.</a:t>
            </a:r>
          </a:p>
        </p:txBody>
      </p:sp>
      <p:sp>
        <p:nvSpPr>
          <p:cNvPr id="4" name="Rectangle 3">
            <a:extLst>
              <a:ext uri="{FF2B5EF4-FFF2-40B4-BE49-F238E27FC236}">
                <a16:creationId xmlns="" xmlns:a16="http://schemas.microsoft.com/office/drawing/2014/main" id="{4137F616-44E5-49F0-BBCE-B21B854137A7}"/>
              </a:ext>
            </a:extLst>
          </p:cNvPr>
          <p:cNvSpPr/>
          <p:nvPr/>
        </p:nvSpPr>
        <p:spPr>
          <a:xfrm>
            <a:off x="476230" y="1426716"/>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AUTO_INCREMENT [UNIQUE [KEY] | [PRIMARY] KEY]</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47886695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1700808"/>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 xmlns:a16="http://schemas.microsoft.com/office/drawing/2014/main" id="{E116CB38-0E3F-44E0-8769-F9119C7AF38A}"/>
              </a:ext>
            </a:extLst>
          </p:cNvPr>
          <p:cNvSpPr/>
          <p:nvPr/>
        </p:nvSpPr>
        <p:spPr>
          <a:xfrm>
            <a:off x="203967" y="2564905"/>
            <a:ext cx="11784066" cy="2246769"/>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marL="285750" indent="-285750" algn="just">
              <a:buFont typeface="Arial" panose="020B0604020202020204" pitchFamily="34" charset="0"/>
              <a:buChar char="•"/>
            </a:pPr>
            <a:endParaRPr lang="en-IN" sz="800" dirty="0">
              <a:solidFill>
                <a:schemeClr val="bg2">
                  <a:lumMod val="10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functions and user-defined functions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procedure and function parameters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Variables (system variables, user-defined variables, and stored program local variables)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Subqueries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AUTO_INCREMENT attribute cannot be used in a generated column definition.</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Triggers cannot use NEW.COL_NAME or use OLD.COL_NAME to refer to generated columns.</a:t>
            </a:r>
          </a:p>
        </p:txBody>
      </p:sp>
      <p:sp>
        <p:nvSpPr>
          <p:cNvPr id="7" name="Rectangle 6">
            <a:extLst>
              <a:ext uri="{FF2B5EF4-FFF2-40B4-BE49-F238E27FC236}">
                <a16:creationId xmlns="" xmlns:a16="http://schemas.microsoft.com/office/drawing/2014/main" id="{79560E6C-F891-48A7-932E-505EAA3E2AFC}"/>
              </a:ext>
            </a:extLst>
          </p:cNvPr>
          <p:cNvSpPr/>
          <p:nvPr/>
        </p:nvSpPr>
        <p:spPr>
          <a:xfrm>
            <a:off x="203967" y="5157193"/>
            <a:ext cx="11784066" cy="113877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dirty="0">
                <a:solidFill>
                  <a:srgbClr val="FF0000"/>
                </a:solidFill>
                <a:latin typeface="Arial" panose="020B0604020202020204" pitchFamily="34" charset="0"/>
                <a:cs typeface="Arial" panose="020B0604020202020204" pitchFamily="34" charset="0"/>
              </a:rPr>
              <a:t>Note: </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The expression can contain literals, built-in functions with no parameters, operators, or references to any column within the same table. If you use a function, it must be scalar and deterministic.</a:t>
            </a:r>
            <a:endParaRPr lang="en-IN" dirty="0">
              <a:solidFill>
                <a:schemeClr val="bg2">
                  <a:lumMod val="10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 xmlns:a16="http://schemas.microsoft.com/office/drawing/2014/main" id="{3E56605D-CA1A-41BE-BAEA-DBBFDF4E143C}"/>
              </a:ext>
            </a:extLst>
          </p:cNvPr>
          <p:cNvSpPr/>
          <p:nvPr/>
        </p:nvSpPr>
        <p:spPr>
          <a:xfrm>
            <a:off x="203967" y="308849"/>
            <a:ext cx="11784066"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 . . LIKE .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preserves generated column information</a:t>
            </a:r>
            <a:r>
              <a:rPr lang="en-IN" dirty="0">
                <a:latin typeface="Arial" panose="020B0604020202020204" pitchFamily="34" charset="0"/>
                <a:cs typeface="Arial" panose="020B0604020202020204" pitchFamily="34" charset="0"/>
              </a:rPr>
              <a:t> from the original table.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 . . SELECT .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does not preserves generated column information</a:t>
            </a:r>
            <a:r>
              <a:rPr lang="en-IN" dirty="0">
                <a:latin typeface="Arial" panose="020B0604020202020204" pitchFamily="34" charset="0"/>
                <a:cs typeface="Arial" panose="020B0604020202020204" pitchFamily="34" charset="0"/>
              </a:rPr>
              <a:t> from the original table.</a:t>
            </a:r>
          </a:p>
        </p:txBody>
      </p:sp>
    </p:spTree>
    <p:extLst>
      <p:ext uri="{BB962C8B-B14F-4D97-AF65-F5344CB8AC3E}">
        <p14:creationId xmlns="" xmlns:p14="http://schemas.microsoft.com/office/powerpoint/2010/main" val="25589104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virtual column - generated always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780869"/>
            <a:ext cx="11449272" cy="369332"/>
          </a:xfrm>
          <a:prstGeom prst="rect">
            <a:avLst/>
          </a:prstGeom>
        </p:spPr>
        <p:txBody>
          <a:bodyPr wrap="square">
            <a:spAutoFit/>
          </a:bodyPr>
          <a:lstStyle/>
          <a:p>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GENERATED</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ALWAYS</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AS</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i="1" dirty="0">
                <a:solidFill>
                  <a:srgbClr val="000000"/>
                </a:solidFill>
                <a:latin typeface="Arial" panose="020B0604020202020204" pitchFamily="34" charset="0"/>
                <a:cs typeface="Arial" panose="020B0604020202020204" pitchFamily="34" charset="0"/>
              </a:rPr>
              <a:t>expression</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VIRTUAL</a:t>
            </a:r>
            <a:r>
              <a:rPr lang="en-IN" dirty="0">
                <a:solidFill>
                  <a:srgbClr val="000000"/>
                </a:solidFill>
                <a:latin typeface="Arial" panose="020B0604020202020204" pitchFamily="34" charset="0"/>
                <a:cs typeface="Arial" panose="020B0604020202020204" pitchFamily="34" charset="0"/>
              </a:rPr>
              <a:t> </a:t>
            </a:r>
            <a:r>
              <a:rPr lang="en-IN" dirty="0">
                <a:solidFill>
                  <a:srgbClr val="A67F5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STORED</a:t>
            </a:r>
            <a:r>
              <a:rPr lang="en-IN" dirty="0">
                <a:solidFill>
                  <a:srgbClr val="999999"/>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335360" y="1457489"/>
            <a:ext cx="11593288"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VIRTUAL</a:t>
            </a:r>
            <a:r>
              <a:rPr lang="en-IN" dirty="0">
                <a:latin typeface="Arial" panose="020B0604020202020204" pitchFamily="34" charset="0"/>
                <a:cs typeface="Arial" panose="020B0604020202020204" pitchFamily="34" charset="0"/>
              </a:rPr>
              <a:t>: Column values are not stored, but are evaluated when rows are read, immediately after any BEFORE triggers. A virtual column takes no storage.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STORED</a:t>
            </a:r>
            <a:r>
              <a:rPr lang="en-IN" dirty="0">
                <a:latin typeface="Arial" panose="020B0604020202020204" pitchFamily="34" charset="0"/>
                <a:cs typeface="Arial" panose="020B0604020202020204" pitchFamily="34" charset="0"/>
              </a:rPr>
              <a:t>: Column values are evaluated and stored when rows are inserted or updated. A stored column does require storage space and can be indexed.</a:t>
            </a:r>
          </a:p>
        </p:txBody>
      </p:sp>
      <p:sp>
        <p:nvSpPr>
          <p:cNvPr id="10" name="TextBox 9">
            <a:extLst>
              <a:ext uri="{FF2B5EF4-FFF2-40B4-BE49-F238E27FC236}">
                <a16:creationId xmlns="" xmlns:a16="http://schemas.microsoft.com/office/drawing/2014/main" id="{F4254FBC-3588-4BD4-9D83-1D10BDE9C204}"/>
              </a:ext>
            </a:extLst>
          </p:cNvPr>
          <p:cNvSpPr txBox="1"/>
          <p:nvPr/>
        </p:nvSpPr>
        <p:spPr>
          <a:xfrm>
            <a:off x="335360" y="4149080"/>
            <a:ext cx="8352928"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productCode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productVendor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productDescription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quantityInStock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buyPrice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stockValue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GENERATED ALWAYS AS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quantityInStock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buyPrice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VIRTUAL</a:t>
            </a:r>
            <a:r>
              <a:rPr lang="en-IN" dirty="0">
                <a:latin typeface="Liberation Mono"/>
                <a:cs typeface="Arial" panose="020B0604020202020204" pitchFamily="34" charset="0"/>
              </a:rPr>
              <a:t> </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 xmlns:a16="http://schemas.microsoft.com/office/drawing/2014/main" id="{9E99ED51-A529-43A8-9FE8-41F427392EDF}"/>
              </a:ext>
            </a:extLst>
          </p:cNvPr>
          <p:cNvSpPr/>
          <p:nvPr/>
        </p:nvSpPr>
        <p:spPr>
          <a:xfrm>
            <a:off x="335360" y="2996952"/>
            <a:ext cx="11377264"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000" dirty="0">
                <a:solidFill>
                  <a:srgbClr val="FF0000"/>
                </a:solidFill>
                <a:latin typeface="Arial" panose="020B0604020202020204" pitchFamily="34" charset="0"/>
                <a:cs typeface="Arial" panose="020B0604020202020204" pitchFamily="34" charset="0"/>
              </a:rPr>
              <a:t>:</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default is </a:t>
            </a:r>
            <a:r>
              <a:rPr lang="en-IN" b="1" dirty="0">
                <a:solidFill>
                  <a:schemeClr val="bg2">
                    <a:lumMod val="10000"/>
                  </a:schemeClr>
                </a:solidFill>
                <a:latin typeface="Arial" panose="020B0604020202020204" pitchFamily="34" charset="0"/>
                <a:cs typeface="Arial" panose="020B0604020202020204" pitchFamily="34" charset="0"/>
              </a:rPr>
              <a:t>VIRTUAL</a:t>
            </a:r>
            <a:r>
              <a:rPr lang="en-IN" dirty="0">
                <a:solidFill>
                  <a:schemeClr val="bg2">
                    <a:lumMod val="10000"/>
                  </a:schemeClr>
                </a:solidFill>
                <a:latin typeface="Arial" panose="020B0604020202020204" pitchFamily="34" charset="0"/>
                <a:cs typeface="Arial" panose="020B0604020202020204" pitchFamily="34" charset="0"/>
              </a:rPr>
              <a:t> if neither keyword is specified.</a:t>
            </a:r>
          </a:p>
        </p:txBody>
      </p:sp>
      <p:grpSp>
        <p:nvGrpSpPr>
          <p:cNvPr id="5" name="Group 4">
            <a:extLst>
              <a:ext uri="{FF2B5EF4-FFF2-40B4-BE49-F238E27FC236}">
                <a16:creationId xmlns="" xmlns:a16="http://schemas.microsoft.com/office/drawing/2014/main" id="{D92DD7F7-6E5A-480A-B0B3-0EA6BB645B1D}"/>
              </a:ext>
            </a:extLst>
          </p:cNvPr>
          <p:cNvGrpSpPr/>
          <p:nvPr/>
        </p:nvGrpSpPr>
        <p:grpSpPr>
          <a:xfrm>
            <a:off x="6600056" y="3825068"/>
            <a:ext cx="5328592" cy="1980196"/>
            <a:chOff x="6600056" y="3772698"/>
            <a:chExt cx="5328592" cy="1980196"/>
          </a:xfrm>
        </p:grpSpPr>
        <p:pic>
          <p:nvPicPr>
            <p:cNvPr id="3" name="Picture 2">
              <a:extLst>
                <a:ext uri="{FF2B5EF4-FFF2-40B4-BE49-F238E27FC236}">
                  <a16:creationId xmlns="" xmlns:a16="http://schemas.microsoft.com/office/drawing/2014/main" id="{E2F57B11-773F-44C7-AFBB-B9237DABEA85}"/>
                </a:ext>
              </a:extLst>
            </p:cNvPr>
            <p:cNvPicPr>
              <a:picLocks noChangeAspect="1"/>
            </p:cNvPicPr>
            <p:nvPr/>
          </p:nvPicPr>
          <p:blipFill>
            <a:blip r:embed="rId2"/>
            <a:stretch>
              <a:fillRect/>
            </a:stretch>
          </p:blipFill>
          <p:spPr>
            <a:xfrm>
              <a:off x="6600056" y="3772698"/>
              <a:ext cx="5328592" cy="1980196"/>
            </a:xfrm>
            <a:prstGeom prst="rect">
              <a:avLst/>
            </a:prstGeom>
          </p:spPr>
        </p:pic>
        <p:sp>
          <p:nvSpPr>
            <p:cNvPr id="8" name="Rectangle 7">
              <a:extLst>
                <a:ext uri="{FF2B5EF4-FFF2-40B4-BE49-F238E27FC236}">
                  <a16:creationId xmlns="" xmlns:a16="http://schemas.microsoft.com/office/drawing/2014/main" id="{0F77324A-A31A-4EEA-8B8B-7410754CEF1A}"/>
                </a:ext>
              </a:extLst>
            </p:cNvPr>
            <p:cNvSpPr/>
            <p:nvPr/>
          </p:nvSpPr>
          <p:spPr>
            <a:xfrm>
              <a:off x="6830595" y="5441741"/>
              <a:ext cx="5077550" cy="305233"/>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 xmlns:p14="http://schemas.microsoft.com/office/powerpoint/2010/main" val="2582681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45263</TotalTime>
  <Words>24567</Words>
  <Application>Microsoft Office PowerPoint</Application>
  <PresentationFormat>Custom</PresentationFormat>
  <Paragraphs>3758</Paragraphs>
  <Slides>278</Slides>
  <Notes>21</Notes>
  <HiddenSlides>11</HiddenSlides>
  <MMClips>0</MMClips>
  <ScaleCrop>false</ScaleCrop>
  <HeadingPairs>
    <vt:vector size="4" baseType="variant">
      <vt:variant>
        <vt:lpstr>Theme</vt:lpstr>
      </vt:variant>
      <vt:variant>
        <vt:i4>1</vt:i4>
      </vt:variant>
      <vt:variant>
        <vt:lpstr>Slide Titles</vt:lpstr>
      </vt:variant>
      <vt:variant>
        <vt:i4>278</vt:i4>
      </vt:variant>
    </vt:vector>
  </HeadingPairs>
  <TitlesOfParts>
    <vt:vector size="279" baseType="lpstr">
      <vt:lpstr>Origin</vt:lpstr>
      <vt:lpstr>Database Technologies - MySQL</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Entity Relationship Diagram (ER Diagram)</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SHOW DATABASES Syntax</vt:lpstr>
      <vt:lpstr>Slide 68</vt:lpstr>
      <vt:lpstr>USE DATABASES Syntax</vt:lpstr>
      <vt:lpstr>Slide 70</vt:lpstr>
      <vt:lpstr>Slide 71</vt:lpstr>
      <vt:lpstr>Slide 72</vt:lpstr>
      <vt:lpstr>Slide 73</vt:lpstr>
      <vt:lpstr>Slide 74</vt:lpstr>
      <vt:lpstr>Slide 75</vt:lpstr>
      <vt:lpstr>Slide 76</vt:lpstr>
      <vt:lpstr>SHOW TABLES Syntax</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SELECT CLAUSE</vt:lpstr>
      <vt:lpstr>Capabilities of    SELECT Statement</vt:lpstr>
      <vt:lpstr>Capabilities of    SELECT Statement</vt:lpstr>
      <vt:lpstr>Capabilities of    SELECT Statement</vt:lpstr>
      <vt:lpstr>Capabilities of    SELECT Statement</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lpstr>Slide 247</vt:lpstr>
      <vt:lpstr>Slide 248</vt:lpstr>
      <vt:lpstr>Slide 249</vt:lpstr>
      <vt:lpstr>Slide 250</vt:lpstr>
      <vt:lpstr>Slide 251</vt:lpstr>
      <vt:lpstr>Slide 252</vt:lpstr>
      <vt:lpstr>Slide 253</vt:lpstr>
      <vt:lpstr>Slide 254</vt:lpstr>
      <vt:lpstr>Slide 255</vt:lpstr>
      <vt:lpstr>Slide 256</vt:lpstr>
      <vt:lpstr>Slide 257</vt:lpstr>
      <vt:lpstr>Slide 258</vt:lpstr>
      <vt:lpstr>Slide 259</vt:lpstr>
      <vt:lpstr>Slide 260</vt:lpstr>
      <vt:lpstr>Slide 261</vt:lpstr>
      <vt:lpstr>Slide 262</vt:lpstr>
      <vt:lpstr>Slide 263</vt:lpstr>
      <vt:lpstr>Slide 264</vt:lpstr>
      <vt:lpstr>Slide 265</vt:lpstr>
      <vt:lpstr>Slide 266</vt:lpstr>
      <vt:lpstr>Slide 267</vt:lpstr>
      <vt:lpstr>Slide 268</vt:lpstr>
      <vt:lpstr>Slide 269</vt:lpstr>
      <vt:lpstr>Slide 270</vt:lpstr>
      <vt:lpstr>Slide 271</vt:lpstr>
      <vt:lpstr>Slide 272</vt:lpstr>
      <vt:lpstr>Slide 273</vt:lpstr>
      <vt:lpstr>Slide 274</vt:lpstr>
      <vt:lpstr>Slide 275</vt:lpstr>
      <vt:lpstr>Slide 276</vt:lpstr>
      <vt:lpstr>Slide 277</vt:lpstr>
      <vt:lpstr>Slide 278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faculty</cp:lastModifiedBy>
  <cp:revision>10292</cp:revision>
  <dcterms:created xsi:type="dcterms:W3CDTF">2015-10-09T06:09:34Z</dcterms:created>
  <dcterms:modified xsi:type="dcterms:W3CDTF">2022-05-19T05:35:51Z</dcterms:modified>
</cp:coreProperties>
</file>