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5"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CA45C-FB06-455B-8C16-E1777380C0A7}" v="2" dt="2024-10-25T21:42:56.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Exploratory data 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Bharti Jagyasi</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Introduction of EDA </a:t>
            </a:r>
          </a:p>
        </p:txBody>
      </p:sp>
      <p:sp>
        <p:nvSpPr>
          <p:cNvPr id="4" name="Content Placeholder 3">
            <a:extLst>
              <a:ext uri="{FF2B5EF4-FFF2-40B4-BE49-F238E27FC236}">
                <a16:creationId xmlns:a16="http://schemas.microsoft.com/office/drawing/2014/main" id="{2C60B7F7-D3A3-8A93-2695-FE0873E43D08}"/>
              </a:ext>
            </a:extLst>
          </p:cNvPr>
          <p:cNvSpPr>
            <a:spLocks noGrp="1"/>
          </p:cNvSpPr>
          <p:nvPr>
            <p:ph idx="1"/>
          </p:nvPr>
        </p:nvSpPr>
        <p:spPr>
          <a:xfrm>
            <a:off x="1097280" y="2108201"/>
            <a:ext cx="10058400" cy="1924303"/>
          </a:xfrm>
        </p:spPr>
        <p:txBody>
          <a:bodyPr/>
          <a:lstStyle/>
          <a:p>
            <a:r>
              <a:rPr lang="en-US" sz="2000" b="0" dirty="0">
                <a:solidFill>
                  <a:schemeClr val="accent5">
                    <a:lumMod val="75000"/>
                  </a:schemeClr>
                </a:solidFill>
              </a:rPr>
              <a:t>Exploratory Data Analysis, or EDA, is a powerful technique used to cleanse, analyze, and visualize data. It allows us to uncover hidden patterns, understand data distributions, and identify potential relationships between variables. This initial exploration serves as the bedrock for building effective models, including those used for real estate price prediction.</a:t>
            </a:r>
            <a:r>
              <a:rPr lang="en-US" b="0" dirty="0">
                <a:solidFill>
                  <a:schemeClr val="accent6">
                    <a:lumMod val="75000"/>
                  </a:schemeClr>
                </a:solidFill>
              </a:rPr>
              <a:t> </a:t>
            </a:r>
            <a:r>
              <a:rPr lang="en-US" sz="2000" dirty="0">
                <a:solidFill>
                  <a:schemeClr val="accent5">
                    <a:lumMod val="75000"/>
                  </a:schemeClr>
                </a:solidFill>
              </a:rPr>
              <a:t>This exploration lays the groundwork for building robust models for tasks like price prediction</a:t>
            </a:r>
            <a:r>
              <a:rPr lang="en-US" b="0" dirty="0">
                <a:solidFill>
                  <a:schemeClr val="accent6">
                    <a:lumMod val="75000"/>
                  </a:schemeClr>
                </a:solidFill>
              </a:rPr>
              <a:t>.</a:t>
            </a:r>
            <a:endParaRPr lang="en-US" dirty="0">
              <a:solidFill>
                <a:schemeClr val="accent6">
                  <a:lumMod val="75000"/>
                </a:schemeClr>
              </a:solidFill>
            </a:endParaRP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E31557-BE43-7F63-5618-CED6F0D346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79004-015C-BB16-8149-63C7F5BF99A0}"/>
              </a:ext>
            </a:extLst>
          </p:cNvPr>
          <p:cNvSpPr>
            <a:spLocks noGrp="1"/>
          </p:cNvSpPr>
          <p:nvPr>
            <p:ph type="title"/>
          </p:nvPr>
        </p:nvSpPr>
        <p:spPr>
          <a:xfrm>
            <a:off x="1097280" y="286603"/>
            <a:ext cx="10058400" cy="1450757"/>
          </a:xfrm>
        </p:spPr>
        <p:txBody>
          <a:bodyPr>
            <a:normAutofit/>
          </a:bodyPr>
          <a:lstStyle/>
          <a:p>
            <a:r>
              <a:rPr lang="en-US" dirty="0"/>
              <a:t>Data</a:t>
            </a:r>
            <a:r>
              <a:rPr lang="en-US" sz="4800" b="1" dirty="0">
                <a:solidFill>
                  <a:schemeClr val="tx2">
                    <a:lumMod val="75000"/>
                  </a:schemeClr>
                </a:solidFill>
              </a:rPr>
              <a:t> </a:t>
            </a:r>
            <a:r>
              <a:rPr lang="en-US" dirty="0"/>
              <a:t>Acquisition</a:t>
            </a:r>
            <a:r>
              <a:rPr lang="en-US" sz="4800" b="1" dirty="0">
                <a:solidFill>
                  <a:schemeClr val="tx2">
                    <a:lumMod val="75000"/>
                  </a:schemeClr>
                </a:solidFill>
              </a:rPr>
              <a:t> </a:t>
            </a:r>
            <a:r>
              <a:rPr lang="en-US" dirty="0"/>
              <a:t>and Cleaning</a:t>
            </a:r>
          </a:p>
        </p:txBody>
      </p:sp>
      <p:sp>
        <p:nvSpPr>
          <p:cNvPr id="4" name="Content Placeholder 3">
            <a:extLst>
              <a:ext uri="{FF2B5EF4-FFF2-40B4-BE49-F238E27FC236}">
                <a16:creationId xmlns:a16="http://schemas.microsoft.com/office/drawing/2014/main" id="{45FBB1E8-A355-562B-070F-2ED66FC99E00}"/>
              </a:ext>
            </a:extLst>
          </p:cNvPr>
          <p:cNvSpPr>
            <a:spLocks noGrp="1"/>
          </p:cNvSpPr>
          <p:nvPr>
            <p:ph idx="1"/>
          </p:nvPr>
        </p:nvSpPr>
        <p:spPr>
          <a:xfrm>
            <a:off x="1097280" y="2108201"/>
            <a:ext cx="10058400" cy="1924303"/>
          </a:xfrm>
        </p:spPr>
        <p:txBody>
          <a:bodyPr/>
          <a:lstStyle/>
          <a:p>
            <a:r>
              <a:rPr lang="en-US" sz="2000" dirty="0">
                <a:solidFill>
                  <a:schemeClr val="accent5">
                    <a:lumMod val="75000"/>
                  </a:schemeClr>
                </a:solidFill>
              </a:rPr>
              <a:t>We'll use the Pandas library, a workhorse for data manipulation in Python, to load our dataset from its CSV or Excel format. This involves addressing missing values, eliminating duplicate entries, and identifying and correcting any inconsistencies. A clean and reliable dataset is paramount for drawing accurate conclusions from our analysis. This cleaning process ensures a reliable foundation for our analysis.</a:t>
            </a:r>
            <a:endParaRPr lang="en-IN" sz="2000" dirty="0">
              <a:solidFill>
                <a:schemeClr val="accent5">
                  <a:lumMod val="75000"/>
                </a:schemeClr>
              </a:solidFill>
            </a:endParaRPr>
          </a:p>
        </p:txBody>
      </p:sp>
    </p:spTree>
    <p:extLst>
      <p:ext uri="{BB962C8B-B14F-4D97-AF65-F5344CB8AC3E}">
        <p14:creationId xmlns:p14="http://schemas.microsoft.com/office/powerpoint/2010/main" val="233956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9B9C85-2070-2DD8-3AA8-F24EB7C816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38B07-209F-7168-AE53-71B8E3E8C51D}"/>
              </a:ext>
            </a:extLst>
          </p:cNvPr>
          <p:cNvSpPr>
            <a:spLocks noGrp="1"/>
          </p:cNvSpPr>
          <p:nvPr>
            <p:ph type="title"/>
          </p:nvPr>
        </p:nvSpPr>
        <p:spPr>
          <a:xfrm>
            <a:off x="1097280" y="286603"/>
            <a:ext cx="10058400" cy="1450757"/>
          </a:xfrm>
        </p:spPr>
        <p:txBody>
          <a:bodyPr>
            <a:normAutofit/>
          </a:bodyPr>
          <a:lstStyle/>
          <a:p>
            <a:r>
              <a:rPr lang="en-US" dirty="0"/>
              <a:t>Understanding the data and variables</a:t>
            </a:r>
          </a:p>
        </p:txBody>
      </p:sp>
      <p:sp>
        <p:nvSpPr>
          <p:cNvPr id="4" name="Content Placeholder 3">
            <a:extLst>
              <a:ext uri="{FF2B5EF4-FFF2-40B4-BE49-F238E27FC236}">
                <a16:creationId xmlns:a16="http://schemas.microsoft.com/office/drawing/2014/main" id="{EB84226F-4433-3EEC-A408-37E1A42E3CC0}"/>
              </a:ext>
            </a:extLst>
          </p:cNvPr>
          <p:cNvSpPr>
            <a:spLocks noGrp="1"/>
          </p:cNvSpPr>
          <p:nvPr>
            <p:ph idx="1"/>
          </p:nvPr>
        </p:nvSpPr>
        <p:spPr>
          <a:xfrm>
            <a:off x="1097280" y="2108201"/>
            <a:ext cx="10058400" cy="1924303"/>
          </a:xfrm>
        </p:spPr>
        <p:txBody>
          <a:bodyPr/>
          <a:lstStyle/>
          <a:p>
            <a:r>
              <a:rPr lang="en-US" sz="2000" dirty="0">
                <a:solidFill>
                  <a:schemeClr val="accent5">
                    <a:lumMod val="75000"/>
                  </a:schemeClr>
                </a:solidFill>
              </a:rPr>
              <a:t>We'll focus on key features that influence house prices, such as the property's size (square footage) and the number of bedrooms. To understand the distribution of these variables. Histograms, kernel density plots, and other visualizations will be used to explore their distributions. Analyzing individual variables provides insights into their central tendencies and spread.</a:t>
            </a:r>
          </a:p>
          <a:p>
            <a:endParaRPr lang="en-IN" sz="2000" dirty="0">
              <a:solidFill>
                <a:schemeClr val="accent5">
                  <a:lumMod val="75000"/>
                </a:schemeClr>
              </a:solidFill>
            </a:endParaRPr>
          </a:p>
        </p:txBody>
      </p:sp>
    </p:spTree>
    <p:extLst>
      <p:ext uri="{BB962C8B-B14F-4D97-AF65-F5344CB8AC3E}">
        <p14:creationId xmlns:p14="http://schemas.microsoft.com/office/powerpoint/2010/main" val="276821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78BA21-9A9F-A79B-843D-F6CD83590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962B98-0248-04E0-8F4A-D379AFA0A7F8}"/>
              </a:ext>
            </a:extLst>
          </p:cNvPr>
          <p:cNvSpPr>
            <a:spLocks noGrp="1"/>
          </p:cNvSpPr>
          <p:nvPr>
            <p:ph type="title"/>
          </p:nvPr>
        </p:nvSpPr>
        <p:spPr>
          <a:xfrm>
            <a:off x="1097280" y="73153"/>
            <a:ext cx="10341864" cy="1179576"/>
          </a:xfrm>
        </p:spPr>
        <p:txBody>
          <a:bodyPr>
            <a:normAutofit fontScale="90000"/>
          </a:bodyPr>
          <a:lstStyle/>
          <a:p>
            <a:r>
              <a:rPr lang="en-US" dirty="0"/>
              <a:t>Univariate Analysis and Multivariate Analysis</a:t>
            </a:r>
          </a:p>
        </p:txBody>
      </p:sp>
      <p:sp>
        <p:nvSpPr>
          <p:cNvPr id="4" name="Content Placeholder 3">
            <a:extLst>
              <a:ext uri="{FF2B5EF4-FFF2-40B4-BE49-F238E27FC236}">
                <a16:creationId xmlns:a16="http://schemas.microsoft.com/office/drawing/2014/main" id="{D668F300-5B59-3616-FA5F-B7DEE9AD6408}"/>
              </a:ext>
            </a:extLst>
          </p:cNvPr>
          <p:cNvSpPr>
            <a:spLocks noGrp="1"/>
          </p:cNvSpPr>
          <p:nvPr>
            <p:ph idx="1"/>
          </p:nvPr>
        </p:nvSpPr>
        <p:spPr>
          <a:xfrm>
            <a:off x="1066800" y="1440689"/>
            <a:ext cx="10058400" cy="1704847"/>
          </a:xfrm>
        </p:spPr>
        <p:txBody>
          <a:bodyPr>
            <a:normAutofit fontScale="25000" lnSpcReduction="20000"/>
          </a:bodyPr>
          <a:lstStyle/>
          <a:p>
            <a:pPr marL="0" indent="0" algn="ctr">
              <a:lnSpc>
                <a:spcPts val="2799"/>
              </a:lnSpc>
              <a:buNone/>
            </a:pPr>
            <a:r>
              <a:rPr lang="en-US" sz="8000" dirty="0">
                <a:solidFill>
                  <a:schemeClr val="accent5">
                    <a:lumMod val="75000"/>
                  </a:schemeClr>
                </a:solidFill>
              </a:rPr>
              <a:t>Univariate analysis involves examining the distribution of a single variable. It helps in understanding the central tendency, dispersion, and shape of the variable's distribution.</a:t>
            </a:r>
          </a:p>
          <a:p>
            <a:pPr marL="0" indent="0" algn="ctr">
              <a:lnSpc>
                <a:spcPts val="2799"/>
              </a:lnSpc>
              <a:buNone/>
            </a:pPr>
            <a:r>
              <a:rPr lang="en-US" sz="8000" dirty="0">
                <a:solidFill>
                  <a:schemeClr val="accent5">
                    <a:lumMod val="75000"/>
                  </a:schemeClr>
                </a:solidFill>
              </a:rPr>
              <a:t>Multivariate analysis explores the relationships between multiple variables. It uncovers patterns, correlations, and interactions among various factors affecting house pricing.</a:t>
            </a:r>
          </a:p>
          <a:p>
            <a:pPr marL="0" indent="0" algn="ctr">
              <a:lnSpc>
                <a:spcPts val="2799"/>
              </a:lnSpc>
              <a:buNone/>
            </a:pPr>
            <a:endParaRPr lang="en-US" sz="2000" dirty="0">
              <a:solidFill>
                <a:schemeClr val="accent5">
                  <a:lumMod val="75000"/>
                </a:schemeClr>
              </a:solidFill>
            </a:endParaRPr>
          </a:p>
          <a:p>
            <a:endParaRPr lang="en-IN" sz="2000" dirty="0">
              <a:solidFill>
                <a:schemeClr val="accent5">
                  <a:lumMod val="75000"/>
                </a:schemeClr>
              </a:solidFill>
            </a:endParaRPr>
          </a:p>
        </p:txBody>
      </p:sp>
      <p:sp>
        <p:nvSpPr>
          <p:cNvPr id="3" name="Rectangle 2">
            <a:extLst>
              <a:ext uri="{FF2B5EF4-FFF2-40B4-BE49-F238E27FC236}">
                <a16:creationId xmlns:a16="http://schemas.microsoft.com/office/drawing/2014/main" id="{038A0A89-5828-4EB7-5D06-868D793D5886}"/>
              </a:ext>
            </a:extLst>
          </p:cNvPr>
          <p:cNvSpPr/>
          <p:nvPr/>
        </p:nvSpPr>
        <p:spPr>
          <a:xfrm>
            <a:off x="1261872" y="3630168"/>
            <a:ext cx="9863328" cy="2048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2000" dirty="0">
                <a:solidFill>
                  <a:schemeClr val="accent5">
                    <a:lumMod val="75000"/>
                  </a:schemeClr>
                </a:solidFill>
              </a:rPr>
              <a:t>Feature Engineering :</a:t>
            </a:r>
          </a:p>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2000" dirty="0">
                <a:solidFill>
                  <a:schemeClr val="accent5">
                    <a:lumMod val="75000"/>
                  </a:schemeClr>
                </a:solidFill>
              </a:rPr>
              <a:t>It involves creating new features from existing ones to improve model performance.</a:t>
            </a:r>
          </a:p>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2000" dirty="0">
                <a:solidFill>
                  <a:schemeClr val="accent5">
                    <a:lumMod val="75000"/>
                  </a:schemeClr>
                </a:solidFill>
              </a:rPr>
              <a:t> Size Impact :</a:t>
            </a:r>
          </a:p>
          <a:p>
            <a:pPr marL="91440" indent="-91440">
              <a:lnSpc>
                <a:spcPct val="110000"/>
              </a:lnSpc>
              <a:spcBef>
                <a:spcPts val="1200"/>
              </a:spcBef>
              <a:spcAft>
                <a:spcPts val="200"/>
              </a:spcAft>
              <a:buClr>
                <a:schemeClr val="accent1"/>
              </a:buClr>
              <a:buSzPct val="100000"/>
              <a:buFont typeface="Calibri" panose="020F0502020204030204" pitchFamily="34" charset="0"/>
              <a:buChar char=" "/>
            </a:pPr>
            <a:r>
              <a:rPr lang="en-US" sz="2000" dirty="0">
                <a:solidFill>
                  <a:schemeClr val="accent5">
                    <a:lumMod val="75000"/>
                  </a:schemeClr>
                </a:solidFill>
              </a:rPr>
              <a:t>  The size of a house significantly affects its market value and pricing.</a:t>
            </a:r>
            <a:endParaRPr lang="en-IN" sz="2000" dirty="0">
              <a:solidFill>
                <a:schemeClr val="accent5">
                  <a:lumMod val="75000"/>
                </a:schemeClr>
              </a:solidFill>
            </a:endParaRPr>
          </a:p>
        </p:txBody>
      </p:sp>
    </p:spTree>
    <p:extLst>
      <p:ext uri="{BB962C8B-B14F-4D97-AF65-F5344CB8AC3E}">
        <p14:creationId xmlns:p14="http://schemas.microsoft.com/office/powerpoint/2010/main" val="407454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3F0C75-E8A8-73E1-74D6-8BEC6C0E3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28638-D3EC-FAB6-6796-AABE9CB8C983}"/>
              </a:ext>
            </a:extLst>
          </p:cNvPr>
          <p:cNvSpPr>
            <a:spLocks noGrp="1"/>
          </p:cNvSpPr>
          <p:nvPr>
            <p:ph type="title"/>
          </p:nvPr>
        </p:nvSpPr>
        <p:spPr>
          <a:xfrm>
            <a:off x="1097280" y="73153"/>
            <a:ext cx="10341864" cy="1179576"/>
          </a:xfrm>
        </p:spPr>
        <p:txBody>
          <a:bodyPr>
            <a:normAutofit fontScale="90000"/>
          </a:bodyPr>
          <a:lstStyle/>
          <a:p>
            <a:r>
              <a:rPr lang="en-US" dirty="0"/>
              <a:t>Univariate Analysis and Multivariate Analysis</a:t>
            </a:r>
          </a:p>
        </p:txBody>
      </p:sp>
      <p:pic>
        <p:nvPicPr>
          <p:cNvPr id="6" name="Content Placeholder 5">
            <a:extLst>
              <a:ext uri="{FF2B5EF4-FFF2-40B4-BE49-F238E27FC236}">
                <a16:creationId xmlns:a16="http://schemas.microsoft.com/office/drawing/2014/main" id="{57839BB9-480D-655A-857D-372BB7C8F2A1}"/>
              </a:ext>
            </a:extLst>
          </p:cNvPr>
          <p:cNvPicPr>
            <a:picLocks noGrp="1" noChangeAspect="1"/>
          </p:cNvPicPr>
          <p:nvPr>
            <p:ph idx="1"/>
          </p:nvPr>
        </p:nvPicPr>
        <p:blipFill>
          <a:blip r:embed="rId3"/>
          <a:stretch>
            <a:fillRect/>
          </a:stretch>
        </p:blipFill>
        <p:spPr>
          <a:xfrm>
            <a:off x="201789" y="1825498"/>
            <a:ext cx="5202316" cy="4493006"/>
          </a:xfrm>
        </p:spPr>
      </p:pic>
      <p:pic>
        <p:nvPicPr>
          <p:cNvPr id="8" name="Picture 7">
            <a:extLst>
              <a:ext uri="{FF2B5EF4-FFF2-40B4-BE49-F238E27FC236}">
                <a16:creationId xmlns:a16="http://schemas.microsoft.com/office/drawing/2014/main" id="{3D720EAE-C50C-C7E9-A277-2C8F31A2CDE0}"/>
              </a:ext>
            </a:extLst>
          </p:cNvPr>
          <p:cNvPicPr>
            <a:picLocks noChangeAspect="1"/>
          </p:cNvPicPr>
          <p:nvPr/>
        </p:nvPicPr>
        <p:blipFill>
          <a:blip r:embed="rId4"/>
          <a:stretch>
            <a:fillRect/>
          </a:stretch>
        </p:blipFill>
        <p:spPr>
          <a:xfrm>
            <a:off x="5660136" y="1825497"/>
            <a:ext cx="6080760" cy="4575303"/>
          </a:xfrm>
          <a:prstGeom prst="rect">
            <a:avLst/>
          </a:prstGeom>
        </p:spPr>
      </p:pic>
    </p:spTree>
    <p:extLst>
      <p:ext uri="{BB962C8B-B14F-4D97-AF65-F5344CB8AC3E}">
        <p14:creationId xmlns:p14="http://schemas.microsoft.com/office/powerpoint/2010/main" val="221293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0B6B32-4EE9-1BCD-1AD9-ED91389F9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77DC6-9D33-124A-F2A2-850DC47C2CD4}"/>
              </a:ext>
            </a:extLst>
          </p:cNvPr>
          <p:cNvSpPr>
            <a:spLocks noGrp="1"/>
          </p:cNvSpPr>
          <p:nvPr>
            <p:ph type="title"/>
          </p:nvPr>
        </p:nvSpPr>
        <p:spPr>
          <a:xfrm>
            <a:off x="1097280" y="73153"/>
            <a:ext cx="10341864" cy="1179576"/>
          </a:xfrm>
        </p:spPr>
        <p:txBody>
          <a:bodyPr>
            <a:normAutofit/>
          </a:bodyPr>
          <a:lstStyle/>
          <a:p>
            <a:r>
              <a:rPr lang="en-US" dirty="0"/>
              <a:t>Analysis about DATA</a:t>
            </a:r>
          </a:p>
        </p:txBody>
      </p:sp>
      <p:sp>
        <p:nvSpPr>
          <p:cNvPr id="4" name="Content Placeholder 3">
            <a:extLst>
              <a:ext uri="{FF2B5EF4-FFF2-40B4-BE49-F238E27FC236}">
                <a16:creationId xmlns:a16="http://schemas.microsoft.com/office/drawing/2014/main" id="{A678AB3E-27C8-7EF3-9DB9-3D2A30A3BA0E}"/>
              </a:ext>
            </a:extLst>
          </p:cNvPr>
          <p:cNvSpPr>
            <a:spLocks noGrp="1"/>
          </p:cNvSpPr>
          <p:nvPr>
            <p:ph idx="1"/>
          </p:nvPr>
        </p:nvSpPr>
        <p:spPr>
          <a:xfrm>
            <a:off x="1066800" y="1440689"/>
            <a:ext cx="10058400" cy="4128007"/>
          </a:xfrm>
        </p:spPr>
        <p:txBody>
          <a:bodyPr>
            <a:normAutofit fontScale="25000" lnSpcReduction="20000"/>
          </a:bodyPr>
          <a:lstStyle/>
          <a:p>
            <a:pPr lvl="0">
              <a:lnSpc>
                <a:spcPct val="130000"/>
              </a:lnSpc>
            </a:pPr>
            <a:r>
              <a:rPr lang="en-US" sz="8000" dirty="0">
                <a:solidFill>
                  <a:schemeClr val="accent5">
                    <a:lumMod val="75000"/>
                  </a:schemeClr>
                </a:solidFill>
              </a:rPr>
              <a:t>*Kitchen Quality and House Price</a:t>
            </a:r>
          </a:p>
          <a:p>
            <a:pPr lvl="0">
              <a:lnSpc>
                <a:spcPct val="130000"/>
              </a:lnSpc>
            </a:pPr>
            <a:r>
              <a:rPr lang="en-US" sz="8000" dirty="0">
                <a:solidFill>
                  <a:schemeClr val="accent5">
                    <a:lumMod val="75000"/>
                  </a:schemeClr>
                </a:solidFill>
              </a:rPr>
              <a:t>Houses with Excellent Quality Kitchen are the ones with highest price</a:t>
            </a:r>
          </a:p>
          <a:p>
            <a:pPr lvl="0">
              <a:lnSpc>
                <a:spcPct val="130000"/>
              </a:lnSpc>
            </a:pPr>
            <a:r>
              <a:rPr lang="en-US" sz="8000" dirty="0">
                <a:solidFill>
                  <a:schemeClr val="accent5">
                    <a:lumMod val="75000"/>
                  </a:schemeClr>
                </a:solidFill>
              </a:rPr>
              <a:t>Good Quality Kitchens are the ones with 2nd highest price.</a:t>
            </a:r>
          </a:p>
          <a:p>
            <a:pPr lvl="0">
              <a:lnSpc>
                <a:spcPct val="130000"/>
              </a:lnSpc>
            </a:pPr>
            <a:r>
              <a:rPr lang="en-US" sz="8000" dirty="0">
                <a:solidFill>
                  <a:schemeClr val="accent5">
                    <a:lumMod val="75000"/>
                  </a:schemeClr>
                </a:solidFill>
              </a:rPr>
              <a:t>*Heating Quality and Condition VS House Price</a:t>
            </a:r>
          </a:p>
          <a:p>
            <a:pPr marL="0" lvl="0" indent="0">
              <a:lnSpc>
                <a:spcPct val="130000"/>
              </a:lnSpc>
              <a:buNone/>
            </a:pPr>
            <a:r>
              <a:rPr lang="en-US" sz="8000" dirty="0">
                <a:solidFill>
                  <a:schemeClr val="accent5">
                    <a:lumMod val="75000"/>
                  </a:schemeClr>
                </a:solidFill>
              </a:rPr>
              <a:t>   Excellent Heating Quality and conditions have got the highest price</a:t>
            </a:r>
          </a:p>
          <a:p>
            <a:pPr>
              <a:lnSpc>
                <a:spcPct val="130000"/>
              </a:lnSpc>
            </a:pPr>
            <a:r>
              <a:rPr lang="en-US" sz="8000" dirty="0">
                <a:solidFill>
                  <a:schemeClr val="accent5">
                    <a:lumMod val="75000"/>
                  </a:schemeClr>
                </a:solidFill>
              </a:rPr>
              <a:t>Fair condition Heating condition and Poor conditions are the 2nd least and least Sale Price house holds</a:t>
            </a:r>
          </a:p>
          <a:p>
            <a:pPr>
              <a:lnSpc>
                <a:spcPct val="130000"/>
              </a:lnSpc>
            </a:pPr>
            <a:r>
              <a:rPr lang="en-US" sz="8000" dirty="0" err="1">
                <a:solidFill>
                  <a:schemeClr val="accent5">
                    <a:lumMod val="75000"/>
                  </a:schemeClr>
                </a:solidFill>
              </a:rPr>
              <a:t>PavedDrive</a:t>
            </a:r>
            <a:r>
              <a:rPr lang="en-US" sz="8000" dirty="0">
                <a:solidFill>
                  <a:schemeClr val="accent5">
                    <a:lumMod val="75000"/>
                  </a:schemeClr>
                </a:solidFill>
              </a:rPr>
              <a:t> way is the  choice that customers are looing for , it should be incorporated on the design and implementation part</a:t>
            </a:r>
            <a:endParaRPr lang="en-IN" sz="8000" dirty="0">
              <a:solidFill>
                <a:schemeClr val="accent5">
                  <a:lumMod val="75000"/>
                </a:schemeClr>
              </a:solidFill>
            </a:endParaRPr>
          </a:p>
          <a:p>
            <a:pPr lvl="0"/>
            <a:endParaRPr lang="en-US" sz="2900" dirty="0">
              <a:solidFill>
                <a:schemeClr val="accent5">
                  <a:lumMod val="75000"/>
                </a:schemeClr>
              </a:solidFill>
            </a:endParaRPr>
          </a:p>
          <a:p>
            <a:pPr lvl="0"/>
            <a:endParaRPr lang="en-US" sz="8000" dirty="0">
              <a:latin typeface="Arial" panose="020B0604020202020204" pitchFamily="34" charset="0"/>
              <a:cs typeface="Arial" panose="020B0604020202020204" pitchFamily="34" charset="0"/>
            </a:endParaRPr>
          </a:p>
          <a:p>
            <a:pPr lvl="0"/>
            <a:endParaRPr lang="en-US" sz="8000" b="0" i="0" dirty="0">
              <a:latin typeface="Arial" panose="020B0604020202020204" pitchFamily="34" charset="0"/>
              <a:cs typeface="Arial" panose="020B0604020202020204" pitchFamily="34" charset="0"/>
            </a:endParaRPr>
          </a:p>
          <a:p>
            <a:pPr marL="0" indent="0" algn="ctr">
              <a:lnSpc>
                <a:spcPts val="2799"/>
              </a:lnSpc>
              <a:buNone/>
            </a:pPr>
            <a:r>
              <a:rPr lang="en-US" sz="8000" dirty="0">
                <a:solidFill>
                  <a:schemeClr val="accent5">
                    <a:lumMod val="75000"/>
                  </a:schemeClr>
                </a:solidFill>
              </a:rPr>
              <a:t>.</a:t>
            </a:r>
          </a:p>
          <a:p>
            <a:pPr marL="0" indent="0" algn="ctr">
              <a:lnSpc>
                <a:spcPts val="2799"/>
              </a:lnSpc>
              <a:buNone/>
            </a:pPr>
            <a:endParaRPr lang="en-US" sz="2000" dirty="0">
              <a:solidFill>
                <a:schemeClr val="accent5">
                  <a:lumMod val="75000"/>
                </a:schemeClr>
              </a:solidFill>
            </a:endParaRPr>
          </a:p>
          <a:p>
            <a:endParaRPr lang="en-IN" sz="2000" dirty="0">
              <a:solidFill>
                <a:schemeClr val="accent5">
                  <a:lumMod val="75000"/>
                </a:schemeClr>
              </a:solidFill>
            </a:endParaRPr>
          </a:p>
        </p:txBody>
      </p:sp>
    </p:spTree>
    <p:extLst>
      <p:ext uri="{BB962C8B-B14F-4D97-AF65-F5344CB8AC3E}">
        <p14:creationId xmlns:p14="http://schemas.microsoft.com/office/powerpoint/2010/main" val="388095190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{602BA6EF-F905-487C-9BFF-9D3AD712CDF3}tf33845126_win32</Template>
  <TotalTime>41</TotalTime>
  <Words>408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Exploratory data Analysis</vt:lpstr>
      <vt:lpstr>Introduction of EDA </vt:lpstr>
      <vt:lpstr>Data Acquisition and Cleaning</vt:lpstr>
      <vt:lpstr>Understanding the data and variables</vt:lpstr>
      <vt:lpstr>Univariate Analysis and Multivariate Analysis</vt:lpstr>
      <vt:lpstr>Univariate Analysis and Multivariate Analysis</vt:lpstr>
      <vt:lpstr>Analysis about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Bharti Jagyasi</dc:creator>
  <cp:lastModifiedBy>Bharti Jagyasi</cp:lastModifiedBy>
  <cp:revision>2</cp:revision>
  <dcterms:created xsi:type="dcterms:W3CDTF">2024-10-25T19:46:19Z</dcterms:created>
  <dcterms:modified xsi:type="dcterms:W3CDTF">2024-10-25T22:39:30Z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