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nter Bold" charset="1" panose="020B0802030000000004"/>
      <p:regular r:id="rId13"/>
    </p:embeddedFont>
    <p:embeddedFont>
      <p:font typeface="Inter" charset="1" panose="020B050203000000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89029"/>
            <a:ext cx="16230600" cy="315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74"/>
              </a:lnSpc>
            </a:pPr>
            <a:r>
              <a:rPr lang="en-US" sz="10500" spc="315">
                <a:solidFill>
                  <a:srgbClr val="48FFC2"/>
                </a:solidFill>
                <a:latin typeface="Inter Bold"/>
              </a:rPr>
              <a:t>CROP PRODUCTION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9625" y="1946145"/>
            <a:ext cx="8868751" cy="45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spc="279">
                <a:solidFill>
                  <a:srgbClr val="FFFFFF"/>
                </a:solidFill>
                <a:latin typeface="Inter"/>
              </a:rPr>
              <a:t>YEAR 1997 TO 2014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9625" y="8596616"/>
            <a:ext cx="8868751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Inter Bold"/>
              </a:rPr>
              <a:t>Presented by:</a:t>
            </a:r>
            <a:r>
              <a:rPr lang="en-US" sz="3200">
                <a:solidFill>
                  <a:srgbClr val="FFFFFF"/>
                </a:solidFill>
                <a:latin typeface="Inter"/>
              </a:rPr>
              <a:t> Bharti Matami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7600" y="736031"/>
            <a:ext cx="8868751" cy="1219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00F0D"/>
                </a:solidFill>
                <a:latin typeface="Inter Bold"/>
              </a:rPr>
              <a:t>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37600" y="2277691"/>
            <a:ext cx="15821700" cy="5971772"/>
            <a:chOff x="0" y="0"/>
            <a:chExt cx="21095600" cy="79623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21095600" cy="800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86"/>
                </a:lnSpc>
                <a:spcBef>
                  <a:spcPct val="0"/>
                </a:spcBef>
              </a:pPr>
              <a:r>
                <a:rPr lang="en-US" sz="3835">
                  <a:solidFill>
                    <a:srgbClr val="1DBB86"/>
                  </a:solidFill>
                  <a:latin typeface="Inter Bold"/>
                </a:rPr>
                <a:t>About Data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87002"/>
              <a:ext cx="21095600" cy="6575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>
                  <a:solidFill>
                    <a:srgbClr val="100F0D"/>
                  </a:solidFill>
                  <a:latin typeface="Inter"/>
                </a:rPr>
                <a:t>This dataset contains information about crop production across various states and districts . Attributes include State_Name, District_Name, Crop_Year, Season, Crop, Area, and Production.</a:t>
              </a:r>
            </a:p>
            <a:p>
              <a:pPr algn="l">
                <a:lnSpc>
                  <a:spcPts val="4499"/>
                </a:lnSpc>
              </a:pPr>
            </a:p>
            <a:p>
              <a:pPr algn="l" marL="647690" indent="-323845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100F0D"/>
                  </a:solidFill>
                  <a:latin typeface="Inter"/>
                </a:rPr>
                <a:t>Total number of entries: [</a:t>
              </a:r>
              <a:r>
                <a:rPr lang="en-US" sz="2999">
                  <a:solidFill>
                    <a:srgbClr val="100F0D"/>
                  </a:solidFill>
                  <a:latin typeface="Inter Bold"/>
                </a:rPr>
                <a:t>184674</a:t>
              </a:r>
              <a:r>
                <a:rPr lang="en-US" sz="2999">
                  <a:solidFill>
                    <a:srgbClr val="100F0D"/>
                  </a:solidFill>
                  <a:latin typeface="Inter"/>
                </a:rPr>
                <a:t>]</a:t>
              </a:r>
            </a:p>
            <a:p>
              <a:pPr algn="l" marL="647690" indent="-323845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100F0D"/>
                  </a:solidFill>
                  <a:latin typeface="Inter"/>
                </a:rPr>
                <a:t>Number of states: [</a:t>
              </a:r>
              <a:r>
                <a:rPr lang="en-US" sz="2999">
                  <a:solidFill>
                    <a:srgbClr val="100F0D"/>
                  </a:solidFill>
                  <a:latin typeface="Inter Bold"/>
                </a:rPr>
                <a:t>29</a:t>
              </a:r>
              <a:r>
                <a:rPr lang="en-US" sz="2999">
                  <a:solidFill>
                    <a:srgbClr val="100F0D"/>
                  </a:solidFill>
                  <a:latin typeface="Inter"/>
                </a:rPr>
                <a:t>]</a:t>
              </a:r>
            </a:p>
            <a:p>
              <a:pPr algn="l" marL="647690" indent="-323845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100F0D"/>
                  </a:solidFill>
                  <a:latin typeface="Inter"/>
                </a:rPr>
                <a:t>Number of unique districts: [</a:t>
              </a:r>
              <a:r>
                <a:rPr lang="en-US" sz="2999">
                  <a:solidFill>
                    <a:srgbClr val="100F0D"/>
                  </a:solidFill>
                  <a:latin typeface="Inter Bold"/>
                </a:rPr>
                <a:t>512</a:t>
              </a:r>
              <a:r>
                <a:rPr lang="en-US" sz="2999">
                  <a:solidFill>
                    <a:srgbClr val="100F0D"/>
                  </a:solidFill>
                  <a:latin typeface="Inter"/>
                </a:rPr>
                <a:t>]</a:t>
              </a:r>
            </a:p>
            <a:p>
              <a:pPr algn="l" marL="647690" indent="-323845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100F0D"/>
                  </a:solidFill>
                  <a:latin typeface="Inter"/>
                </a:rPr>
                <a:t>Time year of the dataset: [</a:t>
              </a:r>
              <a:r>
                <a:rPr lang="en-US" sz="2999">
                  <a:solidFill>
                    <a:srgbClr val="100F0D"/>
                  </a:solidFill>
                  <a:latin typeface="Inter Bold"/>
                </a:rPr>
                <a:t>1997</a:t>
              </a:r>
              <a:r>
                <a:rPr lang="en-US" sz="2999">
                  <a:solidFill>
                    <a:srgbClr val="100F0D"/>
                  </a:solidFill>
                  <a:latin typeface="Inter"/>
                </a:rPr>
                <a:t>] to [</a:t>
              </a:r>
              <a:r>
                <a:rPr lang="en-US" sz="2999">
                  <a:solidFill>
                    <a:srgbClr val="100F0D"/>
                  </a:solidFill>
                  <a:latin typeface="Inter Bold"/>
                </a:rPr>
                <a:t>2015</a:t>
              </a:r>
              <a:r>
                <a:rPr lang="en-US" sz="2999">
                  <a:solidFill>
                    <a:srgbClr val="100F0D"/>
                  </a:solidFill>
                  <a:latin typeface="Inter"/>
                </a:rPr>
                <a:t>]</a:t>
              </a:r>
            </a:p>
            <a:p>
              <a:pPr algn="l">
                <a:lnSpc>
                  <a:spcPts val="389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5690" y="2742248"/>
            <a:ext cx="13036282" cy="6516052"/>
          </a:xfrm>
          <a:custGeom>
            <a:avLst/>
            <a:gdLst/>
            <a:ahLst/>
            <a:cxnLst/>
            <a:rect r="r" b="b" t="t" l="l"/>
            <a:pathLst>
              <a:path h="6516052" w="13036282">
                <a:moveTo>
                  <a:pt x="0" y="0"/>
                </a:moveTo>
                <a:lnTo>
                  <a:pt x="13036283" y="0"/>
                </a:lnTo>
                <a:lnTo>
                  <a:pt x="13036283" y="6516052"/>
                </a:lnTo>
                <a:lnTo>
                  <a:pt x="0" y="651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4" r="0" b="-7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4927" y="1028700"/>
            <a:ext cx="13734373" cy="1219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00F0D"/>
                </a:solidFill>
                <a:latin typeface="Inter Bold"/>
              </a:rPr>
              <a:t>Year wise Production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9176" y="1963823"/>
            <a:ext cx="7199736" cy="5757499"/>
          </a:xfrm>
          <a:custGeom>
            <a:avLst/>
            <a:gdLst/>
            <a:ahLst/>
            <a:cxnLst/>
            <a:rect r="r" b="b" t="t" l="l"/>
            <a:pathLst>
              <a:path h="5757499" w="7199736">
                <a:moveTo>
                  <a:pt x="0" y="0"/>
                </a:moveTo>
                <a:lnTo>
                  <a:pt x="7199735" y="0"/>
                </a:lnTo>
                <a:lnTo>
                  <a:pt x="7199735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3" t="0" r="-32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78369" y="1963823"/>
            <a:ext cx="9291892" cy="5757499"/>
          </a:xfrm>
          <a:custGeom>
            <a:avLst/>
            <a:gdLst/>
            <a:ahLst/>
            <a:cxnLst/>
            <a:rect r="r" b="b" t="t" l="l"/>
            <a:pathLst>
              <a:path h="5757499" w="9291892">
                <a:moveTo>
                  <a:pt x="0" y="0"/>
                </a:moveTo>
                <a:lnTo>
                  <a:pt x="9291892" y="0"/>
                </a:lnTo>
                <a:lnTo>
                  <a:pt x="9291892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88846" y="605178"/>
            <a:ext cx="12741359" cy="84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5558">
                <a:solidFill>
                  <a:srgbClr val="100F0D"/>
                </a:solidFill>
                <a:latin typeface="Inter Bold"/>
              </a:rPr>
              <a:t>Total Crop Production and Area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45103" y="8356748"/>
            <a:ext cx="5185102" cy="77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00F0D"/>
                </a:solidFill>
                <a:latin typeface="Inter Bold"/>
              </a:rPr>
              <a:t>Rice cultivation dominates the agricultural landscape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93020" y="8207097"/>
            <a:ext cx="5033969" cy="77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00F0D"/>
                </a:solidFill>
                <a:latin typeface="Inter Bold"/>
              </a:rPr>
              <a:t>Uttar Pradesh and Assam: Leading Agricultural Producers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2536" y="1452222"/>
            <a:ext cx="12741359" cy="8127760"/>
          </a:xfrm>
          <a:custGeom>
            <a:avLst/>
            <a:gdLst/>
            <a:ahLst/>
            <a:cxnLst/>
            <a:rect r="r" b="b" t="t" l="l"/>
            <a:pathLst>
              <a:path h="8127760" w="12741359">
                <a:moveTo>
                  <a:pt x="0" y="0"/>
                </a:moveTo>
                <a:lnTo>
                  <a:pt x="12741360" y="0"/>
                </a:lnTo>
                <a:lnTo>
                  <a:pt x="12741360" y="8127759"/>
                </a:lnTo>
                <a:lnTo>
                  <a:pt x="0" y="8127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" t="0" r="-544" b="-40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2536" y="605178"/>
            <a:ext cx="12741359" cy="84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5558">
                <a:solidFill>
                  <a:srgbClr val="100F0D"/>
                </a:solidFill>
                <a:latin typeface="Inter Bold"/>
              </a:rPr>
              <a:t>Crop Production 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3320" y="605178"/>
            <a:ext cx="12741359" cy="84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9"/>
              </a:lnSpc>
              <a:spcBef>
                <a:spcPct val="0"/>
              </a:spcBef>
            </a:pPr>
            <a:r>
              <a:rPr lang="en-US" sz="5558">
                <a:solidFill>
                  <a:srgbClr val="100F0D"/>
                </a:solidFill>
                <a:latin typeface="Inter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49432" y="1860916"/>
            <a:ext cx="14589135" cy="4909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1062" indent="-295531" lvl="1">
              <a:lnSpc>
                <a:spcPts val="4900"/>
              </a:lnSpc>
              <a:buFont typeface="Arial"/>
              <a:buChar char="•"/>
            </a:pPr>
            <a:r>
              <a:rPr lang="en-US" sz="2737">
                <a:solidFill>
                  <a:srgbClr val="100F0D"/>
                </a:solidFill>
                <a:latin typeface="Inter Bold"/>
              </a:rPr>
              <a:t>Uttar and Assam: Leading Agricultural Producers</a:t>
            </a:r>
          </a:p>
          <a:p>
            <a:pPr algn="l" marL="591062" indent="-295531" lvl="1">
              <a:lnSpc>
                <a:spcPts val="4900"/>
              </a:lnSpc>
              <a:buFont typeface="Arial"/>
              <a:buChar char="•"/>
            </a:pPr>
            <a:r>
              <a:rPr lang="en-US" sz="2737">
                <a:solidFill>
                  <a:srgbClr val="100F0D"/>
                </a:solidFill>
                <a:latin typeface="Inter Bold"/>
              </a:rPr>
              <a:t>Rice cultivation dominates the agricultural landscape, covering 45.39% of the total area.</a:t>
            </a:r>
          </a:p>
          <a:p>
            <a:pPr algn="l" marL="591062" indent="-295531" lvl="1">
              <a:lnSpc>
                <a:spcPts val="4900"/>
              </a:lnSpc>
              <a:buFont typeface="Arial"/>
              <a:buChar char="•"/>
            </a:pPr>
            <a:r>
              <a:rPr lang="en-US" sz="2737">
                <a:solidFill>
                  <a:srgbClr val="100F0D"/>
                </a:solidFill>
                <a:latin typeface="Inter Bold"/>
              </a:rPr>
              <a:t>Noteworthy trend of heightened rice production during the Winter seasons 87.81 % of all rice production</a:t>
            </a:r>
          </a:p>
          <a:p>
            <a:pPr algn="l" marL="591062" indent="-295531" lvl="1">
              <a:lnSpc>
                <a:spcPts val="4900"/>
              </a:lnSpc>
              <a:buFont typeface="Arial"/>
              <a:buChar char="•"/>
            </a:pPr>
            <a:r>
              <a:rPr lang="en-US" sz="2737">
                <a:solidFill>
                  <a:srgbClr val="100F0D"/>
                </a:solidFill>
                <a:latin typeface="Inter Bold"/>
              </a:rPr>
              <a:t>Black Paper suddenly high production in 2014 .</a:t>
            </a:r>
          </a:p>
          <a:p>
            <a:pPr algn="l" marL="591062" indent="-295531" lvl="1">
              <a:lnSpc>
                <a:spcPts val="4900"/>
              </a:lnSpc>
              <a:buFont typeface="Arial"/>
              <a:buChar char="•"/>
            </a:pPr>
            <a:r>
              <a:rPr lang="en-US" sz="2737">
                <a:solidFill>
                  <a:srgbClr val="100F0D"/>
                </a:solidFill>
                <a:latin typeface="Inter Bold"/>
              </a:rPr>
              <a:t>Turmeric is single crop gives high production in small Area</a:t>
            </a:r>
          </a:p>
          <a:p>
            <a:pPr algn="l" marL="591062" indent="-295531" lvl="1">
              <a:lnSpc>
                <a:spcPts val="4900"/>
              </a:lnSpc>
              <a:buFont typeface="Arial"/>
              <a:buChar char="•"/>
            </a:pPr>
            <a:r>
              <a:rPr lang="en-US" sz="2737">
                <a:solidFill>
                  <a:srgbClr val="100F0D"/>
                </a:solidFill>
                <a:latin typeface="Inter Bold"/>
              </a:rPr>
              <a:t>Grapes suddenly down production in 2012, 2013, 2014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38127" y="3693223"/>
            <a:ext cx="8411745" cy="184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78"/>
              </a:lnSpc>
            </a:pPr>
            <a:r>
              <a:rPr lang="en-US" sz="12149">
                <a:solidFill>
                  <a:srgbClr val="FFFFFF"/>
                </a:solidFill>
                <a:latin typeface="Inter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DAGJHJyfS4I</dc:identifier>
  <dcterms:modified xsi:type="dcterms:W3CDTF">2011-08-01T06:04:30Z</dcterms:modified>
  <cp:revision>1</cp:revision>
  <dc:title>Green Modern Environment Presentation</dc:title>
</cp:coreProperties>
</file>