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97B8F-ED17-45D2-92B5-9281C8DD4A79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ADCA-D87F-460F-B06E-0DE0B3364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9ADCA-D87F-460F-B06E-0DE0B33643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4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3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4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2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50969E-77BB-4C5A-9056-38445ED5B36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7E1C04-1D7C-4503-B998-D229731C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2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845" y="1714500"/>
            <a:ext cx="9144000" cy="1371600"/>
          </a:xfrm>
        </p:spPr>
        <p:txBody>
          <a:bodyPr/>
          <a:lstStyle/>
          <a:p>
            <a:r>
              <a:rPr lang="en-US" b="1" dirty="0" smtClean="0"/>
              <a:t>Codebasics Resume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846" y="3775166"/>
            <a:ext cx="9143999" cy="172429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Challenge :</a:t>
            </a:r>
            <a:r>
              <a:rPr lang="en-US" sz="2800" dirty="0"/>
              <a:t> Provide Insights to the </a:t>
            </a:r>
            <a:r>
              <a:rPr lang="en-US" sz="2800" dirty="0" smtClean="0"/>
              <a:t>Marketing </a:t>
            </a:r>
            <a:r>
              <a:rPr lang="en-US" sz="2800" dirty="0"/>
              <a:t>Team in Food </a:t>
            </a:r>
            <a:r>
              <a:rPr lang="en-US" sz="2800" dirty="0" smtClean="0"/>
              <a:t>       &amp; </a:t>
            </a:r>
            <a:r>
              <a:rPr lang="en-US" sz="2800" dirty="0"/>
              <a:t>Beverage </a:t>
            </a:r>
            <a:r>
              <a:rPr lang="en-US" sz="2800" dirty="0" smtClean="0"/>
              <a:t>Industry</a:t>
            </a:r>
          </a:p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2800" dirty="0"/>
              <a:t> F &amp; B  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2800" dirty="0"/>
              <a:t>Marketing  </a:t>
            </a:r>
            <a:endParaRPr lang="en-IN" sz="2800" dirty="0"/>
          </a:p>
        </p:txBody>
      </p:sp>
      <p:pic>
        <p:nvPicPr>
          <p:cNvPr id="1026" name="Picture 2" descr="https://tse3.mm.bing.net/th?id=OIP.jSIsyJnqYis6jVh4AUSPJQAAAA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2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57"/>
    </mc:Choice>
    <mc:Fallback>
      <p:transition spd="slow" advTm="169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19" y="101519"/>
            <a:ext cx="4729843" cy="1141497"/>
          </a:xfrm>
        </p:spPr>
        <p:txBody>
          <a:bodyPr/>
          <a:lstStyle/>
          <a:p>
            <a:r>
              <a:rPr lang="en-US" dirty="0" smtClean="0"/>
              <a:t>Purchase behavior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00" y="275545"/>
            <a:ext cx="5632813" cy="2257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19" y="1737359"/>
            <a:ext cx="4729844" cy="2599509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Around 3.21k respondents prefers to purchase energy drinks from </a:t>
            </a:r>
            <a:r>
              <a:rPr lang="en-US" dirty="0" smtClean="0"/>
              <a:t>Supermarkets</a:t>
            </a:r>
            <a:endParaRPr lang="en-US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The common scenarios in which respondents typically consume energy drinks are during sports/exercise activities and while studying/working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The proportion of customers who are limited edition buyers and those who are not are nearly equal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Most respondents prefer product in price range (50-99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" y="4591050"/>
            <a:ext cx="4729843" cy="226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99" y="3369400"/>
            <a:ext cx="5632813" cy="32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00"/>
    </mc:Choice>
    <mc:Fallback>
      <p:transition spd="slow" advTm="703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95944"/>
            <a:ext cx="4486656" cy="914399"/>
          </a:xfrm>
        </p:spPr>
        <p:txBody>
          <a:bodyPr/>
          <a:lstStyle/>
          <a:p>
            <a:r>
              <a:rPr lang="en-US" dirty="0" smtClean="0"/>
              <a:t>Product development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8133"/>
            <a:ext cx="5381897" cy="29545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671" y="1881051"/>
            <a:ext cx="4486657" cy="2873830"/>
          </a:xfrm>
        </p:spPr>
        <p:txBody>
          <a:bodyPr>
            <a:normAutofit lnSpcReduction="10000"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Areas to be focused on Product Development are Brand reputation and availability.</a:t>
            </a:r>
            <a:endParaRPr lang="en-US" sz="1800" dirty="0"/>
          </a:p>
          <a:p>
            <a:pPr algn="l">
              <a:buClr>
                <a:schemeClr val="tx1"/>
              </a:buClr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The sugar level can be reduced and more natural ingredients can be added in the drink for more product development.</a:t>
            </a:r>
            <a:endParaRPr lang="en-US" sz="1800" dirty="0"/>
          </a:p>
          <a:p>
            <a:pPr algn="l">
              <a:buClr>
                <a:schemeClr val="tx1"/>
              </a:buClr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3827417"/>
            <a:ext cx="5381897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17"/>
    </mc:Choice>
    <mc:Fallback>
      <p:transition spd="slow" advTm="4091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6651" y="222070"/>
            <a:ext cx="10202092" cy="1071154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Secondary insights</a:t>
            </a:r>
            <a:endParaRPr lang="en-IN" sz="36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66651" y="2131477"/>
            <a:ext cx="2743200" cy="180044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What immediate improvements can we bring to the Product?</a:t>
            </a:r>
            <a:endParaRPr lang="en-IN" sz="2400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4519749" y="2151685"/>
            <a:ext cx="2795450" cy="17802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What should be the ideal price of our product?</a:t>
            </a:r>
            <a:endParaRPr lang="en-IN" sz="2400" cap="none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black">
          <a:xfrm>
            <a:off x="8125097" y="2161788"/>
            <a:ext cx="3043646" cy="177013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What kind of marketing campaigns, offers, and discounts we can run?</a:t>
            </a:r>
            <a:endParaRPr lang="en-IN" sz="2400" cap="none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2442754" y="4650377"/>
            <a:ext cx="3226525" cy="152835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Who can be a brand ambassador, and why?</a:t>
            </a:r>
            <a:endParaRPr lang="en-IN" sz="2400" cap="none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black">
          <a:xfrm>
            <a:off x="6322423" y="4650377"/>
            <a:ext cx="3239588" cy="152835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Who should be our target audience, and why?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19406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7"/>
    </mc:Choice>
    <mc:Fallback>
      <p:transition spd="slow" advTm="1122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365760"/>
            <a:ext cx="10202091" cy="116259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/>
              <a:t>What immediate improvements can we bring to the Product?</a:t>
            </a:r>
            <a:r>
              <a:rPr lang="en-IN" cap="none" dirty="0"/>
              <a:t/>
            </a:r>
            <a:br>
              <a:rPr lang="en-IN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59" y="2259874"/>
            <a:ext cx="7615647" cy="3480153"/>
          </a:xfrm>
        </p:spPr>
        <p:txBody>
          <a:bodyPr>
            <a:normAutofit fontScale="92500"/>
          </a:bodyPr>
          <a:lstStyle/>
          <a:p>
            <a:r>
              <a:rPr lang="en-US" dirty="0"/>
              <a:t>Use</a:t>
            </a:r>
            <a:r>
              <a:rPr lang="en-US" b="1" dirty="0"/>
              <a:t> real fruit extracts</a:t>
            </a:r>
            <a:r>
              <a:rPr lang="en-US" dirty="0"/>
              <a:t>, </a:t>
            </a:r>
            <a:r>
              <a:rPr lang="en-US" b="1" dirty="0"/>
              <a:t>natural sweeteners</a:t>
            </a:r>
            <a:r>
              <a:rPr lang="en-US" dirty="0"/>
              <a:t>, and</a:t>
            </a:r>
            <a:r>
              <a:rPr lang="en-US" b="1" dirty="0"/>
              <a:t> botanical extracts</a:t>
            </a:r>
            <a:r>
              <a:rPr lang="en-US" dirty="0"/>
              <a:t> to enhance the taste profile of your energy drink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Offer </a:t>
            </a:r>
            <a:r>
              <a:rPr lang="en-US" b="1" dirty="0"/>
              <a:t>low or no sugar</a:t>
            </a:r>
            <a:r>
              <a:rPr lang="en-US" dirty="0"/>
              <a:t> variations of your energy drink to cater to health-conscious </a:t>
            </a:r>
            <a:r>
              <a:rPr lang="en-US" dirty="0" smtClean="0"/>
              <a:t>consumers</a:t>
            </a:r>
            <a:r>
              <a:rPr lang="en-US" dirty="0"/>
              <a:t>. Develop flavors that are naturally sweetened or use sugar </a:t>
            </a:r>
            <a:r>
              <a:rPr lang="en-US" dirty="0" smtClean="0"/>
              <a:t>substitutes </a:t>
            </a:r>
            <a:r>
              <a:rPr lang="en-US" dirty="0"/>
              <a:t>that maintain the taste while reducing the overall sugar content.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 </a:t>
            </a:r>
            <a:r>
              <a:rPr lang="en-US" b="1" dirty="0"/>
              <a:t>visual appea</a:t>
            </a:r>
            <a:r>
              <a:rPr lang="en-US" dirty="0"/>
              <a:t>l and functionality of your energy drink packaging.</a:t>
            </a:r>
            <a:endParaRPr lang="en-US" dirty="0"/>
          </a:p>
          <a:p>
            <a:r>
              <a:rPr lang="en-US" dirty="0"/>
              <a:t>Consider updating the </a:t>
            </a:r>
            <a:r>
              <a:rPr lang="en-US" b="1" dirty="0"/>
              <a:t>logo, color scheme, and overall design</a:t>
            </a:r>
            <a:r>
              <a:rPr lang="en-US" dirty="0"/>
              <a:t> to create </a:t>
            </a:r>
            <a:r>
              <a:rPr lang="en-US" dirty="0" smtClean="0"/>
              <a:t>eye-catching </a:t>
            </a:r>
            <a:r>
              <a:rPr lang="en-US" dirty="0"/>
              <a:t>and memorable packaging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2259874"/>
            <a:ext cx="2783749" cy="30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30"/>
    </mc:Choice>
    <mc:Fallback>
      <p:transition spd="slow" advTm="4013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22960"/>
            <a:ext cx="7729728" cy="9797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/>
              <a:t>What should be the ideal price of our product?</a:t>
            </a:r>
            <a:r>
              <a:rPr lang="en-IN" cap="none" dirty="0"/>
              <a:t/>
            </a:r>
            <a:br>
              <a:rPr lang="en-IN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6560167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The ideal price of the product should be lie in the range</a:t>
            </a:r>
            <a:r>
              <a:rPr lang="en-US" sz="2400" b="1" dirty="0"/>
              <a:t> (50-150)</a:t>
            </a:r>
            <a:r>
              <a:rPr lang="en-US" sz="2400" dirty="0"/>
              <a:t> to attract more </a:t>
            </a:r>
            <a:r>
              <a:rPr lang="en-US" sz="2400" dirty="0" smtClean="0"/>
              <a:t>customers as most customers prefer drinks in this range.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2638044"/>
            <a:ext cx="2751637" cy="24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1"/>
    </mc:Choice>
    <mc:Fallback>
      <p:transition spd="slow" advTm="2035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339635"/>
            <a:ext cx="10711543" cy="105809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/>
              <a:t>What kind of marketing campaigns, offers, and discounts we can run?</a:t>
            </a:r>
            <a:r>
              <a:rPr lang="en-IN" cap="none" dirty="0"/>
              <a:t/>
            </a:r>
            <a:br>
              <a:rPr lang="en-IN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8" y="2272938"/>
            <a:ext cx="10528662" cy="346709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promote Codex energy drinks through </a:t>
            </a:r>
            <a:r>
              <a:rPr lang="en-US" b="1" dirty="0"/>
              <a:t>sponsored posts, product reviews, or giveaways</a:t>
            </a:r>
            <a:r>
              <a:rPr lang="en-US" dirty="0"/>
              <a:t>, reaching their followers and generating brand awareness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Launch a </a:t>
            </a:r>
            <a:r>
              <a:rPr lang="en-US" b="1" dirty="0"/>
              <a:t>referral program</a:t>
            </a:r>
            <a:r>
              <a:rPr lang="en-US" dirty="0"/>
              <a:t> where customers can earn rewards for referring friends or family members to try Codex energy drinks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Introduce a </a:t>
            </a:r>
            <a:r>
              <a:rPr lang="en-US" b="1" dirty="0"/>
              <a:t>subscription service</a:t>
            </a:r>
            <a:r>
              <a:rPr lang="en-US" dirty="0"/>
              <a:t> where customers can sign up for regular deliveries of Codex energy drinks. Offer discounted prices, exclusive flavors, or additional perks for subscribers. This helps secure recurring revenue and fosters long-term customer loyalty.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05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51"/>
    </mc:Choice>
    <mc:Fallback>
      <p:transition spd="slow" advTm="4585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7" y="483326"/>
            <a:ext cx="9287691" cy="107115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/>
              <a:t>Who can be a brand ambassador, and why?</a:t>
            </a:r>
            <a:r>
              <a:rPr lang="en-IN" cap="none" dirty="0"/>
              <a:t/>
            </a:r>
            <a:br>
              <a:rPr lang="en-IN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046" y="2638044"/>
            <a:ext cx="6230983" cy="2064585"/>
          </a:xfrm>
        </p:spPr>
        <p:txBody>
          <a:bodyPr>
            <a:normAutofit/>
          </a:bodyPr>
          <a:lstStyle/>
          <a:p>
            <a:r>
              <a:rPr lang="en-US" sz="2400" b="1" dirty="0"/>
              <a:t>Akshay Kumar</a:t>
            </a:r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a strong choice as a brand ambassador for energy </a:t>
            </a:r>
            <a:r>
              <a:rPr lang="en-US" sz="2400" dirty="0" smtClean="0"/>
              <a:t>drinks due </a:t>
            </a:r>
            <a:r>
              <a:rPr lang="en-US" sz="2400" dirty="0"/>
              <a:t>to his association with </a:t>
            </a:r>
            <a:r>
              <a:rPr lang="en-US" sz="2400" b="1" dirty="0"/>
              <a:t>fitness, action-oriented roles, and commitment</a:t>
            </a:r>
            <a:r>
              <a:rPr lang="en-US" sz="2400" dirty="0"/>
              <a:t> to a healthy lifestyle.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17" y="2638044"/>
            <a:ext cx="2338251" cy="25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74"/>
    </mc:Choice>
    <mc:Fallback>
      <p:transition spd="slow" advTm="1797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3" y="483326"/>
            <a:ext cx="8934995" cy="99277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/>
              <a:t>Who should be our target audience, and why?</a:t>
            </a:r>
            <a:r>
              <a:rPr lang="en-IN" cap="none" dirty="0"/>
              <a:t/>
            </a:r>
            <a:br>
              <a:rPr lang="en-IN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234" y="2299064"/>
            <a:ext cx="6779623" cy="3440964"/>
          </a:xfrm>
        </p:spPr>
        <p:txBody>
          <a:bodyPr>
            <a:normAutofit/>
          </a:bodyPr>
          <a:lstStyle/>
          <a:p>
            <a:r>
              <a:rPr lang="en-US" b="1" dirty="0"/>
              <a:t>Students</a:t>
            </a:r>
            <a:r>
              <a:rPr lang="en-US" dirty="0"/>
              <a:t> and </a:t>
            </a:r>
            <a:r>
              <a:rPr lang="en-US" b="1" dirty="0"/>
              <a:t>professionals</a:t>
            </a:r>
            <a:r>
              <a:rPr lang="en-US" dirty="0"/>
              <a:t>, especially those in high-stress environments, </a:t>
            </a:r>
            <a:r>
              <a:rPr lang="en-US" dirty="0" smtClean="0"/>
              <a:t>are </a:t>
            </a:r>
            <a:r>
              <a:rPr lang="en-US" dirty="0"/>
              <a:t>often targeted by energy drink brands.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Energy drinks often target </a:t>
            </a:r>
            <a:r>
              <a:rPr lang="en-US" b="1" dirty="0"/>
              <a:t>young adults and millennials</a:t>
            </a:r>
            <a:r>
              <a:rPr lang="en-US" dirty="0"/>
              <a:t> who lead busy and </a:t>
            </a:r>
            <a:r>
              <a:rPr lang="en-US" dirty="0" smtClean="0"/>
              <a:t>active lifestyles</a:t>
            </a:r>
            <a:r>
              <a:rPr lang="en-US" dirty="0"/>
              <a:t>. This age group typically seeks quick energy boosts to enhance </a:t>
            </a:r>
            <a:r>
              <a:rPr lang="en-US" dirty="0" smtClean="0"/>
              <a:t>focus, </a:t>
            </a:r>
            <a:r>
              <a:rPr lang="en-US" dirty="0"/>
              <a:t>and productivity, making them a prime audience for energy drink consumption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gaming community</a:t>
            </a:r>
            <a:r>
              <a:rPr lang="en-US" dirty="0"/>
              <a:t> and </a:t>
            </a:r>
            <a:r>
              <a:rPr lang="en-US" b="1" dirty="0"/>
              <a:t>e-sports enthusiasts</a:t>
            </a:r>
            <a:r>
              <a:rPr lang="en-US" dirty="0"/>
              <a:t> are a growing target audience for energy drinks.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2429692"/>
            <a:ext cx="314814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9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42"/>
    </mc:Choice>
    <mc:Fallback>
      <p:transition spd="slow" advTm="3604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063931"/>
            <a:ext cx="7892578" cy="241662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Thankyou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sz="4000" b="1" dirty="0" smtClean="0"/>
              <a:t>the codebasics team </a:t>
            </a:r>
            <a:endParaRPr lang="en-IN" sz="4000" b="1" dirty="0"/>
          </a:p>
        </p:txBody>
      </p:sp>
      <p:pic>
        <p:nvPicPr>
          <p:cNvPr id="4" name="Picture 2" descr="https://tse3.mm.bing.net/th?id=OIP.jSIsyJnqYis6jVh4AUSPJQAAAA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6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59"/>
    </mc:Choice>
    <mc:Fallback>
      <p:transition spd="slow" advTm="165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6599355" cy="118872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</a:t>
            </a:r>
            <a:r>
              <a:rPr lang="en-US" sz="4000" b="1" cap="none" dirty="0" smtClean="0"/>
              <a:t>ode</a:t>
            </a:r>
            <a:r>
              <a:rPr lang="en-US" sz="4000" b="1" dirty="0" smtClean="0"/>
              <a:t>X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6703858" cy="3101983"/>
          </a:xfrm>
        </p:spPr>
        <p:txBody>
          <a:bodyPr>
            <a:normAutofit/>
          </a:bodyPr>
          <a:lstStyle/>
          <a:p>
            <a:r>
              <a:rPr lang="en-US" sz="2000" b="1" dirty="0"/>
              <a:t>CodeX </a:t>
            </a:r>
            <a:r>
              <a:rPr lang="en-US" sz="2000" dirty="0"/>
              <a:t>is a German beverage company that is aiming to make its mark in the Indian market. </a:t>
            </a:r>
            <a:r>
              <a:rPr lang="en-US" sz="2000" dirty="0" smtClean="0"/>
              <a:t> A </a:t>
            </a:r>
            <a:r>
              <a:rPr lang="en-US" sz="2000" dirty="0"/>
              <a:t>few months ago, they launched their energy drink in 10 cities in India.</a:t>
            </a:r>
          </a:p>
          <a:p>
            <a:r>
              <a:rPr lang="en-US" sz="2000" dirty="0"/>
              <a:t>Their Marketing team is responsible for increasing brand awareness, market share, and product development. </a:t>
            </a:r>
            <a:endParaRPr lang="en-US" sz="2000" dirty="0" smtClean="0"/>
          </a:p>
          <a:p>
            <a:r>
              <a:rPr lang="en-US" sz="2000" dirty="0" smtClean="0"/>
              <a:t>They </a:t>
            </a:r>
            <a:r>
              <a:rPr lang="en-US" sz="2000" dirty="0"/>
              <a:t>conducted a survey in those 10 cities and received results from </a:t>
            </a:r>
            <a:r>
              <a:rPr lang="en-US" sz="2000" b="1" dirty="0"/>
              <a:t>10k</a:t>
            </a:r>
            <a:r>
              <a:rPr lang="en-US" sz="2000" dirty="0"/>
              <a:t> respondents. </a:t>
            </a:r>
            <a:endParaRPr lang="en-IN" sz="2000" dirty="0"/>
          </a:p>
        </p:txBody>
      </p:sp>
      <p:pic>
        <p:nvPicPr>
          <p:cNvPr id="2050" name="Picture 2" descr="https://tse3.mm.bing.net/th?id=OIP.QNGgqaZbu3xReWiLapr0LA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0" y="2153412"/>
            <a:ext cx="2571750" cy="36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9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07"/>
    </mc:Choice>
    <mc:Fallback>
      <p:transition spd="slow" advTm="275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title"/>
          </p:nvPr>
        </p:nvSpPr>
        <p:spPr>
          <a:xfrm>
            <a:off x="977102" y="2516778"/>
            <a:ext cx="2954818" cy="1127760"/>
          </a:xfrm>
        </p:spPr>
        <p:txBody>
          <a:bodyPr>
            <a:normAutofit fontScale="90000"/>
          </a:bodyPr>
          <a:lstStyle/>
          <a:p>
            <a:r>
              <a:rPr lang="en-IN" cap="none" dirty="0" smtClean="0"/>
              <a:t>Primary Insights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black">
          <a:xfrm>
            <a:off x="8464732" y="2516778"/>
            <a:ext cx="2954818" cy="110163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cap="none" dirty="0" smtClean="0"/>
              <a:t>Secondary Insights</a:t>
            </a:r>
            <a:endParaRPr lang="en-IN" sz="2500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black">
          <a:xfrm>
            <a:off x="589567" y="178526"/>
            <a:ext cx="4113061" cy="13498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/>
              <a:t> objective</a:t>
            </a:r>
            <a:endParaRPr lang="en-IN" sz="3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70217" y="1802674"/>
            <a:ext cx="418012" cy="52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64732" y="1802674"/>
            <a:ext cx="444137" cy="52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7102" y="4937760"/>
            <a:ext cx="104424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Tools Used: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Microsoft Power BI (Data Cleaning, Data Modelling, Visualisation)  &amp;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Microsoft Power Point </a:t>
            </a:r>
          </a:p>
          <a:p>
            <a:r>
              <a:rPr lang="en-IN" dirty="0" smtClean="0"/>
              <a:t> 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102" y="4167052"/>
            <a:ext cx="1044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Resources Provided: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Dataset required to generate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Insights, Metadata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&amp; Survey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577" y="444137"/>
            <a:ext cx="631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Peter Pandey</a:t>
            </a:r>
            <a:r>
              <a:rPr lang="en-US" dirty="0"/>
              <a:t>, a marketing data analyst is tasked to convert these survey results to meaningful insights which the team can use to drive actions.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88229" y="1802674"/>
            <a:ext cx="4676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4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48"/>
    </mc:Choice>
    <mc:Fallback>
      <p:transition spd="slow" advTm="420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6" y="402989"/>
            <a:ext cx="11403874" cy="694291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Autofit/>
          </a:bodyPr>
          <a:lstStyle/>
          <a:p>
            <a:r>
              <a:rPr lang="en-US" sz="3600" b="1" dirty="0"/>
              <a:t>Primary Insights</a:t>
            </a:r>
            <a:endParaRPr lang="en-IN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100148" y="2131478"/>
            <a:ext cx="2643052" cy="11473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Demographic Insights</a:t>
            </a:r>
            <a:endParaRPr lang="en-IN" sz="24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3191690" y="2131477"/>
            <a:ext cx="2346961" cy="114730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Consumer </a:t>
            </a:r>
            <a:r>
              <a:rPr lang="en-US" sz="2400" cap="none" dirty="0"/>
              <a:t>P</a:t>
            </a:r>
            <a:r>
              <a:rPr lang="en-US" sz="2400" cap="none" dirty="0" smtClean="0"/>
              <a:t>references</a:t>
            </a:r>
            <a:endParaRPr lang="en-IN" sz="2400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5987141" y="2131475"/>
            <a:ext cx="2490653" cy="114730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Competition</a:t>
            </a:r>
            <a:r>
              <a:rPr lang="en-US" sz="2400" dirty="0" smtClean="0"/>
              <a:t> </a:t>
            </a:r>
            <a:r>
              <a:rPr lang="en-US" sz="2400" cap="none" dirty="0" smtClean="0"/>
              <a:t>Analysis</a:t>
            </a:r>
            <a:endParaRPr lang="en-IN" sz="2400" cap="none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4574177" y="4312973"/>
            <a:ext cx="2913017" cy="137295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Marketing Channels &amp; Brand Awareness</a:t>
            </a:r>
            <a:endParaRPr lang="en-IN" sz="2400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483326" y="4567745"/>
            <a:ext cx="3361509" cy="11181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Brand Penetration</a:t>
            </a:r>
            <a:endParaRPr lang="en-IN" sz="2400" cap="none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8926284" y="2131475"/>
            <a:ext cx="2542905" cy="11473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Purchase Behavior</a:t>
            </a:r>
            <a:endParaRPr lang="en-IN" sz="2400" cap="none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black">
          <a:xfrm>
            <a:off x="8216537" y="4567745"/>
            <a:ext cx="3405050" cy="11181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/>
              <a:t>Product Development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54468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23"/>
    </mc:Choice>
    <mc:Fallback>
      <p:transition spd="slow" advTm="1972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9007"/>
            <a:ext cx="4486656" cy="1097280"/>
          </a:xfrm>
        </p:spPr>
        <p:txBody>
          <a:bodyPr/>
          <a:lstStyle/>
          <a:p>
            <a:r>
              <a:rPr lang="en-US" dirty="0"/>
              <a:t>Demographic INSIGHTS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06976"/>
            <a:ext cx="5368833" cy="26778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257" y="1645920"/>
            <a:ext cx="5499463" cy="2573383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Among the demographic, around 4.2k males exhibit the greatest preference for energy drinks.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/>
              <a:t>Energy </a:t>
            </a:r>
            <a:r>
              <a:rPr lang="en-US" sz="1600" dirty="0"/>
              <a:t>drinks are predominantly favored by the 19-30 age group, which constitutes 3.95k individuals, while the preference among individuals above 65 is relatively limited.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/>
              <a:t>Among </a:t>
            </a:r>
            <a:r>
              <a:rPr lang="en-US" sz="1600" dirty="0"/>
              <a:t>different advertising channels, online ads and TV commercials are most successful in reaching the youth.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38179"/>
            <a:ext cx="5368833" cy="2997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4349931"/>
            <a:ext cx="448665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57"/>
    </mc:Choice>
    <mc:Fallback>
      <p:transition spd="slow" advTm="409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9007"/>
            <a:ext cx="4486656" cy="1097280"/>
          </a:xfrm>
        </p:spPr>
        <p:txBody>
          <a:bodyPr/>
          <a:lstStyle/>
          <a:p>
            <a:r>
              <a:rPr lang="en-US" dirty="0" smtClean="0"/>
              <a:t>Consumer Preferences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257" y="1645920"/>
            <a:ext cx="5499463" cy="257338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ingredient of choice in energy drinks is </a:t>
            </a:r>
            <a:r>
              <a:rPr lang="en-US" sz="1600" dirty="0"/>
              <a:t>C</a:t>
            </a:r>
            <a:r>
              <a:rPr lang="en-US" sz="1600" dirty="0" smtClean="0"/>
              <a:t>affeine</a:t>
            </a:r>
            <a:r>
              <a:rPr lang="en-US" sz="1600" dirty="0"/>
              <a:t>, whereas </a:t>
            </a:r>
            <a:r>
              <a:rPr lang="en-US" sz="1600" dirty="0" smtClean="0"/>
              <a:t>Guarana </a:t>
            </a:r>
            <a:r>
              <a:rPr lang="en-US" sz="1600" dirty="0"/>
              <a:t>is the least sought-after option among consumers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Most consumers prefers compact and portable cans and also innovative bottle designs for energy drink </a:t>
            </a:r>
            <a:r>
              <a:rPr lang="en-US" sz="1600" dirty="0" smtClean="0"/>
              <a:t>packaging</a:t>
            </a:r>
            <a:endParaRPr lang="en-US" sz="1600" dirty="0"/>
          </a:p>
          <a:p>
            <a:pPr marL="285750" indent="-285750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Approximately half of the population of consumers has </a:t>
            </a:r>
            <a:r>
              <a:rPr lang="en-US" sz="1600" dirty="0"/>
              <a:t>a preference for energy drinks that contain natural ingredients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55" y="386443"/>
            <a:ext cx="5075328" cy="251895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55" y="3576093"/>
            <a:ext cx="5075328" cy="2929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4402182"/>
            <a:ext cx="4486656" cy="2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55"/>
    </mc:Choice>
    <mc:Fallback>
      <p:transition spd="slow" advTm="4655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480342"/>
            <a:ext cx="4486656" cy="1141497"/>
          </a:xfrm>
        </p:spPr>
        <p:txBody>
          <a:bodyPr/>
          <a:lstStyle/>
          <a:p>
            <a:r>
              <a:rPr lang="en-US" dirty="0" smtClean="0"/>
              <a:t>Competition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20" y="2351314"/>
            <a:ext cx="4486656" cy="3683726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Coca-Cola and Pepsi hold the position of current market leaders, while there is a significant segment of the population, approximately 0.71k people, who prefer </a:t>
            </a:r>
            <a:r>
              <a:rPr lang="en-US" sz="1800" dirty="0" smtClean="0"/>
              <a:t>CodeX.</a:t>
            </a:r>
            <a:endParaRPr lang="en-US" sz="1800" dirty="0"/>
          </a:p>
          <a:p>
            <a:pPr algn="l">
              <a:buClr>
                <a:schemeClr val="tx1"/>
              </a:buClr>
            </a:pPr>
            <a:endParaRPr lang="en-US" sz="18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Nearly 48% of the consumer base prioritizes brand reputation and their taste or flavor preferences associated with other brands over choosing CodeX.</a:t>
            </a:r>
            <a:endParaRPr lang="en-US" sz="1800" dirty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50" y="4023361"/>
            <a:ext cx="5482998" cy="2560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50" y="302760"/>
            <a:ext cx="5482998" cy="2871514"/>
          </a:xfrm>
        </p:spPr>
      </p:pic>
    </p:spTree>
    <p:extLst>
      <p:ext uri="{BB962C8B-B14F-4D97-AF65-F5344CB8AC3E}">
        <p14:creationId xmlns:p14="http://schemas.microsoft.com/office/powerpoint/2010/main" val="40996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86"/>
    </mc:Choice>
    <mc:Fallback>
      <p:transition spd="slow" advTm="410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336651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MARKETING </a:t>
            </a:r>
            <a:r>
              <a:rPr lang="en-US" sz="2400" dirty="0">
                <a:latin typeface="+mn-lt"/>
              </a:rPr>
              <a:t>CHANNELS</a:t>
            </a:r>
            <a:r>
              <a:rPr lang="en-US" dirty="0">
                <a:latin typeface="+mn-lt"/>
              </a:rPr>
              <a:t> AND BRAND AWARENESS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1" y="458972"/>
            <a:ext cx="5264332" cy="2676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20" y="2455817"/>
            <a:ext cx="4486656" cy="3304903"/>
          </a:xfrm>
        </p:spPr>
        <p:txBody>
          <a:bodyPr>
            <a:normAutofit lnSpcReduction="10000"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Online advertisements and television commercials have a reach of over 4.9k among customers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Among </a:t>
            </a:r>
            <a:r>
              <a:rPr lang="en-US" sz="2000" dirty="0"/>
              <a:t>the CodeX consumers, 20% of the people </a:t>
            </a:r>
            <a:r>
              <a:rPr lang="en-US" sz="2000" dirty="0" smtClean="0"/>
              <a:t>were </a:t>
            </a:r>
            <a:r>
              <a:rPr lang="en-US" sz="2000" dirty="0"/>
              <a:t>not aware of the brand 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2" y="3788229"/>
            <a:ext cx="5264332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44"/>
    </mc:Choice>
    <mc:Fallback>
      <p:transition spd="slow" advTm="401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206022"/>
            <a:ext cx="4486656" cy="904321"/>
          </a:xfrm>
        </p:spPr>
        <p:txBody>
          <a:bodyPr/>
          <a:lstStyle/>
          <a:p>
            <a:r>
              <a:rPr lang="en-US" dirty="0" smtClean="0"/>
              <a:t>Brand penetration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516799"/>
            <a:ext cx="5212080" cy="27358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20" y="1685110"/>
            <a:ext cx="4486656" cy="2625634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600" dirty="0"/>
              <a:t>Among those who preferred the CodeX brand, approximately 28.55% of consumers gave a 3-star rating, while around 24.22% of consumers gave a 4-star rating</a:t>
            </a:r>
            <a:r>
              <a:rPr lang="en-US" sz="2600" dirty="0" smtClean="0"/>
              <a:t>.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600" dirty="0"/>
              <a:t>The majority of consumers who consume CodeX have a neutral perception of the brand.</a:t>
            </a:r>
            <a:endParaRPr lang="en-US" sz="26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Lucknow</a:t>
            </a:r>
            <a:r>
              <a:rPr lang="en-US" sz="2600" dirty="0"/>
              <a:t>, Kolkata, and Jaipur are the cities that require greater attention and focus</a:t>
            </a:r>
            <a:r>
              <a:rPr lang="en-US" sz="2600" dirty="0" smtClean="0"/>
              <a:t>.</a:t>
            </a:r>
            <a:endParaRPr lang="en-US" sz="2600" dirty="0"/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 brand penetration of CodeX is 9.8%.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4583018"/>
            <a:ext cx="4486656" cy="192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4036424"/>
            <a:ext cx="5212080" cy="2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84"/>
    </mc:Choice>
    <mc:Fallback>
      <p:transition spd="slow" advTm="6948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519</TotalTime>
  <Words>1000</Words>
  <Application>Microsoft Office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Parcel</vt:lpstr>
      <vt:lpstr>Codebasics Resume Project</vt:lpstr>
      <vt:lpstr>CodeX </vt:lpstr>
      <vt:lpstr>Primary Insights</vt:lpstr>
      <vt:lpstr>Primary Insights</vt:lpstr>
      <vt:lpstr>Demographic INSIGHTS</vt:lpstr>
      <vt:lpstr>Consumer Preferences</vt:lpstr>
      <vt:lpstr>Competition analysis</vt:lpstr>
      <vt:lpstr>MARKETING CHANNELS AND BRAND AWARENESS</vt:lpstr>
      <vt:lpstr>Brand penetration</vt:lpstr>
      <vt:lpstr>Purchase behavior </vt:lpstr>
      <vt:lpstr>Product development</vt:lpstr>
      <vt:lpstr>Secondary insights</vt:lpstr>
      <vt:lpstr>What immediate improvements can we bring to the Product? </vt:lpstr>
      <vt:lpstr>What should be the ideal price of our product? </vt:lpstr>
      <vt:lpstr>What kind of marketing campaigns, offers, and discounts we can run? </vt:lpstr>
      <vt:lpstr>Who can be a brand ambassador, and why? </vt:lpstr>
      <vt:lpstr>Who should be our target audience, and why? </vt:lpstr>
      <vt:lpstr>Thankyou  to  the codebasics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Project</dc:title>
  <dc:creator>User</dc:creator>
  <cp:lastModifiedBy>User</cp:lastModifiedBy>
  <cp:revision>32</cp:revision>
  <dcterms:created xsi:type="dcterms:W3CDTF">2023-07-07T19:33:28Z</dcterms:created>
  <dcterms:modified xsi:type="dcterms:W3CDTF">2023-07-16T16:40:09Z</dcterms:modified>
</cp:coreProperties>
</file>