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3C1D-8859-40DC-851B-41565B4201E5}" type="datetimeFigureOut">
              <a:rPr lang="en-GB" smtClean="0"/>
              <a:t>26/03/2020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13E99-00B5-419B-9475-904C19311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3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13E99-00B5-419B-9475-904C193116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0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540511"/>
            <a:ext cx="7728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540511"/>
            <a:ext cx="20821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502" y="1368704"/>
            <a:ext cx="8515350" cy="297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5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633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015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156" y="53979"/>
            <a:ext cx="65405" cy="1461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-5907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7520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7713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3714" y="4994452"/>
            <a:ext cx="1430020" cy="9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700" spc="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sz="700" spc="-7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2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sz="700" spc="-7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1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Dream</a:t>
            </a:r>
            <a:r>
              <a:rPr sz="700" spc="-5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sz="700" spc="-6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10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sz="700" spc="-5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2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Présentation</a:t>
            </a:r>
            <a:r>
              <a:rPr sz="700" spc="-75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700" spc="-10" dirty="0">
                <a:solidFill>
                  <a:srgbClr val="A6A6A6"/>
                </a:solidFill>
                <a:latin typeface="Times New Roman" pitchFamily="18" charset="0"/>
                <a:cs typeface="Times New Roman" pitchFamily="18" charset="0"/>
              </a:rPr>
              <a:t>2015</a:t>
            </a:r>
            <a:endParaRPr sz="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-5907" y="0"/>
            <a:ext cx="9144000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8164" y="1377696"/>
            <a:ext cx="1884045" cy="1327785"/>
          </a:xfrm>
          <a:custGeom>
            <a:avLst/>
            <a:gdLst/>
            <a:ahLst/>
            <a:cxnLst/>
            <a:rect l="l" t="t" r="r" b="b"/>
            <a:pathLst>
              <a:path w="1884045" h="1327785">
                <a:moveTo>
                  <a:pt x="0" y="1327403"/>
                </a:moveTo>
                <a:lnTo>
                  <a:pt x="1883664" y="1327403"/>
                </a:lnTo>
                <a:lnTo>
                  <a:pt x="1883664" y="0"/>
                </a:lnTo>
                <a:lnTo>
                  <a:pt x="0" y="0"/>
                </a:lnTo>
                <a:lnTo>
                  <a:pt x="0" y="1327403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6585" y="1979422"/>
            <a:ext cx="2286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200" spc="-35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&lt;&lt;&lt;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08081" y="1455419"/>
            <a:ext cx="1704339" cy="967983"/>
          </a:xfrm>
          <a:custGeom>
            <a:avLst/>
            <a:gdLst/>
            <a:ahLst/>
            <a:cxnLst/>
            <a:rect l="l" t="t" r="r" b="b"/>
            <a:pathLst>
              <a:path w="1704339" h="1173480">
                <a:moveTo>
                  <a:pt x="0" y="1173479"/>
                </a:moveTo>
                <a:lnTo>
                  <a:pt x="1703832" y="1173479"/>
                </a:lnTo>
                <a:lnTo>
                  <a:pt x="1703832" y="0"/>
                </a:lnTo>
                <a:lnTo>
                  <a:pt x="0" y="0"/>
                </a:lnTo>
                <a:lnTo>
                  <a:pt x="0" y="1173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05200" y="542338"/>
            <a:ext cx="2246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CHATBOTS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09999" y="1447621"/>
            <a:ext cx="169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Created By:</a:t>
            </a:r>
          </a:p>
          <a:p>
            <a:r>
              <a:rPr lang="en-GB" dirty="0"/>
              <a:t>Bharti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9"/>
          <p:cNvSpPr/>
          <p:nvPr/>
        </p:nvSpPr>
        <p:spPr>
          <a:xfrm>
            <a:off x="-5907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61950"/>
            <a:ext cx="7027333" cy="1253067"/>
          </a:xfrm>
          <a:prstGeom prst="rect">
            <a:avLst/>
          </a:prstGeom>
          <a:solidFill>
            <a:srgbClr val="1E2128"/>
          </a:solidFill>
          <a:ln>
            <a:solidFill>
              <a:srgbClr val="1E2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THANK YOU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9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540511"/>
            <a:ext cx="968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INDEX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602" y="1539367"/>
            <a:ext cx="13963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Introduction to chatbot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602" y="2072766"/>
            <a:ext cx="51180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602" y="2606420"/>
            <a:ext cx="11620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Benefits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602" y="3139820"/>
            <a:ext cx="43878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9412" y="1580388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9412" y="2109216"/>
            <a:ext cx="106679" cy="1066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9412" y="2638044"/>
            <a:ext cx="106679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412" y="3159251"/>
            <a:ext cx="106679" cy="1082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629411" y="3562350"/>
            <a:ext cx="106679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806602" y="3533832"/>
            <a:ext cx="62515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Outcomes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063" y="53979"/>
            <a:ext cx="65405" cy="156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3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5117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9205" y="2560701"/>
            <a:ext cx="31730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INTRODUCTION TO CHATBOT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4217" y="2245614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EF82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57172" y="2100072"/>
            <a:ext cx="332740" cy="288290"/>
          </a:xfrm>
          <a:prstGeom prst="rect">
            <a:avLst/>
          </a:prstGeom>
          <a:solidFill>
            <a:srgbClr val="EF8223"/>
          </a:solidFill>
        </p:spPr>
        <p:txBody>
          <a:bodyPr vert="horz" wrap="square" lIns="0" tIns="7366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580"/>
              </a:spcBef>
            </a:pPr>
            <a:r>
              <a:rPr sz="900" spc="15" dirty="0">
                <a:solidFill>
                  <a:srgbClr val="FFFFFF"/>
                </a:solidFill>
                <a:latin typeface="Noto Sans"/>
                <a:cs typeface="Noto Sans"/>
              </a:rPr>
              <a:t>3</a:t>
            </a:r>
            <a:endParaRPr sz="9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" y="0"/>
            <a:ext cx="360045" cy="288290"/>
          </a:xfrm>
          <a:custGeom>
            <a:avLst/>
            <a:gdLst/>
            <a:ahLst/>
            <a:cxnLst/>
            <a:rect l="l" t="t" r="r" b="b"/>
            <a:pathLst>
              <a:path w="360044" h="288290">
                <a:moveTo>
                  <a:pt x="0" y="288036"/>
                </a:moveTo>
                <a:lnTo>
                  <a:pt x="359664" y="288036"/>
                </a:lnTo>
                <a:lnTo>
                  <a:pt x="359664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solidFill>
            <a:srgbClr val="2084A9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063" y="53979"/>
            <a:ext cx="65405" cy="28469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44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736" y="503936"/>
            <a:ext cx="24053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What is a chatbot?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5841" y="1544218"/>
            <a:ext cx="4244975" cy="15322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14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A chatter robot (chatbot) is a type of conversational agent, a computer  program designed to simulate an intelligent conversation with one or  more human users in natural language via auditory or textual methods.  </a:t>
            </a:r>
            <a:r>
              <a:rPr sz="1050" i="1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(Wikipedia)</a:t>
            </a:r>
            <a:endParaRPr sz="105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210820">
              <a:lnSpc>
                <a:spcPct val="150000"/>
              </a:lnSpc>
              <a:spcBef>
                <a:spcPts val="105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 short, chatbots are virtual assistant programmed to automatically  answer users requests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4259" y="1655064"/>
            <a:ext cx="108203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04259" y="2907792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3038856" cy="5119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1578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4532" y="0"/>
            <a:ext cx="341630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503936"/>
            <a:ext cx="22809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How does it work?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912" y="2897505"/>
            <a:ext cx="14439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User makes a request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14215" y="1662683"/>
            <a:ext cx="897636" cy="96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2759" y="2814294"/>
            <a:ext cx="18624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181610" indent="172085">
              <a:lnSpc>
                <a:spcPct val="15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Request analyzed  by artificial intelligence</a:t>
            </a:r>
            <a:endParaRPr sz="1100" dirty="0">
              <a:latin typeface="Times New Roman" pitchFamily="18" charset="0"/>
              <a:cs typeface="Times New Roman" pitchFamily="18" charset="0"/>
            </a:endParaRPr>
          </a:p>
          <a:p>
            <a:pPr marL="182880" marR="5080" indent="-170815">
              <a:lnSpc>
                <a:spcPct val="150000"/>
              </a:lnSpc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User info taken into account  (history, preferences…)</a:t>
            </a:r>
            <a:endParaRPr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575" y="2814294"/>
            <a:ext cx="1841500" cy="774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50000"/>
              </a:lnSpc>
              <a:spcBef>
                <a:spcPts val="100"/>
              </a:spcBef>
            </a:pPr>
            <a:r>
              <a:rPr sz="11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Real time response  Conversational strategy  Interactions personalization</a:t>
            </a:r>
            <a:endParaRPr sz="1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22007" y="1577339"/>
            <a:ext cx="1260348" cy="10988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5067" y="1648967"/>
            <a:ext cx="979932" cy="979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412" y="3346703"/>
            <a:ext cx="818388" cy="819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45336" y="3793235"/>
            <a:ext cx="201168" cy="1996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4133" y="3607434"/>
            <a:ext cx="14478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Times New Roman" pitchFamily="18" charset="0"/>
                <a:cs typeface="Times New Roman" pitchFamily="18" charset="0"/>
              </a:rPr>
              <a:t>…</a:t>
            </a:r>
            <a:endParaRPr sz="13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45336" y="3537203"/>
            <a:ext cx="201168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93848" y="2135123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368045" y="0"/>
                </a:moveTo>
                <a:lnTo>
                  <a:pt x="368045" y="76200"/>
                </a:lnTo>
                <a:lnTo>
                  <a:pt x="431545" y="44450"/>
                </a:lnTo>
                <a:lnTo>
                  <a:pt x="380745" y="44450"/>
                </a:lnTo>
                <a:lnTo>
                  <a:pt x="380745" y="31750"/>
                </a:lnTo>
                <a:lnTo>
                  <a:pt x="431545" y="31750"/>
                </a:lnTo>
                <a:lnTo>
                  <a:pt x="368045" y="0"/>
                </a:lnTo>
                <a:close/>
              </a:path>
              <a:path w="444500" h="76200">
                <a:moveTo>
                  <a:pt x="3680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8045" y="44450"/>
                </a:lnTo>
                <a:lnTo>
                  <a:pt x="368045" y="31750"/>
                </a:lnTo>
                <a:close/>
              </a:path>
              <a:path w="444500" h="76200">
                <a:moveTo>
                  <a:pt x="431545" y="31750"/>
                </a:moveTo>
                <a:lnTo>
                  <a:pt x="380745" y="31750"/>
                </a:lnTo>
                <a:lnTo>
                  <a:pt x="380745" y="44450"/>
                </a:lnTo>
                <a:lnTo>
                  <a:pt x="431545" y="44450"/>
                </a:lnTo>
                <a:lnTo>
                  <a:pt x="444245" y="38100"/>
                </a:lnTo>
                <a:lnTo>
                  <a:pt x="43154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2723" y="2135123"/>
            <a:ext cx="444500" cy="76200"/>
          </a:xfrm>
          <a:custGeom>
            <a:avLst/>
            <a:gdLst/>
            <a:ahLst/>
            <a:cxnLst/>
            <a:rect l="l" t="t" r="r" b="b"/>
            <a:pathLst>
              <a:path w="444500" h="76200">
                <a:moveTo>
                  <a:pt x="368046" y="0"/>
                </a:moveTo>
                <a:lnTo>
                  <a:pt x="368046" y="76200"/>
                </a:lnTo>
                <a:lnTo>
                  <a:pt x="431546" y="44450"/>
                </a:lnTo>
                <a:lnTo>
                  <a:pt x="380746" y="44450"/>
                </a:lnTo>
                <a:lnTo>
                  <a:pt x="380746" y="31750"/>
                </a:lnTo>
                <a:lnTo>
                  <a:pt x="431546" y="31750"/>
                </a:lnTo>
                <a:lnTo>
                  <a:pt x="368046" y="0"/>
                </a:lnTo>
                <a:close/>
              </a:path>
              <a:path w="444500" h="76200">
                <a:moveTo>
                  <a:pt x="36804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68046" y="44450"/>
                </a:lnTo>
                <a:lnTo>
                  <a:pt x="368046" y="31750"/>
                </a:lnTo>
                <a:close/>
              </a:path>
              <a:path w="444500" h="76200">
                <a:moveTo>
                  <a:pt x="431546" y="31750"/>
                </a:moveTo>
                <a:lnTo>
                  <a:pt x="380746" y="31750"/>
                </a:lnTo>
                <a:lnTo>
                  <a:pt x="380746" y="44450"/>
                </a:lnTo>
                <a:lnTo>
                  <a:pt x="431546" y="44450"/>
                </a:lnTo>
                <a:lnTo>
                  <a:pt x="444246" y="38100"/>
                </a:lnTo>
                <a:lnTo>
                  <a:pt x="43154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209550"/>
            <a:ext cx="172910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For what use?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6102" y="3401786"/>
            <a:ext cx="1640205" cy="1684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Customer support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66700"/>
              </a:lnSpc>
              <a:spcBef>
                <a:spcPts val="740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User account information  Order tracking and delivery  Product technical support  Incident report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5786" y="3572636"/>
            <a:ext cx="16281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Sale and advice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Make an order, reservation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786" y="4409643"/>
            <a:ext cx="169798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Ask for personalized advices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6439" y="3574541"/>
            <a:ext cx="1995805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Internal support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Helpdesk (office applications, etc)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6439" y="4388611"/>
            <a:ext cx="14090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HR (leave balances, etc)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6439" y="4737608"/>
            <a:ext cx="20643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Practical services (room booking…)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9412" y="1194816"/>
            <a:ext cx="2033016" cy="22372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7852" y="1194816"/>
            <a:ext cx="2205228" cy="22524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18503" y="1194816"/>
            <a:ext cx="2026920" cy="2267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0" y="5114543"/>
            <a:ext cx="3040379" cy="28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503936"/>
            <a:ext cx="1350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Benefits </a:t>
            </a:r>
            <a:r>
              <a:rPr sz="1600" dirty="0">
                <a:solidFill>
                  <a:srgbClr val="BEBEBE"/>
                </a:solidFill>
                <a:latin typeface="Times New Roman" pitchFamily="18" charset="0"/>
                <a:cs typeface="Times New Roman" pitchFamily="18" charset="0"/>
              </a:rPr>
              <a:t>1/2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0561" y="1639900"/>
            <a:ext cx="13309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User satisfaction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346" y="2263901"/>
            <a:ext cx="11868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Immediate answers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346" y="2696717"/>
            <a:ext cx="84899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Available 24/7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346" y="3128263"/>
            <a:ext cx="12503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90% correct answers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346" y="3559555"/>
            <a:ext cx="13061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Personalized answers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4346" y="3992371"/>
            <a:ext cx="12414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Customer autonomy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4346" y="4423968"/>
            <a:ext cx="167449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Innovative customer service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0238" y="1639900"/>
            <a:ext cx="24885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Customer service enhancement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3997" y="2263901"/>
            <a:ext cx="18554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Quality and detail of responses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3997" y="2696717"/>
            <a:ext cx="155321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Multi-channel consistency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3997" y="3051454"/>
            <a:ext cx="3435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Relieve congestion in contact centers = more free time for  value added questions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3997" y="3788155"/>
            <a:ext cx="13976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Valorisation of advisers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3997" y="4220667"/>
            <a:ext cx="15113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Knowledge centralization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0411" y="1545336"/>
            <a:ext cx="507491" cy="507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0100" y="1566672"/>
            <a:ext cx="480059" cy="480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200" y="2308860"/>
            <a:ext cx="108203" cy="106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8200" y="2749295"/>
            <a:ext cx="108203" cy="106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8200" y="3160776"/>
            <a:ext cx="108203" cy="1082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3596640"/>
            <a:ext cx="108203" cy="108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8200" y="4030979"/>
            <a:ext cx="108203" cy="108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200" y="4466844"/>
            <a:ext cx="108203" cy="108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20411" y="2307335"/>
            <a:ext cx="108203" cy="1066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20411" y="2747772"/>
            <a:ext cx="108203" cy="108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20411" y="3160776"/>
            <a:ext cx="108203" cy="1066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20411" y="3829811"/>
            <a:ext cx="108203" cy="1082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820411" y="4264152"/>
            <a:ext cx="108203" cy="1082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922" y="14401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14543"/>
            <a:ext cx="3046476" cy="28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3427" y="5114543"/>
            <a:ext cx="3063240" cy="28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876" y="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sz="9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503936"/>
            <a:ext cx="1350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Benefits </a:t>
            </a:r>
            <a:r>
              <a:rPr sz="1600" dirty="0">
                <a:solidFill>
                  <a:srgbClr val="BEBEBE"/>
                </a:solidFill>
                <a:latin typeface="Times New Roman" pitchFamily="18" charset="0"/>
                <a:cs typeface="Times New Roman" pitchFamily="18" charset="0"/>
              </a:rPr>
              <a:t>2/2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164" y="1808226"/>
            <a:ext cx="1871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Simplify employees life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950" y="2431541"/>
            <a:ext cx="3040380" cy="156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Enhance productivity and operational effectiveness</a:t>
            </a:r>
            <a:endParaRPr sz="1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Staff retention</a:t>
            </a:r>
            <a:endParaRPr sz="1000">
              <a:latin typeface="Times New Roman" pitchFamily="18" charset="0"/>
              <a:cs typeface="Times New Roman" pitchFamily="18" charset="0"/>
            </a:endParaRPr>
          </a:p>
          <a:p>
            <a:pPr marL="12700" marR="367030">
              <a:lnSpc>
                <a:spcPts val="3529"/>
              </a:lnSpc>
              <a:spcBef>
                <a:spcPts val="370"/>
              </a:spcBef>
            </a:pPr>
            <a:r>
              <a:rPr sz="10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Decrease calls and e-mails to support service  Resources reallocation on value added tasks</a:t>
            </a:r>
            <a:endParaRPr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563" y="1714500"/>
            <a:ext cx="448055" cy="4770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03620" y="0"/>
            <a:ext cx="3040379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2563" y="2485644"/>
            <a:ext cx="108204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2563" y="2926079"/>
            <a:ext cx="108204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2563" y="3339084"/>
            <a:ext cx="108204" cy="1082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2563" y="3774947"/>
            <a:ext cx="108204" cy="106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/>
          <p:cNvSpPr/>
          <p:nvPr/>
        </p:nvSpPr>
        <p:spPr>
          <a:xfrm>
            <a:off x="0" y="0"/>
            <a:ext cx="3038856" cy="5119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3111246" y="187688"/>
            <a:ext cx="0" cy="763270"/>
          </a:xfrm>
          <a:custGeom>
            <a:avLst/>
            <a:gdLst/>
            <a:ahLst/>
            <a:cxnLst/>
            <a:rect l="l" t="t" r="r" b="b"/>
            <a:pathLst>
              <a:path h="763269">
                <a:moveTo>
                  <a:pt x="0" y="0"/>
                </a:moveTo>
                <a:lnTo>
                  <a:pt x="0" y="762762"/>
                </a:lnTo>
              </a:path>
            </a:pathLst>
          </a:custGeom>
          <a:ln w="25908">
            <a:solidFill>
              <a:srgbClr val="2084A9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124200" y="43670"/>
            <a:ext cx="338455" cy="200695"/>
          </a:xfrm>
          <a:prstGeom prst="rect">
            <a:avLst/>
          </a:prstGeom>
          <a:solidFill>
            <a:srgbClr val="2084A9"/>
          </a:solidFill>
        </p:spPr>
        <p:txBody>
          <a:bodyPr vert="horz" wrap="square" lIns="0" tIns="61594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484"/>
              </a:spcBef>
            </a:pPr>
            <a:r>
              <a:rPr lang="en-GB" sz="9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4876800" y="1504950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about Concept of Classes and Objects.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23"/>
          <p:cNvSpPr/>
          <p:nvPr/>
        </p:nvSpPr>
        <p:spPr>
          <a:xfrm>
            <a:off x="4670654" y="1549909"/>
            <a:ext cx="10820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24"/>
          <p:cNvSpPr/>
          <p:nvPr/>
        </p:nvSpPr>
        <p:spPr>
          <a:xfrm>
            <a:off x="4670654" y="1990344"/>
            <a:ext cx="108203" cy="106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25"/>
          <p:cNvSpPr/>
          <p:nvPr/>
        </p:nvSpPr>
        <p:spPr>
          <a:xfrm>
            <a:off x="4670654" y="2401825"/>
            <a:ext cx="108203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26"/>
          <p:cNvSpPr/>
          <p:nvPr/>
        </p:nvSpPr>
        <p:spPr>
          <a:xfrm>
            <a:off x="4670654" y="2837689"/>
            <a:ext cx="108203" cy="1082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27"/>
          <p:cNvSpPr/>
          <p:nvPr/>
        </p:nvSpPr>
        <p:spPr>
          <a:xfrm>
            <a:off x="4670654" y="3272028"/>
            <a:ext cx="108203" cy="108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28"/>
          <p:cNvSpPr/>
          <p:nvPr/>
        </p:nvSpPr>
        <p:spPr>
          <a:xfrm>
            <a:off x="4670654" y="3707893"/>
            <a:ext cx="10820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7"/>
          <p:cNvSpPr txBox="1">
            <a:spLocks noGrp="1"/>
          </p:cNvSpPr>
          <p:nvPr>
            <p:ph type="title"/>
          </p:nvPr>
        </p:nvSpPr>
        <p:spPr>
          <a:xfrm>
            <a:off x="3581400" y="277827"/>
            <a:ext cx="135001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2800" dirty="0">
                <a:solidFill>
                  <a:srgbClr val="404040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4876800" y="1948479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about Concept of NLP.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875223" y="2343958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about Concept of Text Pre processing.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9"/>
          <p:cNvSpPr txBox="1"/>
          <p:nvPr/>
        </p:nvSpPr>
        <p:spPr>
          <a:xfrm>
            <a:off x="4875223" y="3243093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to train models on Cloud.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9"/>
          <p:cNvSpPr txBox="1"/>
          <p:nvPr/>
        </p:nvSpPr>
        <p:spPr>
          <a:xfrm>
            <a:off x="4876800" y="2808754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Strengthened command over Tensorflow.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9"/>
          <p:cNvSpPr txBox="1"/>
          <p:nvPr/>
        </p:nvSpPr>
        <p:spPr>
          <a:xfrm>
            <a:off x="4876800" y="3678959"/>
            <a:ext cx="42672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 the concept of RNN and LSTMs.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296</Words>
  <Application>Microsoft Office PowerPoint</Application>
  <PresentationFormat>On-screen Show (16:9)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Rounded MT Bold</vt:lpstr>
      <vt:lpstr>Calibri</vt:lpstr>
      <vt:lpstr>Noto Sans</vt:lpstr>
      <vt:lpstr>Times New Roman</vt:lpstr>
      <vt:lpstr>Verdana</vt:lpstr>
      <vt:lpstr>Office Theme</vt:lpstr>
      <vt:lpstr>CHATBOTS</vt:lpstr>
      <vt:lpstr>PowerPoint Presentation</vt:lpstr>
      <vt:lpstr>PowerPoint Presentation</vt:lpstr>
      <vt:lpstr>What is a chatbot?</vt:lpstr>
      <vt:lpstr>How does it work?</vt:lpstr>
      <vt:lpstr>For what use?</vt:lpstr>
      <vt:lpstr>Benefits 1/2</vt:lpstr>
      <vt:lpstr>Benefits 2/2</vt:lpstr>
      <vt:lpstr>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Jean-Baptiste Noel</dc:creator>
  <cp:lastModifiedBy>Ankit Singh Rathore</cp:lastModifiedBy>
  <cp:revision>9</cp:revision>
  <dcterms:created xsi:type="dcterms:W3CDTF">2019-11-03T13:38:00Z</dcterms:created>
  <dcterms:modified xsi:type="dcterms:W3CDTF">2020-03-26T08:30:53Z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2016-07-25T00:00:00Z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2019-11-03T00:00:00Z</vt:filetime>
  </property>
</Properties>
</file>