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8" r:id="rId3"/>
    <p:sldId id="259" r:id="rId4"/>
    <p:sldId id="287" r:id="rId5"/>
    <p:sldId id="286" r:id="rId6"/>
    <p:sldId id="260" r:id="rId7"/>
    <p:sldId id="265" r:id="rId8"/>
    <p:sldId id="266" r:id="rId9"/>
    <p:sldId id="262" r:id="rId10"/>
    <p:sldId id="263" r:id="rId11"/>
    <p:sldId id="264" r:id="rId12"/>
    <p:sldId id="268" r:id="rId13"/>
    <p:sldId id="272" r:id="rId14"/>
    <p:sldId id="279" r:id="rId15"/>
    <p:sldId id="285" r:id="rId16"/>
  </p:sldIdLst>
  <p:sldSz cx="9144000" cy="5143500" type="screen16x9"/>
  <p:notesSz cx="6858000" cy="9144000"/>
  <p:embeddedFontLst>
    <p:embeddedFont>
      <p:font typeface="Dosis ExtraLight" pitchFamily="2" charset="0"/>
      <p:regular r:id="rId18"/>
    </p:embeddedFont>
    <p:embeddedFont>
      <p:font typeface="Titillium Web" charset="0"/>
      <p:regular r:id="rId19"/>
      <p:bold r:id="rId20"/>
      <p:italic r:id="rId21"/>
      <p:boldItalic r:id="rId22"/>
    </p:embeddedFont>
    <p:embeddedFont>
      <p:font typeface="Titillium Web Light" charset="0"/>
      <p:regular r:id="rId23"/>
      <p:bold r:id="rId24"/>
      <p:italic r:id="rId25"/>
      <p:boldItalic r:id="rId26"/>
    </p:embeddedFont>
    <p:embeddedFont>
      <p:font typeface="Dosis"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5A28EFD-C747-4B63-B342-DE6663AAD031}">
  <a:tblStyle styleId="{F5A28EFD-C747-4B63-B342-DE6663AAD03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chemeClr val="accent6"/>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624925" y="4177700"/>
            <a:ext cx="67593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endParaRPr/>
          </a:p>
        </p:txBody>
      </p:sp>
      <p:sp>
        <p:nvSpPr>
          <p:cNvPr id="2679" name="Google Shape;2679;p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grpSp>
        <p:nvGrpSpPr>
          <p:cNvPr id="2680" name="Google Shape;2680;p9"/>
          <p:cNvGrpSpPr/>
          <p:nvPr/>
        </p:nvGrpSpPr>
        <p:grpSpPr>
          <a:xfrm rot="10800000">
            <a:off x="8851487" y="28707"/>
            <a:ext cx="264012" cy="5086302"/>
            <a:chOff x="5307800" y="238125"/>
            <a:chExt cx="271925" cy="5238750"/>
          </a:xfrm>
        </p:grpSpPr>
        <p:sp>
          <p:nvSpPr>
            <p:cNvPr id="2681" name="Google Shape;2681;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8" name="Google Shape;2738;p9"/>
          <p:cNvGrpSpPr/>
          <p:nvPr/>
        </p:nvGrpSpPr>
        <p:grpSpPr>
          <a:xfrm rot="10800000">
            <a:off x="7828571" y="28707"/>
            <a:ext cx="1140783" cy="5086302"/>
            <a:chOff x="5458325" y="238125"/>
            <a:chExt cx="1174975" cy="5238750"/>
          </a:xfrm>
        </p:grpSpPr>
        <p:sp>
          <p:nvSpPr>
            <p:cNvPr id="2739" name="Google Shape;2739;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1" name="Google Shape;2801;p9"/>
          <p:cNvGrpSpPr/>
          <p:nvPr/>
        </p:nvGrpSpPr>
        <p:grpSpPr>
          <a:xfrm rot="10800000">
            <a:off x="7682451" y="28707"/>
            <a:ext cx="994639" cy="4940182"/>
            <a:chOff x="5759350" y="388625"/>
            <a:chExt cx="1024450" cy="5088250"/>
          </a:xfrm>
        </p:grpSpPr>
        <p:sp>
          <p:nvSpPr>
            <p:cNvPr id="2802" name="Google Shape;2802;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3" name="Google Shape;2903;p9"/>
          <p:cNvGrpSpPr/>
          <p:nvPr/>
        </p:nvGrpSpPr>
        <p:grpSpPr>
          <a:xfrm rot="10800000">
            <a:off x="7682451" y="28707"/>
            <a:ext cx="1140783" cy="5086302"/>
            <a:chOff x="5608825" y="238125"/>
            <a:chExt cx="1174975" cy="5238750"/>
          </a:xfrm>
        </p:grpSpPr>
        <p:sp>
          <p:nvSpPr>
            <p:cNvPr id="2904" name="Google Shape;2904;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Smart Attendance System Using Face Recognition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142844" y="1071552"/>
            <a:ext cx="3813904" cy="3087000"/>
          </a:xfrm>
          <a:prstGeom prst="rect">
            <a:avLst/>
          </a:prstGeom>
        </p:spPr>
        <p:txBody>
          <a:bodyPr spcFirstLastPara="1" wrap="square" lIns="91425" tIns="91425" rIns="91425" bIns="91425" anchor="t" anchorCtr="0">
            <a:noAutofit/>
          </a:bodyPr>
          <a:lstStyle/>
          <a:p>
            <a:pPr marL="0" lvl="0" indent="0">
              <a:buNone/>
            </a:pPr>
            <a:r>
              <a:rPr lang="en-US" b="1" dirty="0" smtClean="0"/>
              <a:t>FINDING ALL THE FACES</a:t>
            </a:r>
          </a:p>
          <a:p>
            <a:pPr marL="0" lvl="0" indent="0">
              <a:buNone/>
            </a:pPr>
            <a:r>
              <a:rPr lang="en-US" dirty="0" smtClean="0"/>
              <a:t>We start by looking for faces in an image to start with making our image black and white as a result of color data isn’t required to go looking out for faces. Then we will investigate every single pixel in our image one at a time. For every single pixel, we might wish to appear at the pixels that directly encompass it.</a:t>
            </a:r>
            <a:endParaRPr b="1"/>
          </a:p>
        </p:txBody>
      </p:sp>
      <p:sp>
        <p:nvSpPr>
          <p:cNvPr id="3898" name="Google Shape;3898;p20"/>
          <p:cNvSpPr txBox="1">
            <a:spLocks noGrp="1"/>
          </p:cNvSpPr>
          <p:nvPr>
            <p:ph type="title"/>
          </p:nvPr>
        </p:nvSpPr>
        <p:spPr>
          <a:xfrm>
            <a:off x="214282" y="142858"/>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Implementation Details Part 1.0</a:t>
            </a:r>
            <a:endParaRPr/>
          </a:p>
        </p:txBody>
      </p:sp>
      <p:sp>
        <p:nvSpPr>
          <p:cNvPr id="3899" name="Google Shape;3899;p20"/>
          <p:cNvSpPr txBox="1">
            <a:spLocks noGrp="1"/>
          </p:cNvSpPr>
          <p:nvPr>
            <p:ph type="body" idx="2"/>
          </p:nvPr>
        </p:nvSpPr>
        <p:spPr>
          <a:xfrm>
            <a:off x="4071934" y="1071552"/>
            <a:ext cx="3500462" cy="3087000"/>
          </a:xfrm>
          <a:prstGeom prst="rect">
            <a:avLst/>
          </a:prstGeom>
        </p:spPr>
        <p:txBody>
          <a:bodyPr spcFirstLastPara="1" wrap="square" lIns="91425" tIns="91425" rIns="91425" bIns="91425" anchor="t" anchorCtr="0">
            <a:noAutofit/>
          </a:bodyPr>
          <a:lstStyle/>
          <a:p>
            <a:pPr marL="0" lvl="0" indent="0">
              <a:buNone/>
            </a:pPr>
            <a:r>
              <a:rPr lang="en-US" b="1" dirty="0" smtClean="0"/>
              <a:t>POSING AND </a:t>
            </a:r>
            <a:r>
              <a:rPr lang="en-US" b="1" dirty="0" smtClean="0"/>
              <a:t>PROJECTING FACES</a:t>
            </a:r>
          </a:p>
          <a:p>
            <a:pPr marL="0" lvl="0" indent="0">
              <a:buNone/>
            </a:pPr>
            <a:r>
              <a:rPr lang="en-IN" dirty="0" smtClean="0"/>
              <a:t>The webcam will capture the image and ask for the id of the student. The image would be converted to </a:t>
            </a:r>
            <a:r>
              <a:rPr lang="en-IN" dirty="0" err="1" smtClean="0"/>
              <a:t>grayscale</a:t>
            </a:r>
            <a:r>
              <a:rPr lang="en-IN" dirty="0" smtClean="0"/>
              <a:t> and then a rectangular box will appear covering the face. The data would then be inserted in the Training Image folder.</a:t>
            </a:r>
            <a:endParaRP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357158" y="142858"/>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Implementation Details Part 2.0</a:t>
            </a:r>
            <a:endParaRPr/>
          </a:p>
        </p:txBody>
      </p:sp>
      <p:sp>
        <p:nvSpPr>
          <p:cNvPr id="3906" name="Google Shape;3906;p21"/>
          <p:cNvSpPr txBox="1">
            <a:spLocks noGrp="1"/>
          </p:cNvSpPr>
          <p:nvPr>
            <p:ph type="body" idx="1"/>
          </p:nvPr>
        </p:nvSpPr>
        <p:spPr>
          <a:xfrm>
            <a:off x="357158" y="1214428"/>
            <a:ext cx="2179200" cy="357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Encoding Faces</a:t>
            </a:r>
            <a:endParaRPr b="1"/>
          </a:p>
          <a:p>
            <a:pPr marL="0" lvl="0" indent="0" algn="l" rtl="0">
              <a:spcBef>
                <a:spcPts val="600"/>
              </a:spcBef>
              <a:spcAft>
                <a:spcPts val="0"/>
              </a:spcAft>
              <a:buNone/>
            </a:pPr>
            <a:r>
              <a:rPr lang="en" dirty="0" smtClean="0"/>
              <a:t>We train our model during this method. About 100-200 images get captured and are stored in the database, which can be used to detect and recognize the person in the testing phase.</a:t>
            </a:r>
            <a:endParaRPr/>
          </a:p>
        </p:txBody>
      </p:sp>
      <p:sp>
        <p:nvSpPr>
          <p:cNvPr id="3907" name="Google Shape;3907;p21"/>
          <p:cNvSpPr txBox="1">
            <a:spLocks noGrp="1"/>
          </p:cNvSpPr>
          <p:nvPr>
            <p:ph type="body" idx="2"/>
          </p:nvPr>
        </p:nvSpPr>
        <p:spPr>
          <a:xfrm>
            <a:off x="2786050" y="1214428"/>
            <a:ext cx="2714644" cy="357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Finding the person’s name from the encoding	</a:t>
            </a:r>
            <a:endParaRPr b="1"/>
          </a:p>
          <a:p>
            <a:pPr marL="0" lvl="0" indent="0" algn="l" rtl="0">
              <a:spcBef>
                <a:spcPts val="600"/>
              </a:spcBef>
              <a:spcAft>
                <a:spcPts val="0"/>
              </a:spcAft>
              <a:buNone/>
            </a:pPr>
            <a:r>
              <a:rPr lang="en" dirty="0" smtClean="0"/>
              <a:t>This step involves identifying the person in out database who has the closest measurements to our test image.</a:t>
            </a:r>
          </a:p>
          <a:p>
            <a:pPr marL="342900" lvl="0" indent="-342900" algn="l" rtl="0">
              <a:spcBef>
                <a:spcPts val="600"/>
              </a:spcBef>
              <a:spcAft>
                <a:spcPts val="0"/>
              </a:spcAft>
              <a:buAutoNum type="arabicPeriod"/>
            </a:pPr>
            <a:r>
              <a:rPr lang="en-US" dirty="0" smtClean="0"/>
              <a:t>Find face in an image.</a:t>
            </a:r>
          </a:p>
          <a:p>
            <a:pPr marL="342900" lvl="0" indent="-342900" algn="l" rtl="0">
              <a:spcBef>
                <a:spcPts val="600"/>
              </a:spcBef>
              <a:spcAft>
                <a:spcPts val="0"/>
              </a:spcAft>
              <a:buAutoNum type="arabicPeriod"/>
            </a:pPr>
            <a:r>
              <a:rPr lang="en-US" dirty="0" smtClean="0"/>
              <a:t>Analyze facial features.</a:t>
            </a:r>
          </a:p>
          <a:p>
            <a:pPr marL="342900" lvl="0" indent="-342900" algn="l" rtl="0">
              <a:spcBef>
                <a:spcPts val="600"/>
              </a:spcBef>
              <a:spcAft>
                <a:spcPts val="0"/>
              </a:spcAft>
              <a:buAutoNum type="arabicPeriod"/>
            </a:pPr>
            <a:r>
              <a:rPr lang="en-US" dirty="0" smtClean="0"/>
              <a:t>Compare against known faces.</a:t>
            </a:r>
          </a:p>
          <a:p>
            <a:pPr marL="342900" lvl="0" indent="-342900" algn="l" rtl="0">
              <a:spcBef>
                <a:spcPts val="600"/>
              </a:spcBef>
              <a:spcAft>
                <a:spcPts val="0"/>
              </a:spcAft>
              <a:buAutoNum type="arabicPeriod"/>
            </a:pPr>
            <a:r>
              <a:rPr lang="en-US" dirty="0" smtClean="0"/>
              <a:t>Make a prediction.</a:t>
            </a:r>
            <a:endParaRPr/>
          </a:p>
        </p:txBody>
      </p:sp>
      <p:sp>
        <p:nvSpPr>
          <p:cNvPr id="3908" name="Google Shape;3908;p21"/>
          <p:cNvSpPr txBox="1">
            <a:spLocks noGrp="1"/>
          </p:cNvSpPr>
          <p:nvPr>
            <p:ph type="body" idx="3"/>
          </p:nvPr>
        </p:nvSpPr>
        <p:spPr>
          <a:xfrm>
            <a:off x="5786446" y="1214428"/>
            <a:ext cx="2179200" cy="342902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Recording Attendance</a:t>
            </a:r>
            <a:endParaRPr b="1"/>
          </a:p>
          <a:p>
            <a:pPr marL="0" lvl="0" indent="0" algn="l" rtl="0">
              <a:spcBef>
                <a:spcPts val="600"/>
              </a:spcBef>
              <a:spcAft>
                <a:spcPts val="0"/>
              </a:spcAft>
              <a:buNone/>
            </a:pPr>
            <a:r>
              <a:rPr lang="en-US" dirty="0" smtClean="0"/>
              <a:t>The face is detected by the following the previous steps and in the final step the face is recognized and the attendance is marked for the  recognized person, along with a timestamp.</a:t>
            </a:r>
            <a:endParaRPr/>
          </a:p>
          <a:p>
            <a:pPr marL="0" lvl="0" indent="0" algn="l" rtl="0">
              <a:spcBef>
                <a:spcPts val="600"/>
              </a:spcBef>
              <a:spcAft>
                <a:spcPts val="0"/>
              </a:spcAft>
              <a:buNone/>
            </a:pPr>
            <a:endParaRP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Attendance Table generated</a:t>
            </a:r>
            <a:endParaRPr/>
          </a:p>
        </p:txBody>
      </p:sp>
      <p:graphicFrame>
        <p:nvGraphicFramePr>
          <p:cNvPr id="3938" name="Google Shape;3938;p25"/>
          <p:cNvGraphicFramePr/>
          <p:nvPr/>
        </p:nvGraphicFramePr>
        <p:xfrm>
          <a:off x="841600" y="1945481"/>
          <a:ext cx="6302168" cy="2077056"/>
        </p:xfrm>
        <a:graphic>
          <a:graphicData uri="http://schemas.openxmlformats.org/drawingml/2006/table">
            <a:tbl>
              <a:tblPr>
                <a:noFill/>
                <a:tableStyleId>{F5A28EFD-C747-4B63-B342-DE6663AAD031}</a:tableStyleId>
              </a:tblPr>
              <a:tblGrid>
                <a:gridCol w="1575542"/>
                <a:gridCol w="1575542"/>
                <a:gridCol w="1575542"/>
                <a:gridCol w="1575542"/>
              </a:tblGrid>
              <a:tr h="692352">
                <a:tc>
                  <a:txBody>
                    <a:bodyPr/>
                    <a:lstStyle/>
                    <a:p>
                      <a:pPr marL="0" lvl="0" indent="0" algn="ctr" rtl="0">
                        <a:spcBef>
                          <a:spcPts val="0"/>
                        </a:spcBef>
                        <a:spcAft>
                          <a:spcPts val="0"/>
                        </a:spcAft>
                        <a:buNone/>
                      </a:pPr>
                      <a:r>
                        <a:rPr lang="en-US" dirty="0" smtClean="0">
                          <a:solidFill>
                            <a:srgbClr val="FFFFFF"/>
                          </a:solidFill>
                          <a:latin typeface="Titillium Web Light"/>
                          <a:ea typeface="Titillium Web Light"/>
                          <a:cs typeface="Titillium Web Light"/>
                          <a:sym typeface="Titillium Web Light"/>
                        </a:rPr>
                        <a:t>Roll Number</a:t>
                      </a:r>
                      <a:endParaRPr>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dirty="0" smtClean="0">
                          <a:solidFill>
                            <a:srgbClr val="FFFFFF"/>
                          </a:solidFill>
                          <a:latin typeface="Titillium Web Light"/>
                          <a:ea typeface="Titillium Web Light"/>
                          <a:cs typeface="Titillium Web Light"/>
                          <a:sym typeface="Titillium Web Light"/>
                        </a:rPr>
                        <a:t>Name</a:t>
                      </a:r>
                      <a:r>
                        <a:rPr lang="en" sz="1100" baseline="0" dirty="0" smtClean="0">
                          <a:solidFill>
                            <a:srgbClr val="FFFFFF"/>
                          </a:solidFill>
                          <a:latin typeface="Titillium Web Light"/>
                          <a:ea typeface="Titillium Web Light"/>
                          <a:cs typeface="Titillium Web Light"/>
                          <a:sym typeface="Titillium Web Light"/>
                        </a:rPr>
                        <a:t> of student</a:t>
                      </a:r>
                      <a:endParaRPr sz="110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dirty="0" smtClean="0">
                          <a:solidFill>
                            <a:srgbClr val="FFFFFF"/>
                          </a:solidFill>
                          <a:latin typeface="Titillium Web Light"/>
                          <a:ea typeface="Titillium Web Light"/>
                          <a:cs typeface="Titillium Web Light"/>
                          <a:sym typeface="Titillium Web Light"/>
                        </a:rPr>
                        <a:t>Date</a:t>
                      </a:r>
                      <a:endParaRPr sz="110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dirty="0" smtClean="0">
                          <a:solidFill>
                            <a:srgbClr val="FFFFFF"/>
                          </a:solidFill>
                          <a:latin typeface="Titillium Web Light"/>
                          <a:ea typeface="Titillium Web Light"/>
                          <a:cs typeface="Titillium Web Light"/>
                          <a:sym typeface="Titillium Web Light"/>
                        </a:rPr>
                        <a:t>Timestamp</a:t>
                      </a:r>
                      <a:endParaRPr sz="110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r>
              <a:tr h="692352">
                <a:tc>
                  <a:txBody>
                    <a:bodyPr/>
                    <a:lstStyle/>
                    <a:p>
                      <a:pPr marL="0" lvl="0" indent="0" algn="ctr" rtl="0">
                        <a:spcBef>
                          <a:spcPts val="0"/>
                        </a:spcBef>
                        <a:spcAft>
                          <a:spcPts val="0"/>
                        </a:spcAft>
                        <a:buNone/>
                      </a:pPr>
                      <a:r>
                        <a:rPr lang="en" sz="1100" dirty="0" smtClean="0">
                          <a:solidFill>
                            <a:srgbClr val="0B87A1"/>
                          </a:solidFill>
                          <a:latin typeface="Titillium Web Light"/>
                          <a:ea typeface="Titillium Web Light"/>
                          <a:cs typeface="Titillium Web Light"/>
                          <a:sym typeface="Titillium Web Light"/>
                        </a:rPr>
                        <a:t>187210</a:t>
                      </a:r>
                      <a:endParaRPr sz="110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smtClean="0">
                          <a:solidFill>
                            <a:srgbClr val="003B55"/>
                          </a:solidFill>
                          <a:latin typeface="Titillium Web"/>
                          <a:ea typeface="Titillium Web"/>
                          <a:cs typeface="Titillium Web"/>
                          <a:sym typeface="Titillium Web"/>
                        </a:rPr>
                        <a:t>Bhashkarjya</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smtClean="0">
                          <a:solidFill>
                            <a:srgbClr val="003B55"/>
                          </a:solidFill>
                          <a:latin typeface="Titillium Web"/>
                          <a:ea typeface="Titillium Web"/>
                          <a:cs typeface="Titillium Web"/>
                          <a:sym typeface="Titillium Web"/>
                        </a:rPr>
                        <a:t>05/04/2021</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smtClean="0">
                          <a:solidFill>
                            <a:srgbClr val="003B55"/>
                          </a:solidFill>
                          <a:latin typeface="Titillium Web"/>
                          <a:ea typeface="Titillium Web"/>
                          <a:cs typeface="Titillium Web"/>
                          <a:sym typeface="Titillium Web"/>
                        </a:rPr>
                        <a:t>10:04:21</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r>
              <a:tr h="692352">
                <a:tc>
                  <a:txBody>
                    <a:bodyPr/>
                    <a:lstStyle/>
                    <a:p>
                      <a:pPr marL="0" lvl="0" indent="0" algn="ctr" rtl="0">
                        <a:spcBef>
                          <a:spcPts val="0"/>
                        </a:spcBef>
                        <a:spcAft>
                          <a:spcPts val="0"/>
                        </a:spcAft>
                        <a:buNone/>
                      </a:pPr>
                      <a:r>
                        <a:rPr lang="en" sz="1100" dirty="0" smtClean="0">
                          <a:solidFill>
                            <a:srgbClr val="0B87A1"/>
                          </a:solidFill>
                          <a:latin typeface="Titillium Web Light"/>
                          <a:ea typeface="Titillium Web Light"/>
                          <a:cs typeface="Titillium Web Light"/>
                          <a:sym typeface="Titillium Web Light"/>
                        </a:rPr>
                        <a:t>187206</a:t>
                      </a:r>
                      <a:endParaRPr sz="110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dirty="0" smtClean="0">
                          <a:solidFill>
                            <a:srgbClr val="003B55"/>
                          </a:solidFill>
                          <a:latin typeface="Titillium Web"/>
                          <a:ea typeface="Titillium Web"/>
                          <a:cs typeface="Titillium Web"/>
                          <a:sym typeface="Titillium Web"/>
                        </a:rPr>
                        <a:t>Ankush</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dirty="0" smtClean="0">
                          <a:solidFill>
                            <a:srgbClr val="003B55"/>
                          </a:solidFill>
                          <a:latin typeface="Titillium Web"/>
                          <a:ea typeface="Titillium Web"/>
                          <a:cs typeface="Titillium Web"/>
                          <a:sym typeface="Titillium Web"/>
                        </a:rPr>
                        <a:t>05/04/2021</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dirty="0" smtClean="0">
                          <a:solidFill>
                            <a:srgbClr val="003B55"/>
                          </a:solidFill>
                          <a:latin typeface="Titillium Web"/>
                          <a:ea typeface="Titillium Web"/>
                          <a:cs typeface="Titillium Web"/>
                          <a:sym typeface="Titillium Web"/>
                        </a:rPr>
                        <a:t>10:30:22</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r>
            </a:tbl>
          </a:graphicData>
        </a:graphic>
      </p:graphicFrame>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4348" y="142858"/>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PROCESS IS EASY</a:t>
            </a:r>
            <a:endParaRPr/>
          </a:p>
        </p:txBody>
      </p:sp>
      <p:sp>
        <p:nvSpPr>
          <p:cNvPr id="3977" name="Google Shape;3977;p29"/>
          <p:cNvSpPr/>
          <p:nvPr/>
        </p:nvSpPr>
        <p:spPr>
          <a:xfrm>
            <a:off x="863800" y="2266950"/>
            <a:ext cx="1562700" cy="15387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first</a:t>
            </a:r>
            <a:endParaRPr sz="180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50300" y="2266952"/>
            <a:ext cx="1562700" cy="1538700"/>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last</a:t>
            </a:r>
            <a:endParaRPr sz="180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7050" y="2266953"/>
            <a:ext cx="1562700" cy="1538700"/>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second</a:t>
            </a:r>
            <a:endParaRPr sz="1800">
              <a:solidFill>
                <a:srgbClr val="003B55"/>
              </a:solidFill>
              <a:latin typeface="Titillium Web Light"/>
              <a:ea typeface="Titillium Web Light"/>
              <a:cs typeface="Titillium Web Light"/>
              <a:sym typeface="Titillium Web Light"/>
            </a:endParaRPr>
          </a:p>
        </p:txBody>
      </p:sp>
      <p:cxnSp>
        <p:nvCxnSpPr>
          <p:cNvPr id="3980" name="Google Shape;3980;p29"/>
          <p:cNvCxnSpPr>
            <a:stCxn id="3977" idx="3"/>
            <a:endCxn id="3979" idx="1"/>
          </p:cNvCxnSpPr>
          <p:nvPr/>
        </p:nvCxnSpPr>
        <p:spPr>
          <a:xfrm>
            <a:off x="2426500" y="3036300"/>
            <a:ext cx="680700"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stCxn id="3979" idx="3"/>
            <a:endCxn id="3978" idx="1"/>
          </p:cNvCxnSpPr>
          <p:nvPr/>
        </p:nvCxnSpPr>
        <p:spPr>
          <a:xfrm>
            <a:off x="4669750" y="3036303"/>
            <a:ext cx="680700"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13</a:t>
            </a:fld>
            <a:endParaRPr/>
          </a:p>
        </p:txBody>
      </p:sp>
      <p:pic>
        <p:nvPicPr>
          <p:cNvPr id="9" name="Picture 8" descr="Screenshot (218).png"/>
          <p:cNvPicPr>
            <a:picLocks noChangeAspect="1"/>
          </p:cNvPicPr>
          <p:nvPr/>
        </p:nvPicPr>
        <p:blipFill>
          <a:blip r:embed="rId3"/>
          <a:stretch>
            <a:fillRect/>
          </a:stretch>
        </p:blipFill>
        <p:spPr>
          <a:xfrm>
            <a:off x="500034" y="928676"/>
            <a:ext cx="7093916" cy="400052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714348" y="214296"/>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solidFill>
                  <a:srgbClr val="80BFB7"/>
                </a:solidFill>
              </a:rPr>
              <a:t>CONCLUSION!</a:t>
            </a:r>
            <a:endParaRPr sz="6000">
              <a:solidFill>
                <a:srgbClr val="80BFB7"/>
              </a:solidFill>
            </a:endParaRPr>
          </a:p>
        </p:txBody>
      </p:sp>
      <p:sp>
        <p:nvSpPr>
          <p:cNvPr id="4040" name="Google Shape;4040;p36"/>
          <p:cNvSpPr txBox="1">
            <a:spLocks noGrp="1"/>
          </p:cNvSpPr>
          <p:nvPr>
            <p:ph type="body" idx="4294967295"/>
          </p:nvPr>
        </p:nvSpPr>
        <p:spPr>
          <a:xfrm>
            <a:off x="214282" y="1214428"/>
            <a:ext cx="7358114" cy="3714776"/>
          </a:xfrm>
          <a:prstGeom prst="rect">
            <a:avLst/>
          </a:prstGeom>
        </p:spPr>
        <p:txBody>
          <a:bodyPr spcFirstLastPara="1" wrap="square" lIns="91425" tIns="91425" rIns="91425" bIns="91425" anchor="t" anchorCtr="0">
            <a:noAutofit/>
          </a:bodyPr>
          <a:lstStyle/>
          <a:p>
            <a:pPr marL="0" lvl="0" indent="0">
              <a:buNone/>
            </a:pPr>
            <a:r>
              <a:rPr lang="en-US" sz="2000" dirty="0" smtClean="0">
                <a:solidFill>
                  <a:srgbClr val="00B0F0"/>
                </a:solidFill>
              </a:rPr>
              <a:t>The proposed algorithm is implemented in Python, utilizing the </a:t>
            </a:r>
            <a:r>
              <a:rPr lang="en-US" sz="2000" dirty="0" err="1" smtClean="0">
                <a:solidFill>
                  <a:srgbClr val="00B0F0"/>
                </a:solidFill>
              </a:rPr>
              <a:t>OpenCV</a:t>
            </a:r>
            <a:r>
              <a:rPr lang="en-US" sz="2000" dirty="0" smtClean="0">
                <a:solidFill>
                  <a:srgbClr val="00B0F0"/>
                </a:solidFill>
              </a:rPr>
              <a:t> face recognition framework for training and deploying the final models. We've also got a rough idea of how exactly the software is going to work, the steps involved, and the user interfaces. An attendance management system is a necessary tool for taking attendance in any environment where attendance is critical. The attendance system would be able to detect the faces in the image and compare it with the enrolled faces in the database. On identification of a registered student face on the acquired image collections, the attendance register is marked as present otherwise absent</a:t>
            </a:r>
            <a:endParaRPr sz="2000">
              <a:solidFill>
                <a:srgbClr val="00B0F0"/>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3319625" y="668950"/>
            <a:ext cx="373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smtClean="0"/>
              <a:t>Submitted By!</a:t>
            </a:r>
            <a:br>
              <a:rPr lang="en" sz="4800" dirty="0" smtClean="0"/>
            </a:br>
            <a:r>
              <a:rPr lang="en" sz="4800" smtClean="0"/>
              <a:t>Team 3</a:t>
            </a:r>
            <a:endParaRPr sz="4800"/>
          </a:p>
        </p:txBody>
      </p:sp>
      <p:sp>
        <p:nvSpPr>
          <p:cNvPr id="3851" name="Google Shape;3851;p15"/>
          <p:cNvSpPr txBox="1">
            <a:spLocks noGrp="1"/>
          </p:cNvSpPr>
          <p:nvPr>
            <p:ph type="subTitle" idx="4294967295"/>
          </p:nvPr>
        </p:nvSpPr>
        <p:spPr>
          <a:xfrm>
            <a:off x="3319625" y="1968723"/>
            <a:ext cx="3731400" cy="248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err="1" smtClean="0">
                <a:latin typeface="Titillium Web"/>
                <a:ea typeface="Titillium Web"/>
                <a:cs typeface="Titillium Web"/>
                <a:sym typeface="Titillium Web"/>
              </a:rPr>
              <a:t>Ritik</a:t>
            </a:r>
            <a:r>
              <a:rPr lang="en-IN" b="1" dirty="0" smtClean="0">
                <a:latin typeface="Titillium Web"/>
                <a:ea typeface="Titillium Web"/>
                <a:cs typeface="Titillium Web"/>
                <a:sym typeface="Titillium Web"/>
              </a:rPr>
              <a:t> </a:t>
            </a:r>
            <a:r>
              <a:rPr lang="en-IN" b="1" dirty="0" err="1" smtClean="0">
                <a:latin typeface="Titillium Web"/>
                <a:ea typeface="Titillium Web"/>
                <a:cs typeface="Titillium Web"/>
                <a:sym typeface="Titillium Web"/>
              </a:rPr>
              <a:t>Agarwal</a:t>
            </a:r>
            <a:r>
              <a:rPr lang="en-IN" b="1" dirty="0" smtClean="0">
                <a:latin typeface="Titillium Web"/>
                <a:ea typeface="Titillium Web"/>
                <a:cs typeface="Titillium Web"/>
                <a:sym typeface="Titillium Web"/>
              </a:rPr>
              <a:t> 187151</a:t>
            </a:r>
          </a:p>
          <a:p>
            <a:pPr marL="0" lvl="0" indent="0" algn="l" rtl="0">
              <a:spcBef>
                <a:spcPts val="600"/>
              </a:spcBef>
              <a:spcAft>
                <a:spcPts val="0"/>
              </a:spcAft>
              <a:buNone/>
            </a:pPr>
            <a:r>
              <a:rPr lang="en-IN" b="1" dirty="0" err="1" smtClean="0">
                <a:latin typeface="Titillium Web"/>
                <a:ea typeface="Titillium Web"/>
                <a:cs typeface="Titillium Web"/>
                <a:sym typeface="Titillium Web"/>
              </a:rPr>
              <a:t>Akhilesh</a:t>
            </a:r>
            <a:r>
              <a:rPr lang="en-IN" b="1" dirty="0" smtClean="0">
                <a:latin typeface="Titillium Web"/>
                <a:ea typeface="Titillium Web"/>
                <a:cs typeface="Titillium Web"/>
                <a:sym typeface="Titillium Web"/>
              </a:rPr>
              <a:t> </a:t>
            </a:r>
            <a:r>
              <a:rPr lang="en-IN" b="1" dirty="0" err="1" smtClean="0">
                <a:latin typeface="Titillium Web"/>
                <a:ea typeface="Titillium Web"/>
                <a:cs typeface="Titillium Web"/>
                <a:sym typeface="Titillium Web"/>
              </a:rPr>
              <a:t>Yadav</a:t>
            </a:r>
            <a:r>
              <a:rPr lang="en-IN" b="1" dirty="0" smtClean="0">
                <a:latin typeface="Titillium Web"/>
                <a:ea typeface="Titillium Web"/>
                <a:cs typeface="Titillium Web"/>
                <a:sym typeface="Titillium Web"/>
              </a:rPr>
              <a:t> 187205</a:t>
            </a:r>
          </a:p>
          <a:p>
            <a:pPr marL="0" lvl="0" indent="0" algn="l" rtl="0">
              <a:spcBef>
                <a:spcPts val="600"/>
              </a:spcBef>
              <a:spcAft>
                <a:spcPts val="0"/>
              </a:spcAft>
              <a:buNone/>
            </a:pPr>
            <a:r>
              <a:rPr lang="en-IN" b="1" dirty="0" err="1" smtClean="0">
                <a:latin typeface="Titillium Web"/>
                <a:ea typeface="Titillium Web"/>
                <a:cs typeface="Titillium Web"/>
                <a:sym typeface="Titillium Web"/>
              </a:rPr>
              <a:t>Ankush</a:t>
            </a:r>
            <a:r>
              <a:rPr lang="en-IN" b="1" dirty="0" smtClean="0">
                <a:latin typeface="Titillium Web"/>
                <a:ea typeface="Titillium Web"/>
                <a:cs typeface="Titillium Web"/>
                <a:sym typeface="Titillium Web"/>
              </a:rPr>
              <a:t> </a:t>
            </a:r>
            <a:r>
              <a:rPr lang="en-IN" b="1" dirty="0" err="1" smtClean="0">
                <a:latin typeface="Titillium Web"/>
                <a:ea typeface="Titillium Web"/>
                <a:cs typeface="Titillium Web"/>
                <a:sym typeface="Titillium Web"/>
              </a:rPr>
              <a:t>Verma</a:t>
            </a:r>
            <a:r>
              <a:rPr lang="en-IN" b="1" dirty="0" smtClean="0">
                <a:latin typeface="Titillium Web"/>
                <a:ea typeface="Titillium Web"/>
                <a:cs typeface="Titillium Web"/>
                <a:sym typeface="Titillium Web"/>
              </a:rPr>
              <a:t> 187206</a:t>
            </a:r>
          </a:p>
          <a:p>
            <a:pPr marL="0" lvl="0" indent="0" algn="l" rtl="0">
              <a:spcBef>
                <a:spcPts val="600"/>
              </a:spcBef>
              <a:spcAft>
                <a:spcPts val="0"/>
              </a:spcAft>
              <a:buNone/>
            </a:pPr>
            <a:r>
              <a:rPr lang="en-IN" b="1" dirty="0" smtClean="0">
                <a:latin typeface="Titillium Web"/>
                <a:ea typeface="Titillium Web"/>
                <a:cs typeface="Titillium Web"/>
                <a:sym typeface="Titillium Web"/>
              </a:rPr>
              <a:t>Bhashkarjya Nath 187210</a:t>
            </a:r>
            <a:endParaRPr b="1">
              <a:latin typeface="Titillium Web"/>
              <a:ea typeface="Titillium Web"/>
              <a:cs typeface="Titillium Web"/>
              <a:sym typeface="Titillium Web"/>
            </a:endParaRPr>
          </a:p>
        </p:txBody>
      </p:sp>
      <p:pic>
        <p:nvPicPr>
          <p:cNvPr id="3852" name="Google Shape;3852;p15"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dirty="0" smtClean="0"/>
              <a:t>PROBLEM </a:t>
            </a:r>
            <a:br>
              <a:rPr lang="en" dirty="0" smtClean="0"/>
            </a:br>
            <a:r>
              <a:rPr lang="en" dirty="0" smtClean="0"/>
              <a:t>STATEMENT</a:t>
            </a:r>
            <a:endParaRP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a:t>
            </a:r>
            <a:r>
              <a:rPr lang="en" dirty="0" smtClean="0"/>
              <a:t>try to get to the crux of the problem.</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14414" y="214296"/>
            <a:ext cx="4281000" cy="3692400"/>
          </a:xfrm>
          <a:prstGeom prst="rect">
            <a:avLst/>
          </a:prstGeom>
        </p:spPr>
        <p:txBody>
          <a:bodyPr spcFirstLastPara="1" wrap="square" lIns="91425" tIns="91425" rIns="91425" bIns="91425" anchor="t" anchorCtr="0">
            <a:noAutofit/>
          </a:bodyPr>
          <a:lstStyle/>
          <a:p>
            <a:r>
              <a:rPr lang="en-IN" sz="1600" dirty="0" smtClean="0"/>
              <a:t>Traditional student attendance marking technique is facing a lot of trouble. The face recognition student attendance system emphasizes its simplicity by eliminating classical student attendance marking technique such as calling student names or checking respective identification cards. There are not only disturbing the teaching process but also causes distraction for students during exam sessions. Apart from calling names, attendance sheet is passed around the classroom during the lecture sessions. Thus, face recognition student attendance system is proposed in order to replace the manual signing of the presence of students which are burdensome and causes students  to get distracted in order to sign for their attendance. </a:t>
            </a:r>
            <a:endParaRPr lang="en-US" sz="1600"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dirty="0" smtClean="0"/>
              <a:t>INTRODUCTION</a:t>
            </a:r>
            <a:endParaRP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a:t>
            </a:r>
            <a:r>
              <a:rPr lang="en" dirty="0" smtClean="0"/>
              <a:t>try to understand the project from scratch.</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p>
            <a:pPr marL="0" indent="0">
              <a:buNone/>
            </a:pPr>
            <a:r>
              <a:rPr lang="en-IN" sz="1600" dirty="0" smtClean="0"/>
              <a:t>The main objective of this project is to develop face recognition based automated student attendance system. In order to achieve better performance, the test images and training images of this proposed approach are limited to frontal and upright facial images that consist of a single face only. The test images and training images have to be captured by using the same device to ensure no quality difference. In addition, the students have to register in the database to be recognized. The enrolment can be done on the spot through the user-friendly interface.</a:t>
            </a:r>
            <a:endParaRPr lang="en-US" sz="1600" dirty="0" smtClean="0"/>
          </a:p>
          <a:p>
            <a:pPr marL="0" lvl="0" indent="0" algn="l" rtl="0">
              <a:spcBef>
                <a:spcPts val="600"/>
              </a:spcBef>
              <a:spcAft>
                <a:spcPts val="0"/>
              </a:spcAft>
              <a:buNone/>
            </a:pPr>
            <a:endParaRPr sz="160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Google Shape;3914;p22"/>
          <p:cNvSpPr txBox="1">
            <a:spLocks noGrp="1"/>
          </p:cNvSpPr>
          <p:nvPr>
            <p:ph type="title"/>
          </p:nvPr>
        </p:nvSpPr>
        <p:spPr>
          <a:xfrm>
            <a:off x="3528625" y="1653775"/>
            <a:ext cx="3906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Flow of the project</a:t>
            </a:r>
            <a:endParaRPr/>
          </a:p>
        </p:txBody>
      </p:sp>
      <p:sp>
        <p:nvSpPr>
          <p:cNvPr id="3915" name="Google Shape;3915;p22"/>
          <p:cNvSpPr txBox="1">
            <a:spLocks noGrp="1"/>
          </p:cNvSpPr>
          <p:nvPr>
            <p:ph type="body" idx="1"/>
          </p:nvPr>
        </p:nvSpPr>
        <p:spPr>
          <a:xfrm>
            <a:off x="3528625" y="2419350"/>
            <a:ext cx="3906600" cy="227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smtClean="0"/>
              <a:t>.</a:t>
            </a:r>
            <a:endParaRPr sz="1800"/>
          </a:p>
        </p:txBody>
      </p:sp>
      <p:pic>
        <p:nvPicPr>
          <p:cNvPr id="3916" name="Google Shape;3916;p22"/>
          <p:cNvPicPr preferRelativeResize="0"/>
          <p:nvPr/>
        </p:nvPicPr>
        <p:blipFill rotWithShape="1">
          <a:blip r:embed="rId3">
            <a:alphaModFix/>
          </a:blip>
          <a:srcRect l="21977" r="15991"/>
          <a:stretch/>
        </p:blipFill>
        <p:spPr>
          <a:xfrm>
            <a:off x="0" y="0"/>
            <a:ext cx="3190550" cy="5143500"/>
          </a:xfrm>
          <a:prstGeom prst="rect">
            <a:avLst/>
          </a:prstGeom>
          <a:noFill/>
          <a:ln>
            <a:noFill/>
          </a:ln>
        </p:spPr>
      </p:pic>
      <p:sp>
        <p:nvSpPr>
          <p:cNvPr id="3917" name="Google Shape;3917;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21"/>
        <p:cNvGrpSpPr/>
        <p:nvPr/>
      </p:nvGrpSpPr>
      <p:grpSpPr>
        <a:xfrm>
          <a:off x="0" y="0"/>
          <a:ext cx="0" cy="0"/>
          <a:chOff x="0" y="0"/>
          <a:chExt cx="0" cy="0"/>
        </a:xfrm>
      </p:grpSpPr>
      <p:sp>
        <p:nvSpPr>
          <p:cNvPr id="3923" name="Google Shape;3923;p2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8</a:t>
            </a:fld>
            <a:endParaRPr/>
          </a:p>
        </p:txBody>
      </p:sp>
      <p:pic>
        <p:nvPicPr>
          <p:cNvPr id="4" name="Picture 3" descr="Screenshot (217).png"/>
          <p:cNvPicPr>
            <a:picLocks noChangeAspect="1"/>
          </p:cNvPicPr>
          <p:nvPr/>
        </p:nvPicPr>
        <p:blipFill>
          <a:blip r:embed="rId4"/>
          <a:stretch>
            <a:fillRect/>
          </a:stretch>
        </p:blipFill>
        <p:spPr>
          <a:xfrm>
            <a:off x="0" y="0"/>
            <a:ext cx="7929586" cy="51435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solidFill>
                  <a:srgbClr val="D3EBD5"/>
                </a:solidFill>
              </a:rPr>
              <a:t>IMPLEMENTATION</a:t>
            </a:r>
            <a:endParaRPr sz="6000">
              <a:solidFill>
                <a:srgbClr val="D3EBD5"/>
              </a:solidFill>
            </a:endParaRPr>
          </a:p>
        </p:txBody>
      </p:sp>
      <p:sp>
        <p:nvSpPr>
          <p:cNvPr id="3878" name="Google Shape;3878;p19"/>
          <p:cNvSpPr txBox="1">
            <a:spLocks noGrp="1"/>
          </p:cNvSpPr>
          <p:nvPr>
            <p:ph type="subTitle" idx="4294967295"/>
          </p:nvPr>
        </p:nvSpPr>
        <p:spPr>
          <a:xfrm>
            <a:off x="714348" y="3857634"/>
            <a:ext cx="5495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solidFill>
                  <a:srgbClr val="80BFB7"/>
                </a:solidFill>
              </a:rPr>
              <a:t>Let’s focus our attention on understanding how the code is running.</a:t>
            </a:r>
            <a:endParaRPr>
              <a:solidFill>
                <a:srgbClr val="80BFB7"/>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632</Words>
  <PresentationFormat>On-screen Show (16:9)</PresentationFormat>
  <Paragraphs>65</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Dosis ExtraLight</vt:lpstr>
      <vt:lpstr>Titillium Web</vt:lpstr>
      <vt:lpstr>Titillium Web Light</vt:lpstr>
      <vt:lpstr>Dosis</vt:lpstr>
      <vt:lpstr>Mowbray template</vt:lpstr>
      <vt:lpstr>Smart Attendance System Using Face Recognition</vt:lpstr>
      <vt:lpstr>Submitted By! Team 3</vt:lpstr>
      <vt:lpstr> PROBLEM  STATEMENT</vt:lpstr>
      <vt:lpstr>Slide 4</vt:lpstr>
      <vt:lpstr> INTRODUCTION</vt:lpstr>
      <vt:lpstr>Slide 6</vt:lpstr>
      <vt:lpstr>Flow of the project</vt:lpstr>
      <vt:lpstr>Slide 8</vt:lpstr>
      <vt:lpstr>IMPLEMENTATION</vt:lpstr>
      <vt:lpstr>Implementation Details Part 1.0</vt:lpstr>
      <vt:lpstr>Implementation Details Part 2.0</vt:lpstr>
      <vt:lpstr>Attendance Table generated</vt:lpstr>
      <vt:lpstr>OUR PROCESS IS EASY</vt:lpstr>
      <vt:lpstr>CONCLUSION!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Attendance System Using Face Recognition</dc:title>
  <cp:lastModifiedBy>Asus</cp:lastModifiedBy>
  <cp:revision>12</cp:revision>
  <dcterms:modified xsi:type="dcterms:W3CDTF">2021-04-11T08:06:23Z</dcterms:modified>
</cp:coreProperties>
</file>