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Arial Narr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802E99-E169-418D-B742-906063B6F639}">
  <a:tblStyle styleId="{0F802E99-E169-418D-B742-906063B6F6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7A7D671-D442-4C73-962E-61CD84095FE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F0F8"/>
          </a:solidFill>
        </a:fill>
      </a:tcStyle>
    </a:wholeTbl>
    <a:band1H>
      <a:tcTxStyle/>
      <a:tcStyle>
        <a:fill>
          <a:solidFill>
            <a:srgbClr val="CADFF1"/>
          </a:solidFill>
        </a:fill>
      </a:tcStyle>
    </a:band1H>
    <a:band2H>
      <a:tcTxStyle/>
    </a:band2H>
    <a:band1V>
      <a:tcTxStyle/>
      <a:tcStyle>
        <a:fill>
          <a:solidFill>
            <a:srgbClr val="CADF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52559" cy="678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" type="subTitle"/>
          </p:nvPr>
        </p:nvSpPr>
        <p:spPr>
          <a:xfrm>
            <a:off x="1475655" y="3197774"/>
            <a:ext cx="61926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buClr>
                <a:srgbClr val="393939"/>
              </a:buClr>
              <a:buFont typeface="Arial"/>
              <a:buNone/>
              <a:defRPr b="0" i="0" sz="20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1475655" y="2430749"/>
            <a:ext cx="6192687" cy="584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93939"/>
              </a:buClr>
              <a:buFont typeface="Calibri"/>
              <a:buNone/>
              <a:defRPr b="1" i="0" sz="32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3549650" y="3009900"/>
            <a:ext cx="2044699" cy="0"/>
          </a:xfrm>
          <a:prstGeom prst="straightConnector1">
            <a:avLst/>
          </a:prstGeom>
          <a:noFill/>
          <a:ln cap="flat" cmpd="sng" w="57150">
            <a:solidFill>
              <a:srgbClr val="FF8F1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:\Projects\Saranraj\Project\Marketing Kit\Saksoft\Corporate-Presentation-Template New Theme\top-border.jpg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-12819"/>
            <a:ext cx="9058846" cy="17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51695" y="321769"/>
            <a:ext cx="8640784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2159819" y="-711371"/>
            <a:ext cx="4824535" cy="8640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251519" y="1196753"/>
            <a:ext cx="8640960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51519" y="296369"/>
            <a:ext cx="8640960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323850" y="812800"/>
            <a:ext cx="615949" cy="0"/>
          </a:xfrm>
          <a:prstGeom prst="straightConnector1">
            <a:avLst/>
          </a:prstGeom>
          <a:noFill/>
          <a:ln cap="flat" cmpd="sng" w="57150">
            <a:solidFill>
              <a:srgbClr val="FF8F1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2643186"/>
            <a:ext cx="77724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0070C0"/>
              </a:buClr>
              <a:buFont typeface="Calibri"/>
              <a:buNone/>
              <a:defRPr b="1" i="0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11430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375" y="2349084"/>
            <a:ext cx="7467423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C0C0C"/>
              </a:buClr>
              <a:buFont typeface="Calibri"/>
              <a:buNone/>
              <a:defRPr b="1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/>
        </p:nvSpPr>
        <p:spPr>
          <a:xfrm>
            <a:off x="2951819" y="4280214"/>
            <a:ext cx="32403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www.saksoft.com  | info@saksoft.com</a:t>
            </a:r>
          </a:p>
        </p:txBody>
      </p:sp>
      <p:pic>
        <p:nvPicPr>
          <p:cNvPr descr="D:\Projects\Saranraj\Project\Marketing Kit\Saksoft\Corporate-Presentation-Template New Theme\top-border.jp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052559" cy="171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rojects\Saranraj\Project\Saksoft\Saksoft New-logo\Saksoft logo_Final.pn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756" y="3539851"/>
            <a:ext cx="3119918" cy="5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838287" y="2870528"/>
            <a:ext cx="74674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b="0" lang="en-US" sz="1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further details, Please contact us</a:t>
            </a:r>
          </a:p>
        </p:txBody>
      </p:sp>
      <p:cxnSp>
        <p:nvCxnSpPr>
          <p:cNvPr id="37" name="Shape 37"/>
          <p:cNvCxnSpPr/>
          <p:nvPr/>
        </p:nvCxnSpPr>
        <p:spPr>
          <a:xfrm flipH="1" rot="10800000">
            <a:off x="4189435" y="2806699"/>
            <a:ext cx="765130" cy="4050"/>
          </a:xfrm>
          <a:prstGeom prst="straightConnector1">
            <a:avLst/>
          </a:prstGeom>
          <a:noFill/>
          <a:ln cap="flat" cmpd="sng" w="57150">
            <a:solidFill>
              <a:srgbClr val="FF8F1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251519" y="321769"/>
            <a:ext cx="8707667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51519" y="1196753"/>
            <a:ext cx="42484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4007" y="1196753"/>
            <a:ext cx="4320480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51695" y="321769"/>
            <a:ext cx="8640784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54000" y="1128712"/>
            <a:ext cx="4243388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3F3F3F"/>
              </a:buClr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3F3F3F"/>
              </a:buClr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3F3F3F"/>
              </a:buClr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254000" y="1600200"/>
            <a:ext cx="4243388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45025" y="1128712"/>
            <a:ext cx="4244974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3F3F3F"/>
              </a:buClr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3F3F3F"/>
              </a:buClr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3F3F3F"/>
              </a:buClr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45025" y="1600200"/>
            <a:ext cx="4244974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7500" y="447814"/>
            <a:ext cx="30083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435350" y="431800"/>
            <a:ext cx="5416550" cy="54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317500" y="1155700"/>
            <a:ext cx="3008313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F3F3F"/>
              </a:buClr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3F3F3F"/>
              </a:buClr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3F3F3F"/>
              </a:buClr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3F3F3F"/>
              </a:buClr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51695" y="321769"/>
            <a:ext cx="8640784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4052828"/>
            <a:ext cx="5486399" cy="4001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1168400"/>
            <a:ext cx="5486399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3F3F3F"/>
              </a:buClr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F3F3F"/>
              </a:buClr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44529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F3F3F"/>
              </a:buClr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3F3F3F"/>
              </a:buClr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3F3F3F"/>
              </a:buClr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3F3F3F"/>
              </a:buClr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0" y="6257621"/>
            <a:ext cx="8739672" cy="607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251695" y="321769"/>
            <a:ext cx="8640784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51695" y="1196753"/>
            <a:ext cx="8640784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F3F3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D:\Projects\Saranraj\Project\Marketing Kit\Saksoft\Corporate-Presentation-Template New Theme\top-border.jpg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52559" cy="17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791" y="6306164"/>
            <a:ext cx="1728967" cy="3630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liabbas.k@saksoft.com" TargetMode="External"/><Relationship Id="rId4" Type="http://schemas.openxmlformats.org/officeDocument/2006/relationships/hyperlink" Target="mailto:nitin.mishra@dreamorbit.com" TargetMode="External"/><Relationship Id="rId5" Type="http://schemas.openxmlformats.org/officeDocument/2006/relationships/hyperlink" Target="mailto:abhishek.porwal@dreamorbit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82979" y="1391080"/>
            <a:ext cx="73042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93939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Project Kick-off Meeting</a:t>
            </a:r>
            <a:r>
              <a:rPr b="1" i="0" lang="en-US" sz="32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82979" y="3293525"/>
            <a:ext cx="730428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Reminder365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-2017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685" y="332641"/>
            <a:ext cx="2357948" cy="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532685" y="4736123"/>
            <a:ext cx="24589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Aliabbas – Project Manager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{0F802E99-E169-418D-B742-906063B6F639}</a:tableStyleId>
              </a:tblPr>
              <a:tblGrid>
                <a:gridCol w="1635725"/>
                <a:gridCol w="446125"/>
                <a:gridCol w="384875"/>
                <a:gridCol w="402375"/>
                <a:gridCol w="419875"/>
                <a:gridCol w="428625"/>
                <a:gridCol w="446125"/>
                <a:gridCol w="428625"/>
                <a:gridCol w="419875"/>
                <a:gridCol w="411125"/>
                <a:gridCol w="419875"/>
                <a:gridCol w="384875"/>
                <a:gridCol w="446125"/>
                <a:gridCol w="393625"/>
                <a:gridCol w="393625"/>
                <a:gridCol w="507350"/>
                <a:gridCol w="446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10/2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9/10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16/10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23/10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30/10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6/11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13/11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20/11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27/11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4/12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11/12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18/12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25/12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1/1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8/1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15/1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10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11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12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14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15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Gathering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and UI Design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 Setup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Management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Equipment Reminders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Reminders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 Reminders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Notifications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Dashboards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SIT/UAT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464750" y="5719400"/>
            <a:ext cx="840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* Indicative Plan. Final plan will be submitted after Requirement gathering is completed</a:t>
            </a:r>
            <a:br>
              <a:rPr lang="en-US"/>
            </a:br>
            <a:r>
              <a:rPr lang="en-US"/>
              <a:t>* Testing including FAT will go in parallel with module development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51519" y="327146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b="1" lang="en-US" sz="2000">
                <a:solidFill>
                  <a:srgbClr val="0070C0"/>
                </a:solidFill>
              </a:rPr>
              <a:t>chnology Stack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53524" y="6357553"/>
            <a:ext cx="5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29806" y="1034716"/>
            <a:ext cx="7772400" cy="4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Spring MVC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AngularJS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Javascript and Supporting Javascript Libraries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 Server - TBD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476239" y="3639569"/>
            <a:ext cx="3197006" cy="2345784"/>
          </a:xfrm>
          <a:prstGeom prst="roundRect">
            <a:avLst>
              <a:gd fmla="val 16667" name="adj"/>
            </a:avLst>
          </a:prstGeom>
          <a:solidFill>
            <a:srgbClr val="F28D06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Innovation Council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83280" y="299854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Team Structure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2175747" y="1232825"/>
            <a:ext cx="0" cy="4752527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/>
          <p:nvPr/>
        </p:nvSpPr>
        <p:spPr>
          <a:xfrm>
            <a:off x="415354" y="1349037"/>
            <a:ext cx="1546770" cy="683267"/>
          </a:xfrm>
          <a:custGeom>
            <a:pathLst>
              <a:path extrusionOk="0" h="120000" w="120000">
                <a:moveTo>
                  <a:pt x="314" y="60000"/>
                </a:moveTo>
                <a:cubicBezTo>
                  <a:pt x="209" y="40000"/>
                  <a:pt x="104" y="20000"/>
                  <a:pt x="0" y="0"/>
                </a:cubicBezTo>
                <a:lnTo>
                  <a:pt x="107608" y="0"/>
                </a:lnTo>
                <a:lnTo>
                  <a:pt x="120000" y="60000"/>
                </a:lnTo>
                <a:lnTo>
                  <a:pt x="107608" y="120000"/>
                </a:lnTo>
                <a:lnTo>
                  <a:pt x="0" y="120000"/>
                </a:lnTo>
                <a:cubicBezTo>
                  <a:pt x="104" y="99999"/>
                  <a:pt x="209" y="80000"/>
                  <a:pt x="314" y="6000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BEA98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Management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403385" y="2627375"/>
            <a:ext cx="1546770" cy="683267"/>
          </a:xfrm>
          <a:custGeom>
            <a:pathLst>
              <a:path extrusionOk="0" h="120000" w="120000">
                <a:moveTo>
                  <a:pt x="314" y="60000"/>
                </a:moveTo>
                <a:cubicBezTo>
                  <a:pt x="209" y="40000"/>
                  <a:pt x="104" y="20000"/>
                  <a:pt x="0" y="0"/>
                </a:cubicBezTo>
                <a:lnTo>
                  <a:pt x="107608" y="0"/>
                </a:lnTo>
                <a:lnTo>
                  <a:pt x="120000" y="60000"/>
                </a:lnTo>
                <a:lnTo>
                  <a:pt x="107608" y="120000"/>
                </a:lnTo>
                <a:lnTo>
                  <a:pt x="0" y="120000"/>
                </a:lnTo>
                <a:cubicBezTo>
                  <a:pt x="104" y="99999"/>
                  <a:pt x="209" y="80000"/>
                  <a:pt x="314" y="6000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BEA98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 Management</a:t>
            </a:r>
          </a:p>
        </p:txBody>
      </p:sp>
      <p:sp>
        <p:nvSpPr>
          <p:cNvPr id="156" name="Shape 156"/>
          <p:cNvSpPr/>
          <p:nvPr/>
        </p:nvSpPr>
        <p:spPr>
          <a:xfrm>
            <a:off x="383513" y="3601614"/>
            <a:ext cx="1546770" cy="683267"/>
          </a:xfrm>
          <a:custGeom>
            <a:pathLst>
              <a:path extrusionOk="0" h="120000" w="120000">
                <a:moveTo>
                  <a:pt x="314" y="60000"/>
                </a:moveTo>
                <a:cubicBezTo>
                  <a:pt x="209" y="40000"/>
                  <a:pt x="104" y="20000"/>
                  <a:pt x="0" y="0"/>
                </a:cubicBezTo>
                <a:lnTo>
                  <a:pt x="107608" y="0"/>
                </a:lnTo>
                <a:lnTo>
                  <a:pt x="120000" y="60000"/>
                </a:lnTo>
                <a:lnTo>
                  <a:pt x="107608" y="120000"/>
                </a:lnTo>
                <a:lnTo>
                  <a:pt x="0" y="120000"/>
                </a:lnTo>
                <a:cubicBezTo>
                  <a:pt x="104" y="99999"/>
                  <a:pt x="209" y="80000"/>
                  <a:pt x="314" y="6000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BEA98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Council Team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307466" y="2456591"/>
            <a:ext cx="8529066" cy="0"/>
          </a:xfrm>
          <a:prstGeom prst="straightConnector1">
            <a:avLst/>
          </a:prstGeom>
          <a:noFill/>
          <a:ln cap="flat" cmpd="sng" w="9525">
            <a:solidFill>
              <a:srgbClr val="91A7A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307957" y="3486330"/>
            <a:ext cx="8529066" cy="0"/>
          </a:xfrm>
          <a:prstGeom prst="straightConnector1">
            <a:avLst/>
          </a:prstGeom>
          <a:noFill/>
          <a:ln cap="flat" cmpd="sng" w="9525">
            <a:solidFill>
              <a:srgbClr val="91A7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6736878" y="2601331"/>
            <a:ext cx="2028700" cy="709312"/>
          </a:xfrm>
          <a:prstGeom prst="rect">
            <a:avLst/>
          </a:prstGeom>
          <a:solidFill>
            <a:srgbClr val="00A0E1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Krishna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Owner</a:t>
            </a:r>
          </a:p>
        </p:txBody>
      </p:sp>
      <p:sp>
        <p:nvSpPr>
          <p:cNvPr id="160" name="Shape 160"/>
          <p:cNvSpPr/>
          <p:nvPr/>
        </p:nvSpPr>
        <p:spPr>
          <a:xfrm>
            <a:off x="2306183" y="2601331"/>
            <a:ext cx="2028700" cy="709312"/>
          </a:xfrm>
          <a:prstGeom prst="rect">
            <a:avLst/>
          </a:prstGeom>
          <a:solidFill>
            <a:srgbClr val="00A0E1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Aditya Nalla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Manager</a:t>
            </a:r>
          </a:p>
        </p:txBody>
      </p:sp>
      <p:sp>
        <p:nvSpPr>
          <p:cNvPr id="161" name="Shape 161"/>
          <p:cNvSpPr/>
          <p:nvPr/>
        </p:nvSpPr>
        <p:spPr>
          <a:xfrm>
            <a:off x="6378601" y="5054930"/>
            <a:ext cx="1305543" cy="883282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CoE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Vivek</a:t>
            </a:r>
          </a:p>
        </p:txBody>
      </p:sp>
      <p:sp>
        <p:nvSpPr>
          <p:cNvPr id="162" name="Shape 162"/>
          <p:cNvSpPr/>
          <p:nvPr/>
        </p:nvSpPr>
        <p:spPr>
          <a:xfrm>
            <a:off x="7210196" y="4044864"/>
            <a:ext cx="1305543" cy="883282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 CoE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Jonathan Eeley</a:t>
            </a:r>
          </a:p>
        </p:txBody>
      </p:sp>
      <p:sp>
        <p:nvSpPr>
          <p:cNvPr id="163" name="Shape 163"/>
          <p:cNvSpPr/>
          <p:nvPr/>
        </p:nvSpPr>
        <p:spPr>
          <a:xfrm>
            <a:off x="5662494" y="4044864"/>
            <a:ext cx="1305543" cy="883282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CoE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Abhishek</a:t>
            </a:r>
          </a:p>
        </p:txBody>
      </p:sp>
      <p:sp>
        <p:nvSpPr>
          <p:cNvPr id="164" name="Shape 164"/>
          <p:cNvSpPr/>
          <p:nvPr/>
        </p:nvSpPr>
        <p:spPr>
          <a:xfrm>
            <a:off x="5963187" y="1322992"/>
            <a:ext cx="2028700" cy="709312"/>
          </a:xfrm>
          <a:prstGeom prst="rect">
            <a:avLst/>
          </a:prstGeom>
          <a:solidFill>
            <a:srgbClr val="FF9900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Bhaskar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Head</a:t>
            </a:r>
          </a:p>
        </p:txBody>
      </p:sp>
      <p:sp>
        <p:nvSpPr>
          <p:cNvPr id="165" name="Shape 165"/>
          <p:cNvSpPr/>
          <p:nvPr/>
        </p:nvSpPr>
        <p:spPr>
          <a:xfrm>
            <a:off x="2632769" y="1322992"/>
            <a:ext cx="2028700" cy="709312"/>
          </a:xfrm>
          <a:prstGeom prst="rect">
            <a:avLst/>
          </a:prstGeom>
          <a:solidFill>
            <a:srgbClr val="FF9900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Abhishek Porwal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CTO</a:t>
            </a:r>
          </a:p>
        </p:txBody>
      </p:sp>
      <p:sp>
        <p:nvSpPr>
          <p:cNvPr id="166" name="Shape 166"/>
          <p:cNvSpPr/>
          <p:nvPr/>
        </p:nvSpPr>
        <p:spPr>
          <a:xfrm>
            <a:off x="2370578" y="3609089"/>
            <a:ext cx="2536700" cy="2376263"/>
          </a:xfrm>
          <a:prstGeom prst="roundRect">
            <a:avLst>
              <a:gd fmla="val 16667" name="adj"/>
            </a:avLst>
          </a:prstGeom>
          <a:solidFill>
            <a:srgbClr val="F28D06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and Process Team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446984" y="4339987"/>
            <a:ext cx="1158230" cy="642346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Sourabh</a:t>
            </a:r>
          </a:p>
        </p:txBody>
      </p:sp>
      <p:sp>
        <p:nvSpPr>
          <p:cNvPr id="168" name="Shape 168"/>
          <p:cNvSpPr/>
          <p:nvPr/>
        </p:nvSpPr>
        <p:spPr>
          <a:xfrm>
            <a:off x="2481961" y="5066205"/>
            <a:ext cx="1123253" cy="761074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 Team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Roshan</a:t>
            </a:r>
          </a:p>
        </p:txBody>
      </p:sp>
      <p:sp>
        <p:nvSpPr>
          <p:cNvPr id="169" name="Shape 169"/>
          <p:cNvSpPr/>
          <p:nvPr/>
        </p:nvSpPr>
        <p:spPr>
          <a:xfrm>
            <a:off x="426729" y="5214350"/>
            <a:ext cx="1546770" cy="683267"/>
          </a:xfrm>
          <a:custGeom>
            <a:pathLst>
              <a:path extrusionOk="0" h="120000" w="120000">
                <a:moveTo>
                  <a:pt x="314" y="60000"/>
                </a:moveTo>
                <a:cubicBezTo>
                  <a:pt x="209" y="40000"/>
                  <a:pt x="104" y="20000"/>
                  <a:pt x="0" y="0"/>
                </a:cubicBezTo>
                <a:lnTo>
                  <a:pt x="107608" y="0"/>
                </a:lnTo>
                <a:lnTo>
                  <a:pt x="120000" y="60000"/>
                </a:lnTo>
                <a:lnTo>
                  <a:pt x="107608" y="120000"/>
                </a:lnTo>
                <a:lnTo>
                  <a:pt x="0" y="120000"/>
                </a:lnTo>
                <a:cubicBezTo>
                  <a:pt x="104" y="99999"/>
                  <a:pt x="209" y="80000"/>
                  <a:pt x="314" y="6000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BEA98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Process Team</a:t>
            </a:r>
          </a:p>
        </p:txBody>
      </p:sp>
      <p:sp>
        <p:nvSpPr>
          <p:cNvPr id="170" name="Shape 170"/>
          <p:cNvSpPr/>
          <p:nvPr/>
        </p:nvSpPr>
        <p:spPr>
          <a:xfrm>
            <a:off x="3697367" y="5055248"/>
            <a:ext cx="1129204" cy="772029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 Team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Vijendra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Chandan</a:t>
            </a:r>
          </a:p>
        </p:txBody>
      </p:sp>
      <p:sp>
        <p:nvSpPr>
          <p:cNvPr id="171" name="Shape 171"/>
          <p:cNvSpPr/>
          <p:nvPr/>
        </p:nvSpPr>
        <p:spPr>
          <a:xfrm>
            <a:off x="415354" y="4425037"/>
            <a:ext cx="1546770" cy="683267"/>
          </a:xfrm>
          <a:custGeom>
            <a:pathLst>
              <a:path extrusionOk="0" h="120000" w="120000">
                <a:moveTo>
                  <a:pt x="314" y="60000"/>
                </a:moveTo>
                <a:cubicBezTo>
                  <a:pt x="209" y="40000"/>
                  <a:pt x="104" y="20000"/>
                  <a:pt x="0" y="0"/>
                </a:cubicBezTo>
                <a:lnTo>
                  <a:pt x="107608" y="0"/>
                </a:lnTo>
                <a:lnTo>
                  <a:pt x="120000" y="60000"/>
                </a:lnTo>
                <a:lnTo>
                  <a:pt x="107608" y="120000"/>
                </a:lnTo>
                <a:lnTo>
                  <a:pt x="0" y="120000"/>
                </a:lnTo>
                <a:cubicBezTo>
                  <a:pt x="104" y="99999"/>
                  <a:pt x="209" y="80000"/>
                  <a:pt x="314" y="6000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BEA98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Team</a:t>
            </a:r>
          </a:p>
        </p:txBody>
      </p:sp>
      <p:sp>
        <p:nvSpPr>
          <p:cNvPr id="172" name="Shape 172"/>
          <p:cNvSpPr/>
          <p:nvPr/>
        </p:nvSpPr>
        <p:spPr>
          <a:xfrm>
            <a:off x="4493466" y="2599183"/>
            <a:ext cx="2028700" cy="709312"/>
          </a:xfrm>
          <a:prstGeom prst="rect">
            <a:avLst/>
          </a:prstGeom>
          <a:solidFill>
            <a:srgbClr val="00A0E1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Aliabbas (Ali)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</a:p>
        </p:txBody>
      </p:sp>
      <p:sp>
        <p:nvSpPr>
          <p:cNvPr id="173" name="Shape 173"/>
          <p:cNvSpPr/>
          <p:nvPr/>
        </p:nvSpPr>
        <p:spPr>
          <a:xfrm>
            <a:off x="3681221" y="4337839"/>
            <a:ext cx="1158230" cy="642346"/>
          </a:xfrm>
          <a:prstGeom prst="rect">
            <a:avLst/>
          </a:prstGeom>
          <a:solidFill>
            <a:srgbClr val="3B526F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Managet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Abhishek 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51519" y="327146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Team Roles &amp; Responsibility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553524" y="6357553"/>
            <a:ext cx="5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29806" y="1034716"/>
            <a:ext cx="7772400" cy="4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Shape 181"/>
          <p:cNvGraphicFramePr/>
          <p:nvPr/>
        </p:nvGraphicFramePr>
        <p:xfrm>
          <a:off x="251790" y="996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{0F802E99-E169-418D-B742-906063B6F639}</a:tableStyleId>
              </a:tblPr>
              <a:tblGrid>
                <a:gridCol w="1529100"/>
                <a:gridCol w="2348050"/>
                <a:gridCol w="4577175"/>
              </a:tblGrid>
              <a:tr h="25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Role</a:t>
                      </a:r>
                    </a:p>
                  </a:txBody>
                  <a:tcPr marT="45725" marB="45725" marR="91450" marL="91450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Person</a:t>
                      </a:r>
                    </a:p>
                  </a:txBody>
                  <a:tcPr marT="45725" marB="45725" marR="91450" marL="91450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Responsibility</a:t>
                      </a:r>
                    </a:p>
                  </a:txBody>
                  <a:tcPr marT="45725" marB="45725" marR="91450" marL="91450" anchor="ctr" anchorCtr="1">
                    <a:solidFill>
                      <a:srgbClr val="00B0F0"/>
                    </a:solidFill>
                  </a:tcPr>
                </a:tc>
              </a:tr>
              <a:tr h="878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Steering Committee Project Director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- Bhaskar/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Abhishek P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/ Krishna / Ali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Review overall engagement level performance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Provide strategic directions for the engagement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KPI Goals and Status n Project Sponsor with overall decision-making authority</a:t>
                      </a:r>
                    </a:p>
                  </a:txBody>
                  <a:tcPr marT="45725" marB="45725" marR="91450" marL="91450"/>
                </a:tc>
              </a:tr>
              <a:tr h="54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Delivery Manager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– 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Aditya Nalla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Account Owner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Delivery Owner</a:t>
                      </a:r>
                    </a:p>
                  </a:txBody>
                  <a:tcPr marT="45725" marB="45725" marR="91450" marL="91450"/>
                </a:tc>
              </a:tr>
              <a:tr h="68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Escalation Manager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r>
                        <a:rPr baseline="30000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Level – Ali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r>
                        <a:rPr baseline="30000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nd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Level – 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Aditya Nalla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rd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Level –  Abhishek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Point of contact for escalations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Key stakeholder during project reviews</a:t>
                      </a:r>
                    </a:p>
                  </a:txBody>
                  <a:tcPr marT="45725" marB="45725" marR="91450" marL="91450"/>
                </a:tc>
              </a:tr>
              <a:tr h="108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Manager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– Ali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(Offshore) - Abhishek 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Customer issues (need of customer time, frequent   changes in scope, providing information)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Key stakeholder for project reviews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Allocation of resources to the project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Project Closure</a:t>
                      </a:r>
                    </a:p>
                  </a:txBody>
                  <a:tcPr marT="45725" marB="45725" marR="91450" marL="91450"/>
                </a:tc>
              </a:tr>
              <a:tr h="83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Development Team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Vijendra 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(Team Lead)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Abhishek S (Product Manager)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Requirement Gathering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UI 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Design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Coding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Unit test</a:t>
                      </a:r>
                    </a:p>
                  </a:txBody>
                  <a:tcPr marT="45725" marB="45725" marR="91450" marL="91450"/>
                </a:tc>
              </a:tr>
              <a:tr h="71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QA Team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Roshan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Creation of Test Plan, Test Scenarios, Test Cases	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80000"/>
                        <a:buFont typeface="Noto Sans Symbols"/>
                        <a:buChar char="➢"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Overall execution of project ensuring quality and schedule    adherence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51519" y="327146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Team Roles &amp; Responsibility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529806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{27A7D671-D442-4C73-962E-61CD84095FED}</a:tableStyleId>
              </a:tblPr>
              <a:tblGrid>
                <a:gridCol w="2043700"/>
                <a:gridCol w="1178350"/>
                <a:gridCol w="3468025"/>
                <a:gridCol w="13336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Role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Contact Details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Escalation Level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Aliabbas Khambata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Project Manager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aliabbas.k@saksoft.com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+65 96631335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Aditya Nalla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Delivery Manager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nitin.mishra@dreamorbit.com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+91 </a:t>
                      </a:r>
                      <a:r>
                        <a:rPr lang="en-US" sz="1800"/>
                        <a:t>9741112541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Abhishek Porwal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CTO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abhishek.porwal@dreamorbit.com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+91 9620206031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III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Monitoring &amp; Tracking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Shape 197"/>
          <p:cNvGraphicFramePr/>
          <p:nvPr/>
        </p:nvGraphicFramePr>
        <p:xfrm>
          <a:off x="147173" y="1043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{0F802E99-E169-418D-B742-906063B6F639}</a:tableStyleId>
              </a:tblPr>
              <a:tblGrid>
                <a:gridCol w="632525"/>
                <a:gridCol w="1972300"/>
                <a:gridCol w="2003475"/>
                <a:gridCol w="2258975"/>
                <a:gridCol w="1987900"/>
              </a:tblGrid>
              <a:tr h="52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Components to Track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Tracking Mechanism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Frequency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64BE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Stakeholders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</a:tr>
              <a:tr h="59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Milestones with respect to Activities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Plan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Once/When updated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Abhishek S</a:t>
                      </a:r>
                    </a:p>
                  </a:txBody>
                  <a:tcPr marT="27300" marB="27300" marR="27300" marL="27300" anchor="ctr"/>
                </a:tc>
              </a:tr>
              <a:tr h="93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Tasks done yesterday</a:t>
                      </a: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Planned tasks for today</a:t>
                      </a: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Any blocks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Daily Standup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Daily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Vijendra</a:t>
                      </a:r>
                    </a:p>
                  </a:txBody>
                  <a:tcPr marT="27300" marB="27300" marR="27300" marL="27300" anchor="ctr"/>
                </a:tc>
              </a:tr>
              <a:tr h="49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Risks/Issues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Risk / Issue Log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Continual 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Abhishek S</a:t>
                      </a:r>
                    </a:p>
                  </a:txBody>
                  <a:tcPr marT="27300" marB="27300" marR="27300" marL="27300" anchor="ctr"/>
                </a:tc>
              </a:tr>
              <a:tr h="5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Dashboard 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Monthly and at End of Phase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</a:t>
                      </a: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Abhishek S</a:t>
                      </a:r>
                    </a:p>
                  </a:txBody>
                  <a:tcPr marT="27300" marB="27300" marR="27300" marL="27300" anchor="ctr"/>
                </a:tc>
              </a:tr>
              <a:tr h="5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Internal Meeting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Tasks Tracker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Daily, Weekly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Abhishek S 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&amp; Team</a:t>
                      </a:r>
                    </a:p>
                  </a:txBody>
                  <a:tcPr marT="27300" marB="27300" marR="27300" marL="27300" anchor="ctr"/>
                </a:tc>
              </a:tr>
              <a:tr h="5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Client Meeting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Summary Report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Weekly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Ali, Abhishek S</a:t>
                      </a:r>
                    </a:p>
                  </a:txBody>
                  <a:tcPr marT="27300" marB="27300" marR="27300" marL="27300" anchor="ctr"/>
                </a:tc>
              </a:tr>
              <a:tr h="5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7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Steering Committee Review 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Progress Report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Aditya</a:t>
                      </a:r>
                      <a:r>
                        <a:rPr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Krishna, Ali</a:t>
                      </a:r>
                    </a:p>
                  </a:txBody>
                  <a:tcPr marT="27300" marB="27300" marR="27300" marL="27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Dashboards &amp; Reports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Shape 205"/>
          <p:cNvGraphicFramePr/>
          <p:nvPr/>
        </p:nvGraphicFramePr>
        <p:xfrm>
          <a:off x="238538" y="1316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{0F802E99-E169-418D-B742-906063B6F639}</a:tableStyleId>
              </a:tblPr>
              <a:tblGrid>
                <a:gridCol w="349000"/>
                <a:gridCol w="2003025"/>
                <a:gridCol w="1062225"/>
                <a:gridCol w="3382300"/>
                <a:gridCol w="1928750"/>
              </a:tblGrid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Review Meeting Type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Frequency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Participants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Associated Records</a:t>
                      </a:r>
                    </a:p>
                  </a:txBody>
                  <a:tcPr marT="27300" marB="27300" marR="27300" marL="27300" anchor="ctr">
                    <a:solidFill>
                      <a:srgbClr val="00B0F0"/>
                    </a:solidFill>
                  </a:tcPr>
                </a:tc>
              </a:tr>
              <a:tr h="107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Highlight Report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Weekly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– Ali, Abhishek 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Weekly Activity report</a:t>
                      </a:r>
                    </a:p>
                  </a:txBody>
                  <a:tcPr marT="27300" marB="27300" marR="27300" marL="27300" anchor="ctr"/>
                </a:tc>
              </a:tr>
              <a:tr h="106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Summary – High Level Dashboard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Monthly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– Ali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Abhishek 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 Summary Report along with Metrics Report</a:t>
                      </a:r>
                    </a:p>
                  </a:txBody>
                  <a:tcPr marT="27300" marB="27300" marR="27300" marL="27300" anchor="ctr"/>
                </a:tc>
              </a:tr>
              <a:tr h="114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Change Track Sheet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 and when updated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PSA –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SakSoft – Ali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Abhishek S</a:t>
                      </a:r>
                    </a:p>
                  </a:txBody>
                  <a:tcPr marT="27300" marB="27300" marR="27300" marL="273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Change Tracker</a:t>
                      </a: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7300" marB="27300" marR="27300" marL="27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Identify Business User Groups for Requirement Gathering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Schedule for Requirement Gathering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Prepare Project Management Plan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Elaborate the requirements to prepare Product Backlog and User Story Documents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Meetings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AS-IS and TO-BE modelling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Prepare UI/UX mockups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Design and Architecture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Establish process guidelines &amp; overall project governance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Critical Success Factors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22312" y="1143000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Following QMS and Project Management methodology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Tracking &amp; Planning from phases to task level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Risk Analysis &amp; Intimation throughout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Simple training material &amp; plan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Strong Customer Involvement &amp; Support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Proven Management Support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Strong Escalation Model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Full Commitment &amp; Effective Communication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2" type="sldNum"/>
          </p:nvPr>
        </p:nvSpPr>
        <p:spPr>
          <a:xfrm>
            <a:off x="85408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278815" y="2519833"/>
            <a:ext cx="86409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51519" y="1196753"/>
            <a:ext cx="8640960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Ensure that all project participants begin the project with a clear and shared understanding of the project and project expectations.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251519" y="296369"/>
            <a:ext cx="8640960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38375" y="2041309"/>
            <a:ext cx="7467423" cy="1077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Thank you. Let us get started!</a:t>
            </a:r>
            <a:br>
              <a:rPr b="1" i="0" lang="en-US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51519" y="327146"/>
            <a:ext cx="991425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22312" y="1143000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Level Timeline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Roles and Responsibilities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  <a:p>
            <a:pPr indent="0" lvl="0" marL="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1519" y="327146"/>
            <a:ext cx="777776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22312" y="1143000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 and Develop Reminder 365 web application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and monitor the expiry dates of equipment,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certificates and contracts.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Consolidate the expiring items of the same category and send an email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and Logout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User Group and Role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User within User Group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Equipment Reminder Module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Staff Reminder Module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Contracts Reminder Module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Deployment of software to PSA servers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collaborative model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06" y="1847653"/>
            <a:ext cx="8201214" cy="411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emphasis on Initiation which comprises of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 or Outcome, Gathering Requirements, Design &amp; Architecture, UI/UX Interfaces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Construction/Development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Multiple : Sprints, Releases, UAT etc.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Integration, Final UAT and Deployment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Risk And Change Management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Status Meeting/Report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Monthly Progress Meeting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Risk / Challenges &amp; Mitigation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22325" y="457200"/>
            <a:ext cx="7772400" cy="5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On-time Response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Effective communication through e-mails, calls and in-person meetings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Delays in decision making &amp; sign-offs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Prior intimation &amp; on-time delivery from Saksoft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Timely review and sign-offs from PSA</a:t>
            </a:r>
          </a:p>
          <a:p>
            <a:pPr indent="-317500" lvl="0" marL="34290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83333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Communication between PSA and Offshore team</a:t>
            </a:r>
          </a:p>
          <a:p>
            <a:pPr indent="-311150" lvl="1" marL="74295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100000"/>
              <a:buFont typeface="Calibri"/>
              <a:buChar char="–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Setup a communication mode and single point of contacts</a:t>
            </a:r>
          </a:p>
          <a:p>
            <a:pPr indent="-342900" lvl="0" marL="34290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Delay in environment setups</a:t>
            </a:r>
          </a:p>
          <a:p>
            <a:pPr indent="-311150" lvl="1" marL="74295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100000"/>
              <a:buFont typeface="Calibri"/>
              <a:buChar char="–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 planning environments early in the project</a:t>
            </a:r>
          </a:p>
          <a:p>
            <a:pPr indent="-342900" lvl="0" marL="34290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Integrations (Active Directory)</a:t>
            </a:r>
          </a:p>
          <a:p>
            <a:pPr indent="-311150" lvl="1" marL="742950" rtl="0">
              <a:lnSpc>
                <a:spcPct val="90000"/>
              </a:lnSpc>
              <a:spcBef>
                <a:spcPts val="480"/>
              </a:spcBef>
              <a:buClr>
                <a:srgbClr val="3F3F3F"/>
              </a:buClr>
              <a:buSzPct val="100000"/>
              <a:buFont typeface="Calibri"/>
              <a:buChar char="–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sample code before SIT starts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51519" y="327146"/>
            <a:ext cx="86409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3524" y="6357553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9806" y="1034716"/>
            <a:ext cx="7772400" cy="49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Requirement Document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UI mockups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level &amp; Low level Design Document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Strategy &amp; Test Plan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Integration, User Acceptance &amp; Final Acceptance test cases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Manuals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Manuals (For Admin &amp; other users)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