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 snapToGrid="0" snapToObjects="1">
      <p:cViewPr>
        <p:scale>
          <a:sx n="100" d="100"/>
          <a:sy n="100" d="100"/>
        </p:scale>
        <p:origin x="90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69B2-534E-5846-98C5-CF74E8FB6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892AF-76EC-2B47-BB6A-FB25DAEC5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D38C3-A7F5-FB46-BD44-568BDCA5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D9-6449-C54B-AE41-ABF22FB3D28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2D168-FB30-9D4F-AD84-BCA7E930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B6EB2-3C2E-674A-A144-FDA9FB00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7D9-0E49-984B-A498-CB590365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8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C6E5-8111-E347-93E2-FFA4FFDE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AFFAC-EC14-644F-AB0B-1B9338F25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B8977-4BAC-7C4B-9D18-B164DF40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D9-6449-C54B-AE41-ABF22FB3D28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0221E-D697-5146-B8DB-AAF83D5E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9FB3-0386-2444-841A-60A5B79D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7D9-0E49-984B-A498-CB590365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9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E80B1-140B-7047-8DC3-D7AC7FE89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E3F46-EC93-2749-A4B6-6995056C1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BCE9B-D507-594D-A8A9-CCA8A05D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D9-6449-C54B-AE41-ABF22FB3D28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110B-33D5-5C41-A0D0-2407F7FE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85D73-4A7C-CA4B-8399-75FED31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7D9-0E49-984B-A498-CB590365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4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F396-010A-BD46-9FF2-D1133E03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34A9-6ED4-0948-8B93-1B685A597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0EE3A-60FB-E54E-8872-470E0338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D9-6449-C54B-AE41-ABF22FB3D28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1B4F-7A67-484A-8E91-45A295F3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F380B-9A31-9D4F-BDA1-69D52B02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7D9-0E49-984B-A498-CB590365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8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2064-7802-A546-BECA-EBFEDB17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8A05-4B79-D84D-B76A-84A102789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8F8E-BC25-874E-84FD-50A40520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D9-6449-C54B-AE41-ABF22FB3D28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A5F92-2CF2-B649-8143-557532B9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8E7C-D439-AF40-8893-52717F12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7D9-0E49-984B-A498-CB590365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2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F15C-9807-1C48-937C-35EFE566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5DFC-4BEB-CF49-BB66-7222B9801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EAA01-2C40-F243-B3D3-759F87093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23906-2896-F64D-9342-17E40202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D9-6449-C54B-AE41-ABF22FB3D28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C965A-E49B-794A-89EA-EB4B35C1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4CD7A-F34B-4E42-8B62-20631CBF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7D9-0E49-984B-A498-CB590365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4F80-05EE-5045-89C7-5EF26885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DCDA8-B946-ED49-887B-7B1AC478D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2EBF5-986E-2E49-85D8-76ABA360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FB10C-F8EE-0840-A978-2DEAC3FFD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42D9D-A6D8-A740-86C5-30DB2DE4A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D5CBA-C0B1-FA4B-82FB-F5320055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D9-6449-C54B-AE41-ABF22FB3D28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6239B-11B0-204A-B7D4-8258AB9F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B60A5-02BE-7C40-8A61-FD6F964A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7D9-0E49-984B-A498-CB590365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4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A001-035A-E24A-A05D-E2B40495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ADB1E-46D7-0F4B-A177-A3D49F26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D9-6449-C54B-AE41-ABF22FB3D28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3BD8C-6C0B-E149-A0EE-7C146E28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7EBC7-F7D8-E843-AE61-299AD3A0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7D9-0E49-984B-A498-CB590365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2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76D75-8425-7F42-B567-88B453D8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D9-6449-C54B-AE41-ABF22FB3D28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2751F-2ADB-694A-8510-F40F74AC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0C628-E670-8A46-B41F-CD0790D5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7D9-0E49-984B-A498-CB590365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9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88F6-9F3A-214B-A227-2D227958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2651-2E8E-D64F-B6BB-060EF65A6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04270-8013-E84F-9285-D0DB1EA8A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6E30B-4944-B540-903F-CE86E3AA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D9-6449-C54B-AE41-ABF22FB3D28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8872F-C04B-1444-A9F3-6B4682FB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9F214-0B7C-B845-91E8-5998528C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7D9-0E49-984B-A498-CB590365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8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E6A3-B335-C542-B1FA-1E5A25D5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3C891-904D-B54C-A01E-7BD2AFBA8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E3784-B689-A24E-B85A-E4D9B7789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3407C-3AA2-B247-AD6C-74043DB6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D9-6449-C54B-AE41-ABF22FB3D28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8A918-1097-BE4A-BB5C-58F7EBEE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5AF2B-C400-2548-8FE8-321F6322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7D9-0E49-984B-A498-CB590365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4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17076-A8EF-4C4A-BDA5-CB31409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C7742-AB76-EC46-8019-02F86804D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29833-9E39-FF4C-9ADC-1904FE644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560D9-6449-C54B-AE41-ABF22FB3D28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67A7-A2E5-4E49-A2A4-945A0C1F0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EFEF-34A4-CA40-A46D-0057B8A28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267D9-0E49-984B-A498-CB590365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5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D97043-B123-314F-ADDC-BA3F811C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41972"/>
              </p:ext>
            </p:extLst>
          </p:nvPr>
        </p:nvGraphicFramePr>
        <p:xfrm>
          <a:off x="814751" y="636500"/>
          <a:ext cx="10562497" cy="5584999"/>
        </p:xfrm>
        <a:graphic>
          <a:graphicData uri="http://schemas.openxmlformats.org/drawingml/2006/table">
            <a:tbl>
              <a:tblPr/>
              <a:tblGrid>
                <a:gridCol w="891982">
                  <a:extLst>
                    <a:ext uri="{9D8B030D-6E8A-4147-A177-3AD203B41FA5}">
                      <a16:colId xmlns:a16="http://schemas.microsoft.com/office/drawing/2014/main" val="847423239"/>
                    </a:ext>
                  </a:extLst>
                </a:gridCol>
                <a:gridCol w="528340">
                  <a:extLst>
                    <a:ext uri="{9D8B030D-6E8A-4147-A177-3AD203B41FA5}">
                      <a16:colId xmlns:a16="http://schemas.microsoft.com/office/drawing/2014/main" val="609809865"/>
                    </a:ext>
                  </a:extLst>
                </a:gridCol>
                <a:gridCol w="528340">
                  <a:extLst>
                    <a:ext uri="{9D8B030D-6E8A-4147-A177-3AD203B41FA5}">
                      <a16:colId xmlns:a16="http://schemas.microsoft.com/office/drawing/2014/main" val="1134068526"/>
                    </a:ext>
                  </a:extLst>
                </a:gridCol>
                <a:gridCol w="528340">
                  <a:extLst>
                    <a:ext uri="{9D8B030D-6E8A-4147-A177-3AD203B41FA5}">
                      <a16:colId xmlns:a16="http://schemas.microsoft.com/office/drawing/2014/main" val="2526586480"/>
                    </a:ext>
                  </a:extLst>
                </a:gridCol>
                <a:gridCol w="528340">
                  <a:extLst>
                    <a:ext uri="{9D8B030D-6E8A-4147-A177-3AD203B41FA5}">
                      <a16:colId xmlns:a16="http://schemas.microsoft.com/office/drawing/2014/main" val="1451119729"/>
                    </a:ext>
                  </a:extLst>
                </a:gridCol>
                <a:gridCol w="528340">
                  <a:extLst>
                    <a:ext uri="{9D8B030D-6E8A-4147-A177-3AD203B41FA5}">
                      <a16:colId xmlns:a16="http://schemas.microsoft.com/office/drawing/2014/main" val="3438935317"/>
                    </a:ext>
                  </a:extLst>
                </a:gridCol>
                <a:gridCol w="528340">
                  <a:extLst>
                    <a:ext uri="{9D8B030D-6E8A-4147-A177-3AD203B41FA5}">
                      <a16:colId xmlns:a16="http://schemas.microsoft.com/office/drawing/2014/main" val="4048304453"/>
                    </a:ext>
                  </a:extLst>
                </a:gridCol>
                <a:gridCol w="528340">
                  <a:extLst>
                    <a:ext uri="{9D8B030D-6E8A-4147-A177-3AD203B41FA5}">
                      <a16:colId xmlns:a16="http://schemas.microsoft.com/office/drawing/2014/main" val="328615272"/>
                    </a:ext>
                  </a:extLst>
                </a:gridCol>
                <a:gridCol w="528340">
                  <a:extLst>
                    <a:ext uri="{9D8B030D-6E8A-4147-A177-3AD203B41FA5}">
                      <a16:colId xmlns:a16="http://schemas.microsoft.com/office/drawing/2014/main" val="3952320847"/>
                    </a:ext>
                  </a:extLst>
                </a:gridCol>
                <a:gridCol w="528340">
                  <a:extLst>
                    <a:ext uri="{9D8B030D-6E8A-4147-A177-3AD203B41FA5}">
                      <a16:colId xmlns:a16="http://schemas.microsoft.com/office/drawing/2014/main" val="622506514"/>
                    </a:ext>
                  </a:extLst>
                </a:gridCol>
                <a:gridCol w="528340">
                  <a:extLst>
                    <a:ext uri="{9D8B030D-6E8A-4147-A177-3AD203B41FA5}">
                      <a16:colId xmlns:a16="http://schemas.microsoft.com/office/drawing/2014/main" val="2797064311"/>
                    </a:ext>
                  </a:extLst>
                </a:gridCol>
                <a:gridCol w="528340">
                  <a:extLst>
                    <a:ext uri="{9D8B030D-6E8A-4147-A177-3AD203B41FA5}">
                      <a16:colId xmlns:a16="http://schemas.microsoft.com/office/drawing/2014/main" val="2981069922"/>
                    </a:ext>
                  </a:extLst>
                </a:gridCol>
                <a:gridCol w="816018">
                  <a:extLst>
                    <a:ext uri="{9D8B030D-6E8A-4147-A177-3AD203B41FA5}">
                      <a16:colId xmlns:a16="http://schemas.microsoft.com/office/drawing/2014/main" val="638420284"/>
                    </a:ext>
                  </a:extLst>
                </a:gridCol>
                <a:gridCol w="984746">
                  <a:extLst>
                    <a:ext uri="{9D8B030D-6E8A-4147-A177-3AD203B41FA5}">
                      <a16:colId xmlns:a16="http://schemas.microsoft.com/office/drawing/2014/main" val="4027365809"/>
                    </a:ext>
                  </a:extLst>
                </a:gridCol>
                <a:gridCol w="663875">
                  <a:extLst>
                    <a:ext uri="{9D8B030D-6E8A-4147-A177-3AD203B41FA5}">
                      <a16:colId xmlns:a16="http://schemas.microsoft.com/office/drawing/2014/main" val="424789394"/>
                    </a:ext>
                  </a:extLst>
                </a:gridCol>
                <a:gridCol w="1394136">
                  <a:extLst>
                    <a:ext uri="{9D8B030D-6E8A-4147-A177-3AD203B41FA5}">
                      <a16:colId xmlns:a16="http://schemas.microsoft.com/office/drawing/2014/main" val="2660374798"/>
                    </a:ext>
                  </a:extLst>
                </a:gridCol>
              </a:tblGrid>
              <a:tr h="67771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APE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given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budget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+/-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By SAG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Funding Letter by SAG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AFP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Allot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Allot Remaining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Committed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Obligated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Un-</a:t>
                      </a:r>
                      <a:r>
                        <a:rPr lang="en-I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Oblig</a:t>
                      </a:r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Current Allot Remaining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SAG2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9971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534862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700046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073158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174650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32335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F1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Trng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515839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G1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51943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H1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643592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I1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50858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J1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995852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K1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054686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L1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749392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M1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235124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N1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54397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O1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666101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P1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47991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S1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462735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T1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Ogeechee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474230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U1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Ogeechee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117839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V1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Coconut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845148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Orange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89452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Orange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108619"/>
                  </a:ext>
                </a:extLst>
              </a:tr>
              <a:tr h="19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Cantaloupe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28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703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D97043-B123-314F-ADDC-BA3F811C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35966"/>
              </p:ext>
            </p:extLst>
          </p:nvPr>
        </p:nvGraphicFramePr>
        <p:xfrm>
          <a:off x="814752" y="636500"/>
          <a:ext cx="6945930" cy="3325905"/>
        </p:xfrm>
        <a:graphic>
          <a:graphicData uri="http://schemas.openxmlformats.org/drawingml/2006/table">
            <a:tbl>
              <a:tblPr/>
              <a:tblGrid>
                <a:gridCol w="586570">
                  <a:extLst>
                    <a:ext uri="{9D8B030D-6E8A-4147-A177-3AD203B41FA5}">
                      <a16:colId xmlns:a16="http://schemas.microsoft.com/office/drawing/2014/main" val="847423239"/>
                    </a:ext>
                  </a:extLst>
                </a:gridCol>
                <a:gridCol w="347438">
                  <a:extLst>
                    <a:ext uri="{9D8B030D-6E8A-4147-A177-3AD203B41FA5}">
                      <a16:colId xmlns:a16="http://schemas.microsoft.com/office/drawing/2014/main" val="609809865"/>
                    </a:ext>
                  </a:extLst>
                </a:gridCol>
                <a:gridCol w="347438">
                  <a:extLst>
                    <a:ext uri="{9D8B030D-6E8A-4147-A177-3AD203B41FA5}">
                      <a16:colId xmlns:a16="http://schemas.microsoft.com/office/drawing/2014/main" val="1134068526"/>
                    </a:ext>
                  </a:extLst>
                </a:gridCol>
                <a:gridCol w="347438">
                  <a:extLst>
                    <a:ext uri="{9D8B030D-6E8A-4147-A177-3AD203B41FA5}">
                      <a16:colId xmlns:a16="http://schemas.microsoft.com/office/drawing/2014/main" val="2526586480"/>
                    </a:ext>
                  </a:extLst>
                </a:gridCol>
                <a:gridCol w="347438">
                  <a:extLst>
                    <a:ext uri="{9D8B030D-6E8A-4147-A177-3AD203B41FA5}">
                      <a16:colId xmlns:a16="http://schemas.microsoft.com/office/drawing/2014/main" val="1451119729"/>
                    </a:ext>
                  </a:extLst>
                </a:gridCol>
                <a:gridCol w="347438">
                  <a:extLst>
                    <a:ext uri="{9D8B030D-6E8A-4147-A177-3AD203B41FA5}">
                      <a16:colId xmlns:a16="http://schemas.microsoft.com/office/drawing/2014/main" val="3438935317"/>
                    </a:ext>
                  </a:extLst>
                </a:gridCol>
                <a:gridCol w="347438">
                  <a:extLst>
                    <a:ext uri="{9D8B030D-6E8A-4147-A177-3AD203B41FA5}">
                      <a16:colId xmlns:a16="http://schemas.microsoft.com/office/drawing/2014/main" val="4048304453"/>
                    </a:ext>
                  </a:extLst>
                </a:gridCol>
                <a:gridCol w="347438">
                  <a:extLst>
                    <a:ext uri="{9D8B030D-6E8A-4147-A177-3AD203B41FA5}">
                      <a16:colId xmlns:a16="http://schemas.microsoft.com/office/drawing/2014/main" val="328615272"/>
                    </a:ext>
                  </a:extLst>
                </a:gridCol>
                <a:gridCol w="347438">
                  <a:extLst>
                    <a:ext uri="{9D8B030D-6E8A-4147-A177-3AD203B41FA5}">
                      <a16:colId xmlns:a16="http://schemas.microsoft.com/office/drawing/2014/main" val="3952320847"/>
                    </a:ext>
                  </a:extLst>
                </a:gridCol>
                <a:gridCol w="347438">
                  <a:extLst>
                    <a:ext uri="{9D8B030D-6E8A-4147-A177-3AD203B41FA5}">
                      <a16:colId xmlns:a16="http://schemas.microsoft.com/office/drawing/2014/main" val="622506514"/>
                    </a:ext>
                  </a:extLst>
                </a:gridCol>
                <a:gridCol w="347438">
                  <a:extLst>
                    <a:ext uri="{9D8B030D-6E8A-4147-A177-3AD203B41FA5}">
                      <a16:colId xmlns:a16="http://schemas.microsoft.com/office/drawing/2014/main" val="2797064311"/>
                    </a:ext>
                  </a:extLst>
                </a:gridCol>
                <a:gridCol w="347438">
                  <a:extLst>
                    <a:ext uri="{9D8B030D-6E8A-4147-A177-3AD203B41FA5}">
                      <a16:colId xmlns:a16="http://schemas.microsoft.com/office/drawing/2014/main" val="2981069922"/>
                    </a:ext>
                  </a:extLst>
                </a:gridCol>
                <a:gridCol w="536616">
                  <a:extLst>
                    <a:ext uri="{9D8B030D-6E8A-4147-A177-3AD203B41FA5}">
                      <a16:colId xmlns:a16="http://schemas.microsoft.com/office/drawing/2014/main" val="638420284"/>
                    </a:ext>
                  </a:extLst>
                </a:gridCol>
                <a:gridCol w="647572">
                  <a:extLst>
                    <a:ext uri="{9D8B030D-6E8A-4147-A177-3AD203B41FA5}">
                      <a16:colId xmlns:a16="http://schemas.microsoft.com/office/drawing/2014/main" val="4027365809"/>
                    </a:ext>
                  </a:extLst>
                </a:gridCol>
                <a:gridCol w="436566">
                  <a:extLst>
                    <a:ext uri="{9D8B030D-6E8A-4147-A177-3AD203B41FA5}">
                      <a16:colId xmlns:a16="http://schemas.microsoft.com/office/drawing/2014/main" val="424789394"/>
                    </a:ext>
                  </a:extLst>
                </a:gridCol>
                <a:gridCol w="916788">
                  <a:extLst>
                    <a:ext uri="{9D8B030D-6E8A-4147-A177-3AD203B41FA5}">
                      <a16:colId xmlns:a16="http://schemas.microsoft.com/office/drawing/2014/main" val="2660374798"/>
                    </a:ext>
                  </a:extLst>
                </a:gridCol>
              </a:tblGrid>
              <a:tr h="428549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APE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given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budget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+/-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By SAG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Funding Letter by SAG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AFP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Allot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Allot Remaining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Committed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Obligated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Un-</a:t>
                      </a:r>
                      <a:r>
                        <a:rPr lang="en-IN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Oblig</a:t>
                      </a:r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Current Allot Remaining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SAG2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9971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534862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700046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073158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174650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32335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F1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Trng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515839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G1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51943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H1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643592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I1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50858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J1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995852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K1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054686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L1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749392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M1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235124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N1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54397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O1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666101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P1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47991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S1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462735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T1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Ogeechee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474230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U1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Ogeechee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117839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V1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Coconut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845148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Orange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89452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Orange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108619"/>
                  </a:ext>
                </a:extLst>
              </a:tr>
              <a:tr h="125972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Cantaloupe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28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381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0D2897-C7C6-5247-80F4-2F26E2D46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1577"/>
              </p:ext>
            </p:extLst>
          </p:nvPr>
        </p:nvGraphicFramePr>
        <p:xfrm>
          <a:off x="814752" y="636500"/>
          <a:ext cx="6031522" cy="2968345"/>
        </p:xfrm>
        <a:graphic>
          <a:graphicData uri="http://schemas.openxmlformats.org/drawingml/2006/table">
            <a:tbl>
              <a:tblPr/>
              <a:tblGrid>
                <a:gridCol w="509351">
                  <a:extLst>
                    <a:ext uri="{9D8B030D-6E8A-4147-A177-3AD203B41FA5}">
                      <a16:colId xmlns:a16="http://schemas.microsoft.com/office/drawing/2014/main" val="847423239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609809865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1134068526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2526586480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1451119729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3438935317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4048304453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328615272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3952320847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622506514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2797064311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2981069922"/>
                    </a:ext>
                  </a:extLst>
                </a:gridCol>
                <a:gridCol w="465972">
                  <a:extLst>
                    <a:ext uri="{9D8B030D-6E8A-4147-A177-3AD203B41FA5}">
                      <a16:colId xmlns:a16="http://schemas.microsoft.com/office/drawing/2014/main" val="638420284"/>
                    </a:ext>
                  </a:extLst>
                </a:gridCol>
                <a:gridCol w="562321">
                  <a:extLst>
                    <a:ext uri="{9D8B030D-6E8A-4147-A177-3AD203B41FA5}">
                      <a16:colId xmlns:a16="http://schemas.microsoft.com/office/drawing/2014/main" val="4027365809"/>
                    </a:ext>
                  </a:extLst>
                </a:gridCol>
                <a:gridCol w="379093">
                  <a:extLst>
                    <a:ext uri="{9D8B030D-6E8A-4147-A177-3AD203B41FA5}">
                      <a16:colId xmlns:a16="http://schemas.microsoft.com/office/drawing/2014/main" val="424789394"/>
                    </a:ext>
                  </a:extLst>
                </a:gridCol>
                <a:gridCol w="796096">
                  <a:extLst>
                    <a:ext uri="{9D8B030D-6E8A-4147-A177-3AD203B41FA5}">
                      <a16:colId xmlns:a16="http://schemas.microsoft.com/office/drawing/2014/main" val="2660374798"/>
                    </a:ext>
                  </a:extLst>
                </a:gridCol>
              </a:tblGrid>
              <a:tr h="382478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APE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given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budget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+/-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By SAG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Funding Letter by SAG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AFP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Allot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Allot Remaining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Committed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Obligated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Un-</a:t>
                      </a:r>
                      <a:r>
                        <a:rPr lang="en-IN" sz="7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Oblig</a:t>
                      </a:r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Current Allot Remaining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SAG2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9971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534862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700046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073158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174650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32335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F1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Trng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515839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G1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51943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H1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643592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I1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50858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J1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995852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K1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054686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L1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749392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M1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235124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N1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54397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O1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666101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P1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47991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S1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462735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T1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Ogeechee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474230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U1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Ogeechee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117839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V1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Coconut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845148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Orange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89452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Orange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108619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Cantaloupe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28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737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D97043-B123-314F-ADDC-BA3F811C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456207"/>
              </p:ext>
            </p:extLst>
          </p:nvPr>
        </p:nvGraphicFramePr>
        <p:xfrm>
          <a:off x="697521" y="475831"/>
          <a:ext cx="6031522" cy="2968345"/>
        </p:xfrm>
        <a:graphic>
          <a:graphicData uri="http://schemas.openxmlformats.org/drawingml/2006/table">
            <a:tbl>
              <a:tblPr/>
              <a:tblGrid>
                <a:gridCol w="509351">
                  <a:extLst>
                    <a:ext uri="{9D8B030D-6E8A-4147-A177-3AD203B41FA5}">
                      <a16:colId xmlns:a16="http://schemas.microsoft.com/office/drawing/2014/main" val="847423239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609809865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1134068526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2526586480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1451119729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3438935317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4048304453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328615272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3952320847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622506514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2797064311"/>
                    </a:ext>
                  </a:extLst>
                </a:gridCol>
                <a:gridCol w="301699">
                  <a:extLst>
                    <a:ext uri="{9D8B030D-6E8A-4147-A177-3AD203B41FA5}">
                      <a16:colId xmlns:a16="http://schemas.microsoft.com/office/drawing/2014/main" val="2981069922"/>
                    </a:ext>
                  </a:extLst>
                </a:gridCol>
                <a:gridCol w="465972">
                  <a:extLst>
                    <a:ext uri="{9D8B030D-6E8A-4147-A177-3AD203B41FA5}">
                      <a16:colId xmlns:a16="http://schemas.microsoft.com/office/drawing/2014/main" val="638420284"/>
                    </a:ext>
                  </a:extLst>
                </a:gridCol>
                <a:gridCol w="562321">
                  <a:extLst>
                    <a:ext uri="{9D8B030D-6E8A-4147-A177-3AD203B41FA5}">
                      <a16:colId xmlns:a16="http://schemas.microsoft.com/office/drawing/2014/main" val="4027365809"/>
                    </a:ext>
                  </a:extLst>
                </a:gridCol>
                <a:gridCol w="379093">
                  <a:extLst>
                    <a:ext uri="{9D8B030D-6E8A-4147-A177-3AD203B41FA5}">
                      <a16:colId xmlns:a16="http://schemas.microsoft.com/office/drawing/2014/main" val="424789394"/>
                    </a:ext>
                  </a:extLst>
                </a:gridCol>
                <a:gridCol w="796096">
                  <a:extLst>
                    <a:ext uri="{9D8B030D-6E8A-4147-A177-3AD203B41FA5}">
                      <a16:colId xmlns:a16="http://schemas.microsoft.com/office/drawing/2014/main" val="2660374798"/>
                    </a:ext>
                  </a:extLst>
                </a:gridCol>
              </a:tblGrid>
              <a:tr h="382478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APE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given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budget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+/-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By SAG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Funding Letter by SAG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AFP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Allot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Allot Remaining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Committed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Obligated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Un-</a:t>
                      </a:r>
                      <a:r>
                        <a:rPr lang="en-IN" sz="7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Oblig</a:t>
                      </a:r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Current Allot Remaining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SAG2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9971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534862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0046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073158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74650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32335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F1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Trng</a:t>
                      </a:r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515839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G1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51943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H1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43592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I1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50858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J1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95852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K1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054686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L1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Apple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749392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M1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235124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N1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54397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O1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666101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P1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347991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S1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Watermelon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462735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T1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Ogeechee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D6E">
                        <a:alpha val="4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474230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U1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Ogeechee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D6E">
                        <a:alpha val="4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117839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V1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Coconut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845148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Orange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89452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92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17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34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48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Orange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108619"/>
                  </a:ext>
                </a:extLst>
              </a:tr>
              <a:tr h="11242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C1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35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31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39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100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96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53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Cantaloupe 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2895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621927-AE5E-DC42-8A43-03F3CE0D8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2345"/>
              </p:ext>
            </p:extLst>
          </p:nvPr>
        </p:nvGraphicFramePr>
        <p:xfrm>
          <a:off x="2579077" y="3649736"/>
          <a:ext cx="4432306" cy="2971800"/>
        </p:xfrm>
        <a:graphic>
          <a:graphicData uri="http://schemas.openxmlformats.org/drawingml/2006/table">
            <a:tbl>
              <a:tblPr/>
              <a:tblGrid>
                <a:gridCol w="333112">
                  <a:extLst>
                    <a:ext uri="{9D8B030D-6E8A-4147-A177-3AD203B41FA5}">
                      <a16:colId xmlns:a16="http://schemas.microsoft.com/office/drawing/2014/main" val="705910751"/>
                    </a:ext>
                  </a:extLst>
                </a:gridCol>
                <a:gridCol w="266305">
                  <a:extLst>
                    <a:ext uri="{9D8B030D-6E8A-4147-A177-3AD203B41FA5}">
                      <a16:colId xmlns:a16="http://schemas.microsoft.com/office/drawing/2014/main" val="3918455504"/>
                    </a:ext>
                  </a:extLst>
                </a:gridCol>
                <a:gridCol w="266305">
                  <a:extLst>
                    <a:ext uri="{9D8B030D-6E8A-4147-A177-3AD203B41FA5}">
                      <a16:colId xmlns:a16="http://schemas.microsoft.com/office/drawing/2014/main" val="911124141"/>
                    </a:ext>
                  </a:extLst>
                </a:gridCol>
                <a:gridCol w="266305">
                  <a:extLst>
                    <a:ext uri="{9D8B030D-6E8A-4147-A177-3AD203B41FA5}">
                      <a16:colId xmlns:a16="http://schemas.microsoft.com/office/drawing/2014/main" val="1902809717"/>
                    </a:ext>
                  </a:extLst>
                </a:gridCol>
                <a:gridCol w="266305">
                  <a:extLst>
                    <a:ext uri="{9D8B030D-6E8A-4147-A177-3AD203B41FA5}">
                      <a16:colId xmlns:a16="http://schemas.microsoft.com/office/drawing/2014/main" val="645452960"/>
                    </a:ext>
                  </a:extLst>
                </a:gridCol>
                <a:gridCol w="266305">
                  <a:extLst>
                    <a:ext uri="{9D8B030D-6E8A-4147-A177-3AD203B41FA5}">
                      <a16:colId xmlns:a16="http://schemas.microsoft.com/office/drawing/2014/main" val="3771023931"/>
                    </a:ext>
                  </a:extLst>
                </a:gridCol>
                <a:gridCol w="266305">
                  <a:extLst>
                    <a:ext uri="{9D8B030D-6E8A-4147-A177-3AD203B41FA5}">
                      <a16:colId xmlns:a16="http://schemas.microsoft.com/office/drawing/2014/main" val="978829501"/>
                    </a:ext>
                  </a:extLst>
                </a:gridCol>
                <a:gridCol w="266305">
                  <a:extLst>
                    <a:ext uri="{9D8B030D-6E8A-4147-A177-3AD203B41FA5}">
                      <a16:colId xmlns:a16="http://schemas.microsoft.com/office/drawing/2014/main" val="3283341856"/>
                    </a:ext>
                  </a:extLst>
                </a:gridCol>
                <a:gridCol w="266305">
                  <a:extLst>
                    <a:ext uri="{9D8B030D-6E8A-4147-A177-3AD203B41FA5}">
                      <a16:colId xmlns:a16="http://schemas.microsoft.com/office/drawing/2014/main" val="814483420"/>
                    </a:ext>
                  </a:extLst>
                </a:gridCol>
                <a:gridCol w="266305">
                  <a:extLst>
                    <a:ext uri="{9D8B030D-6E8A-4147-A177-3AD203B41FA5}">
                      <a16:colId xmlns:a16="http://schemas.microsoft.com/office/drawing/2014/main" val="232011780"/>
                    </a:ext>
                  </a:extLst>
                </a:gridCol>
                <a:gridCol w="266305">
                  <a:extLst>
                    <a:ext uri="{9D8B030D-6E8A-4147-A177-3AD203B41FA5}">
                      <a16:colId xmlns:a16="http://schemas.microsoft.com/office/drawing/2014/main" val="1774795421"/>
                    </a:ext>
                  </a:extLst>
                </a:gridCol>
                <a:gridCol w="266305">
                  <a:extLst>
                    <a:ext uri="{9D8B030D-6E8A-4147-A177-3AD203B41FA5}">
                      <a16:colId xmlns:a16="http://schemas.microsoft.com/office/drawing/2014/main" val="2825223702"/>
                    </a:ext>
                  </a:extLst>
                </a:gridCol>
                <a:gridCol w="266305">
                  <a:extLst>
                    <a:ext uri="{9D8B030D-6E8A-4147-A177-3AD203B41FA5}">
                      <a16:colId xmlns:a16="http://schemas.microsoft.com/office/drawing/2014/main" val="4240934846"/>
                    </a:ext>
                  </a:extLst>
                </a:gridCol>
                <a:gridCol w="266305">
                  <a:extLst>
                    <a:ext uri="{9D8B030D-6E8A-4147-A177-3AD203B41FA5}">
                      <a16:colId xmlns:a16="http://schemas.microsoft.com/office/drawing/2014/main" val="2815319206"/>
                    </a:ext>
                  </a:extLst>
                </a:gridCol>
                <a:gridCol w="218750">
                  <a:extLst>
                    <a:ext uri="{9D8B030D-6E8A-4147-A177-3AD203B41FA5}">
                      <a16:colId xmlns:a16="http://schemas.microsoft.com/office/drawing/2014/main" val="3924073103"/>
                    </a:ext>
                  </a:extLst>
                </a:gridCol>
                <a:gridCol w="418479">
                  <a:extLst>
                    <a:ext uri="{9D8B030D-6E8A-4147-A177-3AD203B41FA5}">
                      <a16:colId xmlns:a16="http://schemas.microsoft.com/office/drawing/2014/main" val="421996102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APE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given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budget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+/-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By SAG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Funding Letter by SAG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AFP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Allot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Allot Remaining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Committed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Obligated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Un-</a:t>
                      </a:r>
                      <a:r>
                        <a:rPr lang="en-IN" sz="7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Oblig</a:t>
                      </a:r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Current Allot Remaining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SAG2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551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$ 78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$ 65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$ 89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$ 85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4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$ 88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$ 95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$ 84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7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$ 77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$ 70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$ 40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3168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B1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$ 78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$ 49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7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$ 75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$ 50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$ 57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$ 34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$ 72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$ 45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$ 20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$ 77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$ 58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0374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$ 38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$ 17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$ 35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$ 26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$ 95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$ 51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$ 74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$ 68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$ 20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$ 83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4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5898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B1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$ 85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$ 15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$ 56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$ 92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$ 56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$ 45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$ 17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$ 54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$ 34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$ 56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$ 60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$ 48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422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$ 74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$ 52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$ 52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$ 77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9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$ 30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$ 53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$ 39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$ 44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$ 63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$ 92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$ 85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5475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B1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$ 17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$ 40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$ 48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$ 32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$ 19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$ 34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$ 13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$ 68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$ 76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$ 79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3357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$ 73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$ 70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$ 54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$ 64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$ 93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$ 59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$ 33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$ 15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$ 41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$ 30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$ 79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$ 98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60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B1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$ 12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$ 98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$ 18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$ 42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$ 48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$ 77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$ 24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$ 71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$ 79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$ 43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$ 82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6580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$ 35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$ 94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$ 52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$ 44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$ 67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$ 68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$ 25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$ 38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$ 59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$ 43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$ 19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8070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B1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$ 57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$ 56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$ 39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$ 16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$ 24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$ 75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$ 61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$ 95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$ 33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$ 11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$ 75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$ 88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3937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$ 63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4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$ 36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$ 36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$ 40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$ 46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$ 10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$ 93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$ 37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$ 94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$ 90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$ 90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5512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B1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$ 85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$ 30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$ 71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$ 74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$ 90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$ 91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$ 86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$ 83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$ 63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$ 80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$ 86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$ 33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Orange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6511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30BEB38-FC90-D04D-BA18-EEB9D5AD8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55355"/>
              </p:ext>
            </p:extLst>
          </p:nvPr>
        </p:nvGraphicFramePr>
        <p:xfrm>
          <a:off x="7530318" y="475831"/>
          <a:ext cx="4510264" cy="3756168"/>
        </p:xfrm>
        <a:graphic>
          <a:graphicData uri="http://schemas.openxmlformats.org/drawingml/2006/table">
            <a:tbl>
              <a:tblPr/>
              <a:tblGrid>
                <a:gridCol w="188320">
                  <a:extLst>
                    <a:ext uri="{9D8B030D-6E8A-4147-A177-3AD203B41FA5}">
                      <a16:colId xmlns:a16="http://schemas.microsoft.com/office/drawing/2014/main" val="1706105861"/>
                    </a:ext>
                  </a:extLst>
                </a:gridCol>
                <a:gridCol w="263648">
                  <a:extLst>
                    <a:ext uri="{9D8B030D-6E8A-4147-A177-3AD203B41FA5}">
                      <a16:colId xmlns:a16="http://schemas.microsoft.com/office/drawing/2014/main" val="3282851464"/>
                    </a:ext>
                  </a:extLst>
                </a:gridCol>
                <a:gridCol w="263648">
                  <a:extLst>
                    <a:ext uri="{9D8B030D-6E8A-4147-A177-3AD203B41FA5}">
                      <a16:colId xmlns:a16="http://schemas.microsoft.com/office/drawing/2014/main" val="909388251"/>
                    </a:ext>
                  </a:extLst>
                </a:gridCol>
                <a:gridCol w="263648">
                  <a:extLst>
                    <a:ext uri="{9D8B030D-6E8A-4147-A177-3AD203B41FA5}">
                      <a16:colId xmlns:a16="http://schemas.microsoft.com/office/drawing/2014/main" val="4280917602"/>
                    </a:ext>
                  </a:extLst>
                </a:gridCol>
                <a:gridCol w="263648">
                  <a:extLst>
                    <a:ext uri="{9D8B030D-6E8A-4147-A177-3AD203B41FA5}">
                      <a16:colId xmlns:a16="http://schemas.microsoft.com/office/drawing/2014/main" val="2799965900"/>
                    </a:ext>
                  </a:extLst>
                </a:gridCol>
                <a:gridCol w="263648">
                  <a:extLst>
                    <a:ext uri="{9D8B030D-6E8A-4147-A177-3AD203B41FA5}">
                      <a16:colId xmlns:a16="http://schemas.microsoft.com/office/drawing/2014/main" val="727921235"/>
                    </a:ext>
                  </a:extLst>
                </a:gridCol>
                <a:gridCol w="263648">
                  <a:extLst>
                    <a:ext uri="{9D8B030D-6E8A-4147-A177-3AD203B41FA5}">
                      <a16:colId xmlns:a16="http://schemas.microsoft.com/office/drawing/2014/main" val="4005420447"/>
                    </a:ext>
                  </a:extLst>
                </a:gridCol>
                <a:gridCol w="263648">
                  <a:extLst>
                    <a:ext uri="{9D8B030D-6E8A-4147-A177-3AD203B41FA5}">
                      <a16:colId xmlns:a16="http://schemas.microsoft.com/office/drawing/2014/main" val="3090462742"/>
                    </a:ext>
                  </a:extLst>
                </a:gridCol>
                <a:gridCol w="313867">
                  <a:extLst>
                    <a:ext uri="{9D8B030D-6E8A-4147-A177-3AD203B41FA5}">
                      <a16:colId xmlns:a16="http://schemas.microsoft.com/office/drawing/2014/main" val="3981460784"/>
                    </a:ext>
                  </a:extLst>
                </a:gridCol>
                <a:gridCol w="263648">
                  <a:extLst>
                    <a:ext uri="{9D8B030D-6E8A-4147-A177-3AD203B41FA5}">
                      <a16:colId xmlns:a16="http://schemas.microsoft.com/office/drawing/2014/main" val="4162644767"/>
                    </a:ext>
                  </a:extLst>
                </a:gridCol>
                <a:gridCol w="313867">
                  <a:extLst>
                    <a:ext uri="{9D8B030D-6E8A-4147-A177-3AD203B41FA5}">
                      <a16:colId xmlns:a16="http://schemas.microsoft.com/office/drawing/2014/main" val="1318527163"/>
                    </a:ext>
                  </a:extLst>
                </a:gridCol>
                <a:gridCol w="263648">
                  <a:extLst>
                    <a:ext uri="{9D8B030D-6E8A-4147-A177-3AD203B41FA5}">
                      <a16:colId xmlns:a16="http://schemas.microsoft.com/office/drawing/2014/main" val="3055215539"/>
                    </a:ext>
                  </a:extLst>
                </a:gridCol>
                <a:gridCol w="263648">
                  <a:extLst>
                    <a:ext uri="{9D8B030D-6E8A-4147-A177-3AD203B41FA5}">
                      <a16:colId xmlns:a16="http://schemas.microsoft.com/office/drawing/2014/main" val="3782455741"/>
                    </a:ext>
                  </a:extLst>
                </a:gridCol>
                <a:gridCol w="263648">
                  <a:extLst>
                    <a:ext uri="{9D8B030D-6E8A-4147-A177-3AD203B41FA5}">
                      <a16:colId xmlns:a16="http://schemas.microsoft.com/office/drawing/2014/main" val="3961477534"/>
                    </a:ext>
                  </a:extLst>
                </a:gridCol>
                <a:gridCol w="216568">
                  <a:extLst>
                    <a:ext uri="{9D8B030D-6E8A-4147-A177-3AD203B41FA5}">
                      <a16:colId xmlns:a16="http://schemas.microsoft.com/office/drawing/2014/main" val="4172784645"/>
                    </a:ext>
                  </a:extLst>
                </a:gridCol>
                <a:gridCol w="577514">
                  <a:extLst>
                    <a:ext uri="{9D8B030D-6E8A-4147-A177-3AD203B41FA5}">
                      <a16:colId xmlns:a16="http://schemas.microsoft.com/office/drawing/2014/main" val="2327331524"/>
                    </a:ext>
                  </a:extLst>
                </a:gridCol>
              </a:tblGrid>
              <a:tr h="1047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APE</a:t>
                      </a:r>
                    </a:p>
                  </a:txBody>
                  <a:tcPr marL="9423" marR="9423" marT="942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given </a:t>
                      </a:r>
                    </a:p>
                  </a:txBody>
                  <a:tcPr marL="9423" marR="9423" marT="94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budget </a:t>
                      </a:r>
                    </a:p>
                  </a:txBody>
                  <a:tcPr marL="9423" marR="9423" marT="94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+/- </a:t>
                      </a:r>
                    </a:p>
                  </a:txBody>
                  <a:tcPr marL="9423" marR="9423" marT="94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By SAG </a:t>
                      </a:r>
                    </a:p>
                  </a:txBody>
                  <a:tcPr marL="9423" marR="9423" marT="94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Funding Letter by SAG </a:t>
                      </a:r>
                    </a:p>
                  </a:txBody>
                  <a:tcPr marL="9423" marR="9423" marT="94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AFP </a:t>
                      </a:r>
                    </a:p>
                  </a:txBody>
                  <a:tcPr marL="9423" marR="9423" marT="94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Allot </a:t>
                      </a:r>
                    </a:p>
                  </a:txBody>
                  <a:tcPr marL="9423" marR="9423" marT="94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Allot Remaining </a:t>
                      </a:r>
                    </a:p>
                  </a:txBody>
                  <a:tcPr marL="9423" marR="9423" marT="94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Committed </a:t>
                      </a:r>
                    </a:p>
                  </a:txBody>
                  <a:tcPr marL="9423" marR="9423" marT="94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Obligated </a:t>
                      </a:r>
                    </a:p>
                  </a:txBody>
                  <a:tcPr marL="9423" marR="9423" marT="94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Un-Oblig </a:t>
                      </a:r>
                    </a:p>
                  </a:txBody>
                  <a:tcPr marL="9423" marR="9423" marT="94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Current Allot Remaining </a:t>
                      </a:r>
                    </a:p>
                  </a:txBody>
                  <a:tcPr marL="9423" marR="9423" marT="94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423" marR="9423" marT="94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SAG2</a:t>
                      </a:r>
                    </a:p>
                  </a:txBody>
                  <a:tcPr marL="9423" marR="9423" marT="94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</a:p>
                  </a:txBody>
                  <a:tcPr marL="9423" marR="9423" marT="9423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52868"/>
                  </a:ext>
                </a:extLst>
              </a:tr>
              <a:tr h="2010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C1</a:t>
                      </a:r>
                    </a:p>
                  </a:txBody>
                  <a:tcPr marL="9423" marR="9423" marT="942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$ 92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$ 15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17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$ 86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74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$ 78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$ 58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77518"/>
                  </a:ext>
                </a:extLst>
              </a:tr>
              <a:tr h="2010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D1</a:t>
                      </a:r>
                    </a:p>
                  </a:txBody>
                  <a:tcPr marL="9423" marR="9423" marT="942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$ 78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$ 47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$ 92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$ 82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$ 95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$ 87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90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$ 88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$ 55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46523"/>
                  </a:ext>
                </a:extLst>
              </a:tr>
              <a:tr h="2010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 marL="9423" marR="9423" marT="942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$ 54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$ 58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$ 76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$ 15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$ 100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$ 55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50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$ 22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$ 92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151160"/>
                  </a:ext>
                </a:extLst>
              </a:tr>
              <a:tr h="2010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C1</a:t>
                      </a:r>
                    </a:p>
                  </a:txBody>
                  <a:tcPr marL="9423" marR="9423" marT="942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5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$ 45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$ 35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$ 100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$ 96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$ 53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060663"/>
                  </a:ext>
                </a:extLst>
              </a:tr>
              <a:tr h="2010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D1</a:t>
                      </a:r>
                    </a:p>
                  </a:txBody>
                  <a:tcPr marL="9423" marR="9423" marT="942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$ 82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$ 37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$ 58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$ 34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56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$ 15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38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$ 62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786681"/>
                  </a:ext>
                </a:extLst>
              </a:tr>
              <a:tr h="2010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 marL="9423" marR="9423" marT="942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$ 16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$ 87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$ 26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$ 95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68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$ 16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74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$ 82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$ 56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244039"/>
                  </a:ext>
                </a:extLst>
              </a:tr>
              <a:tr h="2010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C1</a:t>
                      </a:r>
                    </a:p>
                  </a:txBody>
                  <a:tcPr marL="9423" marR="9423" marT="942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$ 13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$ 65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$ 54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$ 43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47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$ 58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45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$ 33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532920"/>
                  </a:ext>
                </a:extLst>
              </a:tr>
              <a:tr h="2010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D1</a:t>
                      </a:r>
                    </a:p>
                  </a:txBody>
                  <a:tcPr marL="9423" marR="9423" marT="942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$ 26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$ 34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$ 98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$ 13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$ 72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13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$ 44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664894"/>
                  </a:ext>
                </a:extLst>
              </a:tr>
              <a:tr h="2010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 marL="9423" marR="9423" marT="942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$ 75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$ 97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$ 56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$ 65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$ 57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73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$ 44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49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$ 27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74924"/>
                  </a:ext>
                </a:extLst>
              </a:tr>
              <a:tr h="2010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C1</a:t>
                      </a:r>
                    </a:p>
                  </a:txBody>
                  <a:tcPr marL="9423" marR="9423" marT="942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$ 52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$ 94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$ 24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$ 84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18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$ 18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$ 46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217563"/>
                  </a:ext>
                </a:extLst>
              </a:tr>
              <a:tr h="2010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D1</a:t>
                      </a:r>
                    </a:p>
                  </a:txBody>
                  <a:tcPr marL="9423" marR="9423" marT="942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4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$ 97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$ 33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$ 77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75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$ 17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$ 72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01625"/>
                  </a:ext>
                </a:extLst>
              </a:tr>
              <a:tr h="2010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 marL="9423" marR="9423" marT="942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$ 27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$ 24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$ 57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$ 100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$ 82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85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$ 63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53025"/>
                  </a:ext>
                </a:extLst>
              </a:tr>
              <a:tr h="2010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C1</a:t>
                      </a:r>
                    </a:p>
                  </a:txBody>
                  <a:tcPr marL="9423" marR="9423" marT="942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$ 16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$ 37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$ 66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$ 28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5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$ 76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28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66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37305"/>
                  </a:ext>
                </a:extLst>
              </a:tr>
              <a:tr h="2010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D1</a:t>
                      </a:r>
                    </a:p>
                  </a:txBody>
                  <a:tcPr marL="9423" marR="9423" marT="942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$ 62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$ 78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$ 74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$ 65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$ 43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$ 86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59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$ 27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56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$ 52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$ 83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7834"/>
                  </a:ext>
                </a:extLst>
              </a:tr>
              <a:tr h="2010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E1</a:t>
                      </a:r>
                    </a:p>
                  </a:txBody>
                  <a:tcPr marL="9423" marR="9423" marT="942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$ 88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$ 32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$ 52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$ 57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$ 82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8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$ 80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41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$ 61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$ 79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Cantaloupe </a:t>
                      </a:r>
                    </a:p>
                  </a:txBody>
                  <a:tcPr marL="9423" marR="9423" marT="942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1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464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89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5030</Words>
  <Application>Microsoft Macintosh PowerPoint</Application>
  <PresentationFormat>Widescreen</PresentationFormat>
  <Paragraphs>2000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nishi dutta</dc:creator>
  <cp:lastModifiedBy>nishi dutta</cp:lastModifiedBy>
  <cp:revision>1</cp:revision>
  <dcterms:created xsi:type="dcterms:W3CDTF">2022-04-30T11:00:08Z</dcterms:created>
  <dcterms:modified xsi:type="dcterms:W3CDTF">2022-04-30T11:51:03Z</dcterms:modified>
</cp:coreProperties>
</file>