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7" r:id="rId7"/>
    <p:sldId id="260" r:id="rId8"/>
    <p:sldId id="261" r:id="rId9"/>
    <p:sldId id="263" r:id="rId10"/>
    <p:sldId id="266" r:id="rId11"/>
    <p:sldId id="262" r:id="rId12"/>
    <p:sldId id="268" r:id="rId13"/>
    <p:sldId id="264"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BUSINESS CARD READER</a:t>
            </a:r>
            <a:endParaRPr lang="en-IN" altLang="en-US" dirty="0"/>
          </a:p>
        </p:txBody>
      </p:sp>
      <p:sp>
        <p:nvSpPr>
          <p:cNvPr id="3" name="Subtitle 2"/>
          <p:cNvSpPr>
            <a:spLocks noGrp="1"/>
          </p:cNvSpPr>
          <p:nvPr>
            <p:ph type="subTitle" idx="1"/>
          </p:nvPr>
        </p:nvSpPr>
        <p:spPr/>
        <p:txBody>
          <a:bodyPr/>
          <a:lstStyle/>
          <a:p>
            <a:r>
              <a:rPr lang="en-IN" altLang="en-US"/>
              <a:t>MINOR PROJECT 6th SEMESTER</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a:xfrm>
            <a:off x="838200" y="-231140"/>
            <a:ext cx="10515600" cy="1325563"/>
          </a:xfrm>
        </p:spPr>
        <p:txBody>
          <a:bodyPr/>
          <a:p>
            <a:r>
              <a:rPr lang="en-IN" altLang="en-US"/>
              <a:t>Results-</a:t>
            </a:r>
            <a:endParaRPr lang="en-IN" altLang="en-US"/>
          </a:p>
        </p:txBody>
      </p:sp>
      <p:pic>
        <p:nvPicPr>
          <p:cNvPr id="5" name="Content Placeholder 4"/>
          <p:cNvPicPr>
            <a:picLocks noChangeAspect="1"/>
          </p:cNvPicPr>
          <p:nvPr>
            <p:ph sz="half" idx="2"/>
          </p:nvPr>
        </p:nvPicPr>
        <p:blipFill>
          <a:blip r:embed="rId1"/>
          <a:stretch>
            <a:fillRect/>
          </a:stretch>
        </p:blipFill>
        <p:spPr>
          <a:xfrm>
            <a:off x="869315" y="3917950"/>
            <a:ext cx="4615180" cy="2582545"/>
          </a:xfrm>
          <a:prstGeom prst="rect">
            <a:avLst/>
          </a:prstGeom>
        </p:spPr>
      </p:pic>
      <p:pic>
        <p:nvPicPr>
          <p:cNvPr id="6" name="Picture 5"/>
          <p:cNvPicPr>
            <a:picLocks noChangeAspect="1"/>
          </p:cNvPicPr>
          <p:nvPr/>
        </p:nvPicPr>
        <p:blipFill>
          <a:blip r:embed="rId2"/>
          <a:stretch>
            <a:fillRect/>
          </a:stretch>
        </p:blipFill>
        <p:spPr>
          <a:xfrm>
            <a:off x="6509385" y="859790"/>
            <a:ext cx="4641850" cy="2734310"/>
          </a:xfrm>
          <a:prstGeom prst="rect">
            <a:avLst/>
          </a:prstGeom>
        </p:spPr>
      </p:pic>
      <p:pic>
        <p:nvPicPr>
          <p:cNvPr id="7" name="Picture 6"/>
          <p:cNvPicPr>
            <a:picLocks noChangeAspect="1"/>
          </p:cNvPicPr>
          <p:nvPr/>
        </p:nvPicPr>
        <p:blipFill>
          <a:blip r:embed="rId3"/>
          <a:stretch>
            <a:fillRect/>
          </a:stretch>
        </p:blipFill>
        <p:spPr>
          <a:xfrm>
            <a:off x="6498590" y="3917950"/>
            <a:ext cx="4642485" cy="2582545"/>
          </a:xfrm>
          <a:prstGeom prst="rect">
            <a:avLst/>
          </a:prstGeom>
        </p:spPr>
      </p:pic>
      <p:pic>
        <p:nvPicPr>
          <p:cNvPr id="9" name="Content Placeholder 8"/>
          <p:cNvPicPr>
            <a:picLocks noChangeAspect="1"/>
          </p:cNvPicPr>
          <p:nvPr>
            <p:ph sz="half" idx="1"/>
          </p:nvPr>
        </p:nvPicPr>
        <p:blipFill>
          <a:blip r:embed="rId4"/>
          <a:stretch>
            <a:fillRect/>
          </a:stretch>
        </p:blipFill>
        <p:spPr>
          <a:xfrm>
            <a:off x="868680" y="870585"/>
            <a:ext cx="4615180" cy="2733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p>
            <a:r>
              <a:rPr lang="en-IN" altLang="en-US"/>
              <a:t>Final Output-</a:t>
            </a:r>
            <a:endParaRPr lang="en-IN" altLang="en-US"/>
          </a:p>
        </p:txBody>
      </p:sp>
      <p:sp>
        <p:nvSpPr>
          <p:cNvPr id="4" name="Content Placeholder 3"/>
          <p:cNvSpPr>
            <a:spLocks noGrp="1"/>
          </p:cNvSpPr>
          <p:nvPr>
            <p:ph sz="half" idx="2"/>
          </p:nvPr>
        </p:nvSpPr>
        <p:spPr/>
        <p:txBody>
          <a:bodyPr/>
          <a:p>
            <a:r>
              <a:rPr lang="en-IN" altLang="en-US"/>
              <a:t>This is the final output that is generated using NLP and Regular Expressions</a:t>
            </a:r>
            <a:endParaRPr lang="en-IN" altLang="en-US"/>
          </a:p>
        </p:txBody>
      </p:sp>
      <p:pic>
        <p:nvPicPr>
          <p:cNvPr id="5" name="Content Placeholder 3"/>
          <p:cNvPicPr>
            <a:picLocks noChangeAspect="1"/>
          </p:cNvPicPr>
          <p:nvPr>
            <p:ph sz="half" idx="1"/>
          </p:nvPr>
        </p:nvPicPr>
        <p:blipFill>
          <a:blip r:embed="rId1"/>
          <a:stretch>
            <a:fillRect/>
          </a:stretch>
        </p:blipFill>
        <p:spPr>
          <a:xfrm>
            <a:off x="838200" y="1963420"/>
            <a:ext cx="5181600" cy="29584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p>
            <a:r>
              <a:rPr lang="en-IN" altLang="en-US"/>
              <a:t>Future Scope-</a:t>
            </a:r>
            <a:endParaRPr lang="en-IN" altLang="en-US"/>
          </a:p>
        </p:txBody>
      </p:sp>
      <p:sp>
        <p:nvSpPr>
          <p:cNvPr id="3" name="Content Placeholder 2"/>
          <p:cNvSpPr>
            <a:spLocks noGrp="1"/>
          </p:cNvSpPr>
          <p:nvPr>
            <p:ph idx="1"/>
          </p:nvPr>
        </p:nvSpPr>
        <p:spPr/>
        <p:txBody>
          <a:bodyPr/>
          <a:p>
            <a:r>
              <a:rPr lang="en-IN" altLang="en-US"/>
              <a:t>The Future of this Technology can be extended in vast fields from corporate meeting cards to vendors cards.</a:t>
            </a:r>
            <a:endParaRPr lang="en-IN" altLang="en-US"/>
          </a:p>
          <a:p>
            <a:r>
              <a:rPr lang="en-IN" altLang="en-US"/>
              <a:t>In the future you can also use it to Scan anything Physical text , documents or real time street signs and make sense of them and store them.</a:t>
            </a:r>
            <a:endParaRPr lang="en-IN" altLang="en-US"/>
          </a:p>
          <a:p>
            <a:r>
              <a:rPr lang="en-IN" altLang="en-US"/>
              <a:t>You can use to scan anything written to save it in a digital format so that if you loose it in future it is all saved in the digital format.</a:t>
            </a:r>
            <a:endParaRPr lang="en-IN" altLang="en-US"/>
          </a:p>
          <a:p>
            <a:r>
              <a:rPr lang="en-IN" altLang="en-US"/>
              <a:t>Prescriptions, Grocerery list,To do list Menues of restauraunts everything can be stored using this and it takes up very less memory compared to a photograph.</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p>
            <a:r>
              <a:rPr lang="en-IN" altLang="en-US"/>
              <a:t>Finish-</a:t>
            </a:r>
            <a:endParaRPr lang="en-IN" altLang="en-US"/>
          </a:p>
        </p:txBody>
      </p:sp>
      <p:sp>
        <p:nvSpPr>
          <p:cNvPr id="3" name="Content Placeholder 2"/>
          <p:cNvSpPr>
            <a:spLocks noGrp="1"/>
          </p:cNvSpPr>
          <p:nvPr>
            <p:ph idx="1"/>
          </p:nvPr>
        </p:nvSpPr>
        <p:spPr/>
        <p:txBody>
          <a:bodyPr/>
          <a:p>
            <a:r>
              <a:rPr lang="en-IN" altLang="en-US"/>
              <a:t>In this project we have tackeled the daily life problem of buisness professional's of carrying the buisness cards of every individual they meet and want to keep in contact with.</a:t>
            </a:r>
            <a:endParaRPr lang="en-IN" altLang="en-US"/>
          </a:p>
          <a:p>
            <a:r>
              <a:rPr lang="en-IN" altLang="en-US"/>
              <a:t>Keeping contact details in a textual format consumes very less storage than compared to keeping the actual photographs of the buisness cards</a:t>
            </a:r>
            <a:endParaRPr lang="en-IN" altLang="en-US"/>
          </a:p>
          <a:p>
            <a:r>
              <a:rPr lang="en-IN" altLang="en-US"/>
              <a:t>Photographs are also not easiy to organise and search in the huge nuber of photo's one might have in his galary . This projects the problem of organisation and storage space for the user and makes it easier to acess whenever required. </a:t>
            </a:r>
            <a:endParaRPr lang="en-IN" altLang="en-US"/>
          </a:p>
          <a:p>
            <a:pPr marL="0" indent="0">
              <a:buNone/>
            </a:pP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a:xfrm>
            <a:off x="838200" y="1979930"/>
            <a:ext cx="10515600" cy="1325563"/>
          </a:xfrm>
        </p:spPr>
        <p:txBody>
          <a:bodyPr/>
          <a:p>
            <a:r>
              <a:rPr lang="en-IN" altLang="en-US"/>
              <a:t>                             </a:t>
            </a:r>
            <a:r>
              <a:rPr lang="en-IN" altLang="en-US" sz="5000"/>
              <a:t>THANK YOU</a:t>
            </a:r>
            <a:endParaRPr lang="en-IN" altLang="en-US" sz="5000"/>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p>
            <a:r>
              <a:rPr lang="en-IN" altLang="en-US"/>
              <a:t>GROUP MEMBERS	</a:t>
            </a:r>
            <a:endParaRPr lang="en-IN" altLang="en-US"/>
          </a:p>
        </p:txBody>
      </p:sp>
      <p:sp>
        <p:nvSpPr>
          <p:cNvPr id="3" name="Content Placeholder 2"/>
          <p:cNvSpPr>
            <a:spLocks noGrp="1"/>
          </p:cNvSpPr>
          <p:nvPr>
            <p:ph idx="1"/>
          </p:nvPr>
        </p:nvSpPr>
        <p:spPr/>
        <p:txBody>
          <a:bodyPr>
            <a:normAutofit/>
          </a:bodyPr>
          <a:p>
            <a:r>
              <a:rPr lang="en-US" sz="3500"/>
              <a:t>KSHITIJ ARORA</a:t>
            </a:r>
            <a:r>
              <a:rPr lang="en-IN" altLang="en-US" sz="3500"/>
              <a:t>		</a:t>
            </a:r>
            <a:r>
              <a:rPr lang="en-US" sz="3500">
                <a:sym typeface="+mn-ea"/>
              </a:rPr>
              <a:t>1706047</a:t>
            </a:r>
            <a:endParaRPr lang="en-US" sz="3500"/>
          </a:p>
          <a:p>
            <a:r>
              <a:rPr lang="en-US" sz="3500"/>
              <a:t>SHUBHAM SHARMA</a:t>
            </a:r>
            <a:r>
              <a:rPr lang="en-IN" altLang="en-US" sz="3500"/>
              <a:t>	</a:t>
            </a:r>
            <a:r>
              <a:rPr lang="en-US" sz="3500">
                <a:sym typeface="+mn-ea"/>
              </a:rPr>
              <a:t>1706086</a:t>
            </a:r>
            <a:endParaRPr lang="en-US" sz="3500"/>
          </a:p>
          <a:p>
            <a:r>
              <a:rPr lang="en-US" sz="3500"/>
              <a:t>AMAN BHASKAR</a:t>
            </a:r>
            <a:r>
              <a:rPr lang="en-IN" altLang="en-US" sz="3500"/>
              <a:t>		</a:t>
            </a:r>
            <a:r>
              <a:rPr lang="en-US" sz="3500">
                <a:sym typeface="+mn-ea"/>
              </a:rPr>
              <a:t>1706107</a:t>
            </a:r>
            <a:endParaRPr lang="en-US" sz="3500"/>
          </a:p>
          <a:p>
            <a:r>
              <a:rPr lang="en-US" sz="3500"/>
              <a:t>AMRIT RAJ</a:t>
            </a:r>
            <a:r>
              <a:rPr lang="en-IN" altLang="en-US" sz="3500"/>
              <a:t>			</a:t>
            </a:r>
            <a:r>
              <a:rPr lang="en-US" sz="3500">
                <a:sym typeface="+mn-ea"/>
              </a:rPr>
              <a:t>1706109</a:t>
            </a:r>
            <a:endParaRPr lang="en-US" sz="3500"/>
          </a:p>
          <a:p>
            <a:r>
              <a:rPr lang="en-US" sz="3500"/>
              <a:t>KRISHNAKANT YADAV</a:t>
            </a:r>
            <a:r>
              <a:rPr lang="en-IN" altLang="en-US" sz="3500"/>
              <a:t>	</a:t>
            </a:r>
            <a:r>
              <a:rPr lang="en-US" sz="3500">
                <a:sym typeface="+mn-ea"/>
              </a:rPr>
              <a:t>1706135</a:t>
            </a:r>
            <a:endParaRPr lang="en-US"/>
          </a:p>
          <a:p>
            <a:endParaRPr lang="en-US"/>
          </a:p>
          <a:p>
            <a:pPr marL="0" indent="0">
              <a:buNone/>
            </a:pPr>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normAutofit fontScale="90000"/>
          </a:bodyPr>
          <a:p>
            <a:r>
              <a:rPr lang="en-IN" altLang="en-US"/>
              <a:t>Abstract</a:t>
            </a:r>
            <a:br>
              <a:rPr lang="en-IN" altLang="en-US"/>
            </a:br>
            <a:endParaRPr lang="en-IN" altLang="en-US"/>
          </a:p>
        </p:txBody>
      </p:sp>
      <p:sp>
        <p:nvSpPr>
          <p:cNvPr id="3" name="Content Placeholder 2"/>
          <p:cNvSpPr>
            <a:spLocks noGrp="1"/>
          </p:cNvSpPr>
          <p:nvPr>
            <p:ph idx="1"/>
          </p:nvPr>
        </p:nvSpPr>
        <p:spPr>
          <a:xfrm>
            <a:off x="838200" y="1141095"/>
            <a:ext cx="10515600" cy="5388610"/>
          </a:xfrm>
        </p:spPr>
        <p:txBody>
          <a:bodyPr>
            <a:normAutofit lnSpcReduction="20000"/>
          </a:bodyPr>
          <a:p>
            <a:r>
              <a:rPr lang="en-US"/>
              <a:t>In this Digital age everything is shifting to digital format and as some experts say “data is new oil” the whole civilization is shifting to digital platforms to hold their data.</a:t>
            </a:r>
            <a:endParaRPr lang="en-US"/>
          </a:p>
          <a:p>
            <a:r>
              <a:rPr lang="en-US"/>
              <a:t>In this Digital age our communication is primarily digital and  all the contacts have shifted to either email’s or mobile contacts so as in the early days people use to carry business cards of individuals they met so that they can contact them in the future, </a:t>
            </a:r>
            <a:r>
              <a:rPr lang="en-IN" altLang="en-US"/>
              <a:t>now </a:t>
            </a:r>
            <a:r>
              <a:rPr lang="en-US"/>
              <a:t>it has become hard for us to manage all these cards physically.</a:t>
            </a:r>
            <a:endParaRPr lang="en-US"/>
          </a:p>
          <a:p>
            <a:r>
              <a:rPr lang="en-US"/>
              <a:t>A business card usually contains the name , contact, email address and the physical address of  that individual. </a:t>
            </a:r>
            <a:endParaRPr lang="en-US"/>
          </a:p>
          <a:p>
            <a:r>
              <a:rPr lang="en-US"/>
              <a:t>All our contacts are stored on the internet or our mobile devices and it gets really hard to access our business cards and input the details manually every time and this problem escalates when the quantity of the cards increases.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p>
            <a:r>
              <a:rPr lang="en-IN" altLang="en-US"/>
              <a:t>REQUIREMENTS-</a:t>
            </a:r>
            <a:endParaRPr lang="en-IN" altLang="en-US"/>
          </a:p>
        </p:txBody>
      </p:sp>
      <p:sp>
        <p:nvSpPr>
          <p:cNvPr id="3" name="Content Placeholder 2"/>
          <p:cNvSpPr>
            <a:spLocks noGrp="1"/>
          </p:cNvSpPr>
          <p:nvPr>
            <p:ph idx="1"/>
          </p:nvPr>
        </p:nvSpPr>
        <p:spPr/>
        <p:txBody>
          <a:bodyPr>
            <a:normAutofit/>
          </a:bodyPr>
          <a:p>
            <a:r>
              <a:rPr lang="en-US" b="1"/>
              <a:t>Hardware Requirements</a:t>
            </a:r>
            <a:endParaRPr lang="en-US"/>
          </a:p>
          <a:p>
            <a:r>
              <a:rPr lang="en-US"/>
              <a:t> For the product to run, you shall need an Android device. </a:t>
            </a:r>
            <a:endParaRPr lang="en-US"/>
          </a:p>
          <a:p>
            <a:r>
              <a:rPr lang="en-US"/>
              <a:t>To get accurate results, your device should have a high resolution camera. Also, since image processing is resource-hungry, your device should have modern RAM and CPU.</a:t>
            </a:r>
            <a:endParaRPr lang="en-US"/>
          </a:p>
          <a:p>
            <a:r>
              <a:rPr lang="en-US"/>
              <a:t> The physical camera is managed by the camera interface in the smart phone and the hardware connection to the Internet is managed by the underlying operating system on the mobile phone and the web server.</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3" name="Content Placeholder 2"/>
          <p:cNvSpPr>
            <a:spLocks noGrp="1"/>
          </p:cNvSpPr>
          <p:nvPr>
            <p:ph idx="1"/>
          </p:nvPr>
        </p:nvSpPr>
        <p:spPr>
          <a:xfrm>
            <a:off x="838200" y="296545"/>
            <a:ext cx="10515600" cy="5634355"/>
          </a:xfrm>
        </p:spPr>
        <p:txBody>
          <a:bodyPr>
            <a:normAutofit fontScale="90000"/>
          </a:bodyPr>
          <a:p>
            <a:r>
              <a:rPr lang="en-US" sz="3000" b="1">
                <a:sym typeface="+mn-ea"/>
              </a:rPr>
              <a:t>Software Requirements</a:t>
            </a:r>
            <a:endParaRPr lang="en-US"/>
          </a:p>
          <a:p>
            <a:r>
              <a:rPr lang="en-US">
                <a:sym typeface="+mn-ea"/>
              </a:rPr>
              <a:t> Windows 7/8/8.1</a:t>
            </a:r>
            <a:r>
              <a:rPr lang="en-IN" altLang="en-US">
                <a:sym typeface="+mn-ea"/>
              </a:rPr>
              <a:t>/10</a:t>
            </a:r>
            <a:endParaRPr lang="en-US"/>
          </a:p>
          <a:p>
            <a:r>
              <a:rPr lang="en-US">
                <a:sym typeface="+mn-ea"/>
              </a:rPr>
              <a:t> Language: </a:t>
            </a:r>
            <a:r>
              <a:rPr lang="en-IN" altLang="en-US">
                <a:sym typeface="+mn-ea"/>
              </a:rPr>
              <a:t>Python 3.4 above</a:t>
            </a:r>
            <a:endParaRPr lang="en-IN" altLang="en-US">
              <a:sym typeface="+mn-ea"/>
            </a:endParaRPr>
          </a:p>
          <a:p>
            <a:r>
              <a:rPr lang="en-US"/>
              <a:t>As it has already been stated, product shall run on only Android devices, so it shall not need any specific software from the user's side other than it.</a:t>
            </a:r>
            <a:endParaRPr lang="en-US"/>
          </a:p>
          <a:p>
            <a:r>
              <a:rPr lang="en-US"/>
              <a:t> However, product shall depend on some libraries and tools to be developed. User interface module to be implemented shall interact with user and according to its input, shall activate image processing module.</a:t>
            </a:r>
            <a:endParaRPr lang="en-US"/>
          </a:p>
          <a:p>
            <a:r>
              <a:rPr lang="en-US"/>
              <a:t> Image processing module shall be implemented with OpenCV libraries which prepares input for OCR operation. Tesseract OCR, which is Open Source free software, shall convert numbers on image to text accurately. </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a:xfrm>
            <a:off x="838200" y="-27940"/>
            <a:ext cx="10515600" cy="1325563"/>
          </a:xfrm>
        </p:spPr>
        <p:txBody>
          <a:bodyPr/>
          <a:p>
            <a:r>
              <a:rPr lang="en-IN" altLang="en-US"/>
              <a:t>Technologies used-</a:t>
            </a:r>
            <a:endParaRPr lang="en-IN" altLang="en-US"/>
          </a:p>
        </p:txBody>
      </p:sp>
      <p:sp>
        <p:nvSpPr>
          <p:cNvPr id="3" name="Content Placeholder 2"/>
          <p:cNvSpPr>
            <a:spLocks noGrp="1"/>
          </p:cNvSpPr>
          <p:nvPr>
            <p:ph idx="1"/>
          </p:nvPr>
        </p:nvSpPr>
        <p:spPr>
          <a:xfrm>
            <a:off x="838200" y="1297940"/>
            <a:ext cx="10515600" cy="4879340"/>
          </a:xfrm>
        </p:spPr>
        <p:txBody>
          <a:bodyPr/>
          <a:p>
            <a:r>
              <a:rPr lang="en-IN" altLang="en-US" b="1"/>
              <a:t>Open CV-</a:t>
            </a:r>
            <a:endParaRPr lang="en-IN" altLang="en-US"/>
          </a:p>
          <a:p>
            <a:r>
              <a:rPr lang="en-IN" altLang="en-US" sz="2500"/>
              <a:t>OpenCV-Python is a library of Python bindings designed to solve computer vision problems. ... OpenCV-Python makes use of Numpy, which is a highly optimized library for numerical operations with a MATLAB-style syntax. All the OpenCV array structures are converted to and from Numpy arrays.</a:t>
            </a:r>
            <a:endParaRPr lang="en-IN" altLang="en-US" sz="2500"/>
          </a:p>
          <a:p>
            <a:r>
              <a:rPr lang="en-IN" altLang="en-US" b="1"/>
              <a:t>Pytesseract</a:t>
            </a:r>
            <a:endParaRPr lang="en-IN" altLang="en-US" sz="2500"/>
          </a:p>
          <a:p>
            <a:r>
              <a:rPr lang="en-IN" altLang="en-US" sz="2500"/>
              <a:t>Python-tesseract is an optical character recognition (OCR) tool for python. That is, it will recognize and “read” the text embedded in images. ... Additionally, if used as a script, Python-tesseract will print the recognized text instead of writing it to a file.</a:t>
            </a:r>
            <a:endParaRPr lang="en-IN" alt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3" name="Content Placeholder 2"/>
          <p:cNvSpPr>
            <a:spLocks noGrp="1"/>
          </p:cNvSpPr>
          <p:nvPr>
            <p:ph idx="1"/>
          </p:nvPr>
        </p:nvSpPr>
        <p:spPr>
          <a:xfrm>
            <a:off x="838200" y="413385"/>
            <a:ext cx="10515600" cy="5765165"/>
          </a:xfrm>
        </p:spPr>
        <p:txBody>
          <a:bodyPr>
            <a:normAutofit lnSpcReduction="10000"/>
          </a:bodyPr>
          <a:p>
            <a:r>
              <a:rPr lang="en-IN" altLang="en-US" b="1"/>
              <a:t>NLP-</a:t>
            </a:r>
            <a:endParaRPr lang="en-IN" altLang="en-US"/>
          </a:p>
          <a:p>
            <a:r>
              <a:rPr lang="en-IN" altLang="en-US" sz="2500"/>
              <a:t>Natural Language Processing, usually shortened as NLP, is a branch of artificial intelligence that deals with the interaction between computers and humans using the natural language. The ultimate objective of NLP is to read, decipher, understand, and make sense of the human languages in a manner that is valuable.</a:t>
            </a:r>
            <a:endParaRPr lang="en-IN" altLang="en-US" sz="2500"/>
          </a:p>
          <a:p>
            <a:r>
              <a:rPr lang="en-IN" altLang="en-US" b="1"/>
              <a:t>Python Programming-</a:t>
            </a:r>
            <a:endParaRPr lang="en-IN" altLang="en-US" sz="2500"/>
          </a:p>
          <a:p>
            <a:r>
              <a:rPr lang="en-IN" altLang="en-US" sz="2500"/>
              <a:t>Python is a general purpose and high level programming language. You can use Python for developing desktop GUI applications, websites and web applications. Also, Python, as a high level programming language, allows you to focus on core functionality of the application by taking care of common programming tasks.</a:t>
            </a:r>
            <a:endParaRPr lang="en-IN" altLang="en-US" sz="2500"/>
          </a:p>
          <a:p>
            <a:r>
              <a:rPr lang="en-IN" altLang="en-US" sz="2500" b="1"/>
              <a:t>Regular Expressions-</a:t>
            </a:r>
            <a:endParaRPr lang="en-IN" altLang="en-US" sz="2500"/>
          </a:p>
          <a:p>
            <a:r>
              <a:rPr lang="en-IN" altLang="en-US" sz="2500"/>
              <a:t>Regular expressions are patterns used to match character combinations in strings. </a:t>
            </a:r>
            <a:endParaRPr lang="en-IN" altLang="en-US"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a:xfrm>
            <a:off x="838200" y="76200"/>
            <a:ext cx="10515600" cy="1325563"/>
          </a:xfrm>
        </p:spPr>
        <p:txBody>
          <a:bodyPr/>
          <a:p>
            <a:r>
              <a:rPr lang="en-IN" altLang="en-US"/>
              <a:t>Steps-</a:t>
            </a:r>
            <a:endParaRPr lang="en-IN" altLang="en-US"/>
          </a:p>
        </p:txBody>
      </p:sp>
      <p:sp>
        <p:nvSpPr>
          <p:cNvPr id="3" name="Content Placeholder 2"/>
          <p:cNvSpPr>
            <a:spLocks noGrp="1"/>
          </p:cNvSpPr>
          <p:nvPr>
            <p:ph idx="1"/>
          </p:nvPr>
        </p:nvSpPr>
        <p:spPr>
          <a:xfrm>
            <a:off x="838200" y="1290955"/>
            <a:ext cx="10515600" cy="4886325"/>
          </a:xfrm>
        </p:spPr>
        <p:txBody>
          <a:bodyPr/>
          <a:p>
            <a:pPr marL="0" indent="0">
              <a:buNone/>
            </a:pPr>
            <a:r>
              <a:rPr lang="en-IN" altLang="en-US" sz="4200">
                <a:latin typeface="+mj-lt"/>
                <a:cs typeface="+mj-lt"/>
              </a:rPr>
              <a:t>Step 1</a:t>
            </a:r>
            <a:r>
              <a:rPr lang="en-IN" altLang="en-US">
                <a:latin typeface="+mj-lt"/>
                <a:cs typeface="+mj-lt"/>
              </a:rPr>
              <a:t>-</a:t>
            </a:r>
            <a:endParaRPr lang="en-IN" altLang="en-US"/>
          </a:p>
          <a:p>
            <a:r>
              <a:rPr lang="en-IN" altLang="en-US"/>
              <a:t>In this step the image is processed and the edges are detected</a:t>
            </a:r>
            <a:endParaRPr lang="en-IN" altLang="en-US"/>
          </a:p>
          <a:p>
            <a:r>
              <a:rPr lang="en-IN" altLang="en-US"/>
              <a:t>Then the is contro detection that is outline detection </a:t>
            </a:r>
            <a:endParaRPr lang="en-IN" altLang="en-US"/>
          </a:p>
          <a:p>
            <a:r>
              <a:rPr lang="en-IN" altLang="en-US"/>
              <a:t>The third sub step is perspective transform of the image</a:t>
            </a:r>
            <a:endParaRPr lang="en-IN" altLang="en-US"/>
          </a:p>
          <a:p>
            <a:r>
              <a:rPr lang="en-IN" altLang="en-US"/>
              <a:t>This converts the image graphics into the digital 2D format that will be further used to get the texts.</a:t>
            </a:r>
            <a:endParaRPr lang="en-IN" altLang="en-US"/>
          </a:p>
          <a:p>
            <a:r>
              <a:rPr lang="en-IN" altLang="en-US"/>
              <a:t>All these sub steps are under the step 1 of image preprocessing and the technologies that are used are OpenCV and 4 point transform function .</a:t>
            </a:r>
            <a:endParaRPr lang="en-IN" altLang="en-US"/>
          </a:p>
          <a:p>
            <a:endParaRPr lang="en-IN" altLang="en-US"/>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itle 1"/>
          <p:cNvSpPr>
            <a:spLocks noGrp="1"/>
          </p:cNvSpPr>
          <p:nvPr>
            <p:ph type="title"/>
          </p:nvPr>
        </p:nvSpPr>
        <p:spPr/>
        <p:txBody>
          <a:bodyPr>
            <a:normAutofit fontScale="90000"/>
          </a:bodyPr>
          <a:p>
            <a:r>
              <a:rPr lang="en-IN" altLang="en-US"/>
              <a:t>Step-2</a:t>
            </a:r>
            <a:br>
              <a:rPr lang="en-IN" altLang="en-US"/>
            </a:br>
            <a:endParaRPr lang="en-IN" altLang="en-US"/>
          </a:p>
        </p:txBody>
      </p:sp>
      <p:sp>
        <p:nvSpPr>
          <p:cNvPr id="3" name="Content Placeholder 2"/>
          <p:cNvSpPr>
            <a:spLocks noGrp="1"/>
          </p:cNvSpPr>
          <p:nvPr>
            <p:ph idx="1"/>
          </p:nvPr>
        </p:nvSpPr>
        <p:spPr>
          <a:xfrm>
            <a:off x="838200" y="1137285"/>
            <a:ext cx="10515600" cy="4351338"/>
          </a:xfrm>
        </p:spPr>
        <p:txBody>
          <a:bodyPr>
            <a:normAutofit lnSpcReduction="10000"/>
          </a:bodyPr>
          <a:p>
            <a:r>
              <a:rPr lang="en-IN" altLang="en-US"/>
              <a:t>Pyteserract is used to extect textual information from image</a:t>
            </a:r>
            <a:endParaRPr lang="en-IN" altLang="en-US"/>
          </a:p>
          <a:p>
            <a:r>
              <a:rPr lang="en-IN" altLang="en-US"/>
              <a:t>Here we will use pyteserract to extract the textual data from the transformed black and white image and store it.</a:t>
            </a:r>
            <a:endParaRPr lang="en-IN" altLang="en-US"/>
          </a:p>
          <a:p>
            <a:pPr marL="0" indent="0">
              <a:buNone/>
            </a:pPr>
            <a:r>
              <a:rPr lang="en-IN" altLang="en-US" sz="4000">
                <a:latin typeface="+mj-lt"/>
                <a:cs typeface="+mj-lt"/>
              </a:rPr>
              <a:t>Step -3</a:t>
            </a:r>
            <a:endParaRPr lang="en-IN" altLang="en-US"/>
          </a:p>
          <a:p>
            <a:r>
              <a:rPr lang="en-IN" altLang="en-US"/>
              <a:t>In the final stop we use Regular Expressions and NLP to make sense of the texts that are extracted from the image</a:t>
            </a:r>
            <a:endParaRPr lang="en-IN" altLang="en-US"/>
          </a:p>
          <a:p>
            <a:r>
              <a:rPr lang="en-IN" altLang="en-US"/>
              <a:t>We use Regular expressions to extract email and phone number from the data.</a:t>
            </a:r>
            <a:endParaRPr lang="en-IN" altLang="en-US"/>
          </a:p>
          <a:p>
            <a:r>
              <a:rPr lang="en-IN" altLang="en-US"/>
              <a:t>Then we use NLP to Extract Name from the Data.</a:t>
            </a:r>
            <a:endParaRPr lang="en-IN" altLang="en-US"/>
          </a:p>
          <a:p>
            <a:endParaRPr lang="en-IN" altLang="en-US"/>
          </a:p>
          <a:p>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5568</Words>
  <Application>WPS Presentation</Application>
  <PresentationFormat>Widescreen</PresentationFormat>
  <Paragraphs>97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3</cp:revision>
  <dcterms:created xsi:type="dcterms:W3CDTF">2020-06-11T01:00:28Z</dcterms:created>
  <dcterms:modified xsi:type="dcterms:W3CDTF">2020-06-11T14:04:10Z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