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7" r:id="rId4"/>
    <p:sldId id="259" r:id="rId5"/>
    <p:sldId id="261" r:id="rId6"/>
    <p:sldId id="262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F9821F-632A-4358-88F2-2DF75A844BEE}"/>
              </a:ext>
            </a:extLst>
          </p:cNvPr>
          <p:cNvSpPr txBox="1"/>
          <p:nvPr/>
        </p:nvSpPr>
        <p:spPr>
          <a:xfrm>
            <a:off x="849907" y="2654401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B9D66B-AADF-4CF1-876D-9D1F86554CAC}"/>
              </a:ext>
            </a:extLst>
          </p:cNvPr>
          <p:cNvSpPr/>
          <p:nvPr/>
        </p:nvSpPr>
        <p:spPr>
          <a:xfrm>
            <a:off x="148676" y="421246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GAYATHRI BHASKAR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927600"/>
            <a:ext cx="2870200" cy="14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xmlns="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74E572-D0E3-4452-B9BD-063AB43EDE88}"/>
              </a:ext>
            </a:extLst>
          </p:cNvPr>
          <p:cNvSpPr/>
          <p:nvPr/>
        </p:nvSpPr>
        <p:spPr>
          <a:xfrm>
            <a:off x="8566830" y="2377118"/>
            <a:ext cx="350826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</a:t>
            </a:r>
            <a:r>
              <a:rPr lang="en-US" sz="2000" b="1" dirty="0" err="1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</a:t>
            </a:r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-wise,</a:t>
            </a:r>
          </a:p>
          <a:p>
            <a:pPr algn="ctr"/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Month-</a:t>
            </a:r>
            <a:r>
              <a:rPr lang="en-US" sz="2000" b="1" dirty="0" err="1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wise,Yearly_month</a:t>
            </a:r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  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February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May &amp; July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is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high when compared and we can observe for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March, August &amp; December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units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drops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62" y="1670102"/>
            <a:ext cx="7687538" cy="51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</a:t>
            </a:r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years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2012 had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highest Revenue 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31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.89M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followed by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2013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20.33M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2010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19.18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49" y="1792710"/>
            <a:ext cx="7018751" cy="430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" y="1792710"/>
            <a:ext cx="5121512" cy="4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7" y="484912"/>
            <a:ext cx="11065824" cy="8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Revenue Categorized By </a:t>
            </a:r>
            <a:r>
              <a:rPr lang="en-US" sz="5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Region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54" y="2184007"/>
            <a:ext cx="6019799" cy="40334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3774" y="1454408"/>
            <a:ext cx="11451226" cy="750173"/>
          </a:xfrm>
        </p:spPr>
        <p:txBody>
          <a:bodyPr/>
          <a:lstStyle/>
          <a:p>
            <a:r>
              <a:rPr lang="en-US" dirty="0" smtClean="0"/>
              <a:t>As we have seen more revenue is generated from the region Sub-Saharan Africa followed by Europe.</a:t>
            </a:r>
            <a:endParaRPr lang="en-IN" dirty="0"/>
          </a:p>
          <a:p>
            <a:r>
              <a:rPr lang="en-US" dirty="0" smtClean="0"/>
              <a:t>As we have seen more </a:t>
            </a:r>
            <a:r>
              <a:rPr lang="en-US" dirty="0" smtClean="0"/>
              <a:t>revenue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generated </a:t>
            </a:r>
            <a:r>
              <a:rPr lang="en-US" dirty="0" smtClean="0"/>
              <a:t>from </a:t>
            </a:r>
            <a:r>
              <a:rPr lang="en-US" dirty="0" smtClean="0"/>
              <a:t>the Country Djibouti  at </a:t>
            </a:r>
            <a:r>
              <a:rPr lang="en-US" dirty="0"/>
              <a:t>6</a:t>
            </a:r>
            <a:r>
              <a:rPr lang="en-US" dirty="0" smtClean="0"/>
              <a:t>M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r="16452" b="6344"/>
          <a:stretch/>
        </p:blipFill>
        <p:spPr>
          <a:xfrm>
            <a:off x="470647" y="2488806"/>
            <a:ext cx="5414987" cy="31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w.r.t 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Cosmetics </a:t>
            </a:r>
            <a:r>
              <a:rPr lang="en-US" b="1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36.60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 followed by </a:t>
            </a:r>
            <a:r>
              <a:rPr lang="en-US" b="1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Office supplies</a:t>
            </a:r>
            <a:r>
              <a:rPr lang="en-US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that’s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30.58</a:t>
            </a:r>
            <a:r>
              <a:rPr lang="en-US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682511"/>
            <a:ext cx="8470900" cy="51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of Products </a:t>
            </a:r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 w.r.t </a:t>
            </a:r>
            <a:r>
              <a:rPr lang="en-US" sz="4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</a:t>
            </a:r>
            <a:endParaRPr lang="en-US" sz="4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Cosmetics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 and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Clothes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 are the products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with highest sales from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all products followed by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Office Supplies.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The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Meat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and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Snacks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are the products with lowest sales.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2128370"/>
            <a:ext cx="5977394" cy="42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235322" y="1116104"/>
            <a:ext cx="12070978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 smtClean="0"/>
              <a:t>1.2012 </a:t>
            </a:r>
            <a:r>
              <a:rPr lang="en-US" sz="2400" dirty="0"/>
              <a:t>had the highest Revenue at </a:t>
            </a:r>
            <a:r>
              <a:rPr lang="en-US" sz="2400" dirty="0" smtClean="0"/>
              <a:t>31.89.M</a:t>
            </a:r>
            <a:r>
              <a:rPr lang="en-US" sz="2400" dirty="0"/>
              <a:t>, followed by </a:t>
            </a:r>
            <a:r>
              <a:rPr lang="en-US" sz="2400" dirty="0" smtClean="0"/>
              <a:t>2013 </a:t>
            </a:r>
            <a:r>
              <a:rPr lang="en-US" sz="2400" dirty="0"/>
              <a:t>at </a:t>
            </a:r>
            <a:r>
              <a:rPr lang="en-US" sz="2400" dirty="0" smtClean="0"/>
              <a:t>20.33M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 smtClean="0"/>
              <a:t>2010 </a:t>
            </a:r>
            <a:r>
              <a:rPr lang="en-US" sz="2400" dirty="0"/>
              <a:t>at </a:t>
            </a:r>
            <a:r>
              <a:rPr lang="en-US" sz="2400" dirty="0" smtClean="0"/>
              <a:t>19.18M.</a:t>
            </a:r>
            <a:endParaRPr lang="en-US" sz="2400" dirty="0"/>
          </a:p>
          <a:p>
            <a:r>
              <a:rPr lang="en-US" sz="2400" dirty="0" smtClean="0"/>
              <a:t>2</a:t>
            </a:r>
            <a:r>
              <a:rPr lang="en-US" sz="2400" dirty="0"/>
              <a:t>. If we observe the monthly </a:t>
            </a:r>
            <a:r>
              <a:rPr lang="en-US" sz="2400" dirty="0" smtClean="0"/>
              <a:t>insights from 2010 to 2017, </a:t>
            </a:r>
            <a:r>
              <a:rPr lang="en-US" sz="2400" dirty="0"/>
              <a:t>the sales are at their peak in </a:t>
            </a:r>
            <a:r>
              <a:rPr lang="en-US" sz="2400" dirty="0" smtClean="0"/>
              <a:t>February,April,May,July&amp;October </a:t>
            </a:r>
            <a:r>
              <a:rPr lang="en-US" sz="2400" dirty="0"/>
              <a:t>and are low in </a:t>
            </a:r>
            <a:r>
              <a:rPr lang="en-US" sz="2400" dirty="0" smtClean="0"/>
              <a:t>March, August </a:t>
            </a:r>
            <a:r>
              <a:rPr lang="en-US" sz="2400" dirty="0"/>
              <a:t>&amp; </a:t>
            </a:r>
            <a:r>
              <a:rPr lang="en-US" sz="2400" dirty="0" smtClean="0"/>
              <a:t>December</a:t>
            </a:r>
            <a:r>
              <a:rPr lang="en-US" sz="2400" dirty="0"/>
              <a:t>. Amazon can come up with some good discounts and offers to generate high revenue.</a:t>
            </a:r>
          </a:p>
          <a:p>
            <a:r>
              <a:rPr lang="en-US" sz="2400" dirty="0" smtClean="0"/>
              <a:t>3</a:t>
            </a:r>
            <a:r>
              <a:rPr lang="en-US" sz="2400" dirty="0"/>
              <a:t>. The sales for the </a:t>
            </a:r>
            <a:r>
              <a:rPr lang="en-US" sz="2400" dirty="0" smtClean="0"/>
              <a:t>items</a:t>
            </a:r>
            <a:r>
              <a:rPr lang="en-US" sz="2400" dirty="0" smtClean="0"/>
              <a:t> </a:t>
            </a:r>
            <a:r>
              <a:rPr lang="en-US" sz="2400" dirty="0"/>
              <a:t>are highest among all </a:t>
            </a:r>
            <a:r>
              <a:rPr lang="en-US" sz="2400" dirty="0" smtClean="0"/>
              <a:t>countries in </a:t>
            </a:r>
            <a:r>
              <a:rPr lang="en-US" sz="2400" b="1" dirty="0" err="1" smtClean="0"/>
              <a:t>SaoTome</a:t>
            </a:r>
            <a:r>
              <a:rPr lang="en-US" sz="2400" b="1" dirty="0" smtClean="0"/>
              <a:t> and Principe </a:t>
            </a:r>
            <a:r>
              <a:rPr lang="en-US" sz="2400" dirty="0" smtClean="0"/>
              <a:t>followed by</a:t>
            </a:r>
            <a:r>
              <a:rPr lang="en-US" sz="2400" b="1" dirty="0" smtClean="0"/>
              <a:t> Djibouti </a:t>
            </a:r>
            <a:r>
              <a:rPr lang="en-US" sz="2400" dirty="0" smtClean="0"/>
              <a:t>and </a:t>
            </a:r>
            <a:r>
              <a:rPr lang="en-US" sz="2400" dirty="0"/>
              <a:t>lowest </a:t>
            </a:r>
            <a:r>
              <a:rPr lang="en-US" sz="2400" dirty="0" smtClean="0"/>
              <a:t>in </a:t>
            </a:r>
            <a:r>
              <a:rPr lang="en-US" sz="2400" b="1" dirty="0" smtClean="0"/>
              <a:t>Slovakia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4</a:t>
            </a:r>
            <a:r>
              <a:rPr lang="en-US" sz="2400" dirty="0"/>
              <a:t>. The </a:t>
            </a:r>
            <a:r>
              <a:rPr lang="en-US" sz="2400" dirty="0" smtClean="0"/>
              <a:t>Cosmetics&amp; Clothes are </a:t>
            </a:r>
            <a:r>
              <a:rPr lang="en-US" sz="2400" dirty="0"/>
              <a:t>the highest selling </a:t>
            </a:r>
            <a:r>
              <a:rPr lang="en-US" sz="2400" dirty="0" smtClean="0"/>
              <a:t>products followed by Office supplies  </a:t>
            </a:r>
            <a:r>
              <a:rPr lang="en-US" sz="2400" dirty="0"/>
              <a:t>in domestic </a:t>
            </a:r>
            <a:r>
              <a:rPr lang="en-US" sz="2400" dirty="0" smtClean="0"/>
              <a:t>and international markets. </a:t>
            </a:r>
          </a:p>
          <a:p>
            <a:endParaRPr lang="en-US" sz="2400" dirty="0"/>
          </a:p>
          <a:p>
            <a:r>
              <a:rPr lang="en-US" sz="2400" dirty="0" smtClean="0"/>
              <a:t>5</a:t>
            </a:r>
            <a:r>
              <a:rPr lang="en-US" sz="2400" dirty="0" smtClean="0"/>
              <a:t>. </a:t>
            </a:r>
            <a:r>
              <a:rPr lang="en-US" sz="2400" b="1" dirty="0" err="1" smtClean="0"/>
              <a:t>Cosmetics,Household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Office supplies </a:t>
            </a:r>
            <a:r>
              <a:rPr lang="en-US" sz="2400" dirty="0" smtClean="0"/>
              <a:t>are the item types to generate</a:t>
            </a:r>
          </a:p>
          <a:p>
            <a:r>
              <a:rPr lang="en-US" sz="2400" dirty="0" smtClean="0"/>
              <a:t>More Revenue. </a:t>
            </a:r>
          </a:p>
          <a:p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70" y="2805830"/>
            <a:ext cx="4108536" cy="2016690"/>
          </a:xfrm>
        </p:spPr>
        <p:txBody>
          <a:bodyPr/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1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2285</TotalTime>
  <Words>376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DELL</cp:lastModifiedBy>
  <cp:revision>64</cp:revision>
  <dcterms:created xsi:type="dcterms:W3CDTF">2021-12-23T07:21:38Z</dcterms:created>
  <dcterms:modified xsi:type="dcterms:W3CDTF">2023-12-31T07:40:37Z</dcterms:modified>
</cp:coreProperties>
</file>