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7C75-DD37-557F-681C-4BA7FB960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BBC1E-72B5-225A-FF09-4E6037CBB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FD9AE-CBD9-813F-15A0-FEAB863F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7113-CE76-4676-A7D3-C32CA9CADDF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54C5A-999D-77DE-6524-B035FBA3D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71697-6A08-22C0-33E7-DD774CF8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72254-4B48-4855-92BF-3CAF9B4DD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4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46C04-C7CB-C261-0174-BCBF2EA4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DE511-F673-B430-BE1C-D140EA2F5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B00B3-447D-C178-4604-5726610EC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7113-CE76-4676-A7D3-C32CA9CADDF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F326A-4384-5D5D-403D-FBCDE0A59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C54F0-FC2A-067E-3FA3-FA773D84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72254-4B48-4855-92BF-3CAF9B4DD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48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7F72F-B61F-FBF4-A7F7-5ED710D7A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08DA2-63E5-7E2C-F902-CA9573894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6684B-34C4-E61D-4822-BD0958C46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7113-CE76-4676-A7D3-C32CA9CADDF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9ED47-7D2F-0417-5C4D-D71C962D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537EC-C540-7E0E-B07C-1ECD0228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72254-4B48-4855-92BF-3CAF9B4DD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7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86A84-647C-2B57-CA5B-57D5B6F6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5475B-D3FE-C001-DEDD-43384F4D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A0AEC-8EE8-A957-69ED-E8A6CF99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7113-CE76-4676-A7D3-C32CA9CADDF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8B5A4-3312-8952-16CC-FD049B96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FF8B8-7656-06DA-4DD5-745059A7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72254-4B48-4855-92BF-3CAF9B4DD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67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32E4-AD9A-00DB-8233-10425CF75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E465B-1A23-1855-877A-397790D3B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DC7D0-7211-E64A-596E-3AAB83E6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7113-CE76-4676-A7D3-C32CA9CADDF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28645-217C-BBAA-4C16-A6EC2BBFC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CC409-5324-E0D4-A061-E70856D30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72254-4B48-4855-92BF-3CAF9B4DD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80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EEA6E-DC54-4BBF-048C-304DC1F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F3199-12D0-CDAE-0339-684452CF4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84260-8737-A617-B3ED-BF12EA1CB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FE169-DEAD-935F-D7DE-8FA255F1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7113-CE76-4676-A7D3-C32CA9CADDF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8B75F-D242-FD7F-B234-18C571D8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FBEE2-A3C1-DC9B-795B-2465EE05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72254-4B48-4855-92BF-3CAF9B4DD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19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64AB-0008-7FFA-C2B5-89420FFD3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4CC36-B0FD-64D2-1D16-2DB18D528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448CC-3098-3425-37B9-AE4B88E30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7A17F-C8F8-E2F4-3E4F-3C0276A57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1BBEBF-0DD2-A8B2-DEB6-F47B09A7C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9021AF-0420-F041-79D8-2410D1A3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7113-CE76-4676-A7D3-C32CA9CADDF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629FF-C0C4-ABF8-D02E-8B8483FA0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9EB22D-6D12-F313-5C7D-F0182449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72254-4B48-4855-92BF-3CAF9B4DD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15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F577-EF72-A182-BCCA-3ECA0AF4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FE4A7-A145-41DA-5EFF-591521CC8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7113-CE76-4676-A7D3-C32CA9CADDF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181FE-4DBE-0CF6-F4C6-3F68FDC0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5B90C-DB25-52BD-905E-46ED4409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72254-4B48-4855-92BF-3CAF9B4DD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96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BB9404-44B5-C425-A4C2-DB7341FD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7113-CE76-4676-A7D3-C32CA9CADDF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22DE99-4428-0DEE-0743-599509865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B8842-26FC-4707-6EE1-BF0F36E5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72254-4B48-4855-92BF-3CAF9B4DD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9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DBE6-3D5F-C5C0-6735-CE84C128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E2BAD-604D-D007-7E06-04AF6EB6B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1CFF1-22E8-D6DA-C801-5CCE40F95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EAB6A-BFC2-F4FF-BA10-79AB2667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7113-CE76-4676-A7D3-C32CA9CADDF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1501E-8DBA-2284-BE33-AE754D0C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92C85-292E-C139-C991-4B2CF36F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72254-4B48-4855-92BF-3CAF9B4DD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57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A135-780C-92DA-538A-4557FB9F3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31E955-D65F-1CAC-9AAB-69C0B29D8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5E11D-5DF5-B117-0DF6-1C6850C29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32CED-7657-8160-E68F-AD6C02D45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7113-CE76-4676-A7D3-C32CA9CADDF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1D293-B88E-6976-0175-2A7FDBB7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04BC2-FD57-FE7F-98A9-1DEAFEEA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72254-4B48-4855-92BF-3CAF9B4DD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94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5BA19E-E0C3-E37B-1C33-59925CD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3D854-E49D-83EF-AE7E-D5445BE0B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DFBDD-F060-06EA-8A4F-B0C8E4108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B7113-CE76-4676-A7D3-C32CA9CADDF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B5B30-CF2E-FA78-FAAF-F5FA4CB11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DDC6F-9AAA-4789-B39A-620E6278E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72254-4B48-4855-92BF-3CAF9B4DD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5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29DD-B698-782E-A676-9499F84C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151" y="1125416"/>
            <a:ext cx="12318609" cy="1167617"/>
          </a:xfrm>
        </p:spPr>
        <p:txBody>
          <a:bodyPr>
            <a:normAutofit/>
          </a:bodyPr>
          <a:lstStyle/>
          <a:p>
            <a:r>
              <a:rPr lang="en-US" sz="5400" b="1" dirty="0"/>
              <a:t>Cognifyz technologies Internship</a:t>
            </a:r>
            <a:endParaRPr lang="en-IN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CF3F8-3FF0-18EB-A0A8-1AD3C54E1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67475"/>
            <a:ext cx="9144000" cy="787083"/>
          </a:xfrm>
        </p:spPr>
        <p:txBody>
          <a:bodyPr>
            <a:normAutofit/>
          </a:bodyPr>
          <a:lstStyle/>
          <a:p>
            <a:r>
              <a:rPr lang="en-US" sz="4000" b="1" dirty="0"/>
              <a:t>Restaurant Data Analysis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3DF8B-9ABE-B72F-F035-850A9B005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29000"/>
            <a:ext cx="3429001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40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0FEA-5140-35A7-BE23-A040986E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147" y="2595808"/>
            <a:ext cx="10369062" cy="1325563"/>
          </a:xfrm>
        </p:spPr>
        <p:txBody>
          <a:bodyPr>
            <a:noAutofit/>
          </a:bodyPr>
          <a:lstStyle/>
          <a:p>
            <a:r>
              <a:rPr lang="en-US" sz="9600" b="1" dirty="0"/>
              <a:t>Thank you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121943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C02C-3B27-9F59-53A9-9BE1FBCB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4" y="0"/>
            <a:ext cx="11648049" cy="703382"/>
          </a:xfrm>
        </p:spPr>
        <p:txBody>
          <a:bodyPr>
            <a:normAutofit/>
          </a:bodyPr>
          <a:lstStyle/>
          <a:p>
            <a:r>
              <a:rPr lang="en-US" sz="4000" b="1" dirty="0"/>
              <a:t>Level-1 Task 1 &amp; 2 Results</a:t>
            </a:r>
            <a:r>
              <a:rPr lang="en-US" sz="4000" dirty="0"/>
              <a:t>: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B430-2CC2-B821-777F-485834C2F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74" y="1183444"/>
            <a:ext cx="12093526" cy="4885007"/>
          </a:xfrm>
        </p:spPr>
        <p:txBody>
          <a:bodyPr>
            <a:normAutofit/>
          </a:bodyPr>
          <a:lstStyle/>
          <a:p>
            <a:r>
              <a:rPr lang="en-US" dirty="0"/>
              <a:t>Task-1 Objective-1 Result : The top three most common cuisines in the dataset are “</a:t>
            </a:r>
            <a:r>
              <a:rPr lang="en-US" sz="3200" b="1" dirty="0"/>
              <a:t>North Indian, North Indian, Chinese and Chinese”.</a:t>
            </a:r>
          </a:p>
          <a:p>
            <a:r>
              <a:rPr lang="en-US" dirty="0"/>
              <a:t>Task-1 Objective-2 Result : The percentage of restaurants that serve these top three cuisines is </a:t>
            </a:r>
            <a:r>
              <a:rPr lang="en-US" sz="3200" b="1" dirty="0"/>
              <a:t>16.93%</a:t>
            </a:r>
            <a:r>
              <a:rPr lang="en-US" dirty="0"/>
              <a:t>.</a:t>
            </a:r>
          </a:p>
          <a:p>
            <a:r>
              <a:rPr lang="en-US" dirty="0"/>
              <a:t>Task-2 Objective-1 Result : The city with highest number of restaurants in the dataset is</a:t>
            </a:r>
            <a:r>
              <a:rPr lang="en-US" sz="3200" b="1" dirty="0"/>
              <a:t> “New Delhi”.</a:t>
            </a:r>
          </a:p>
          <a:p>
            <a:r>
              <a:rPr lang="en-US" dirty="0"/>
              <a:t>Task-2 Objective-2 Result : The Average rating for restaurants in each city is between </a:t>
            </a:r>
            <a:r>
              <a:rPr lang="en-US" sz="3200" b="1" dirty="0"/>
              <a:t>“2.5 – 4.5”. </a:t>
            </a:r>
          </a:p>
          <a:p>
            <a:r>
              <a:rPr lang="en-US" dirty="0"/>
              <a:t>Task-2 Objective-3 Result : </a:t>
            </a:r>
            <a:r>
              <a:rPr lang="en-US" sz="3200" b="1" dirty="0"/>
              <a:t>“Inner City</a:t>
            </a:r>
            <a:r>
              <a:rPr lang="en-US" b="1" dirty="0"/>
              <a:t>” </a:t>
            </a:r>
            <a:r>
              <a:rPr lang="en-US" dirty="0"/>
              <a:t>is the city with the highest average rating of </a:t>
            </a:r>
            <a:r>
              <a:rPr lang="en-US" sz="3200" b="1" dirty="0"/>
              <a:t>“4.9”.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3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2962-FD86-235A-E9AC-DECC1487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" y="63458"/>
            <a:ext cx="10515600" cy="732155"/>
          </a:xfrm>
        </p:spPr>
        <p:txBody>
          <a:bodyPr>
            <a:normAutofit/>
          </a:bodyPr>
          <a:lstStyle/>
          <a:p>
            <a:r>
              <a:rPr lang="en-US" sz="4000" b="1" dirty="0"/>
              <a:t>Level-1 Task 3 &amp; 4 Results:</a:t>
            </a:r>
            <a:endParaRPr lang="en-IN" sz="40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3B21B-079F-F8E7-AC73-F7566BA89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899" y="1324574"/>
            <a:ext cx="10515600" cy="34747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Task-3 Objective-1 Result : Created histogram or bar chart to visualize the distribution of price ranges among the restaurants.</a:t>
            </a:r>
          </a:p>
          <a:p>
            <a:r>
              <a:rPr lang="en-US" dirty="0"/>
              <a:t>Task-3 Objective-2 Result : The percentage of restaurants in each price range category are calculated.</a:t>
            </a:r>
          </a:p>
          <a:p>
            <a:r>
              <a:rPr lang="en-US" dirty="0"/>
              <a:t>Task-4 Objective-1 Result : The percentage of restaurants that offer online delivery is </a:t>
            </a:r>
            <a:r>
              <a:rPr lang="en-US" sz="3200" b="1" dirty="0"/>
              <a:t>“25.66%”.</a:t>
            </a:r>
          </a:p>
          <a:p>
            <a:r>
              <a:rPr lang="en-US" dirty="0"/>
              <a:t>Task-4 Objective-2 Result : Average rating of restaurants with delivery is </a:t>
            </a:r>
            <a:r>
              <a:rPr lang="en-US" sz="3200" b="1" dirty="0"/>
              <a:t>“3.25” </a:t>
            </a:r>
            <a:r>
              <a:rPr lang="en-US" dirty="0"/>
              <a:t>&amp; Average rating of restaurants without delivery is </a:t>
            </a:r>
            <a:r>
              <a:rPr lang="en-US" sz="3200" b="1" dirty="0"/>
              <a:t>“2.46”.</a:t>
            </a:r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759D5F-3269-CBD3-B77C-B63A58EAF419}"/>
              </a:ext>
            </a:extLst>
          </p:cNvPr>
          <p:cNvSpPr txBox="1">
            <a:spLocks/>
          </p:cNvSpPr>
          <p:nvPr/>
        </p:nvSpPr>
        <p:spPr>
          <a:xfrm>
            <a:off x="528711" y="8862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65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E46E-ECCF-C0B8-AD99-4F66AC681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0"/>
            <a:ext cx="10515600" cy="648678"/>
          </a:xfrm>
        </p:spPr>
        <p:txBody>
          <a:bodyPr>
            <a:normAutofit/>
          </a:bodyPr>
          <a:lstStyle/>
          <a:p>
            <a:r>
              <a:rPr lang="en-US" sz="4000" b="1" dirty="0"/>
              <a:t>Level-2 Task 1 &amp; 2 Results: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2A75B-FAF6-918D-967F-A8F4A606F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221" y="1153551"/>
            <a:ext cx="12085320" cy="3929626"/>
          </a:xfrm>
        </p:spPr>
        <p:txBody>
          <a:bodyPr/>
          <a:lstStyle/>
          <a:p>
            <a:r>
              <a:rPr lang="en-US" dirty="0"/>
              <a:t>Task-1 Objective-1 Result :  </a:t>
            </a:r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Analyzed the distribution of aggregate ratings and the most common aggregate rating lies between </a:t>
            </a:r>
            <a:r>
              <a:rPr lang="en-US" sz="32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“1.5 – 5”.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Task-1 Objective-2 Result : The average number of votes received by restaurants is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</a:rPr>
              <a:t>“156”.</a:t>
            </a:r>
          </a:p>
          <a:p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Task-2 Objective-1 Result : The most common combination of Cuisines are </a:t>
            </a:r>
            <a:r>
              <a:rPr lang="en-US" sz="32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“North Indian ,Chinese and Fast food”.</a:t>
            </a:r>
          </a:p>
          <a:p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Task-2 Objective-2 Result : Determined the Cuisine combination having higher ratings and plotted bar chart.</a:t>
            </a:r>
            <a:endParaRPr lang="en-US" b="1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066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6445-DE4D-DB4C-3383-7F513BFA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6" y="73634"/>
            <a:ext cx="10515600" cy="613191"/>
          </a:xfrm>
        </p:spPr>
        <p:txBody>
          <a:bodyPr>
            <a:noAutofit/>
          </a:bodyPr>
          <a:lstStyle/>
          <a:p>
            <a:r>
              <a:rPr lang="en-US" sz="4000" b="1" dirty="0"/>
              <a:t>Level-2 Task 3 &amp; 4 Results: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8699C-5763-703C-55D2-5DE8EA11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87" y="1277667"/>
            <a:ext cx="12000914" cy="3857040"/>
          </a:xfrm>
        </p:spPr>
        <p:txBody>
          <a:bodyPr>
            <a:normAutofit/>
          </a:bodyPr>
          <a:lstStyle/>
          <a:p>
            <a:r>
              <a:rPr lang="en-US" dirty="0"/>
              <a:t>Task-3 Objective-1 Result : Plotted the locations of restaurants on a map using longitude and latitude coordinates.</a:t>
            </a:r>
          </a:p>
          <a:p>
            <a:r>
              <a:rPr lang="en-US" dirty="0"/>
              <a:t>Task-3 Objective-2 Result : Identified patterns or clusters of restaurants in specific areas.</a:t>
            </a:r>
          </a:p>
          <a:p>
            <a:r>
              <a:rPr lang="en-US" dirty="0"/>
              <a:t>Task-4 Objective-1 Result : Identified restaurant chains present in the dataset by the view number of outlets.</a:t>
            </a:r>
          </a:p>
          <a:p>
            <a:r>
              <a:rPr lang="en-US" dirty="0"/>
              <a:t>Task-4 Objective-2 Result : Analyzed the ratings and popularity of different restaurant chains in different aspects.</a:t>
            </a:r>
          </a:p>
        </p:txBody>
      </p:sp>
    </p:spTree>
    <p:extLst>
      <p:ext uri="{BB962C8B-B14F-4D97-AF65-F5344CB8AC3E}">
        <p14:creationId xmlns:p14="http://schemas.microsoft.com/office/powerpoint/2010/main" val="429438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FC89-CF72-4592-5AA4-37C90F72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3" y="0"/>
            <a:ext cx="10529666" cy="619613"/>
          </a:xfrm>
        </p:spPr>
        <p:txBody>
          <a:bodyPr>
            <a:noAutofit/>
          </a:bodyPr>
          <a:lstStyle/>
          <a:p>
            <a:r>
              <a:rPr lang="en-US" sz="4000" b="1" dirty="0"/>
              <a:t>Level-3 Task 1 Results: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9C650-532A-799D-BECD-6CE7831F3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73" y="1154186"/>
            <a:ext cx="11995053" cy="42234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Task-1 Objective-1 Result : Analyzed the text reviews to identify the most common positive and negative keywords </a:t>
            </a:r>
          </a:p>
          <a:p>
            <a:pPr marL="3657600" lvl="8" indent="0">
              <a:buNone/>
            </a:pPr>
            <a:r>
              <a:rPr lang="en-US" sz="2400" dirty="0"/>
              <a:t>Most Positive Keywords are </a:t>
            </a:r>
            <a:r>
              <a:rPr lang="en-US" sz="3000" b="1" dirty="0"/>
              <a:t>“Average,good &amp; Excellent”</a:t>
            </a:r>
          </a:p>
          <a:p>
            <a:pPr marL="3657600" lvl="8" indent="0">
              <a:buNone/>
            </a:pPr>
            <a:r>
              <a:rPr lang="en-US" sz="2400" dirty="0"/>
              <a:t>Most Negative Keywords </a:t>
            </a:r>
            <a:r>
              <a:rPr lang="en-US" sz="2800" dirty="0"/>
              <a:t>are </a:t>
            </a:r>
            <a:r>
              <a:rPr lang="en-US" sz="3000" b="1" dirty="0"/>
              <a:t>“</a:t>
            </a:r>
            <a:r>
              <a:rPr lang="en-US" sz="3000" dirty="0"/>
              <a:t> </a:t>
            </a:r>
            <a:r>
              <a:rPr lang="en-US" sz="3000" b="1" dirty="0"/>
              <a:t>Poor &amp; Not rated”</a:t>
            </a:r>
            <a:endParaRPr lang="en-US" sz="3000" dirty="0"/>
          </a:p>
          <a:p>
            <a:r>
              <a:rPr lang="en-US" dirty="0"/>
              <a:t>Task-1 Objective-2 Result : Calculated the average length of reviews and explored if a relationship between review length and rating by plotting scatter plot between Aggregate rating and rating text.</a:t>
            </a:r>
          </a:p>
          <a:p>
            <a:pPr marL="3657600" lvl="8" indent="0">
              <a:buNone/>
            </a:pPr>
            <a:r>
              <a:rPr lang="en-US" dirty="0"/>
              <a:t> </a:t>
            </a:r>
            <a:r>
              <a:rPr lang="en-US" sz="2400" dirty="0"/>
              <a:t>Average Review length is </a:t>
            </a:r>
            <a:r>
              <a:rPr lang="en-US" sz="2800" b="1" dirty="0"/>
              <a:t>“1.38 words”</a:t>
            </a:r>
          </a:p>
          <a:p>
            <a:pPr marL="3657600" lvl="8" indent="0">
              <a:buNone/>
            </a:pPr>
            <a:r>
              <a:rPr lang="en-US" sz="2400" dirty="0"/>
              <a:t> Average Aggregate rating </a:t>
            </a:r>
            <a:r>
              <a:rPr lang="en-US" sz="2800" dirty="0"/>
              <a:t>is </a:t>
            </a:r>
            <a:r>
              <a:rPr lang="en-US" sz="2800" b="1" dirty="0"/>
              <a:t>“2.67”</a:t>
            </a:r>
            <a:endParaRPr lang="en-US" sz="2800" dirty="0"/>
          </a:p>
          <a:p>
            <a:pPr marL="3657600" lvl="8" indent="0">
              <a:buNone/>
            </a:pPr>
            <a:r>
              <a:rPr lang="en-US" dirty="0"/>
              <a:t>					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38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3115-56FB-0DF4-7D47-A7B1108A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6" y="0"/>
            <a:ext cx="10515600" cy="746223"/>
          </a:xfrm>
        </p:spPr>
        <p:txBody>
          <a:bodyPr>
            <a:normAutofit/>
          </a:bodyPr>
          <a:lstStyle/>
          <a:p>
            <a:r>
              <a:rPr lang="en-US" sz="4000" b="1" dirty="0"/>
              <a:t>Level-3 Task-2 Results: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D6E7E-16B1-E06A-6D69-8B31DC4F9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86" y="1375458"/>
            <a:ext cx="12192000" cy="2619767"/>
          </a:xfrm>
        </p:spPr>
        <p:txBody>
          <a:bodyPr>
            <a:normAutofit fontScale="92500"/>
          </a:bodyPr>
          <a:lstStyle/>
          <a:p>
            <a:r>
              <a:rPr lang="en-US" dirty="0"/>
              <a:t>Task-2 Objective-1 Result : Identified the restaurants with the highest and lowest number of votes:</a:t>
            </a:r>
            <a:endParaRPr lang="en-US" sz="1800" dirty="0"/>
          </a:p>
          <a:p>
            <a:pPr marL="201168" lvl="1" indent="0">
              <a:buNone/>
            </a:pPr>
            <a:r>
              <a:rPr lang="en-US" sz="2200" dirty="0"/>
              <a:t>	                             Restaurant with the highest number of votes is </a:t>
            </a:r>
            <a:r>
              <a:rPr lang="en-US" sz="2800" b="1" dirty="0"/>
              <a:t>“Toit” </a:t>
            </a:r>
            <a:r>
              <a:rPr lang="en-US" sz="2200" dirty="0"/>
              <a:t>with 10934 votes.</a:t>
            </a:r>
          </a:p>
          <a:p>
            <a:pPr marL="201168" lvl="1" indent="0">
              <a:buNone/>
            </a:pPr>
            <a:r>
              <a:rPr lang="en-US" sz="2200" dirty="0"/>
              <a:t>	 	             </a:t>
            </a:r>
            <a:r>
              <a:rPr lang="en-US" sz="2000" dirty="0"/>
              <a:t>Restaurant with the lowest number of votes is </a:t>
            </a:r>
            <a:r>
              <a:rPr lang="en-US" sz="2800" b="1" dirty="0"/>
              <a:t>“ Sri Vinayaga Restaurant</a:t>
            </a:r>
            <a:r>
              <a:rPr lang="en-US" sz="2000" b="1" dirty="0"/>
              <a:t>” </a:t>
            </a:r>
            <a:r>
              <a:rPr lang="en-US" sz="2000" dirty="0"/>
              <a:t>with 0 votes.</a:t>
            </a:r>
          </a:p>
          <a:p>
            <a:r>
              <a:rPr lang="en-US" dirty="0"/>
              <a:t>Task-2 Objective-2 Result : Analyzed the correlation between the number of votes and the rating of a restaurant by plotting scatter plot between votes and Aggregate ratings.</a:t>
            </a:r>
          </a:p>
          <a:p>
            <a:pPr marL="1828800" lvl="4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574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CDC3F-BBB9-B47D-8074-E4CA8203B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18256"/>
            <a:ext cx="10515600" cy="853942"/>
          </a:xfrm>
        </p:spPr>
        <p:txBody>
          <a:bodyPr>
            <a:normAutofit/>
          </a:bodyPr>
          <a:lstStyle/>
          <a:p>
            <a:r>
              <a:rPr lang="en-US" sz="4000" b="1" dirty="0"/>
              <a:t>Level-3 Task-3 Results: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B456C-E82C-D408-EDF7-36462847E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5" y="1389186"/>
            <a:ext cx="10515600" cy="20398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Task-3 Objective-1 Result : Analyzed if the relationship between the price range and the availability of online delivery and table booking by plotting box charts.</a:t>
            </a:r>
          </a:p>
          <a:p>
            <a:r>
              <a:rPr lang="en-US" dirty="0"/>
              <a:t>Task-3 Objective-2 Result : Determined if higher-priced restaurants are more likely to offer these services by plotting bar charts.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245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8630-3D44-D6A8-A5AF-96ABE84F1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48" y="92100"/>
            <a:ext cx="10650415" cy="850436"/>
          </a:xfrm>
        </p:spPr>
        <p:txBody>
          <a:bodyPr/>
          <a:lstStyle/>
          <a:p>
            <a:r>
              <a:rPr lang="en-US" b="1" dirty="0"/>
              <a:t>NOTE: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01218-79D0-7EC8-118D-0D3096F70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8" y="1084519"/>
            <a:ext cx="11507372" cy="1363260"/>
          </a:xfrm>
        </p:spPr>
        <p:txBody>
          <a:bodyPr>
            <a:normAutofit fontScale="92500"/>
          </a:bodyPr>
          <a:lstStyle/>
          <a:p>
            <a:r>
              <a:rPr lang="en-US" dirty="0"/>
              <a:t>Refer to the attached code PDF to view the graphs (or) diagrams those are not included in this report.</a:t>
            </a:r>
          </a:p>
          <a:p>
            <a:r>
              <a:rPr lang="en-US" dirty="0"/>
              <a:t>The PDF file is also zipped in the folder with the file name </a:t>
            </a:r>
            <a:r>
              <a:rPr lang="en-US" b="1" dirty="0"/>
              <a:t>“Cognifyz_Internship”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86618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632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Cognifyz technologies Internship</vt:lpstr>
      <vt:lpstr>Level-1 Task 1 &amp; 2 Results:</vt:lpstr>
      <vt:lpstr>Level-1 Task 3 &amp; 4 Results:</vt:lpstr>
      <vt:lpstr>Level-2 Task 1 &amp; 2 Results:</vt:lpstr>
      <vt:lpstr>Level-2 Task 3 &amp; 4 Results:</vt:lpstr>
      <vt:lpstr>Level-3 Task 1 Results:</vt:lpstr>
      <vt:lpstr>Level-3 Task-2 Results:</vt:lpstr>
      <vt:lpstr>Level-3 Task-3 Results:</vt:lpstr>
      <vt:lpstr>NOTE: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Cognifyz technologies Intership</dc:title>
  <dc:creator>Padamati Gayathri Bhaskar</dc:creator>
  <cp:lastModifiedBy>Padamati Gayathri Bhaskar</cp:lastModifiedBy>
  <cp:revision>14</cp:revision>
  <dcterms:created xsi:type="dcterms:W3CDTF">2024-04-19T10:42:30Z</dcterms:created>
  <dcterms:modified xsi:type="dcterms:W3CDTF">2024-04-22T05:10:37Z</dcterms:modified>
</cp:coreProperties>
</file>