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302" r:id="rId6"/>
    <p:sldId id="303" r:id="rId7"/>
    <p:sldId id="300" r:id="rId8"/>
    <p:sldId id="294" r:id="rId9"/>
    <p:sldId id="296" r:id="rId10"/>
    <p:sldId id="297" r:id="rId11"/>
    <p:sldId id="301" r:id="rId12"/>
    <p:sldId id="298" r:id="rId13"/>
    <p:sldId id="259" r:id="rId14"/>
    <p:sldId id="304" r:id="rId15"/>
    <p:sldId id="299" r:id="rId16"/>
    <p:sldId id="263" r:id="rId17"/>
    <p:sldId id="264" r:id="rId18"/>
    <p:sldId id="265" r:id="rId19"/>
    <p:sldId id="295" r:id="rId20"/>
    <p:sldId id="267" r:id="rId21"/>
    <p:sldId id="268" r:id="rId22"/>
    <p:sldId id="269" r:id="rId23"/>
    <p:sldId id="279" r:id="rId24"/>
    <p:sldId id="270" r:id="rId25"/>
    <p:sldId id="271" r:id="rId26"/>
    <p:sldId id="272" r:id="rId27"/>
    <p:sldId id="273" r:id="rId28"/>
    <p:sldId id="274" r:id="rId29"/>
    <p:sldId id="275" r:id="rId30"/>
    <p:sldId id="280" r:id="rId31"/>
    <p:sldId id="281" r:id="rId32"/>
    <p:sldId id="282" r:id="rId33"/>
    <p:sldId id="283" r:id="rId34"/>
    <p:sldId id="284" r:id="rId35"/>
    <p:sldId id="285" r:id="rId36"/>
    <p:sldId id="286" r:id="rId37"/>
    <p:sldId id="287" r:id="rId38"/>
    <p:sldId id="288" r:id="rId39"/>
    <p:sldId id="289" r:id="rId40"/>
    <p:sldId id="293" r:id="rId41"/>
    <p:sldId id="290" r:id="rId42"/>
    <p:sldId id="291" r:id="rId43"/>
    <p:sldId id="29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E5E0B-61A8-4B98-AFB4-19EE53DDBC81}" v="1" dt="2024-01-21T12:23:03.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SALI KIRAN KUMAR 21BCE8262" userId="S::kiran.21bce8262@vitapstudent.ac.in::787f10bf-7973-40c9-8b75-d5697b112e5a" providerId="AD" clId="Web-{A3FE5E0B-61A8-4B98-AFB4-19EE53DDBC81}"/>
    <pc:docChg chg="modSld">
      <pc:chgData name="KAMSALI KIRAN KUMAR 21BCE8262" userId="S::kiran.21bce8262@vitapstudent.ac.in::787f10bf-7973-40c9-8b75-d5697b112e5a" providerId="AD" clId="Web-{A3FE5E0B-61A8-4B98-AFB4-19EE53DDBC81}" dt="2024-01-21T12:23:03.163" v="0"/>
      <pc:docMkLst>
        <pc:docMk/>
      </pc:docMkLst>
      <pc:sldChg chg="modSp">
        <pc:chgData name="KAMSALI KIRAN KUMAR 21BCE8262" userId="S::kiran.21bce8262@vitapstudent.ac.in::787f10bf-7973-40c9-8b75-d5697b112e5a" providerId="AD" clId="Web-{A3FE5E0B-61A8-4B98-AFB4-19EE53DDBC81}" dt="2024-01-21T12:23:03.163" v="0"/>
        <pc:sldMkLst>
          <pc:docMk/>
          <pc:sldMk cId="2251292974" sldId="304"/>
        </pc:sldMkLst>
        <pc:picChg chg="mod">
          <ac:chgData name="KAMSALI KIRAN KUMAR 21BCE8262" userId="S::kiran.21bce8262@vitapstudent.ac.in::787f10bf-7973-40c9-8b75-d5697b112e5a" providerId="AD" clId="Web-{A3FE5E0B-61A8-4B98-AFB4-19EE53DDBC81}" dt="2024-01-21T12:23:03.163" v="0"/>
          <ac:picMkLst>
            <pc:docMk/>
            <pc:sldMk cId="2251292974" sldId="304"/>
            <ac:picMk id="3" creationId="{DA9C366B-703F-BAD4-5FED-C59DE4B9B8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383BDC-EE9E-409D-B529-F203F73346FA}" type="datetimeFigureOut">
              <a:rPr lang="en-US" smtClean="0"/>
              <a:pPr/>
              <a:t>1/21/2024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E3798-9442-4929-9F19-D59BB68646E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1413" y="685800"/>
            <a:ext cx="4573587" cy="3430588"/>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685032" y="4344750"/>
            <a:ext cx="5486400" cy="4114658"/>
          </a:xfrm>
          <a:prstGeom prst="rect">
            <a:avLst/>
          </a:prstGeom>
          <a:noFill/>
          <a:ln>
            <a:miter lim="800000"/>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B4AFC1C-0BD8-4DB6-967B-6887FE0B5365}" type="datetimeFigureOut">
              <a:rPr lang="en-US" smtClean="0"/>
              <a:pPr/>
              <a:t>1/21/2024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4AFC1C-0BD8-4DB6-967B-6887FE0B5365}" type="datetimeFigureOut">
              <a:rPr lang="en-US" smtClean="0"/>
              <a:pPr/>
              <a:t>1/21/2024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4AFC1C-0BD8-4DB6-967B-6887FE0B5365}" type="datetimeFigureOut">
              <a:rPr lang="en-US" smtClean="0"/>
              <a:pPr/>
              <a:t>1/21/2024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4AFC1C-0BD8-4DB6-967B-6887FE0B5365}" type="datetimeFigureOut">
              <a:rPr lang="en-US" smtClean="0"/>
              <a:pPr/>
              <a:t>1/21/2024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AFC1C-0BD8-4DB6-967B-6887FE0B5365}" type="datetimeFigureOut">
              <a:rPr lang="en-US" smtClean="0"/>
              <a:pPr/>
              <a:t>1/21/2024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B4AFC1C-0BD8-4DB6-967B-6887FE0B5365}" type="datetimeFigureOut">
              <a:rPr lang="en-US" smtClean="0"/>
              <a:pPr/>
              <a:t>1/21/2024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B4AFC1C-0BD8-4DB6-967B-6887FE0B5365}" type="datetimeFigureOut">
              <a:rPr lang="en-US" smtClean="0"/>
              <a:pPr/>
              <a:t>1/21/2024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4AFC1C-0BD8-4DB6-967B-6887FE0B5365}" type="datetimeFigureOut">
              <a:rPr lang="en-US" smtClean="0"/>
              <a:pPr/>
              <a:t>1/21/2024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AFC1C-0BD8-4DB6-967B-6887FE0B5365}" type="datetimeFigureOut">
              <a:rPr lang="en-US" smtClean="0"/>
              <a:pPr/>
              <a:t>1/21/2024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AFC1C-0BD8-4DB6-967B-6887FE0B5365}" type="datetimeFigureOut">
              <a:rPr lang="en-US" smtClean="0"/>
              <a:pPr/>
              <a:t>1/21/2024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4AFC1C-0BD8-4DB6-967B-6887FE0B5365}" type="datetimeFigureOut">
              <a:rPr lang="en-US" smtClean="0"/>
              <a:pPr/>
              <a:t>1/21/2024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3E464A-9FDA-4CC7-BA2F-0F6FF220AC8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AFC1C-0BD8-4DB6-967B-6887FE0B5365}" type="datetimeFigureOut">
              <a:rPr lang="en-US" smtClean="0"/>
              <a:pPr/>
              <a:t>1/21/2024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E464A-9FDA-4CC7-BA2F-0F6FF220AC8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www.nltk.org/api/nltk.stem.htm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michael-fuchs-python.netlify.app/2021/06/16/nlp-text-pre-processing-vi-word-remova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a:latin typeface="Times New Roman" pitchFamily="18" charset="0"/>
                <a:cs typeface="Times New Roman" pitchFamily="18" charset="0"/>
              </a:rPr>
              <a:t>Module No. 1</a:t>
            </a:r>
            <a:br>
              <a:rPr lang="en-IN" b="1">
                <a:latin typeface="Times New Roman" pitchFamily="18" charset="0"/>
                <a:cs typeface="Times New Roman" pitchFamily="18" charset="0"/>
              </a:rPr>
            </a:br>
            <a:r>
              <a:rPr lang="en-IN" b="1">
                <a:latin typeface="Times New Roman" pitchFamily="18" charset="0"/>
                <a:cs typeface="Times New Roman" pitchFamily="18" charset="0"/>
              </a:rPr>
              <a:t>Introduction to NLP </a:t>
            </a:r>
            <a:endParaRPr lang="en-IN">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4800">
                <a:solidFill>
                  <a:schemeClr val="tx1"/>
                </a:solidFill>
              </a:rPr>
              <a:t>LECTURE 1</a:t>
            </a:r>
            <a:endParaRPr lang="en-IN" sz="48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214290"/>
            <a:ext cx="8702978" cy="60722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9C366B-703F-BAD4-5FED-C59DE4B9B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836712"/>
            <a:ext cx="5816600" cy="5092700"/>
          </a:xfrm>
          <a:prstGeom prst="rect">
            <a:avLst/>
          </a:prstGeom>
          <a:ln>
            <a:noFill/>
          </a:ln>
          <a:effectLst>
            <a:softEdge rad="112500"/>
          </a:effectLst>
        </p:spPr>
      </p:pic>
    </p:spTree>
    <p:extLst>
      <p:ext uri="{BB962C8B-B14F-4D97-AF65-F5344CB8AC3E}">
        <p14:creationId xmlns:p14="http://schemas.microsoft.com/office/powerpoint/2010/main" val="225129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286808" cy="2308324"/>
          </a:xfrm>
          <a:prstGeom prst="rect">
            <a:avLst/>
          </a:prstGeom>
        </p:spPr>
        <p:txBody>
          <a:bodyPr wrap="square">
            <a:spAutoFit/>
          </a:bodyPr>
          <a:lstStyle/>
          <a:p>
            <a:r>
              <a:rPr lang="en-IN" sz="2400">
                <a:solidFill>
                  <a:srgbClr val="FF0000"/>
                </a:solidFill>
                <a:latin typeface="Times New Roman" pitchFamily="18" charset="0"/>
                <a:cs typeface="Times New Roman" pitchFamily="18" charset="0"/>
              </a:rPr>
              <a:t>Why is NLP today important?</a:t>
            </a:r>
          </a:p>
          <a:p>
            <a:endParaRPr lang="en-IN" sz="2400">
              <a:solidFill>
                <a:srgbClr val="FF0000"/>
              </a:solidFill>
              <a:latin typeface="Times New Roman" pitchFamily="18" charset="0"/>
              <a:cs typeface="Times New Roman" pitchFamily="18" charset="0"/>
            </a:endParaRPr>
          </a:p>
          <a:p>
            <a:pPr algn="just"/>
            <a:r>
              <a:rPr lang="en-IN" sz="2400">
                <a:latin typeface="Times New Roman" pitchFamily="18" charset="0"/>
                <a:cs typeface="Times New Roman" pitchFamily="18" charset="0"/>
              </a:rPr>
              <a:t>NLP is important because it helps resolve ambiguity in language and adds useful numeric structure to the data for many downstream applications, such as speech recognition or text analytics</a:t>
            </a:r>
          </a:p>
        </p:txBody>
      </p:sp>
      <p:sp>
        <p:nvSpPr>
          <p:cNvPr id="3" name="Rectangle 2"/>
          <p:cNvSpPr/>
          <p:nvPr/>
        </p:nvSpPr>
        <p:spPr>
          <a:xfrm>
            <a:off x="500034" y="2928934"/>
            <a:ext cx="8072494" cy="2677656"/>
          </a:xfrm>
          <a:prstGeom prst="rect">
            <a:avLst/>
          </a:prstGeom>
        </p:spPr>
        <p:txBody>
          <a:bodyPr wrap="square">
            <a:spAutoFit/>
          </a:bodyPr>
          <a:lstStyle/>
          <a:p>
            <a:r>
              <a:rPr lang="en-IN" sz="2400">
                <a:solidFill>
                  <a:srgbClr val="FF0000"/>
                </a:solidFill>
                <a:latin typeface="Times New Roman" pitchFamily="18" charset="0"/>
                <a:cs typeface="Times New Roman" pitchFamily="18" charset="0"/>
              </a:rPr>
              <a:t>How NLP is changing the world?</a:t>
            </a:r>
          </a:p>
          <a:p>
            <a:endParaRPr lang="en-IN" sz="2400">
              <a:solidFill>
                <a:srgbClr val="FF0000"/>
              </a:solidFill>
              <a:latin typeface="Times New Roman" pitchFamily="18" charset="0"/>
              <a:cs typeface="Times New Roman" pitchFamily="18" charset="0"/>
            </a:endParaRPr>
          </a:p>
          <a:p>
            <a:pPr algn="just"/>
            <a:r>
              <a:rPr lang="en-IN" sz="2400">
                <a:latin typeface="Times New Roman" pitchFamily="18" charset="0"/>
                <a:cs typeface="Times New Roman" pitchFamily="18" charset="0"/>
              </a:rPr>
              <a:t>NLP has been used in applications such as voice recognition, speech recognition, speech synthesis, text-to-speech systems, machine translation, information retrieval and summarization. Machines and humans continue to collaborate and learn from each other.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85720" y="500042"/>
            <a:ext cx="8378408" cy="550072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85720" y="357166"/>
            <a:ext cx="8722834" cy="600079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85720" y="285728"/>
            <a:ext cx="8572560" cy="60722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0034" y="642918"/>
            <a:ext cx="7896225" cy="55007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85720" y="1772816"/>
            <a:ext cx="8395003" cy="465658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357158" y="428604"/>
            <a:ext cx="8615373" cy="585791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285720" y="428604"/>
            <a:ext cx="8454758" cy="571504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12DABD-6984-068B-9EE4-B32A93D272FA}"/>
              </a:ext>
            </a:extLst>
          </p:cNvPr>
          <p:cNvPicPr>
            <a:picLocks noChangeAspect="1"/>
          </p:cNvPicPr>
          <p:nvPr/>
        </p:nvPicPr>
        <p:blipFill>
          <a:blip r:embed="rId2"/>
          <a:stretch>
            <a:fillRect/>
          </a:stretch>
        </p:blipFill>
        <p:spPr>
          <a:xfrm>
            <a:off x="0" y="773240"/>
            <a:ext cx="9144000" cy="5311520"/>
          </a:xfrm>
          <a:prstGeom prst="rect">
            <a:avLst/>
          </a:prstGeom>
        </p:spPr>
      </p:pic>
    </p:spTree>
    <p:extLst>
      <p:ext uri="{BB962C8B-B14F-4D97-AF65-F5344CB8AC3E}">
        <p14:creationId xmlns:p14="http://schemas.microsoft.com/office/powerpoint/2010/main" val="1595856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214290"/>
            <a:ext cx="8358246" cy="635798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85720" y="214290"/>
            <a:ext cx="8481792" cy="621510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357157" y="357166"/>
            <a:ext cx="8374377" cy="592935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357158" y="357166"/>
            <a:ext cx="8275551" cy="614366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357158" y="428604"/>
            <a:ext cx="8310040" cy="528641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214282" y="214290"/>
            <a:ext cx="8501122" cy="550072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85720" y="357166"/>
            <a:ext cx="8566335" cy="478634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6858048" cy="5632311"/>
          </a:xfrm>
          <a:prstGeom prst="rect">
            <a:avLst/>
          </a:prstGeom>
        </p:spPr>
        <p:txBody>
          <a:bodyPr wrap="square">
            <a:spAutoFit/>
          </a:bodyPr>
          <a:lstStyle/>
          <a:p>
            <a:r>
              <a:rPr lang="en-IN" sz="4000" u="sng">
                <a:solidFill>
                  <a:srgbClr val="FF0000"/>
                </a:solidFill>
                <a:latin typeface="Times New Roman" pitchFamily="18" charset="0"/>
                <a:cs typeface="Times New Roman" pitchFamily="18" charset="0"/>
              </a:rPr>
              <a:t>Text Wrangling</a:t>
            </a:r>
          </a:p>
          <a:p>
            <a:pPr lvl="1">
              <a:buFont typeface="Arial" pitchFamily="34" charset="0"/>
              <a:buChar char="•"/>
            </a:pPr>
            <a:r>
              <a:rPr lang="en-IN" sz="4000">
                <a:latin typeface="Times New Roman" pitchFamily="18" charset="0"/>
                <a:cs typeface="Times New Roman" pitchFamily="18" charset="0"/>
              </a:rPr>
              <a:t>Text cleansing</a:t>
            </a:r>
          </a:p>
          <a:p>
            <a:pPr lvl="1">
              <a:buFont typeface="Arial" pitchFamily="34" charset="0"/>
              <a:buChar char="•"/>
            </a:pPr>
            <a:r>
              <a:rPr lang="en-IN" sz="4000">
                <a:latin typeface="Times New Roman" pitchFamily="18" charset="0"/>
                <a:cs typeface="Times New Roman" pitchFamily="18" charset="0"/>
              </a:rPr>
              <a:t> Sentence splitter</a:t>
            </a:r>
          </a:p>
          <a:p>
            <a:pPr lvl="1">
              <a:buFont typeface="Arial" pitchFamily="34" charset="0"/>
              <a:buChar char="•"/>
            </a:pPr>
            <a:r>
              <a:rPr lang="en-IN" sz="4000">
                <a:latin typeface="Times New Roman" pitchFamily="18" charset="0"/>
                <a:cs typeface="Times New Roman" pitchFamily="18" charset="0"/>
              </a:rPr>
              <a:t> Tokenization</a:t>
            </a:r>
          </a:p>
          <a:p>
            <a:pPr lvl="1">
              <a:buFont typeface="Arial" pitchFamily="34" charset="0"/>
              <a:buChar char="•"/>
            </a:pPr>
            <a:r>
              <a:rPr lang="en-IN" sz="4000">
                <a:latin typeface="Times New Roman" pitchFamily="18" charset="0"/>
                <a:cs typeface="Times New Roman" pitchFamily="18" charset="0"/>
              </a:rPr>
              <a:t>Stemming</a:t>
            </a:r>
          </a:p>
          <a:p>
            <a:pPr lvl="1">
              <a:buFont typeface="Arial" pitchFamily="34" charset="0"/>
              <a:buChar char="•"/>
            </a:pPr>
            <a:r>
              <a:rPr lang="en-IN" sz="4000">
                <a:latin typeface="Times New Roman" pitchFamily="18" charset="0"/>
                <a:cs typeface="Times New Roman" pitchFamily="18" charset="0"/>
              </a:rPr>
              <a:t>Lemmatization</a:t>
            </a:r>
          </a:p>
          <a:p>
            <a:pPr lvl="1">
              <a:buFont typeface="Arial" pitchFamily="34" charset="0"/>
              <a:buChar char="•"/>
            </a:pPr>
            <a:r>
              <a:rPr lang="en-IN" sz="4000">
                <a:latin typeface="Times New Roman" pitchFamily="18" charset="0"/>
                <a:cs typeface="Times New Roman" pitchFamily="18" charset="0"/>
              </a:rPr>
              <a:t>Stop word removal </a:t>
            </a:r>
          </a:p>
          <a:p>
            <a:pPr lvl="1">
              <a:buFont typeface="Arial" pitchFamily="34" charset="0"/>
              <a:buChar char="•"/>
            </a:pPr>
            <a:r>
              <a:rPr lang="en-IN" sz="4000">
                <a:latin typeface="Times New Roman" pitchFamily="18" charset="0"/>
                <a:cs typeface="Times New Roman" pitchFamily="18" charset="0"/>
              </a:rPr>
              <a:t>Rare word removal </a:t>
            </a:r>
          </a:p>
          <a:p>
            <a:pPr lvl="1">
              <a:buFont typeface="Arial" pitchFamily="34" charset="0"/>
              <a:buChar char="•"/>
            </a:pPr>
            <a:r>
              <a:rPr lang="en-IN" sz="4000">
                <a:latin typeface="Times New Roman" pitchFamily="18" charset="0"/>
                <a:cs typeface="Times New Roman" pitchFamily="18" charset="0"/>
              </a:rPr>
              <a:t>Spell correction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2886111"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Text Wrangling</a:t>
            </a:r>
          </a:p>
        </p:txBody>
      </p:sp>
      <p:sp>
        <p:nvSpPr>
          <p:cNvPr id="3" name="Rectangle 2"/>
          <p:cNvSpPr/>
          <p:nvPr/>
        </p:nvSpPr>
        <p:spPr>
          <a:xfrm>
            <a:off x="642910" y="1214422"/>
            <a:ext cx="8143932" cy="4832092"/>
          </a:xfrm>
          <a:prstGeom prst="rect">
            <a:avLst/>
          </a:prstGeom>
        </p:spPr>
        <p:txBody>
          <a:bodyPr wrap="square">
            <a:spAutoFit/>
          </a:bodyPr>
          <a:lstStyle/>
          <a:p>
            <a:pPr algn="just">
              <a:buFont typeface="Arial" pitchFamily="34" charset="0"/>
              <a:buChar char="•"/>
            </a:pPr>
            <a:r>
              <a:rPr lang="en-IN" sz="2200">
                <a:latin typeface="Times New Roman" pitchFamily="18" charset="0"/>
                <a:cs typeface="Times New Roman" pitchFamily="18" charset="0"/>
              </a:rPr>
              <a:t>Wrangling is a process where one transforms “raw” data for making it more suitable for analysis and it will improve the quality of your data. </a:t>
            </a:r>
          </a:p>
          <a:p>
            <a:pPr algn="just">
              <a:buFont typeface="Arial" pitchFamily="34" charset="0"/>
              <a:buChar char="•"/>
            </a:pPr>
            <a:endParaRPr lang="en-IN" sz="2200">
              <a:latin typeface="Times New Roman" pitchFamily="18" charset="0"/>
              <a:cs typeface="Times New Roman" pitchFamily="18" charset="0"/>
            </a:endParaRPr>
          </a:p>
          <a:p>
            <a:pPr algn="just">
              <a:buFont typeface="Arial" pitchFamily="34" charset="0"/>
              <a:buChar char="•"/>
            </a:pPr>
            <a:r>
              <a:rPr lang="en-IN" sz="2200">
                <a:latin typeface="Times New Roman" pitchFamily="18" charset="0"/>
                <a:cs typeface="Times New Roman" pitchFamily="18" charset="0"/>
              </a:rPr>
              <a:t>The process involves </a:t>
            </a:r>
            <a:r>
              <a:rPr lang="en-IN" sz="2200">
                <a:solidFill>
                  <a:srgbClr val="C00000"/>
                </a:solidFill>
                <a:latin typeface="Times New Roman" pitchFamily="18" charset="0"/>
                <a:cs typeface="Times New Roman" pitchFamily="18" charset="0"/>
              </a:rPr>
              <a:t>data </a:t>
            </a:r>
            <a:r>
              <a:rPr lang="en-IN" sz="2200" err="1">
                <a:solidFill>
                  <a:srgbClr val="C00000"/>
                </a:solidFill>
                <a:latin typeface="Times New Roman" pitchFamily="18" charset="0"/>
                <a:cs typeface="Times New Roman" pitchFamily="18" charset="0"/>
              </a:rPr>
              <a:t>munging</a:t>
            </a:r>
            <a:r>
              <a:rPr lang="en-IN" sz="2200">
                <a:solidFill>
                  <a:srgbClr val="C00000"/>
                </a:solidFill>
                <a:latin typeface="Times New Roman" pitchFamily="18" charset="0"/>
                <a:cs typeface="Times New Roman" pitchFamily="18" charset="0"/>
              </a:rPr>
              <a:t>, text cleansing, specific </a:t>
            </a:r>
            <a:r>
              <a:rPr lang="en-IN" sz="2200" err="1">
                <a:solidFill>
                  <a:srgbClr val="C00000"/>
                </a:solidFill>
                <a:latin typeface="Times New Roman" pitchFamily="18" charset="0"/>
                <a:cs typeface="Times New Roman" pitchFamily="18" charset="0"/>
              </a:rPr>
              <a:t>preprocessing</a:t>
            </a:r>
            <a:r>
              <a:rPr lang="en-IN" sz="2200">
                <a:solidFill>
                  <a:srgbClr val="C00000"/>
                </a:solidFill>
                <a:latin typeface="Times New Roman" pitchFamily="18" charset="0"/>
                <a:cs typeface="Times New Roman" pitchFamily="18" charset="0"/>
              </a:rPr>
              <a:t>, tokenization, stemming or lemmatization and stop word removal.</a:t>
            </a:r>
          </a:p>
          <a:p>
            <a:pPr algn="just">
              <a:buFont typeface="Arial" pitchFamily="34" charset="0"/>
              <a:buChar char="•"/>
            </a:pPr>
            <a:endParaRPr lang="en-IN" sz="2200">
              <a:latin typeface="Times New Roman" pitchFamily="18" charset="0"/>
              <a:cs typeface="Times New Roman" pitchFamily="18" charset="0"/>
            </a:endParaRPr>
          </a:p>
          <a:p>
            <a:pPr algn="just">
              <a:buFont typeface="Arial" pitchFamily="34" charset="0"/>
              <a:buChar char="•"/>
            </a:pPr>
            <a:r>
              <a:rPr lang="en-IN" sz="2200">
                <a:latin typeface="Times New Roman" pitchFamily="18" charset="0"/>
                <a:cs typeface="Times New Roman" pitchFamily="18" charset="0"/>
              </a:rPr>
              <a:t> Let's start with a basic example of parsing a </a:t>
            </a:r>
            <a:r>
              <a:rPr lang="en-IN" sz="2200" err="1">
                <a:latin typeface="Times New Roman" pitchFamily="18" charset="0"/>
                <a:cs typeface="Times New Roman" pitchFamily="18" charset="0"/>
              </a:rPr>
              <a:t>csv</a:t>
            </a:r>
            <a:r>
              <a:rPr lang="en-IN" sz="2200">
                <a:latin typeface="Times New Roman" pitchFamily="18" charset="0"/>
                <a:cs typeface="Times New Roman" pitchFamily="18" charset="0"/>
              </a:rPr>
              <a:t> file:</a:t>
            </a:r>
          </a:p>
          <a:p>
            <a:pPr algn="just"/>
            <a:endParaRPr lang="en-IN" sz="2200">
              <a:latin typeface="Times New Roman" pitchFamily="18" charset="0"/>
              <a:cs typeface="Times New Roman" pitchFamily="18" charset="0"/>
            </a:endParaRPr>
          </a:p>
          <a:p>
            <a:pPr algn="just"/>
            <a:r>
              <a:rPr lang="en-IN" sz="2200">
                <a:solidFill>
                  <a:srgbClr val="002060"/>
                </a:solidFill>
                <a:latin typeface="Times New Roman" pitchFamily="18" charset="0"/>
                <a:cs typeface="Times New Roman" pitchFamily="18" charset="0"/>
              </a:rPr>
              <a:t>&gt;&gt;&gt;import </a:t>
            </a:r>
            <a:r>
              <a:rPr lang="en-IN" sz="2200" err="1">
                <a:solidFill>
                  <a:srgbClr val="002060"/>
                </a:solidFill>
                <a:latin typeface="Times New Roman" pitchFamily="18" charset="0"/>
                <a:cs typeface="Times New Roman" pitchFamily="18" charset="0"/>
              </a:rPr>
              <a:t>csv</a:t>
            </a:r>
            <a:endParaRPr lang="en-IN" sz="2200">
              <a:solidFill>
                <a:srgbClr val="002060"/>
              </a:solidFill>
              <a:latin typeface="Times New Roman" pitchFamily="18" charset="0"/>
              <a:cs typeface="Times New Roman" pitchFamily="18" charset="0"/>
            </a:endParaRPr>
          </a:p>
          <a:p>
            <a:pPr algn="just"/>
            <a:r>
              <a:rPr lang="en-IN" sz="2200">
                <a:solidFill>
                  <a:srgbClr val="002060"/>
                </a:solidFill>
                <a:latin typeface="Times New Roman" pitchFamily="18" charset="0"/>
                <a:cs typeface="Times New Roman" pitchFamily="18" charset="0"/>
              </a:rPr>
              <a:t>&gt;&gt;&gt;with open('</a:t>
            </a:r>
            <a:r>
              <a:rPr lang="en-IN" sz="2200" err="1">
                <a:solidFill>
                  <a:srgbClr val="002060"/>
                </a:solidFill>
                <a:latin typeface="Times New Roman" pitchFamily="18" charset="0"/>
                <a:cs typeface="Times New Roman" pitchFamily="18" charset="0"/>
              </a:rPr>
              <a:t>example.csv','rb</a:t>
            </a:r>
            <a:r>
              <a:rPr lang="en-IN" sz="2200">
                <a:solidFill>
                  <a:srgbClr val="002060"/>
                </a:solidFill>
                <a:latin typeface="Times New Roman" pitchFamily="18" charset="0"/>
                <a:cs typeface="Times New Roman" pitchFamily="18" charset="0"/>
              </a:rPr>
              <a:t>') as f:</a:t>
            </a:r>
          </a:p>
          <a:p>
            <a:pPr algn="just"/>
            <a:r>
              <a:rPr lang="en-IN" sz="2200">
                <a:solidFill>
                  <a:srgbClr val="002060"/>
                </a:solidFill>
                <a:latin typeface="Times New Roman" pitchFamily="18" charset="0"/>
                <a:cs typeface="Times New Roman" pitchFamily="18" charset="0"/>
              </a:rPr>
              <a:t>&gt;&gt;&gt; reader = </a:t>
            </a:r>
            <a:r>
              <a:rPr lang="en-IN" sz="2200" err="1">
                <a:solidFill>
                  <a:srgbClr val="002060"/>
                </a:solidFill>
                <a:latin typeface="Times New Roman" pitchFamily="18" charset="0"/>
                <a:cs typeface="Times New Roman" pitchFamily="18" charset="0"/>
              </a:rPr>
              <a:t>csv.reader</a:t>
            </a:r>
            <a:r>
              <a:rPr lang="en-IN" sz="2200">
                <a:solidFill>
                  <a:srgbClr val="002060"/>
                </a:solidFill>
                <a:latin typeface="Times New Roman" pitchFamily="18" charset="0"/>
                <a:cs typeface="Times New Roman" pitchFamily="18" charset="0"/>
              </a:rPr>
              <a:t>(</a:t>
            </a:r>
            <a:r>
              <a:rPr lang="en-IN" sz="2200" err="1">
                <a:solidFill>
                  <a:srgbClr val="002060"/>
                </a:solidFill>
                <a:latin typeface="Times New Roman" pitchFamily="18" charset="0"/>
                <a:cs typeface="Times New Roman" pitchFamily="18" charset="0"/>
              </a:rPr>
              <a:t>f,delimiter</a:t>
            </a:r>
            <a:r>
              <a:rPr lang="en-IN" sz="2200">
                <a:solidFill>
                  <a:srgbClr val="002060"/>
                </a:solidFill>
                <a:latin typeface="Times New Roman" pitchFamily="18" charset="0"/>
                <a:cs typeface="Times New Roman" pitchFamily="18" charset="0"/>
              </a:rPr>
              <a:t>=',',</a:t>
            </a:r>
            <a:r>
              <a:rPr lang="en-IN" sz="2200" err="1">
                <a:solidFill>
                  <a:srgbClr val="002060"/>
                </a:solidFill>
                <a:latin typeface="Times New Roman" pitchFamily="18" charset="0"/>
                <a:cs typeface="Times New Roman" pitchFamily="18" charset="0"/>
              </a:rPr>
              <a:t>quotechar</a:t>
            </a:r>
            <a:r>
              <a:rPr lang="en-IN" sz="2200">
                <a:solidFill>
                  <a:srgbClr val="002060"/>
                </a:solidFill>
                <a:latin typeface="Times New Roman" pitchFamily="18" charset="0"/>
                <a:cs typeface="Times New Roman" pitchFamily="18" charset="0"/>
              </a:rPr>
              <a:t>='"')</a:t>
            </a:r>
          </a:p>
          <a:p>
            <a:pPr algn="just"/>
            <a:r>
              <a:rPr lang="en-IN" sz="2200">
                <a:solidFill>
                  <a:srgbClr val="002060"/>
                </a:solidFill>
                <a:latin typeface="Times New Roman" pitchFamily="18" charset="0"/>
                <a:cs typeface="Times New Roman" pitchFamily="18" charset="0"/>
              </a:rPr>
              <a:t>&gt;&gt;&gt; for line in reader :</a:t>
            </a:r>
          </a:p>
          <a:p>
            <a:pPr algn="just"/>
            <a:r>
              <a:rPr lang="en-IN" sz="2200">
                <a:solidFill>
                  <a:srgbClr val="002060"/>
                </a:solidFill>
                <a:latin typeface="Times New Roman" pitchFamily="18" charset="0"/>
                <a:cs typeface="Times New Roman" pitchFamily="18" charset="0"/>
              </a:rPr>
              <a:t>&gt;&gt;&gt; print line[1] # assuming the second field is the raw 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642918"/>
            <a:ext cx="7286676" cy="5293757"/>
          </a:xfrm>
          <a:prstGeom prst="rect">
            <a:avLst/>
          </a:prstGeom>
        </p:spPr>
        <p:txBody>
          <a:bodyPr wrap="square">
            <a:spAutoFit/>
          </a:bodyPr>
          <a:lstStyle/>
          <a:p>
            <a:r>
              <a:rPr lang="en-IN" sz="2000">
                <a:latin typeface="Times New Roman" pitchFamily="18" charset="0"/>
                <a:cs typeface="Times New Roman" pitchFamily="18" charset="0"/>
              </a:rPr>
              <a:t>For example, </a:t>
            </a:r>
            <a:r>
              <a:rPr lang="en-IN" sz="2000" err="1">
                <a:latin typeface="Times New Roman" pitchFamily="18" charset="0"/>
                <a:cs typeface="Times New Roman" pitchFamily="18" charset="0"/>
              </a:rPr>
              <a:t>json</a:t>
            </a:r>
            <a:r>
              <a:rPr lang="en-IN" sz="2000">
                <a:latin typeface="Times New Roman" pitchFamily="18" charset="0"/>
                <a:cs typeface="Times New Roman" pitchFamily="18" charset="0"/>
              </a:rPr>
              <a:t> looks like:</a:t>
            </a:r>
          </a:p>
          <a:p>
            <a:r>
              <a:rPr lang="en-IN" sz="2000">
                <a:solidFill>
                  <a:srgbClr val="002060"/>
                </a:solidFill>
                <a:latin typeface="Times New Roman" pitchFamily="18" charset="0"/>
                <a:cs typeface="Times New Roman" pitchFamily="18" charset="0"/>
              </a:rPr>
              <a:t>{</a:t>
            </a:r>
          </a:p>
          <a:p>
            <a:r>
              <a:rPr lang="en-IN" sz="2000">
                <a:solidFill>
                  <a:srgbClr val="002060"/>
                </a:solidFill>
                <a:latin typeface="Times New Roman" pitchFamily="18" charset="0"/>
                <a:cs typeface="Times New Roman" pitchFamily="18" charset="0"/>
              </a:rPr>
              <a:t>"array": [1,2,3,4],</a:t>
            </a:r>
          </a:p>
          <a:p>
            <a:r>
              <a:rPr lang="en-IN" sz="2000">
                <a:solidFill>
                  <a:srgbClr val="002060"/>
                </a:solidFill>
                <a:latin typeface="Times New Roman" pitchFamily="18" charset="0"/>
                <a:cs typeface="Times New Roman" pitchFamily="18" charset="0"/>
              </a:rPr>
              <a:t>"</a:t>
            </a:r>
            <a:r>
              <a:rPr lang="en-IN" sz="2000" err="1">
                <a:solidFill>
                  <a:srgbClr val="002060"/>
                </a:solidFill>
                <a:latin typeface="Times New Roman" pitchFamily="18" charset="0"/>
                <a:cs typeface="Times New Roman" pitchFamily="18" charset="0"/>
              </a:rPr>
              <a:t>boolean</a:t>
            </a:r>
            <a:r>
              <a:rPr lang="en-IN" sz="2000">
                <a:solidFill>
                  <a:srgbClr val="002060"/>
                </a:solidFill>
                <a:latin typeface="Times New Roman" pitchFamily="18" charset="0"/>
                <a:cs typeface="Times New Roman" pitchFamily="18" charset="0"/>
              </a:rPr>
              <a:t>": True,</a:t>
            </a:r>
          </a:p>
          <a:p>
            <a:r>
              <a:rPr lang="en-IN" sz="2000">
                <a:solidFill>
                  <a:srgbClr val="002060"/>
                </a:solidFill>
                <a:latin typeface="Times New Roman" pitchFamily="18" charset="0"/>
                <a:cs typeface="Times New Roman" pitchFamily="18" charset="0"/>
              </a:rPr>
              <a:t>"object": {</a:t>
            </a:r>
          </a:p>
          <a:p>
            <a:r>
              <a:rPr lang="en-IN" sz="2000">
                <a:solidFill>
                  <a:srgbClr val="002060"/>
                </a:solidFill>
                <a:latin typeface="Times New Roman" pitchFamily="18" charset="0"/>
                <a:cs typeface="Times New Roman" pitchFamily="18" charset="0"/>
              </a:rPr>
              <a:t>"a": "b"</a:t>
            </a:r>
          </a:p>
          <a:p>
            <a:r>
              <a:rPr lang="en-IN" sz="2000">
                <a:solidFill>
                  <a:srgbClr val="002060"/>
                </a:solidFill>
                <a:latin typeface="Times New Roman" pitchFamily="18" charset="0"/>
                <a:cs typeface="Times New Roman" pitchFamily="18" charset="0"/>
              </a:rPr>
              <a:t>},</a:t>
            </a:r>
          </a:p>
          <a:p>
            <a:r>
              <a:rPr lang="en-IN" sz="2000">
                <a:latin typeface="Times New Roman" pitchFamily="18" charset="0"/>
                <a:cs typeface="Times New Roman" pitchFamily="18" charset="0"/>
              </a:rPr>
              <a:t>"string": "Hello World"</a:t>
            </a:r>
          </a:p>
          <a:p>
            <a:r>
              <a:rPr lang="en-IN" sz="2000">
                <a:latin typeface="Times New Roman" pitchFamily="18" charset="0"/>
                <a:cs typeface="Times New Roman" pitchFamily="18" charset="0"/>
              </a:rPr>
              <a:t>}</a:t>
            </a:r>
          </a:p>
          <a:p>
            <a:r>
              <a:rPr lang="en-IN" sz="2000">
                <a:latin typeface="Times New Roman" pitchFamily="18" charset="0"/>
                <a:cs typeface="Times New Roman" pitchFamily="18" charset="0"/>
              </a:rPr>
              <a:t>Let's say we want to process the string. The parsing code will be:</a:t>
            </a:r>
          </a:p>
          <a:p>
            <a:r>
              <a:rPr lang="en-IN" sz="2000" b="1">
                <a:solidFill>
                  <a:srgbClr val="002060"/>
                </a:solidFill>
                <a:latin typeface="Times New Roman" pitchFamily="18" charset="0"/>
                <a:cs typeface="Times New Roman" pitchFamily="18" charset="0"/>
              </a:rPr>
              <a:t>&gt;&gt;&gt;import </a:t>
            </a:r>
            <a:r>
              <a:rPr lang="en-IN" sz="2000" b="1" err="1">
                <a:solidFill>
                  <a:srgbClr val="002060"/>
                </a:solidFill>
                <a:latin typeface="Times New Roman" pitchFamily="18" charset="0"/>
                <a:cs typeface="Times New Roman" pitchFamily="18" charset="0"/>
              </a:rPr>
              <a:t>json</a:t>
            </a:r>
            <a:endParaRPr lang="en-IN" sz="2000" b="1">
              <a:solidFill>
                <a:srgbClr val="002060"/>
              </a:solidFill>
              <a:latin typeface="Times New Roman" pitchFamily="18" charset="0"/>
              <a:cs typeface="Times New Roman" pitchFamily="18" charset="0"/>
            </a:endParaRPr>
          </a:p>
          <a:p>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jsonfile</a:t>
            </a:r>
            <a:r>
              <a:rPr lang="en-IN" sz="2000" b="1">
                <a:solidFill>
                  <a:srgbClr val="002060"/>
                </a:solidFill>
                <a:latin typeface="Times New Roman" pitchFamily="18" charset="0"/>
                <a:cs typeface="Times New Roman" pitchFamily="18" charset="0"/>
              </a:rPr>
              <a:t> = open('</a:t>
            </a:r>
            <a:r>
              <a:rPr lang="en-IN" sz="2000" b="1" err="1">
                <a:solidFill>
                  <a:srgbClr val="002060"/>
                </a:solidFill>
                <a:latin typeface="Times New Roman" pitchFamily="18" charset="0"/>
                <a:cs typeface="Times New Roman" pitchFamily="18" charset="0"/>
              </a:rPr>
              <a:t>example.json</a:t>
            </a:r>
            <a:r>
              <a:rPr lang="en-IN" sz="2000" b="1">
                <a:solidFill>
                  <a:srgbClr val="002060"/>
                </a:solidFill>
                <a:latin typeface="Times New Roman" pitchFamily="18" charset="0"/>
                <a:cs typeface="Times New Roman" pitchFamily="18" charset="0"/>
              </a:rPr>
              <a:t>')</a:t>
            </a:r>
          </a:p>
          <a:p>
            <a:r>
              <a:rPr lang="en-IN" sz="2000" b="1">
                <a:solidFill>
                  <a:srgbClr val="002060"/>
                </a:solidFill>
                <a:latin typeface="Times New Roman" pitchFamily="18" charset="0"/>
                <a:cs typeface="Times New Roman" pitchFamily="18" charset="0"/>
              </a:rPr>
              <a:t>&gt;&gt;&gt;data = </a:t>
            </a:r>
            <a:r>
              <a:rPr lang="en-IN" sz="2000" b="1" err="1">
                <a:solidFill>
                  <a:srgbClr val="002060"/>
                </a:solidFill>
                <a:latin typeface="Times New Roman" pitchFamily="18" charset="0"/>
                <a:cs typeface="Times New Roman" pitchFamily="18" charset="0"/>
              </a:rPr>
              <a:t>json.load</a:t>
            </a:r>
            <a:r>
              <a:rPr lang="en-IN" sz="2000" b="1">
                <a:solidFill>
                  <a:srgbClr val="002060"/>
                </a:solidFill>
                <a:latin typeface="Times New Roman" pitchFamily="18" charset="0"/>
                <a:cs typeface="Times New Roman" pitchFamily="18" charset="0"/>
              </a:rPr>
              <a:t>(</a:t>
            </a:r>
            <a:r>
              <a:rPr lang="en-IN" sz="2000" b="1" err="1">
                <a:solidFill>
                  <a:srgbClr val="002060"/>
                </a:solidFill>
                <a:latin typeface="Times New Roman" pitchFamily="18" charset="0"/>
                <a:cs typeface="Times New Roman" pitchFamily="18" charset="0"/>
              </a:rPr>
              <a:t>jsonfile</a:t>
            </a:r>
            <a:r>
              <a:rPr lang="en-IN" sz="2000" b="1">
                <a:solidFill>
                  <a:srgbClr val="002060"/>
                </a:solidFill>
                <a:latin typeface="Times New Roman" pitchFamily="18" charset="0"/>
                <a:cs typeface="Times New Roman" pitchFamily="18" charset="0"/>
              </a:rPr>
              <a:t>)</a:t>
            </a:r>
          </a:p>
          <a:p>
            <a:r>
              <a:rPr lang="en-IN" sz="2000" b="1">
                <a:solidFill>
                  <a:srgbClr val="002060"/>
                </a:solidFill>
                <a:latin typeface="Times New Roman" pitchFamily="18" charset="0"/>
                <a:cs typeface="Times New Roman" pitchFamily="18" charset="0"/>
              </a:rPr>
              <a:t>&gt;&gt;&gt;print data['string']</a:t>
            </a:r>
          </a:p>
          <a:p>
            <a:r>
              <a:rPr lang="en-IN" sz="2000" b="1">
                <a:solidFill>
                  <a:srgbClr val="002060"/>
                </a:solidFill>
                <a:latin typeface="Times New Roman" pitchFamily="18" charset="0"/>
                <a:cs typeface="Times New Roman" pitchFamily="18" charset="0"/>
              </a:rPr>
              <a:t>"Hello World“</a:t>
            </a:r>
          </a:p>
          <a:p>
            <a:endParaRPr lang="en-US" sz="2000" b="1">
              <a:latin typeface="Times New Roman" pitchFamily="18" charset="0"/>
              <a:cs typeface="Times New Roman" pitchFamily="18" charset="0"/>
            </a:endParaRPr>
          </a:p>
          <a:p>
            <a:r>
              <a:rPr lang="en-IN" sz="2000">
                <a:latin typeface="Times New Roman" pitchFamily="18" charset="0"/>
                <a:cs typeface="Times New Roman" pitchFamily="18" charset="0"/>
              </a:rPr>
              <a:t>Python allows you to choose and process it to a raw string 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215E5-5AE5-7EA0-3F5C-D539C8147835}"/>
              </a:ext>
            </a:extLst>
          </p:cNvPr>
          <p:cNvPicPr>
            <a:picLocks noChangeAspect="1"/>
          </p:cNvPicPr>
          <p:nvPr/>
        </p:nvPicPr>
        <p:blipFill>
          <a:blip r:embed="rId2"/>
          <a:stretch>
            <a:fillRect/>
          </a:stretch>
        </p:blipFill>
        <p:spPr>
          <a:xfrm>
            <a:off x="899592" y="1196752"/>
            <a:ext cx="7560839" cy="5040560"/>
          </a:xfrm>
          <a:prstGeom prst="rect">
            <a:avLst/>
          </a:prstGeom>
        </p:spPr>
      </p:pic>
    </p:spTree>
    <p:extLst>
      <p:ext uri="{BB962C8B-B14F-4D97-AF65-F5344CB8AC3E}">
        <p14:creationId xmlns:p14="http://schemas.microsoft.com/office/powerpoint/2010/main" val="1548196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500042"/>
            <a:ext cx="2706382"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Text cleansing</a:t>
            </a:r>
          </a:p>
        </p:txBody>
      </p:sp>
      <p:sp>
        <p:nvSpPr>
          <p:cNvPr id="3" name="Rectangle 2"/>
          <p:cNvSpPr/>
          <p:nvPr/>
        </p:nvSpPr>
        <p:spPr>
          <a:xfrm>
            <a:off x="714348" y="1285860"/>
            <a:ext cx="7786742" cy="4493538"/>
          </a:xfrm>
          <a:prstGeom prst="rect">
            <a:avLst/>
          </a:prstGeom>
        </p:spPr>
        <p:txBody>
          <a:bodyPr wrap="square">
            <a:spAutoFit/>
          </a:bodyPr>
          <a:lstStyle/>
          <a:p>
            <a:pPr marL="457200" indent="-457200" algn="just">
              <a:buFont typeface="Wingdings" pitchFamily="2" charset="2"/>
              <a:buChar char="§"/>
            </a:pPr>
            <a:r>
              <a:rPr lang="en-IN" sz="2200">
                <a:latin typeface="Times New Roman" pitchFamily="18" charset="0"/>
                <a:cs typeface="Times New Roman" pitchFamily="18" charset="0"/>
              </a:rPr>
              <a:t>Text cleansing is loosely used for most of the cleaning to be done on text, depending on the data source, parsing performance, external noise and so on.</a:t>
            </a:r>
          </a:p>
          <a:p>
            <a:pPr marL="457200" indent="-457200" algn="just">
              <a:buFont typeface="Wingdings" pitchFamily="2" charset="2"/>
              <a:buChar char="§"/>
            </a:pPr>
            <a:endParaRPr lang="en-US" sz="2200">
              <a:latin typeface="Times New Roman" pitchFamily="18" charset="0"/>
              <a:cs typeface="Times New Roman" pitchFamily="18" charset="0"/>
            </a:endParaRPr>
          </a:p>
          <a:p>
            <a:pPr marL="457200" indent="-457200" algn="just">
              <a:buFont typeface="Wingdings" pitchFamily="2" charset="2"/>
              <a:buChar char="§"/>
            </a:pPr>
            <a:r>
              <a:rPr lang="en-IN" sz="2200">
                <a:latin typeface="Times New Roman" pitchFamily="18" charset="0"/>
                <a:cs typeface="Times New Roman" pitchFamily="18" charset="0"/>
              </a:rPr>
              <a:t>In Natural Language Processing for cleaning the html using </a:t>
            </a:r>
            <a:r>
              <a:rPr lang="en-IN" sz="2200" err="1">
                <a:latin typeface="Times New Roman" pitchFamily="18" charset="0"/>
                <a:cs typeface="Times New Roman" pitchFamily="18" charset="0"/>
              </a:rPr>
              <a:t>html_clean</a:t>
            </a:r>
            <a:r>
              <a:rPr lang="en-IN" sz="2200">
                <a:latin typeface="Times New Roman" pitchFamily="18" charset="0"/>
                <a:cs typeface="Times New Roman" pitchFamily="18" charset="0"/>
              </a:rPr>
              <a:t>, can be </a:t>
            </a:r>
            <a:r>
              <a:rPr lang="en-IN" sz="2200" err="1">
                <a:latin typeface="Times New Roman" pitchFamily="18" charset="0"/>
                <a:cs typeface="Times New Roman" pitchFamily="18" charset="0"/>
              </a:rPr>
              <a:t>labeled</a:t>
            </a:r>
            <a:r>
              <a:rPr lang="en-IN" sz="2200">
                <a:latin typeface="Times New Roman" pitchFamily="18" charset="0"/>
                <a:cs typeface="Times New Roman" pitchFamily="18" charset="0"/>
              </a:rPr>
              <a:t> as text cleansing.</a:t>
            </a:r>
          </a:p>
          <a:p>
            <a:pPr marL="457200" indent="-457200" algn="just">
              <a:buFont typeface="Wingdings" pitchFamily="2" charset="2"/>
              <a:buChar char="§"/>
            </a:pPr>
            <a:endParaRPr lang="en-IN" sz="2200">
              <a:latin typeface="Times New Roman" pitchFamily="18" charset="0"/>
              <a:cs typeface="Times New Roman" pitchFamily="18" charset="0"/>
            </a:endParaRPr>
          </a:p>
          <a:p>
            <a:pPr marL="457200" indent="-457200" algn="just">
              <a:buFont typeface="Wingdings" pitchFamily="2" charset="2"/>
              <a:buChar char="§"/>
            </a:pPr>
            <a:r>
              <a:rPr lang="en-IN" sz="2200">
                <a:latin typeface="Times New Roman" pitchFamily="18" charset="0"/>
                <a:cs typeface="Times New Roman" pitchFamily="18" charset="0"/>
              </a:rPr>
              <a:t> In another case, where we are parsing a PDF, there could be unwanted noisy characters, non ASCII characters to be removed, and so on. </a:t>
            </a:r>
          </a:p>
          <a:p>
            <a:pPr marL="457200" indent="-457200" algn="just">
              <a:buFont typeface="Wingdings" pitchFamily="2" charset="2"/>
              <a:buChar char="§"/>
            </a:pPr>
            <a:endParaRPr lang="en-IN" sz="2200">
              <a:latin typeface="Times New Roman" pitchFamily="18" charset="0"/>
              <a:cs typeface="Times New Roman" pitchFamily="18" charset="0"/>
            </a:endParaRPr>
          </a:p>
          <a:p>
            <a:pPr marL="457200" indent="-457200" algn="just">
              <a:buFont typeface="Wingdings" pitchFamily="2" charset="2"/>
              <a:buChar char="§"/>
            </a:pPr>
            <a:r>
              <a:rPr lang="en-IN" sz="2200">
                <a:latin typeface="Times New Roman" pitchFamily="18" charset="0"/>
                <a:cs typeface="Times New Roman" pitchFamily="18" charset="0"/>
              </a:rPr>
              <a:t>Before going on to next steps we want to remove these to get a clean text to process further.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428604"/>
            <a:ext cx="3054041"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Sentence splitter</a:t>
            </a:r>
          </a:p>
        </p:txBody>
      </p:sp>
      <p:sp>
        <p:nvSpPr>
          <p:cNvPr id="3" name="Rectangle 2"/>
          <p:cNvSpPr/>
          <p:nvPr/>
        </p:nvSpPr>
        <p:spPr>
          <a:xfrm>
            <a:off x="785786" y="1071546"/>
            <a:ext cx="7929618" cy="4832092"/>
          </a:xfrm>
          <a:prstGeom prst="rect">
            <a:avLst/>
          </a:prstGeom>
        </p:spPr>
        <p:txBody>
          <a:bodyPr wrap="square">
            <a:spAutoFit/>
          </a:bodyPr>
          <a:lstStyle/>
          <a:p>
            <a:pPr>
              <a:buFont typeface="Wingdings" pitchFamily="2" charset="2"/>
              <a:buChar char="§"/>
            </a:pPr>
            <a:r>
              <a:rPr lang="en-IN" sz="2200">
                <a:latin typeface="Times New Roman" pitchFamily="18" charset="0"/>
                <a:cs typeface="Times New Roman" pitchFamily="18" charset="0"/>
              </a:rPr>
              <a:t>Some of the NLP applications require splitting a large raw text into sentences to get more meaningful information out. </a:t>
            </a:r>
          </a:p>
          <a:p>
            <a:pPr>
              <a:buFont typeface="Wingdings" pitchFamily="2" charset="2"/>
              <a:buChar char="§"/>
            </a:pPr>
            <a:r>
              <a:rPr lang="en-IN" sz="2200">
                <a:latin typeface="Times New Roman" pitchFamily="18" charset="0"/>
                <a:cs typeface="Times New Roman" pitchFamily="18" charset="0"/>
              </a:rPr>
              <a:t>A sentence is an acceptable unit of conversation. </a:t>
            </a:r>
          </a:p>
          <a:p>
            <a:pPr>
              <a:buFont typeface="Wingdings" pitchFamily="2" charset="2"/>
              <a:buChar char="§"/>
            </a:pPr>
            <a:r>
              <a:rPr lang="en-IN" sz="2200">
                <a:latin typeface="Times New Roman" pitchFamily="18" charset="0"/>
                <a:cs typeface="Times New Roman" pitchFamily="18" charset="0"/>
              </a:rPr>
              <a:t>A typical sentence splitter can be something as simple as splitting the string on (.), to something as complex as a predictive classifier to identify sentence boundaries:</a:t>
            </a:r>
          </a:p>
          <a:p>
            <a:endParaRPr lang="en-IN" sz="2200">
              <a:solidFill>
                <a:srgbClr val="002060"/>
              </a:solidFill>
              <a:latin typeface="Times New Roman" pitchFamily="18" charset="0"/>
              <a:cs typeface="Times New Roman" pitchFamily="18" charset="0"/>
            </a:endParaRPr>
          </a:p>
          <a:p>
            <a:r>
              <a:rPr lang="en-IN" sz="2200">
                <a:solidFill>
                  <a:srgbClr val="002060"/>
                </a:solidFill>
                <a:latin typeface="Times New Roman" pitchFamily="18" charset="0"/>
                <a:cs typeface="Times New Roman" pitchFamily="18" charset="0"/>
              </a:rPr>
              <a:t>&gt;&gt;&gt;</a:t>
            </a:r>
            <a:r>
              <a:rPr lang="en-IN" sz="2200" err="1">
                <a:solidFill>
                  <a:srgbClr val="002060"/>
                </a:solidFill>
                <a:latin typeface="Times New Roman" pitchFamily="18" charset="0"/>
                <a:cs typeface="Times New Roman" pitchFamily="18" charset="0"/>
              </a:rPr>
              <a:t>inputstring</a:t>
            </a:r>
            <a:r>
              <a:rPr lang="en-IN" sz="2200">
                <a:solidFill>
                  <a:srgbClr val="002060"/>
                </a:solidFill>
                <a:latin typeface="Times New Roman" pitchFamily="18" charset="0"/>
                <a:cs typeface="Times New Roman" pitchFamily="18" charset="0"/>
              </a:rPr>
              <a:t> = ' This is an example sent. The sentence splitter will</a:t>
            </a:r>
          </a:p>
          <a:p>
            <a:r>
              <a:rPr lang="en-IN" sz="2200">
                <a:solidFill>
                  <a:srgbClr val="002060"/>
                </a:solidFill>
                <a:latin typeface="Times New Roman" pitchFamily="18" charset="0"/>
                <a:cs typeface="Times New Roman" pitchFamily="18" charset="0"/>
              </a:rPr>
              <a:t>split on sent markers. </a:t>
            </a:r>
            <a:r>
              <a:rPr lang="en-IN" sz="2200" err="1">
                <a:solidFill>
                  <a:srgbClr val="002060"/>
                </a:solidFill>
                <a:latin typeface="Times New Roman" pitchFamily="18" charset="0"/>
                <a:cs typeface="Times New Roman" pitchFamily="18" charset="0"/>
              </a:rPr>
              <a:t>Ohh</a:t>
            </a:r>
            <a:r>
              <a:rPr lang="en-IN" sz="2200">
                <a:solidFill>
                  <a:srgbClr val="002060"/>
                </a:solidFill>
                <a:latin typeface="Times New Roman" pitchFamily="18" charset="0"/>
                <a:cs typeface="Times New Roman" pitchFamily="18" charset="0"/>
              </a:rPr>
              <a:t> really !!'</a:t>
            </a:r>
          </a:p>
          <a:p>
            <a:r>
              <a:rPr lang="en-IN" sz="2200">
                <a:solidFill>
                  <a:srgbClr val="002060"/>
                </a:solidFill>
                <a:latin typeface="Times New Roman" pitchFamily="18" charset="0"/>
                <a:cs typeface="Times New Roman" pitchFamily="18" charset="0"/>
              </a:rPr>
              <a:t>&gt;&gt;&gt;from </a:t>
            </a:r>
            <a:r>
              <a:rPr lang="en-IN" sz="2200" err="1">
                <a:solidFill>
                  <a:srgbClr val="002060"/>
                </a:solidFill>
                <a:latin typeface="Times New Roman" pitchFamily="18" charset="0"/>
                <a:cs typeface="Times New Roman" pitchFamily="18" charset="0"/>
              </a:rPr>
              <a:t>nltk.tokenize</a:t>
            </a:r>
            <a:r>
              <a:rPr lang="en-IN" sz="2200">
                <a:solidFill>
                  <a:srgbClr val="002060"/>
                </a:solidFill>
                <a:latin typeface="Times New Roman" pitchFamily="18" charset="0"/>
                <a:cs typeface="Times New Roman" pitchFamily="18" charset="0"/>
              </a:rPr>
              <a:t> import </a:t>
            </a:r>
            <a:r>
              <a:rPr lang="en-IN" sz="2200" err="1">
                <a:solidFill>
                  <a:srgbClr val="002060"/>
                </a:solidFill>
                <a:latin typeface="Times New Roman" pitchFamily="18" charset="0"/>
                <a:cs typeface="Times New Roman" pitchFamily="18" charset="0"/>
              </a:rPr>
              <a:t>sent_tokenize</a:t>
            </a:r>
            <a:endParaRPr lang="en-IN" sz="2200">
              <a:solidFill>
                <a:srgbClr val="002060"/>
              </a:solidFill>
              <a:latin typeface="Times New Roman" pitchFamily="18" charset="0"/>
              <a:cs typeface="Times New Roman" pitchFamily="18" charset="0"/>
            </a:endParaRPr>
          </a:p>
          <a:p>
            <a:r>
              <a:rPr lang="en-IN" sz="2200">
                <a:solidFill>
                  <a:srgbClr val="002060"/>
                </a:solidFill>
                <a:latin typeface="Times New Roman" pitchFamily="18" charset="0"/>
                <a:cs typeface="Times New Roman" pitchFamily="18" charset="0"/>
              </a:rPr>
              <a:t>&gt;&gt;&gt;</a:t>
            </a:r>
            <a:r>
              <a:rPr lang="en-IN" sz="2200" err="1">
                <a:solidFill>
                  <a:srgbClr val="002060"/>
                </a:solidFill>
                <a:latin typeface="Times New Roman" pitchFamily="18" charset="0"/>
                <a:cs typeface="Times New Roman" pitchFamily="18" charset="0"/>
              </a:rPr>
              <a:t>all_sent</a:t>
            </a:r>
            <a:r>
              <a:rPr lang="en-IN" sz="2200">
                <a:solidFill>
                  <a:srgbClr val="002060"/>
                </a:solidFill>
                <a:latin typeface="Times New Roman" pitchFamily="18" charset="0"/>
                <a:cs typeface="Times New Roman" pitchFamily="18" charset="0"/>
              </a:rPr>
              <a:t> = </a:t>
            </a:r>
            <a:r>
              <a:rPr lang="en-IN" sz="2200" err="1">
                <a:solidFill>
                  <a:srgbClr val="002060"/>
                </a:solidFill>
                <a:latin typeface="Times New Roman" pitchFamily="18" charset="0"/>
                <a:cs typeface="Times New Roman" pitchFamily="18" charset="0"/>
              </a:rPr>
              <a:t>sent_tokenize</a:t>
            </a:r>
            <a:r>
              <a:rPr lang="en-IN" sz="2200">
                <a:solidFill>
                  <a:srgbClr val="002060"/>
                </a:solidFill>
                <a:latin typeface="Times New Roman" pitchFamily="18" charset="0"/>
                <a:cs typeface="Times New Roman" pitchFamily="18" charset="0"/>
              </a:rPr>
              <a:t>(</a:t>
            </a:r>
            <a:r>
              <a:rPr lang="en-IN" sz="2200" err="1">
                <a:solidFill>
                  <a:srgbClr val="002060"/>
                </a:solidFill>
                <a:latin typeface="Times New Roman" pitchFamily="18" charset="0"/>
                <a:cs typeface="Times New Roman" pitchFamily="18" charset="0"/>
              </a:rPr>
              <a:t>inputstring</a:t>
            </a:r>
            <a:r>
              <a:rPr lang="en-IN" sz="2200">
                <a:solidFill>
                  <a:srgbClr val="002060"/>
                </a:solidFill>
                <a:latin typeface="Times New Roman" pitchFamily="18" charset="0"/>
                <a:cs typeface="Times New Roman" pitchFamily="18" charset="0"/>
              </a:rPr>
              <a:t>)</a:t>
            </a:r>
          </a:p>
          <a:p>
            <a:r>
              <a:rPr lang="en-IN" sz="2200">
                <a:solidFill>
                  <a:srgbClr val="002060"/>
                </a:solidFill>
                <a:latin typeface="Times New Roman" pitchFamily="18" charset="0"/>
                <a:cs typeface="Times New Roman" pitchFamily="18" charset="0"/>
              </a:rPr>
              <a:t>&gt;&gt;&gt;print </a:t>
            </a:r>
            <a:r>
              <a:rPr lang="en-IN" sz="2200" err="1">
                <a:solidFill>
                  <a:srgbClr val="002060"/>
                </a:solidFill>
                <a:latin typeface="Times New Roman" pitchFamily="18" charset="0"/>
                <a:cs typeface="Times New Roman" pitchFamily="18" charset="0"/>
              </a:rPr>
              <a:t>all_sent</a:t>
            </a:r>
            <a:endParaRPr lang="en-IN" sz="2200">
              <a:solidFill>
                <a:srgbClr val="002060"/>
              </a:solidFill>
              <a:latin typeface="Times New Roman" pitchFamily="18" charset="0"/>
              <a:cs typeface="Times New Roman" pitchFamily="18" charset="0"/>
            </a:endParaRPr>
          </a:p>
          <a:p>
            <a:r>
              <a:rPr lang="en-IN" sz="2200">
                <a:solidFill>
                  <a:srgbClr val="002060"/>
                </a:solidFill>
                <a:latin typeface="Times New Roman" pitchFamily="18" charset="0"/>
                <a:cs typeface="Times New Roman" pitchFamily="18" charset="0"/>
              </a:rPr>
              <a:t>[' This is an example sent', 'The sentence splitter will split on</a:t>
            </a:r>
          </a:p>
          <a:p>
            <a:r>
              <a:rPr lang="en-IN" sz="2200" err="1">
                <a:solidFill>
                  <a:srgbClr val="002060"/>
                </a:solidFill>
                <a:latin typeface="Times New Roman" pitchFamily="18" charset="0"/>
                <a:cs typeface="Times New Roman" pitchFamily="18" charset="0"/>
              </a:rPr>
              <a:t>markers.','Ohh</a:t>
            </a:r>
            <a:r>
              <a:rPr lang="en-IN" sz="2200">
                <a:solidFill>
                  <a:srgbClr val="002060"/>
                </a:solidFill>
                <a:latin typeface="Times New Roman" pitchFamily="18" charset="0"/>
                <a:cs typeface="Times New Roman" pitchFamily="18" charset="0"/>
              </a:rPr>
              <a:t> really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00042"/>
            <a:ext cx="7715304" cy="4370427"/>
          </a:xfrm>
          <a:prstGeom prst="rect">
            <a:avLst/>
          </a:prstGeom>
        </p:spPr>
        <p:txBody>
          <a:bodyPr wrap="square">
            <a:spAutoFit/>
          </a:bodyPr>
          <a:lstStyle/>
          <a:p>
            <a:pPr algn="just">
              <a:buFont typeface="Arial" pitchFamily="34" charset="0"/>
              <a:buChar char="•"/>
            </a:pPr>
            <a:r>
              <a:rPr lang="en-IN" sz="2400">
                <a:latin typeface="Times New Roman" pitchFamily="18" charset="0"/>
                <a:cs typeface="Times New Roman" pitchFamily="18" charset="0"/>
              </a:rPr>
              <a:t>We are trying to split the raw text string into a list of sentences. </a:t>
            </a:r>
          </a:p>
          <a:p>
            <a:pPr algn="just">
              <a:buFont typeface="Arial" pitchFamily="34" charset="0"/>
              <a:buChar char="•"/>
            </a:pPr>
            <a:r>
              <a:rPr lang="en-IN" sz="2400">
                <a:latin typeface="Times New Roman" pitchFamily="18" charset="0"/>
                <a:cs typeface="Times New Roman" pitchFamily="18" charset="0"/>
              </a:rPr>
              <a:t>The function  </a:t>
            </a:r>
            <a:r>
              <a:rPr lang="en-IN" sz="2400" err="1">
                <a:latin typeface="Times New Roman" pitchFamily="18" charset="0"/>
                <a:cs typeface="Times New Roman" pitchFamily="18" charset="0"/>
              </a:rPr>
              <a:t>sent_tokenize</a:t>
            </a:r>
            <a:r>
              <a:rPr lang="en-IN" sz="2400">
                <a:latin typeface="Times New Roman" pitchFamily="18" charset="0"/>
                <a:cs typeface="Times New Roman" pitchFamily="18" charset="0"/>
              </a:rPr>
              <a:t>, internally uses a sentence boundary detection algorithm that comes pre-built into NLTK.</a:t>
            </a:r>
          </a:p>
          <a:p>
            <a:pPr algn="just"/>
            <a:endParaRPr lang="en-IN" sz="2400">
              <a:latin typeface="Times New Roman" pitchFamily="18" charset="0"/>
              <a:cs typeface="Times New Roman" pitchFamily="18" charset="0"/>
            </a:endParaRPr>
          </a:p>
          <a:p>
            <a:pPr algn="just"/>
            <a:r>
              <a:rPr lang="en-IN" sz="2400">
                <a:latin typeface="Times New Roman" pitchFamily="18" charset="0"/>
                <a:cs typeface="Times New Roman" pitchFamily="18" charset="0"/>
              </a:rPr>
              <a:t> If your application requires a custom sentence splitter, there are ways that we can train a sentence splitter of our own:</a:t>
            </a:r>
          </a:p>
          <a:p>
            <a:pPr algn="just"/>
            <a:endParaRPr lang="en-IN" sz="2000">
              <a:solidFill>
                <a:schemeClr val="tx2">
                  <a:lumMod val="75000"/>
                </a:schemeClr>
              </a:solidFill>
            </a:endParaRPr>
          </a:p>
          <a:p>
            <a:pPr algn="just">
              <a:lnSpc>
                <a:spcPct val="150000"/>
              </a:lnSpc>
            </a:pPr>
            <a:r>
              <a:rPr lang="en-IN" sz="2200" b="1">
                <a:solidFill>
                  <a:schemeClr val="tx2">
                    <a:lumMod val="75000"/>
                  </a:schemeClr>
                </a:solidFill>
                <a:latin typeface="Times New Roman" pitchFamily="18" charset="0"/>
                <a:cs typeface="Times New Roman" pitchFamily="18" charset="0"/>
              </a:rPr>
              <a:t>&gt;&gt;&gt;import </a:t>
            </a:r>
            <a:r>
              <a:rPr lang="en-IN" sz="2200" b="1" err="1">
                <a:solidFill>
                  <a:schemeClr val="tx2">
                    <a:lumMod val="75000"/>
                  </a:schemeClr>
                </a:solidFill>
                <a:latin typeface="Times New Roman" pitchFamily="18" charset="0"/>
                <a:cs typeface="Times New Roman" pitchFamily="18" charset="0"/>
              </a:rPr>
              <a:t>nltk.tokenize.punkt</a:t>
            </a:r>
            <a:endParaRPr lang="en-IN" sz="2200" b="1">
              <a:solidFill>
                <a:schemeClr val="tx2">
                  <a:lumMod val="75000"/>
                </a:schemeClr>
              </a:solidFill>
              <a:latin typeface="Times New Roman" pitchFamily="18" charset="0"/>
              <a:cs typeface="Times New Roman" pitchFamily="18" charset="0"/>
            </a:endParaRPr>
          </a:p>
          <a:p>
            <a:pPr algn="just">
              <a:lnSpc>
                <a:spcPct val="150000"/>
              </a:lnSpc>
            </a:pPr>
            <a:r>
              <a:rPr lang="en-IN" sz="2200" b="1">
                <a:solidFill>
                  <a:schemeClr val="tx2">
                    <a:lumMod val="75000"/>
                  </a:schemeClr>
                </a:solidFill>
                <a:latin typeface="Times New Roman" pitchFamily="18" charset="0"/>
                <a:cs typeface="Times New Roman" pitchFamily="18" charset="0"/>
              </a:rPr>
              <a:t>&gt;&gt;&gt;</a:t>
            </a:r>
            <a:r>
              <a:rPr lang="en-IN" sz="2200" b="1" err="1">
                <a:solidFill>
                  <a:schemeClr val="tx2">
                    <a:lumMod val="75000"/>
                  </a:schemeClr>
                </a:solidFill>
                <a:latin typeface="Times New Roman" pitchFamily="18" charset="0"/>
                <a:cs typeface="Times New Roman" pitchFamily="18" charset="0"/>
              </a:rPr>
              <a:t>tokenizer</a:t>
            </a:r>
            <a:r>
              <a:rPr lang="en-IN" sz="2200" b="1">
                <a:solidFill>
                  <a:schemeClr val="tx2">
                    <a:lumMod val="75000"/>
                  </a:schemeClr>
                </a:solidFill>
                <a:latin typeface="Times New Roman" pitchFamily="18" charset="0"/>
                <a:cs typeface="Times New Roman" pitchFamily="18" charset="0"/>
              </a:rPr>
              <a:t> = </a:t>
            </a:r>
            <a:r>
              <a:rPr lang="en-IN" sz="2200" b="1" err="1">
                <a:solidFill>
                  <a:schemeClr val="tx2">
                    <a:lumMod val="75000"/>
                  </a:schemeClr>
                </a:solidFill>
                <a:latin typeface="Times New Roman" pitchFamily="18" charset="0"/>
                <a:cs typeface="Times New Roman" pitchFamily="18" charset="0"/>
              </a:rPr>
              <a:t>nltk.tokenize.punkt.PunktSentenceTokenizer</a:t>
            </a:r>
            <a:r>
              <a:rPr lang="en-IN" sz="2200" b="1">
                <a:solidFill>
                  <a:schemeClr val="tx2">
                    <a:lumMod val="75000"/>
                  </a:schemeClr>
                </a:solidFill>
                <a:latin typeface="Times New Roman" pitchFamily="18" charset="0"/>
                <a:cs typeface="Times New Roman" pitchFamily="18" charset="0"/>
              </a:rPr>
              <a:t>()</a:t>
            </a:r>
            <a:endParaRPr lang="en-IN" sz="2200">
              <a:solidFill>
                <a:schemeClr val="tx2">
                  <a:lumMod val="75000"/>
                </a:schemeClr>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0"/>
            <a:ext cx="2465931"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Tokenization</a:t>
            </a:r>
          </a:p>
        </p:txBody>
      </p:sp>
      <p:sp>
        <p:nvSpPr>
          <p:cNvPr id="3" name="Rectangle 2"/>
          <p:cNvSpPr/>
          <p:nvPr/>
        </p:nvSpPr>
        <p:spPr>
          <a:xfrm>
            <a:off x="428596" y="610136"/>
            <a:ext cx="8715404" cy="5940088"/>
          </a:xfrm>
          <a:prstGeom prst="rect">
            <a:avLst/>
          </a:prstGeom>
        </p:spPr>
        <p:txBody>
          <a:bodyPr wrap="square">
            <a:spAutoFit/>
          </a:bodyPr>
          <a:lstStyle/>
          <a:p>
            <a:r>
              <a:rPr lang="en-IN" sz="2000">
                <a:latin typeface="Times New Roman" pitchFamily="18" charset="0"/>
                <a:cs typeface="Times New Roman" pitchFamily="18" charset="0"/>
              </a:rPr>
              <a:t>A word (</a:t>
            </a:r>
            <a:r>
              <a:rPr lang="en-IN" sz="2000" i="1">
                <a:latin typeface="Times New Roman" pitchFamily="18" charset="0"/>
                <a:cs typeface="Times New Roman" pitchFamily="18" charset="0"/>
              </a:rPr>
              <a:t>Token) is the minimal unit that a machine can understand and process. </a:t>
            </a:r>
            <a:r>
              <a:rPr lang="en-IN" sz="2000">
                <a:latin typeface="Times New Roman" pitchFamily="18" charset="0"/>
                <a:cs typeface="Times New Roman" pitchFamily="18" charset="0"/>
              </a:rPr>
              <a:t>Tokenization is the process of splitting the raw string into meaningful tokens.</a:t>
            </a:r>
          </a:p>
          <a:p>
            <a:endParaRPr lang="en-US" sz="2000">
              <a:latin typeface="Times New Roman" pitchFamily="18" charset="0"/>
              <a:cs typeface="Times New Roman" pitchFamily="18" charset="0"/>
            </a:endParaRPr>
          </a:p>
          <a:p>
            <a:r>
              <a:rPr lang="en-IN" sz="2000" b="1">
                <a:solidFill>
                  <a:srgbClr val="002060"/>
                </a:solidFill>
                <a:latin typeface="Times New Roman" pitchFamily="18" charset="0"/>
                <a:cs typeface="Times New Roman" pitchFamily="18" charset="0"/>
              </a:rPr>
              <a:t>&gt;&gt;&gt;s = "Hi Everyone ! </a:t>
            </a:r>
            <a:r>
              <a:rPr lang="en-IN" sz="2000" b="1" err="1">
                <a:solidFill>
                  <a:srgbClr val="002060"/>
                </a:solidFill>
                <a:latin typeface="Times New Roman" pitchFamily="18" charset="0"/>
                <a:cs typeface="Times New Roman" pitchFamily="18" charset="0"/>
              </a:rPr>
              <a:t>hola</a:t>
            </a:r>
            <a:r>
              <a:rPr lang="en-IN" sz="2000" b="1">
                <a:solidFill>
                  <a:srgbClr val="002060"/>
                </a:solidFill>
                <a:latin typeface="Times New Roman" pitchFamily="18" charset="0"/>
                <a:cs typeface="Times New Roman" pitchFamily="18" charset="0"/>
              </a:rPr>
              <a:t> gr8" # simplest </a:t>
            </a:r>
            <a:r>
              <a:rPr lang="en-IN" sz="2000" b="1" err="1">
                <a:solidFill>
                  <a:srgbClr val="002060"/>
                </a:solidFill>
                <a:latin typeface="Times New Roman" pitchFamily="18" charset="0"/>
                <a:cs typeface="Times New Roman" pitchFamily="18" charset="0"/>
              </a:rPr>
              <a:t>tokenizer</a:t>
            </a:r>
            <a:endParaRPr lang="en-IN" sz="2000" b="1">
              <a:solidFill>
                <a:srgbClr val="002060"/>
              </a:solidFill>
              <a:latin typeface="Times New Roman" pitchFamily="18" charset="0"/>
              <a:cs typeface="Times New Roman" pitchFamily="18" charset="0"/>
            </a:endParaRPr>
          </a:p>
          <a:p>
            <a:r>
              <a:rPr lang="en-IN" sz="2000" b="1">
                <a:solidFill>
                  <a:srgbClr val="002060"/>
                </a:solidFill>
                <a:latin typeface="Times New Roman" pitchFamily="18" charset="0"/>
                <a:cs typeface="Times New Roman" pitchFamily="18" charset="0"/>
              </a:rPr>
              <a:t>&gt;&gt;&gt;print </a:t>
            </a:r>
            <a:r>
              <a:rPr lang="en-IN" sz="2000" b="1" err="1">
                <a:solidFill>
                  <a:srgbClr val="002060"/>
                </a:solidFill>
                <a:latin typeface="Times New Roman" pitchFamily="18" charset="0"/>
                <a:cs typeface="Times New Roman" pitchFamily="18" charset="0"/>
              </a:rPr>
              <a:t>s.split</a:t>
            </a:r>
            <a:r>
              <a:rPr lang="en-IN" sz="2000" b="1">
                <a:solidFill>
                  <a:srgbClr val="002060"/>
                </a:solidFill>
                <a:latin typeface="Times New Roman" pitchFamily="18" charset="0"/>
                <a:cs typeface="Times New Roman" pitchFamily="18" charset="0"/>
              </a:rPr>
              <a:t>()</a:t>
            </a:r>
          </a:p>
          <a:p>
            <a:r>
              <a:rPr lang="en-IN" sz="2000" b="1">
                <a:solidFill>
                  <a:srgbClr val="002060"/>
                </a:solidFill>
                <a:latin typeface="Times New Roman" pitchFamily="18" charset="0"/>
                <a:cs typeface="Times New Roman" pitchFamily="18" charset="0"/>
              </a:rPr>
              <a:t>['Hi', 'Everyone', '!', '</a:t>
            </a:r>
            <a:r>
              <a:rPr lang="en-IN" sz="2000" b="1" err="1">
                <a:solidFill>
                  <a:srgbClr val="002060"/>
                </a:solidFill>
                <a:latin typeface="Times New Roman" pitchFamily="18" charset="0"/>
                <a:cs typeface="Times New Roman" pitchFamily="18" charset="0"/>
              </a:rPr>
              <a:t>hola</a:t>
            </a:r>
            <a:r>
              <a:rPr lang="en-IN" sz="2000" b="1">
                <a:solidFill>
                  <a:srgbClr val="002060"/>
                </a:solidFill>
                <a:latin typeface="Times New Roman" pitchFamily="18" charset="0"/>
                <a:cs typeface="Times New Roman" pitchFamily="18" charset="0"/>
              </a:rPr>
              <a:t>', 'gr8']</a:t>
            </a:r>
          </a:p>
          <a:p>
            <a:r>
              <a:rPr lang="en-IN" sz="2000" b="1">
                <a:solidFill>
                  <a:srgbClr val="7030A0"/>
                </a:solidFill>
                <a:latin typeface="Times New Roman" pitchFamily="18" charset="0"/>
                <a:cs typeface="Times New Roman" pitchFamily="18" charset="0"/>
              </a:rPr>
              <a:t>&gt;&gt;&gt;from </a:t>
            </a:r>
            <a:r>
              <a:rPr lang="en-IN" sz="2000" b="1" err="1">
                <a:solidFill>
                  <a:srgbClr val="7030A0"/>
                </a:solidFill>
                <a:latin typeface="Times New Roman" pitchFamily="18" charset="0"/>
                <a:cs typeface="Times New Roman" pitchFamily="18" charset="0"/>
              </a:rPr>
              <a:t>nltk.tokenize</a:t>
            </a:r>
            <a:r>
              <a:rPr lang="en-IN" sz="2000" b="1">
                <a:solidFill>
                  <a:srgbClr val="7030A0"/>
                </a:solidFill>
                <a:latin typeface="Times New Roman" pitchFamily="18" charset="0"/>
                <a:cs typeface="Times New Roman" pitchFamily="18" charset="0"/>
              </a:rPr>
              <a:t> import </a:t>
            </a:r>
            <a:r>
              <a:rPr lang="en-IN" sz="2000" b="1" err="1">
                <a:solidFill>
                  <a:srgbClr val="7030A0"/>
                </a:solidFill>
                <a:latin typeface="Times New Roman" pitchFamily="18" charset="0"/>
                <a:cs typeface="Times New Roman" pitchFamily="18" charset="0"/>
              </a:rPr>
              <a:t>word_tokenize</a:t>
            </a:r>
            <a:endParaRPr lang="en-IN" sz="2000" b="1">
              <a:solidFill>
                <a:srgbClr val="7030A0"/>
              </a:solidFill>
              <a:latin typeface="Times New Roman" pitchFamily="18" charset="0"/>
              <a:cs typeface="Times New Roman" pitchFamily="18" charset="0"/>
            </a:endParaRPr>
          </a:p>
          <a:p>
            <a:r>
              <a:rPr lang="en-IN" sz="2000" b="1">
                <a:solidFill>
                  <a:srgbClr val="7030A0"/>
                </a:solidFill>
                <a:latin typeface="Times New Roman" pitchFamily="18" charset="0"/>
                <a:cs typeface="Times New Roman" pitchFamily="18" charset="0"/>
              </a:rPr>
              <a:t>&gt;&gt;&gt;</a:t>
            </a:r>
            <a:r>
              <a:rPr lang="en-IN" sz="2000" b="1" err="1">
                <a:solidFill>
                  <a:srgbClr val="7030A0"/>
                </a:solidFill>
                <a:latin typeface="Times New Roman" pitchFamily="18" charset="0"/>
                <a:cs typeface="Times New Roman" pitchFamily="18" charset="0"/>
              </a:rPr>
              <a:t>word_tokenize</a:t>
            </a:r>
            <a:r>
              <a:rPr lang="en-IN" sz="2000" b="1">
                <a:solidFill>
                  <a:srgbClr val="7030A0"/>
                </a:solidFill>
                <a:latin typeface="Times New Roman" pitchFamily="18" charset="0"/>
                <a:cs typeface="Times New Roman" pitchFamily="18" charset="0"/>
              </a:rPr>
              <a:t>(s)</a:t>
            </a:r>
          </a:p>
          <a:p>
            <a:r>
              <a:rPr lang="en-IN" sz="2000" b="1">
                <a:solidFill>
                  <a:srgbClr val="7030A0"/>
                </a:solidFill>
                <a:latin typeface="Times New Roman" pitchFamily="18" charset="0"/>
                <a:cs typeface="Times New Roman" pitchFamily="18" charset="0"/>
              </a:rPr>
              <a:t>['Hi', 'Everyone', '!', '</a:t>
            </a:r>
            <a:r>
              <a:rPr lang="en-IN" sz="2000" b="1" err="1">
                <a:solidFill>
                  <a:srgbClr val="7030A0"/>
                </a:solidFill>
                <a:latin typeface="Times New Roman" pitchFamily="18" charset="0"/>
                <a:cs typeface="Times New Roman" pitchFamily="18" charset="0"/>
              </a:rPr>
              <a:t>hola</a:t>
            </a:r>
            <a:r>
              <a:rPr lang="en-IN" sz="2000" b="1">
                <a:solidFill>
                  <a:srgbClr val="7030A0"/>
                </a:solidFill>
                <a:latin typeface="Times New Roman" pitchFamily="18" charset="0"/>
                <a:cs typeface="Times New Roman" pitchFamily="18" charset="0"/>
              </a:rPr>
              <a:t>', 'gr8']</a:t>
            </a:r>
          </a:p>
          <a:p>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nltk.tokenize</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regexp_tokenize</a:t>
            </a:r>
            <a:r>
              <a:rPr lang="en-IN" sz="2000" b="1">
                <a:solidFill>
                  <a:srgbClr val="002060"/>
                </a:solidFill>
                <a:latin typeface="Times New Roman" pitchFamily="18" charset="0"/>
                <a:cs typeface="Times New Roman" pitchFamily="18" charset="0"/>
              </a:rPr>
              <a:t>, </a:t>
            </a:r>
            <a:r>
              <a:rPr lang="en-IN" sz="2000" b="1" err="1">
                <a:solidFill>
                  <a:srgbClr val="002060"/>
                </a:solidFill>
                <a:latin typeface="Times New Roman" pitchFamily="18" charset="0"/>
                <a:cs typeface="Times New Roman" pitchFamily="18" charset="0"/>
              </a:rPr>
              <a:t>wordpunct_tokenize</a:t>
            </a:r>
            <a:r>
              <a:rPr lang="en-IN" sz="2000" b="1">
                <a:solidFill>
                  <a:srgbClr val="002060"/>
                </a:solidFill>
                <a:latin typeface="Times New Roman" pitchFamily="18" charset="0"/>
                <a:cs typeface="Times New Roman" pitchFamily="18" charset="0"/>
              </a:rPr>
              <a:t>,</a:t>
            </a:r>
          </a:p>
          <a:p>
            <a:r>
              <a:rPr lang="en-IN" sz="2000" b="1" err="1">
                <a:solidFill>
                  <a:srgbClr val="002060"/>
                </a:solidFill>
                <a:latin typeface="Times New Roman" pitchFamily="18" charset="0"/>
                <a:cs typeface="Times New Roman" pitchFamily="18" charset="0"/>
              </a:rPr>
              <a:t>blankline_tokenize</a:t>
            </a:r>
            <a:endParaRPr lang="en-IN" sz="2000" b="1">
              <a:solidFill>
                <a:srgbClr val="002060"/>
              </a:solidFill>
              <a:latin typeface="Times New Roman" pitchFamily="18" charset="0"/>
              <a:cs typeface="Times New Roman" pitchFamily="18" charset="0"/>
            </a:endParaRPr>
          </a:p>
          <a:p>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regexp_tokenize</a:t>
            </a:r>
            <a:r>
              <a:rPr lang="en-IN" sz="2000" b="1">
                <a:solidFill>
                  <a:srgbClr val="002060"/>
                </a:solidFill>
                <a:latin typeface="Times New Roman" pitchFamily="18" charset="0"/>
                <a:cs typeface="Times New Roman" pitchFamily="18" charset="0"/>
              </a:rPr>
              <a:t>(s, pattern='\w+')</a:t>
            </a:r>
          </a:p>
          <a:p>
            <a:r>
              <a:rPr lang="en-IN" sz="2000" b="1">
                <a:solidFill>
                  <a:srgbClr val="002060"/>
                </a:solidFill>
                <a:latin typeface="Times New Roman" pitchFamily="18" charset="0"/>
                <a:cs typeface="Times New Roman" pitchFamily="18" charset="0"/>
              </a:rPr>
              <a:t>['Hi', 'Everyone', '</a:t>
            </a:r>
            <a:r>
              <a:rPr lang="en-IN" sz="2000" b="1" err="1">
                <a:solidFill>
                  <a:srgbClr val="002060"/>
                </a:solidFill>
                <a:latin typeface="Times New Roman" pitchFamily="18" charset="0"/>
                <a:cs typeface="Times New Roman" pitchFamily="18" charset="0"/>
              </a:rPr>
              <a:t>hola</a:t>
            </a:r>
            <a:r>
              <a:rPr lang="en-IN" sz="2000" b="1">
                <a:solidFill>
                  <a:srgbClr val="002060"/>
                </a:solidFill>
                <a:latin typeface="Times New Roman" pitchFamily="18" charset="0"/>
                <a:cs typeface="Times New Roman" pitchFamily="18" charset="0"/>
              </a:rPr>
              <a:t>', 'gr8']</a:t>
            </a:r>
          </a:p>
          <a:p>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regexp_tokenize</a:t>
            </a:r>
            <a:r>
              <a:rPr lang="en-IN" sz="2000" b="1">
                <a:solidFill>
                  <a:srgbClr val="002060"/>
                </a:solidFill>
                <a:latin typeface="Times New Roman" pitchFamily="18" charset="0"/>
                <a:cs typeface="Times New Roman" pitchFamily="18" charset="0"/>
              </a:rPr>
              <a:t>(s, pattern='\d+')</a:t>
            </a:r>
          </a:p>
          <a:p>
            <a:r>
              <a:rPr lang="en-IN" sz="2000" b="1">
                <a:solidFill>
                  <a:srgbClr val="002060"/>
                </a:solidFill>
                <a:latin typeface="Times New Roman" pitchFamily="18" charset="0"/>
                <a:cs typeface="Times New Roman" pitchFamily="18" charset="0"/>
              </a:rPr>
              <a:t>['8']</a:t>
            </a:r>
          </a:p>
          <a:p>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wordpunct_tokenize</a:t>
            </a:r>
            <a:r>
              <a:rPr lang="en-IN" sz="2000" b="1">
                <a:solidFill>
                  <a:srgbClr val="002060"/>
                </a:solidFill>
                <a:latin typeface="Times New Roman" pitchFamily="18" charset="0"/>
                <a:cs typeface="Times New Roman" pitchFamily="18" charset="0"/>
              </a:rPr>
              <a:t>(s)</a:t>
            </a:r>
          </a:p>
          <a:p>
            <a:r>
              <a:rPr lang="en-IN" sz="2000" b="1">
                <a:solidFill>
                  <a:srgbClr val="002060"/>
                </a:solidFill>
                <a:latin typeface="Times New Roman" pitchFamily="18" charset="0"/>
                <a:cs typeface="Times New Roman" pitchFamily="18" charset="0"/>
              </a:rPr>
              <a:t>['Hi', ',', 'Everyone', '!!', '</a:t>
            </a:r>
            <a:r>
              <a:rPr lang="en-IN" sz="2000" b="1" err="1">
                <a:solidFill>
                  <a:srgbClr val="002060"/>
                </a:solidFill>
                <a:latin typeface="Times New Roman" pitchFamily="18" charset="0"/>
                <a:cs typeface="Times New Roman" pitchFamily="18" charset="0"/>
              </a:rPr>
              <a:t>hola</a:t>
            </a:r>
            <a:r>
              <a:rPr lang="en-IN" sz="2000" b="1">
                <a:solidFill>
                  <a:srgbClr val="002060"/>
                </a:solidFill>
                <a:latin typeface="Times New Roman" pitchFamily="18" charset="0"/>
                <a:cs typeface="Times New Roman" pitchFamily="18" charset="0"/>
              </a:rPr>
              <a:t>', 'gr8']</a:t>
            </a:r>
          </a:p>
          <a:p>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blankline_tokenize</a:t>
            </a:r>
            <a:r>
              <a:rPr lang="en-IN" sz="2000" b="1">
                <a:solidFill>
                  <a:srgbClr val="002060"/>
                </a:solidFill>
                <a:latin typeface="Times New Roman" pitchFamily="18" charset="0"/>
                <a:cs typeface="Times New Roman" pitchFamily="18" charset="0"/>
              </a:rPr>
              <a:t>(s)</a:t>
            </a:r>
          </a:p>
          <a:p>
            <a:r>
              <a:rPr lang="en-IN" sz="2000" b="1">
                <a:solidFill>
                  <a:srgbClr val="002060"/>
                </a:solidFill>
                <a:latin typeface="Times New Roman" pitchFamily="18" charset="0"/>
                <a:cs typeface="Times New Roman" pitchFamily="18" charset="0"/>
              </a:rPr>
              <a:t>['Hi, Everyone !! </a:t>
            </a:r>
            <a:r>
              <a:rPr lang="en-IN" sz="2000" b="1" err="1">
                <a:solidFill>
                  <a:srgbClr val="002060"/>
                </a:solidFill>
                <a:latin typeface="Times New Roman" pitchFamily="18" charset="0"/>
                <a:cs typeface="Times New Roman" pitchFamily="18" charset="0"/>
              </a:rPr>
              <a:t>hola</a:t>
            </a:r>
            <a:r>
              <a:rPr lang="en-IN" sz="2000" b="1">
                <a:solidFill>
                  <a:srgbClr val="002060"/>
                </a:solidFill>
                <a:latin typeface="Times New Roman" pitchFamily="18" charset="0"/>
                <a:cs typeface="Times New Roman" pitchFamily="18" charset="0"/>
              </a:rPr>
              <a:t> gr8']</a:t>
            </a:r>
            <a:endParaRPr lang="en-IN" sz="2000">
              <a:solidFill>
                <a:srgbClr val="002060"/>
              </a:solidFill>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2015295"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Stemming</a:t>
            </a:r>
          </a:p>
        </p:txBody>
      </p:sp>
      <p:sp>
        <p:nvSpPr>
          <p:cNvPr id="3" name="Rectangle 2"/>
          <p:cNvSpPr/>
          <p:nvPr/>
        </p:nvSpPr>
        <p:spPr>
          <a:xfrm>
            <a:off x="428596" y="785794"/>
            <a:ext cx="8715404" cy="5632311"/>
          </a:xfrm>
          <a:prstGeom prst="rect">
            <a:avLst/>
          </a:prstGeom>
        </p:spPr>
        <p:txBody>
          <a:bodyPr wrap="square">
            <a:spAutoFit/>
          </a:bodyPr>
          <a:lstStyle/>
          <a:p>
            <a:pPr algn="just">
              <a:buFont typeface="Wingdings" pitchFamily="2" charset="2"/>
              <a:buChar char="§"/>
            </a:pPr>
            <a:r>
              <a:rPr lang="en-IN" sz="2000">
                <a:latin typeface="Times New Roman" pitchFamily="18" charset="0"/>
                <a:cs typeface="Times New Roman" pitchFamily="18" charset="0"/>
              </a:rPr>
              <a:t>Stemming, in literal terms, is the process of cutting down the branches of a tree to its stem. </a:t>
            </a:r>
          </a:p>
          <a:p>
            <a:pPr algn="just">
              <a:buFont typeface="Wingdings" pitchFamily="2" charset="2"/>
              <a:buChar char="§"/>
            </a:pPr>
            <a:r>
              <a:rPr lang="en-IN" sz="2000">
                <a:latin typeface="Times New Roman" pitchFamily="18" charset="0"/>
                <a:cs typeface="Times New Roman" pitchFamily="18" charset="0"/>
              </a:rPr>
              <a:t>With the use of some basic rules, any token can be cut down to its stem.</a:t>
            </a:r>
          </a:p>
          <a:p>
            <a:pPr algn="just">
              <a:buFont typeface="Wingdings" pitchFamily="2" charset="2"/>
              <a:buChar char="§"/>
            </a:pPr>
            <a:r>
              <a:rPr lang="en-IN" sz="2000">
                <a:latin typeface="Times New Roman" pitchFamily="18" charset="0"/>
                <a:cs typeface="Times New Roman" pitchFamily="18" charset="0"/>
              </a:rPr>
              <a:t> Stemming is more of a crude rule-based process by which we want to</a:t>
            </a:r>
          </a:p>
          <a:p>
            <a:pPr algn="just"/>
            <a:r>
              <a:rPr lang="en-IN" sz="2000">
                <a:latin typeface="Times New Roman" pitchFamily="18" charset="0"/>
                <a:cs typeface="Times New Roman" pitchFamily="18" charset="0"/>
              </a:rPr>
              <a:t>club together different variations of the token.</a:t>
            </a:r>
          </a:p>
          <a:p>
            <a:pPr algn="just">
              <a:buFont typeface="Wingdings" pitchFamily="2" charset="2"/>
              <a:buChar char="§"/>
            </a:pPr>
            <a:r>
              <a:rPr lang="en-IN" sz="2000">
                <a:latin typeface="Times New Roman" pitchFamily="18" charset="0"/>
                <a:cs typeface="Times New Roman" pitchFamily="18" charset="0"/>
              </a:rPr>
              <a:t>For example, the word </a:t>
            </a:r>
            <a:r>
              <a:rPr lang="en-IN" sz="2000" i="1">
                <a:latin typeface="Times New Roman" pitchFamily="18" charset="0"/>
                <a:cs typeface="Times New Roman" pitchFamily="18" charset="0"/>
              </a:rPr>
              <a:t>eat will have </a:t>
            </a:r>
            <a:r>
              <a:rPr lang="en-IN" sz="2000">
                <a:latin typeface="Times New Roman" pitchFamily="18" charset="0"/>
                <a:cs typeface="Times New Roman" pitchFamily="18" charset="0"/>
              </a:rPr>
              <a:t>variations like eating, eaten, eats, and so on.</a:t>
            </a:r>
          </a:p>
          <a:p>
            <a:r>
              <a:rPr lang="en-IN" sz="2000" u="sng">
                <a:solidFill>
                  <a:srgbClr val="0000FF"/>
                </a:solidFill>
                <a:hlinkClick r:id="rId2"/>
              </a:rPr>
              <a:t>http://www.nltk.org/api/nltk.stem.html</a:t>
            </a:r>
            <a:endParaRPr lang="en-IN" sz="2000" u="sng">
              <a:solidFill>
                <a:srgbClr val="0000FF"/>
              </a:solidFill>
            </a:endParaRPr>
          </a:p>
          <a:p>
            <a:endParaRPr lang="en-IN" sz="2000" u="sng">
              <a:solidFill>
                <a:srgbClr val="0000FF"/>
              </a:solidFill>
              <a:latin typeface="Times New Roman" pitchFamily="18" charset="0"/>
              <a:cs typeface="Times New Roman" pitchFamily="18" charset="0"/>
            </a:endParaRPr>
          </a:p>
          <a:p>
            <a:pPr algn="just"/>
            <a:r>
              <a:rPr lang="en-IN" sz="2000">
                <a:latin typeface="Times New Roman" pitchFamily="18" charset="0"/>
                <a:cs typeface="Times New Roman" pitchFamily="18" charset="0"/>
              </a:rPr>
              <a:t>In the following snippet, we show a few stemmers:</a:t>
            </a: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nltk.stem</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PorterStemmer</a:t>
            </a:r>
            <a:r>
              <a:rPr lang="en-IN" sz="2000" b="1">
                <a:solidFill>
                  <a:srgbClr val="002060"/>
                </a:solidFill>
                <a:latin typeface="Times New Roman" pitchFamily="18" charset="0"/>
                <a:cs typeface="Times New Roman" pitchFamily="18" charset="0"/>
              </a:rPr>
              <a:t> # import Porter stemmer</a:t>
            </a: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nltk.stem.lancaster</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LancasterStemmer</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nltk.stem.Snowball</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SnowballStemmer</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pst</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PorterStemmer</a:t>
            </a:r>
            <a:r>
              <a:rPr lang="en-IN" sz="2000" b="1">
                <a:solidFill>
                  <a:srgbClr val="002060"/>
                </a:solidFill>
                <a:latin typeface="Times New Roman" pitchFamily="18" charset="0"/>
                <a:cs typeface="Times New Roman" pitchFamily="18" charset="0"/>
              </a:rPr>
              <a:t>() # create </a:t>
            </a:r>
            <a:r>
              <a:rPr lang="en-IN" sz="2000" b="1" err="1">
                <a:solidFill>
                  <a:srgbClr val="002060"/>
                </a:solidFill>
                <a:latin typeface="Times New Roman" pitchFamily="18" charset="0"/>
                <a:cs typeface="Times New Roman" pitchFamily="18" charset="0"/>
              </a:rPr>
              <a:t>obj</a:t>
            </a:r>
            <a:r>
              <a:rPr lang="en-IN" sz="2000" b="1">
                <a:solidFill>
                  <a:srgbClr val="002060"/>
                </a:solidFill>
                <a:latin typeface="Times New Roman" pitchFamily="18" charset="0"/>
                <a:cs typeface="Times New Roman" pitchFamily="18" charset="0"/>
              </a:rPr>
              <a:t> of the </a:t>
            </a:r>
            <a:r>
              <a:rPr lang="en-IN" sz="2000" b="1" err="1">
                <a:solidFill>
                  <a:srgbClr val="002060"/>
                </a:solidFill>
                <a:latin typeface="Times New Roman" pitchFamily="18" charset="0"/>
                <a:cs typeface="Times New Roman" pitchFamily="18" charset="0"/>
              </a:rPr>
              <a:t>PorterStemmer</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lst</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LancasterStemmer</a:t>
            </a:r>
            <a:r>
              <a:rPr lang="en-IN" sz="2000" b="1">
                <a:solidFill>
                  <a:srgbClr val="002060"/>
                </a:solidFill>
                <a:latin typeface="Times New Roman" pitchFamily="18" charset="0"/>
                <a:cs typeface="Times New Roman" pitchFamily="18" charset="0"/>
              </a:rPr>
              <a:t>() # create </a:t>
            </a:r>
            <a:r>
              <a:rPr lang="en-IN" sz="2000" b="1" err="1">
                <a:solidFill>
                  <a:srgbClr val="002060"/>
                </a:solidFill>
                <a:latin typeface="Times New Roman" pitchFamily="18" charset="0"/>
                <a:cs typeface="Times New Roman" pitchFamily="18" charset="0"/>
              </a:rPr>
              <a:t>obj</a:t>
            </a:r>
            <a:r>
              <a:rPr lang="en-IN" sz="2000" b="1">
                <a:solidFill>
                  <a:srgbClr val="002060"/>
                </a:solidFill>
                <a:latin typeface="Times New Roman" pitchFamily="18" charset="0"/>
                <a:cs typeface="Times New Roman" pitchFamily="18" charset="0"/>
              </a:rPr>
              <a:t> of </a:t>
            </a:r>
            <a:r>
              <a:rPr lang="en-IN" sz="2000" b="1" err="1">
                <a:solidFill>
                  <a:srgbClr val="002060"/>
                </a:solidFill>
                <a:latin typeface="Times New Roman" pitchFamily="18" charset="0"/>
                <a:cs typeface="Times New Roman" pitchFamily="18" charset="0"/>
              </a:rPr>
              <a:t>LancasterStemmer</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lst.stem</a:t>
            </a:r>
            <a:r>
              <a:rPr lang="en-IN" sz="2000" b="1">
                <a:solidFill>
                  <a:srgbClr val="002060"/>
                </a:solidFill>
                <a:latin typeface="Times New Roman" pitchFamily="18" charset="0"/>
                <a:cs typeface="Times New Roman" pitchFamily="18" charset="0"/>
              </a:rPr>
              <a:t>("eating")</a:t>
            </a:r>
          </a:p>
          <a:p>
            <a:pPr algn="just"/>
            <a:r>
              <a:rPr lang="en-IN" sz="2000" b="1">
                <a:solidFill>
                  <a:srgbClr val="002060"/>
                </a:solidFill>
                <a:latin typeface="Times New Roman" pitchFamily="18" charset="0"/>
                <a:cs typeface="Times New Roman" pitchFamily="18" charset="0"/>
              </a:rPr>
              <a:t>eat</a:t>
            </a: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pst.stem</a:t>
            </a:r>
            <a:r>
              <a:rPr lang="en-IN" sz="2000" b="1">
                <a:solidFill>
                  <a:srgbClr val="002060"/>
                </a:solidFill>
                <a:latin typeface="Times New Roman" pitchFamily="18" charset="0"/>
                <a:cs typeface="Times New Roman" pitchFamily="18" charset="0"/>
              </a:rPr>
              <a:t>("shopping")</a:t>
            </a:r>
          </a:p>
          <a:p>
            <a:pPr algn="just"/>
            <a:r>
              <a:rPr lang="en-IN" sz="2000" b="1">
                <a:solidFill>
                  <a:srgbClr val="002060"/>
                </a:solidFill>
                <a:latin typeface="Times New Roman" pitchFamily="18" charset="0"/>
                <a:cs typeface="Times New Roman" pitchFamily="18" charset="0"/>
              </a:rPr>
              <a:t>shop</a:t>
            </a:r>
            <a:endParaRPr lang="en-IN" sz="2000">
              <a:solidFill>
                <a:srgbClr val="002060"/>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2813591"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Lemmatization</a:t>
            </a:r>
          </a:p>
        </p:txBody>
      </p:sp>
      <p:sp>
        <p:nvSpPr>
          <p:cNvPr id="3" name="Rectangle 2"/>
          <p:cNvSpPr/>
          <p:nvPr/>
        </p:nvSpPr>
        <p:spPr>
          <a:xfrm>
            <a:off x="500034" y="1071546"/>
            <a:ext cx="8286808" cy="4893647"/>
          </a:xfrm>
          <a:prstGeom prst="rect">
            <a:avLst/>
          </a:prstGeom>
        </p:spPr>
        <p:txBody>
          <a:bodyPr wrap="square">
            <a:spAutoFit/>
          </a:bodyPr>
          <a:lstStyle/>
          <a:p>
            <a:pPr algn="just">
              <a:buFont typeface="Arial" pitchFamily="34" charset="0"/>
              <a:buChar char="•"/>
            </a:pPr>
            <a:r>
              <a:rPr lang="en-IN" sz="2200">
                <a:latin typeface="Times New Roman" pitchFamily="18" charset="0"/>
                <a:cs typeface="Times New Roman" pitchFamily="18" charset="0"/>
              </a:rPr>
              <a:t>Lemmatization is a more methodical way of converting all the grammatical/inflected forms of the root of the word. </a:t>
            </a:r>
          </a:p>
          <a:p>
            <a:pPr algn="just">
              <a:buFont typeface="Arial" pitchFamily="34" charset="0"/>
              <a:buChar char="•"/>
            </a:pPr>
            <a:r>
              <a:rPr lang="en-IN" sz="2200">
                <a:latin typeface="Times New Roman" pitchFamily="18" charset="0"/>
                <a:cs typeface="Times New Roman" pitchFamily="18" charset="0"/>
              </a:rPr>
              <a:t>Lemmatization uses context and part of speech to determine the inflected form of the word and applies different normalization rules for each part of speech to get the root word (</a:t>
            </a:r>
            <a:r>
              <a:rPr lang="en-IN" sz="2200" i="1">
                <a:latin typeface="Times New Roman" pitchFamily="18" charset="0"/>
                <a:cs typeface="Times New Roman" pitchFamily="18" charset="0"/>
              </a:rPr>
              <a:t>lemma)</a:t>
            </a:r>
          </a:p>
          <a:p>
            <a:pPr algn="just"/>
            <a:endParaRPr lang="en-IN" sz="2000" i="1">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nltk.stem</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WordNetLemmatizer</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wlem</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WordNetLemmatizer</a:t>
            </a:r>
            <a:r>
              <a:rPr lang="en-IN" sz="2000" b="1">
                <a:solidFill>
                  <a:srgbClr val="002060"/>
                </a:solidFill>
                <a:latin typeface="Times New Roman" pitchFamily="18" charset="0"/>
                <a:cs typeface="Times New Roman" pitchFamily="18" charset="0"/>
              </a:rPr>
              <a:t>()</a:t>
            </a: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wlem.lemmatize</a:t>
            </a:r>
            <a:r>
              <a:rPr lang="en-IN" sz="2000" b="1">
                <a:solidFill>
                  <a:srgbClr val="002060"/>
                </a:solidFill>
                <a:latin typeface="Times New Roman" pitchFamily="18" charset="0"/>
                <a:cs typeface="Times New Roman" pitchFamily="18" charset="0"/>
              </a:rPr>
              <a:t>("ate")</a:t>
            </a:r>
          </a:p>
          <a:p>
            <a:pPr algn="just"/>
            <a:r>
              <a:rPr lang="en-IN" sz="2000" b="1">
                <a:solidFill>
                  <a:srgbClr val="002060"/>
                </a:solidFill>
                <a:latin typeface="Times New Roman" pitchFamily="18" charset="0"/>
                <a:cs typeface="Times New Roman" pitchFamily="18" charset="0"/>
              </a:rPr>
              <a:t>Eat</a:t>
            </a:r>
          </a:p>
          <a:p>
            <a:pPr algn="just"/>
            <a:endParaRPr lang="en-IN" sz="2000" b="1">
              <a:solidFill>
                <a:srgbClr val="002060"/>
              </a:solidFill>
              <a:latin typeface="Times New Roman" pitchFamily="18" charset="0"/>
              <a:cs typeface="Times New Roman" pitchFamily="18" charset="0"/>
            </a:endParaRPr>
          </a:p>
          <a:p>
            <a:pPr algn="just"/>
            <a:r>
              <a:rPr lang="en-IN">
                <a:latin typeface="Times New Roman" pitchFamily="18" charset="0"/>
                <a:cs typeface="Times New Roman" pitchFamily="18" charset="0"/>
              </a:rPr>
              <a:t>Here, </a:t>
            </a:r>
            <a:r>
              <a:rPr lang="en-IN" err="1">
                <a:latin typeface="Times New Roman" pitchFamily="18" charset="0"/>
                <a:cs typeface="Times New Roman" pitchFamily="18" charset="0"/>
              </a:rPr>
              <a:t>WordNetLemmatizer</a:t>
            </a:r>
            <a:r>
              <a:rPr lang="en-IN">
                <a:latin typeface="Times New Roman" pitchFamily="18" charset="0"/>
                <a:cs typeface="Times New Roman" pitchFamily="18" charset="0"/>
              </a:rPr>
              <a:t> is using </a:t>
            </a:r>
            <a:r>
              <a:rPr lang="en-IN" err="1">
                <a:latin typeface="Times New Roman" pitchFamily="18" charset="0"/>
                <a:cs typeface="Times New Roman" pitchFamily="18" charset="0"/>
              </a:rPr>
              <a:t>wordnet</a:t>
            </a:r>
            <a:r>
              <a:rPr lang="en-IN">
                <a:latin typeface="Times New Roman" pitchFamily="18" charset="0"/>
                <a:cs typeface="Times New Roman" pitchFamily="18" charset="0"/>
              </a:rPr>
              <a:t>, which takes a word and searches</a:t>
            </a:r>
          </a:p>
          <a:p>
            <a:pPr algn="just"/>
            <a:r>
              <a:rPr lang="en-IN" err="1">
                <a:latin typeface="Times New Roman" pitchFamily="18" charset="0"/>
                <a:cs typeface="Times New Roman" pitchFamily="18" charset="0"/>
              </a:rPr>
              <a:t>wordnet</a:t>
            </a:r>
            <a:r>
              <a:rPr lang="en-IN">
                <a:latin typeface="Times New Roman" pitchFamily="18" charset="0"/>
                <a:cs typeface="Times New Roman" pitchFamily="18" charset="0"/>
              </a:rPr>
              <a:t>, a semantic dictionary. It also uses a morph analysis to cut to the root and  search for the specific lemma (variation of the word). Hence, in our example it is possible to get </a:t>
            </a:r>
            <a:r>
              <a:rPr lang="en-IN" i="1">
                <a:latin typeface="Times New Roman" pitchFamily="18" charset="0"/>
                <a:cs typeface="Times New Roman" pitchFamily="18" charset="0"/>
              </a:rPr>
              <a:t>eat for the given variation ate, which was never possible with stemming.</a:t>
            </a:r>
            <a:endParaRPr lang="en-IN">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14290"/>
            <a:ext cx="3474028"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Stop word removal</a:t>
            </a:r>
          </a:p>
        </p:txBody>
      </p:sp>
      <p:sp>
        <p:nvSpPr>
          <p:cNvPr id="3" name="Rectangle 2"/>
          <p:cNvSpPr/>
          <p:nvPr/>
        </p:nvSpPr>
        <p:spPr>
          <a:xfrm>
            <a:off x="714348" y="928670"/>
            <a:ext cx="8143932" cy="6217087"/>
          </a:xfrm>
          <a:prstGeom prst="rect">
            <a:avLst/>
          </a:prstGeom>
        </p:spPr>
        <p:txBody>
          <a:bodyPr wrap="square">
            <a:spAutoFit/>
          </a:bodyPr>
          <a:lstStyle/>
          <a:p>
            <a:pPr algn="just">
              <a:buFont typeface="Arial" pitchFamily="34" charset="0"/>
              <a:buChar char="•"/>
            </a:pPr>
            <a:r>
              <a:rPr lang="en-IN" sz="2000">
                <a:latin typeface="Times New Roman" pitchFamily="18" charset="0"/>
                <a:cs typeface="Times New Roman" pitchFamily="18" charset="0"/>
              </a:rPr>
              <a:t>Stop word removal is one of the most commonly used </a:t>
            </a:r>
            <a:r>
              <a:rPr lang="en-IN" sz="2000" u="sng" err="1">
                <a:solidFill>
                  <a:srgbClr val="C00000"/>
                </a:solidFill>
                <a:latin typeface="Times New Roman" pitchFamily="18" charset="0"/>
                <a:cs typeface="Times New Roman" pitchFamily="18" charset="0"/>
              </a:rPr>
              <a:t>preprocessing</a:t>
            </a:r>
            <a:r>
              <a:rPr lang="en-IN" sz="2000" u="sng">
                <a:solidFill>
                  <a:srgbClr val="C00000"/>
                </a:solidFill>
                <a:latin typeface="Times New Roman" pitchFamily="18" charset="0"/>
                <a:cs typeface="Times New Roman" pitchFamily="18" charset="0"/>
              </a:rPr>
              <a:t> steps </a:t>
            </a:r>
            <a:r>
              <a:rPr lang="en-IN" sz="2000">
                <a:latin typeface="Times New Roman" pitchFamily="18" charset="0"/>
                <a:cs typeface="Times New Roman" pitchFamily="18" charset="0"/>
              </a:rPr>
              <a:t>across different NLP applications. </a:t>
            </a:r>
          </a:p>
          <a:p>
            <a:pPr algn="just">
              <a:buFont typeface="Arial" pitchFamily="34" charset="0"/>
              <a:buChar char="•"/>
            </a:pPr>
            <a:r>
              <a:rPr lang="en-IN" sz="2000">
                <a:latin typeface="Times New Roman" pitchFamily="18" charset="0"/>
                <a:cs typeface="Times New Roman" pitchFamily="18" charset="0"/>
              </a:rPr>
              <a:t>The idea is </a:t>
            </a:r>
            <a:r>
              <a:rPr lang="en-IN" sz="2000" u="sng">
                <a:solidFill>
                  <a:srgbClr val="C00000"/>
                </a:solidFill>
                <a:latin typeface="Times New Roman" pitchFamily="18" charset="0"/>
                <a:cs typeface="Times New Roman" pitchFamily="18" charset="0"/>
              </a:rPr>
              <a:t>simply removing the words </a:t>
            </a:r>
            <a:r>
              <a:rPr lang="en-IN" sz="2000">
                <a:latin typeface="Times New Roman" pitchFamily="18" charset="0"/>
                <a:cs typeface="Times New Roman" pitchFamily="18" charset="0"/>
              </a:rPr>
              <a:t>that occur commonly across all the documents in the corpus. </a:t>
            </a:r>
          </a:p>
          <a:p>
            <a:pPr algn="just">
              <a:buFont typeface="Arial" pitchFamily="34" charset="0"/>
              <a:buChar char="•"/>
            </a:pPr>
            <a:r>
              <a:rPr lang="en-IN" sz="2000">
                <a:latin typeface="Times New Roman" pitchFamily="18" charset="0"/>
                <a:cs typeface="Times New Roman" pitchFamily="18" charset="0"/>
              </a:rPr>
              <a:t>Typically, articles and pronouns are generally classified as stop words. These words have no significance in some of the NLP tasks like information retrieval and classification, which means these words are not very discriminative.</a:t>
            </a:r>
          </a:p>
          <a:p>
            <a:pPr algn="just">
              <a:buFont typeface="Arial" pitchFamily="34" charset="0"/>
              <a:buChar char="•"/>
            </a:pPr>
            <a:r>
              <a:rPr lang="en-IN" sz="2000">
                <a:latin typeface="Times New Roman" pitchFamily="18" charset="0"/>
                <a:cs typeface="Times New Roman" pitchFamily="18" charset="0"/>
              </a:rPr>
              <a:t>To implement the process of stop word removal, below is code that uses NLTK stop word. </a:t>
            </a:r>
          </a:p>
          <a:p>
            <a:pPr algn="just"/>
            <a:endParaRPr lang="en-IN"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nltk.corpus</a:t>
            </a:r>
            <a:r>
              <a:rPr lang="en-IN" sz="2000" b="1">
                <a:solidFill>
                  <a:srgbClr val="002060"/>
                </a:solidFill>
                <a:latin typeface="Times New Roman" pitchFamily="18" charset="0"/>
                <a:cs typeface="Times New Roman" pitchFamily="18" charset="0"/>
              </a:rPr>
              <a:t> import </a:t>
            </a:r>
            <a:r>
              <a:rPr lang="en-IN" sz="2000" b="1" err="1">
                <a:solidFill>
                  <a:srgbClr val="002060"/>
                </a:solidFill>
                <a:latin typeface="Times New Roman" pitchFamily="18" charset="0"/>
                <a:cs typeface="Times New Roman" pitchFamily="18" charset="0"/>
              </a:rPr>
              <a:t>stopwords</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stoplist</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stopwords.words</a:t>
            </a:r>
            <a:r>
              <a:rPr lang="en-IN" sz="2000" b="1">
                <a:solidFill>
                  <a:srgbClr val="002060"/>
                </a:solidFill>
                <a:latin typeface="Times New Roman" pitchFamily="18" charset="0"/>
                <a:cs typeface="Times New Roman" pitchFamily="18" charset="0"/>
              </a:rPr>
              <a:t>('</a:t>
            </a:r>
            <a:r>
              <a:rPr lang="en-IN" sz="2000" b="1" err="1">
                <a:solidFill>
                  <a:srgbClr val="002060"/>
                </a:solidFill>
                <a:latin typeface="Times New Roman" pitchFamily="18" charset="0"/>
                <a:cs typeface="Times New Roman" pitchFamily="18" charset="0"/>
              </a:rPr>
              <a:t>english</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config</a:t>
            </a:r>
            <a:r>
              <a:rPr lang="en-IN" sz="2000" b="1">
                <a:solidFill>
                  <a:srgbClr val="002060"/>
                </a:solidFill>
                <a:latin typeface="Times New Roman" pitchFamily="18" charset="0"/>
                <a:cs typeface="Times New Roman" pitchFamily="18" charset="0"/>
              </a:rPr>
              <a:t> the language name</a:t>
            </a:r>
          </a:p>
          <a:p>
            <a:pPr algn="just"/>
            <a:r>
              <a:rPr lang="en-IN" sz="2000" b="1">
                <a:solidFill>
                  <a:srgbClr val="002060"/>
                </a:solidFill>
                <a:latin typeface="Times New Roman" pitchFamily="18" charset="0"/>
                <a:cs typeface="Times New Roman" pitchFamily="18" charset="0"/>
              </a:rPr>
              <a:t># NLTK supports 22 languages for removing the stop words</a:t>
            </a:r>
          </a:p>
          <a:p>
            <a:pPr algn="just"/>
            <a:r>
              <a:rPr lang="en-IN" sz="2000" b="1">
                <a:solidFill>
                  <a:srgbClr val="002060"/>
                </a:solidFill>
                <a:latin typeface="Times New Roman" pitchFamily="18" charset="0"/>
                <a:cs typeface="Times New Roman" pitchFamily="18" charset="0"/>
              </a:rPr>
              <a:t>&gt;&gt;&gt;text = "This is just a test"</a:t>
            </a: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cleanwordlist</a:t>
            </a:r>
            <a:r>
              <a:rPr lang="en-IN" sz="2000" b="1">
                <a:solidFill>
                  <a:srgbClr val="002060"/>
                </a:solidFill>
                <a:latin typeface="Times New Roman" pitchFamily="18" charset="0"/>
                <a:cs typeface="Times New Roman" pitchFamily="18" charset="0"/>
              </a:rPr>
              <a:t> = [word for word in </a:t>
            </a:r>
            <a:r>
              <a:rPr lang="en-IN" sz="2000" b="1" err="1">
                <a:solidFill>
                  <a:srgbClr val="002060"/>
                </a:solidFill>
                <a:latin typeface="Times New Roman" pitchFamily="18" charset="0"/>
                <a:cs typeface="Times New Roman" pitchFamily="18" charset="0"/>
              </a:rPr>
              <a:t>text.split</a:t>
            </a:r>
            <a:r>
              <a:rPr lang="en-IN" sz="2000" b="1">
                <a:solidFill>
                  <a:srgbClr val="002060"/>
                </a:solidFill>
                <a:latin typeface="Times New Roman" pitchFamily="18" charset="0"/>
                <a:cs typeface="Times New Roman" pitchFamily="18" charset="0"/>
              </a:rPr>
              <a:t>() if word not in</a:t>
            </a:r>
          </a:p>
          <a:p>
            <a:pPr algn="just"/>
            <a:r>
              <a:rPr lang="en-IN" sz="2000" b="1" err="1">
                <a:solidFill>
                  <a:srgbClr val="002060"/>
                </a:solidFill>
                <a:latin typeface="Times New Roman" pitchFamily="18" charset="0"/>
                <a:cs typeface="Times New Roman" pitchFamily="18" charset="0"/>
              </a:rPr>
              <a:t>stoplist</a:t>
            </a:r>
            <a:r>
              <a:rPr lang="en-IN" sz="2000" b="1">
                <a:solidFill>
                  <a:srgbClr val="002060"/>
                </a:solidFill>
                <a:latin typeface="Times New Roman" pitchFamily="18" charset="0"/>
                <a:cs typeface="Times New Roman" pitchFamily="18" charset="0"/>
              </a:rPr>
              <a:t>]</a:t>
            </a:r>
          </a:p>
          <a:p>
            <a:pPr algn="just"/>
            <a:r>
              <a:rPr lang="en-IN" sz="2000" b="1">
                <a:solidFill>
                  <a:srgbClr val="002060"/>
                </a:solidFill>
                <a:latin typeface="Times New Roman" pitchFamily="18" charset="0"/>
                <a:cs typeface="Times New Roman" pitchFamily="18" charset="0"/>
              </a:rPr>
              <a:t># apart from just and test others are </a:t>
            </a:r>
            <a:r>
              <a:rPr lang="en-IN" sz="2000" b="1" err="1">
                <a:solidFill>
                  <a:srgbClr val="002060"/>
                </a:solidFill>
                <a:latin typeface="Times New Roman" pitchFamily="18" charset="0"/>
                <a:cs typeface="Times New Roman" pitchFamily="18" charset="0"/>
              </a:rPr>
              <a:t>stopwords</a:t>
            </a:r>
            <a:endParaRPr lang="en-IN" sz="2000" b="1">
              <a:solidFill>
                <a:srgbClr val="00206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 [‘test']</a:t>
            </a:r>
            <a:endParaRPr lang="en-IN" sz="2000">
              <a:solidFill>
                <a:srgbClr val="002060"/>
              </a:solidFill>
              <a:latin typeface="Times New Roman" pitchFamily="18" charset="0"/>
              <a:cs typeface="Times New Roman" pitchFamily="18" charset="0"/>
            </a:endParaRPr>
          </a:p>
          <a:p>
            <a:pPr algn="just"/>
            <a:endParaRPr lang="en-IN" sz="2000">
              <a:solidFill>
                <a:srgbClr val="002060"/>
              </a:solidFill>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500034" y="357166"/>
            <a:ext cx="7429552" cy="557216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3498073"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Rare word removal</a:t>
            </a:r>
          </a:p>
        </p:txBody>
      </p:sp>
      <p:sp>
        <p:nvSpPr>
          <p:cNvPr id="3" name="Rectangle 2"/>
          <p:cNvSpPr/>
          <p:nvPr/>
        </p:nvSpPr>
        <p:spPr>
          <a:xfrm>
            <a:off x="285720" y="928670"/>
            <a:ext cx="8643998" cy="5016758"/>
          </a:xfrm>
          <a:prstGeom prst="rect">
            <a:avLst/>
          </a:prstGeom>
        </p:spPr>
        <p:txBody>
          <a:bodyPr wrap="square">
            <a:spAutoFit/>
          </a:bodyPr>
          <a:lstStyle/>
          <a:p>
            <a:pPr algn="just">
              <a:buFont typeface="Arial" pitchFamily="34" charset="0"/>
              <a:buChar char="•"/>
            </a:pPr>
            <a:r>
              <a:rPr lang="en-IN" sz="2000">
                <a:latin typeface="Times New Roman" pitchFamily="18" charset="0"/>
                <a:cs typeface="Times New Roman" pitchFamily="18" charset="0"/>
              </a:rPr>
              <a:t>This is very intuitive, as some of the words that are very unique in nature like names, brands, product names, and some of the noise characters, such as html </a:t>
            </a:r>
            <a:r>
              <a:rPr lang="en-IN" sz="2000" err="1">
                <a:latin typeface="Times New Roman" pitchFamily="18" charset="0"/>
                <a:cs typeface="Times New Roman" pitchFamily="18" charset="0"/>
              </a:rPr>
              <a:t>leftouts</a:t>
            </a:r>
            <a:r>
              <a:rPr lang="en-IN" sz="2000">
                <a:latin typeface="Times New Roman" pitchFamily="18" charset="0"/>
                <a:cs typeface="Times New Roman" pitchFamily="18" charset="0"/>
              </a:rPr>
              <a:t>, also need to be removed for different NLP tasks. </a:t>
            </a:r>
          </a:p>
          <a:p>
            <a:pPr algn="just">
              <a:buFont typeface="Arial" pitchFamily="34" charset="0"/>
              <a:buChar char="•"/>
            </a:pPr>
            <a:r>
              <a:rPr lang="en-IN" sz="2000">
                <a:latin typeface="Times New Roman" pitchFamily="18" charset="0"/>
                <a:cs typeface="Times New Roman" pitchFamily="18" charset="0"/>
              </a:rPr>
              <a:t>For example, it would be really bad to use names as a predictor for a text classification problem, even if they come out as a significant predictor.</a:t>
            </a:r>
          </a:p>
          <a:p>
            <a:pPr algn="just">
              <a:buFont typeface="Arial" pitchFamily="34" charset="0"/>
              <a:buChar char="•"/>
            </a:pPr>
            <a:endParaRPr lang="en-US" sz="2000">
              <a:latin typeface="Times New Roman" pitchFamily="18" charset="0"/>
              <a:cs typeface="Times New Roman" pitchFamily="18" charset="0"/>
            </a:endParaRPr>
          </a:p>
          <a:p>
            <a:pPr algn="just"/>
            <a:r>
              <a:rPr lang="en-IN" sz="2000">
                <a:latin typeface="Times New Roman" pitchFamily="18" charset="0"/>
                <a:cs typeface="Times New Roman" pitchFamily="18" charset="0"/>
              </a:rPr>
              <a:t>We also use length of the words as a criteria for removing words with very a short length or a very long length:</a:t>
            </a:r>
          </a:p>
          <a:p>
            <a:pPr algn="just"/>
            <a:endParaRPr lang="en-IN" sz="2000">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 tokens is a list of all tokens in corpus</a:t>
            </a:r>
          </a:p>
          <a:p>
            <a:pPr algn="just"/>
            <a:r>
              <a:rPr lang="en-IN" sz="2000" b="1">
                <a:solidFill>
                  <a:srgbClr val="002060"/>
                </a:solidFill>
                <a:latin typeface="Times New Roman" pitchFamily="18" charset="0"/>
                <a:cs typeface="Times New Roman" pitchFamily="18" charset="0"/>
              </a:rPr>
              <a:t>&gt;&gt;&gt;import </a:t>
            </a:r>
            <a:r>
              <a:rPr lang="en-IN" sz="2000" b="1" err="1">
                <a:solidFill>
                  <a:srgbClr val="002060"/>
                </a:solidFill>
                <a:latin typeface="Times New Roman" pitchFamily="18" charset="0"/>
                <a:cs typeface="Times New Roman" pitchFamily="18" charset="0"/>
              </a:rPr>
              <a:t>nltk</a:t>
            </a:r>
            <a:r>
              <a:rPr lang="en-IN" sz="2000" b="1">
                <a:solidFill>
                  <a:srgbClr val="002060"/>
                </a:solidFill>
                <a:latin typeface="Times New Roman" pitchFamily="18" charset="0"/>
                <a:cs typeface="Times New Roman" pitchFamily="18" charset="0"/>
              </a:rPr>
              <a:t> </a:t>
            </a:r>
          </a:p>
          <a:p>
            <a:pPr algn="just"/>
            <a:r>
              <a:rPr lang="en-IN" sz="2000" b="1">
                <a:solidFill>
                  <a:srgbClr val="002060"/>
                </a:solidFill>
                <a:latin typeface="Times New Roman" pitchFamily="18" charset="0"/>
                <a:cs typeface="Times New Roman" pitchFamily="18" charset="0"/>
              </a:rPr>
              <a:t>&gt;&gt;&gt;tokens= ['hi','i','am','am','whatever','this','is','just','a','test','test','java','python','java']</a:t>
            </a:r>
          </a:p>
          <a:p>
            <a:pPr algn="just"/>
            <a:r>
              <a:rPr lang="en-IN" sz="2000" b="1" err="1">
                <a:solidFill>
                  <a:srgbClr val="002060"/>
                </a:solidFill>
                <a:latin typeface="Times New Roman" pitchFamily="18" charset="0"/>
                <a:cs typeface="Times New Roman" pitchFamily="18" charset="0"/>
              </a:rPr>
              <a:t>&gt;&gt;&gt;freq_dist = nltk.FreqDist(token)</a:t>
            </a: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rarewords</a:t>
            </a:r>
            <a:r>
              <a:rPr lang="en-IN" sz="2000" b="1">
                <a:solidFill>
                  <a:srgbClr val="002060"/>
                </a:solidFill>
                <a:latin typeface="Times New Roman" pitchFamily="18" charset="0"/>
                <a:cs typeface="Times New Roman" pitchFamily="18" charset="0"/>
              </a:rPr>
              <a:t> = </a:t>
            </a:r>
            <a:r>
              <a:rPr lang="en-IN" sz="2000" b="1" err="1">
                <a:solidFill>
                  <a:srgbClr val="002060"/>
                </a:solidFill>
                <a:latin typeface="Times New Roman" pitchFamily="18" charset="0"/>
                <a:cs typeface="Times New Roman" pitchFamily="18" charset="0"/>
              </a:rPr>
              <a:t>freq_dist.keys</a:t>
            </a:r>
            <a:r>
              <a:rPr lang="en-IN" sz="2000" b="1">
                <a:solidFill>
                  <a:srgbClr val="002060"/>
                </a:solidFill>
                <a:latin typeface="Times New Roman" pitchFamily="18" charset="0"/>
                <a:cs typeface="Times New Roman" pitchFamily="18" charset="0"/>
              </a:rPr>
              <a:t>()[-50:]</a:t>
            </a:r>
          </a:p>
          <a:p>
            <a:pPr algn="just"/>
            <a:r>
              <a:rPr lang="en-IN" sz="2000" b="1">
                <a:solidFill>
                  <a:srgbClr val="002060"/>
                </a:solidFill>
                <a:latin typeface="Times New Roman" pitchFamily="18" charset="0"/>
                <a:cs typeface="Times New Roman" pitchFamily="18" charset="0"/>
              </a:rPr>
              <a:t>&gt;&gt;&gt;</a:t>
            </a:r>
            <a:r>
              <a:rPr lang="en-IN" sz="2000" b="1" err="1">
                <a:solidFill>
                  <a:srgbClr val="002060"/>
                </a:solidFill>
                <a:latin typeface="Times New Roman" pitchFamily="18" charset="0"/>
                <a:cs typeface="Times New Roman" pitchFamily="18" charset="0"/>
              </a:rPr>
              <a:t>after_rare_words</a:t>
            </a:r>
            <a:r>
              <a:rPr lang="en-IN" sz="2000" b="1">
                <a:solidFill>
                  <a:srgbClr val="002060"/>
                </a:solidFill>
                <a:latin typeface="Times New Roman" pitchFamily="18" charset="0"/>
                <a:cs typeface="Times New Roman" pitchFamily="18" charset="0"/>
              </a:rPr>
              <a:t> = [ word for word in token not in </a:t>
            </a:r>
            <a:r>
              <a:rPr lang="en-IN" sz="2000" b="1" err="1">
                <a:solidFill>
                  <a:srgbClr val="002060"/>
                </a:solidFill>
                <a:latin typeface="Times New Roman" pitchFamily="18" charset="0"/>
                <a:cs typeface="Times New Roman" pitchFamily="18" charset="0"/>
              </a:rPr>
              <a:t>rarewords</a:t>
            </a:r>
            <a:r>
              <a:rPr lang="en-IN" sz="2000" b="1">
                <a:solidFill>
                  <a:srgbClr val="002060"/>
                </a:solidFill>
                <a:latin typeface="Times New Roman" pitchFamily="18" charset="0"/>
                <a:cs typeface="Times New Roman" pitchFamily="18"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2938625" cy="584775"/>
          </a:xfrm>
          <a:prstGeom prst="rect">
            <a:avLst/>
          </a:prstGeom>
        </p:spPr>
        <p:txBody>
          <a:bodyPr wrap="none">
            <a:spAutoFit/>
          </a:bodyPr>
          <a:lstStyle/>
          <a:p>
            <a:pPr>
              <a:buFont typeface="Arial" pitchFamily="34" charset="0"/>
              <a:buChar char="•"/>
            </a:pPr>
            <a:r>
              <a:rPr lang="en-IN" sz="3200">
                <a:solidFill>
                  <a:srgbClr val="C00000"/>
                </a:solidFill>
                <a:latin typeface="Times New Roman" pitchFamily="18" charset="0"/>
                <a:cs typeface="Times New Roman" pitchFamily="18" charset="0"/>
              </a:rPr>
              <a:t>Spell correction</a:t>
            </a:r>
          </a:p>
        </p:txBody>
      </p:sp>
      <p:sp>
        <p:nvSpPr>
          <p:cNvPr id="3" name="Rectangle 2"/>
          <p:cNvSpPr/>
          <p:nvPr/>
        </p:nvSpPr>
        <p:spPr>
          <a:xfrm>
            <a:off x="500034" y="1071546"/>
            <a:ext cx="8072494" cy="5570756"/>
          </a:xfrm>
          <a:prstGeom prst="rect">
            <a:avLst/>
          </a:prstGeom>
        </p:spPr>
        <p:txBody>
          <a:bodyPr wrap="square">
            <a:spAutoFit/>
          </a:bodyPr>
          <a:lstStyle/>
          <a:p>
            <a:r>
              <a:rPr lang="en-IN" sz="2200">
                <a:latin typeface="Times New Roman" pitchFamily="18" charset="0"/>
                <a:cs typeface="Times New Roman" pitchFamily="18" charset="0"/>
              </a:rPr>
              <a:t>It is not a necessary to use a spellchecker for all NLP applications, but some use cases require you to use a basic spell check. We can create a very basic spellchecker by just using a dictionary lookup. There are some enhanced string algorithms that have been developed for fuzzy string matching. One of the most commonly used is edit-distance. NLTK also provides you with a variety of metrics module that has edit_distance.</a:t>
            </a:r>
          </a:p>
          <a:p>
            <a:endParaRPr lang="en-US" sz="2000">
              <a:latin typeface="Times New Roman" pitchFamily="18" charset="0"/>
              <a:cs typeface="Times New Roman" pitchFamily="18" charset="0"/>
            </a:endParaRPr>
          </a:p>
          <a:p>
            <a:endParaRPr lang="en-IN" sz="2200">
              <a:solidFill>
                <a:srgbClr val="0070C0"/>
              </a:solidFill>
              <a:latin typeface="Times New Roman" pitchFamily="18" charset="0"/>
              <a:cs typeface="Times New Roman" pitchFamily="18" charset="0"/>
            </a:endParaRPr>
          </a:p>
          <a:p>
            <a:pPr algn="just"/>
            <a:r>
              <a:rPr lang="en-IN" sz="2000" b="1">
                <a:solidFill>
                  <a:srgbClr val="002060"/>
                </a:solidFill>
                <a:latin typeface="Times New Roman" pitchFamily="18" charset="0"/>
                <a:cs typeface="Times New Roman" pitchFamily="18" charset="0"/>
              </a:rPr>
              <a:t>&gt;&gt;&gt;from </a:t>
            </a:r>
            <a:r>
              <a:rPr lang="en-IN" sz="2000" b="1" err="1">
                <a:solidFill>
                  <a:srgbClr val="002060"/>
                </a:solidFill>
                <a:latin typeface="Times New Roman" pitchFamily="18" charset="0"/>
                <a:cs typeface="Times New Roman" pitchFamily="18" charset="0"/>
              </a:rPr>
              <a:t>nltk.metrics</a:t>
            </a:r>
            <a:r>
              <a:rPr lang="en-IN" sz="2000" b="1">
                <a:solidFill>
                  <a:srgbClr val="002060"/>
                </a:solidFill>
                <a:latin typeface="Times New Roman" pitchFamily="18" charset="0"/>
                <a:cs typeface="Times New Roman" pitchFamily="18" charset="0"/>
              </a:rPr>
              <a:t> import edit_distance</a:t>
            </a:r>
          </a:p>
          <a:p>
            <a:pPr algn="just"/>
            <a:r>
              <a:rPr lang="en-IN" sz="2000" b="1">
                <a:solidFill>
                  <a:srgbClr val="002060"/>
                </a:solidFill>
                <a:latin typeface="Times New Roman" pitchFamily="18" charset="0"/>
                <a:cs typeface="Times New Roman" pitchFamily="18" charset="0"/>
              </a:rPr>
              <a:t>&gt;&gt;&gt;edit_distance("</a:t>
            </a:r>
            <a:r>
              <a:rPr lang="en-IN" sz="2000" b="1" err="1">
                <a:solidFill>
                  <a:srgbClr val="002060"/>
                </a:solidFill>
                <a:latin typeface="Times New Roman" pitchFamily="18" charset="0"/>
                <a:cs typeface="Times New Roman" pitchFamily="18" charset="0"/>
              </a:rPr>
              <a:t>rain","shine</a:t>
            </a:r>
            <a:r>
              <a:rPr lang="en-IN" sz="2000" b="1">
                <a:solidFill>
                  <a:srgbClr val="002060"/>
                </a:solidFill>
                <a:latin typeface="Times New Roman" pitchFamily="18" charset="0"/>
                <a:cs typeface="Times New Roman" pitchFamily="18" charset="0"/>
              </a:rPr>
              <a:t>")</a:t>
            </a:r>
          </a:p>
          <a:p>
            <a:pPr algn="just"/>
            <a:r>
              <a:rPr lang="en-IN" sz="2000"/>
              <a:t>3</a:t>
            </a:r>
            <a:endParaRPr lang="en-IN" sz="2000" b="1">
              <a:solidFill>
                <a:srgbClr val="002060"/>
              </a:solidFill>
              <a:latin typeface="Times New Roman" pitchFamily="18" charset="0"/>
              <a:cs typeface="Times New Roman" pitchFamily="18" charset="0"/>
            </a:endParaRPr>
          </a:p>
          <a:p>
            <a:pPr algn="just"/>
            <a:endParaRPr lang="en-US" sz="2000" b="1">
              <a:solidFill>
                <a:srgbClr val="002060"/>
              </a:solidFill>
              <a:latin typeface="Times New Roman" pitchFamily="18" charset="0"/>
              <a:cs typeface="Times New Roman" pitchFamily="18" charset="0"/>
            </a:endParaRPr>
          </a:p>
          <a:p>
            <a:pPr fontAlgn="base"/>
            <a:r>
              <a:rPr lang="en-IN" sz="2000"/>
              <a:t>rain → </a:t>
            </a:r>
            <a:r>
              <a:rPr lang="en-IN" sz="2000" err="1"/>
              <a:t>sain</a:t>
            </a:r>
            <a:r>
              <a:rPr lang="en-IN" sz="2000"/>
              <a:t> (substitution of “s” for “r”)</a:t>
            </a:r>
          </a:p>
          <a:p>
            <a:pPr fontAlgn="base"/>
            <a:r>
              <a:rPr lang="en-IN" sz="2000" err="1"/>
              <a:t>sain</a:t>
            </a:r>
            <a:r>
              <a:rPr lang="en-IN" sz="2000"/>
              <a:t> → shin (substitution of “h” for “a”)</a:t>
            </a:r>
          </a:p>
          <a:p>
            <a:pPr fontAlgn="base"/>
            <a:r>
              <a:rPr lang="en-IN" sz="2000"/>
              <a:t>shin → shine (insertion of “e” at the end)</a:t>
            </a:r>
          </a:p>
          <a:p>
            <a:pPr algn="just"/>
            <a:endParaRPr lang="en-IN" sz="2000" b="1">
              <a:solidFill>
                <a:srgbClr val="00206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7429552" cy="584775"/>
          </a:xfrm>
          <a:prstGeom prst="rect">
            <a:avLst/>
          </a:prstGeom>
          <a:noFill/>
        </p:spPr>
        <p:txBody>
          <a:bodyPr wrap="square" rtlCol="0">
            <a:spAutoFit/>
          </a:bodyPr>
          <a:lstStyle/>
          <a:p>
            <a:r>
              <a:rPr lang="en-US" sz="3200">
                <a:solidFill>
                  <a:srgbClr val="FF0000"/>
                </a:solidFill>
                <a:latin typeface="Times New Roman" pitchFamily="18" charset="0"/>
                <a:cs typeface="Times New Roman" pitchFamily="18" charset="0"/>
              </a:rPr>
              <a:t>Introduction</a:t>
            </a:r>
            <a:endParaRPr lang="en-IN" sz="3200">
              <a:solidFill>
                <a:srgbClr val="FF0000"/>
              </a:solidFill>
              <a:latin typeface="Times New Roman" pitchFamily="18" charset="0"/>
              <a:cs typeface="Times New Roman" pitchFamily="18" charset="0"/>
            </a:endParaRPr>
          </a:p>
        </p:txBody>
      </p:sp>
      <p:sp>
        <p:nvSpPr>
          <p:cNvPr id="4" name="TextBox 3"/>
          <p:cNvSpPr txBox="1"/>
          <p:nvPr/>
        </p:nvSpPr>
        <p:spPr>
          <a:xfrm>
            <a:off x="500034" y="1142984"/>
            <a:ext cx="7358114" cy="2677656"/>
          </a:xfrm>
          <a:prstGeom prst="rect">
            <a:avLst/>
          </a:prstGeom>
          <a:noFill/>
        </p:spPr>
        <p:txBody>
          <a:bodyPr wrap="square" rtlCol="0">
            <a:spAutoFit/>
          </a:bodyPr>
          <a:lstStyle/>
          <a:p>
            <a:pPr>
              <a:buFont typeface="Arial" pitchFamily="34" charset="0"/>
              <a:buChar char="•"/>
            </a:pPr>
            <a:r>
              <a:rPr lang="en-US" sz="2400">
                <a:latin typeface="Times New Roman" pitchFamily="18" charset="0"/>
                <a:cs typeface="Times New Roman" pitchFamily="18" charset="0"/>
              </a:rPr>
              <a:t>What is Natural Language Processing?</a:t>
            </a:r>
          </a:p>
          <a:p>
            <a:pPr>
              <a:buFont typeface="Arial" pitchFamily="34" charset="0"/>
              <a:buChar char="•"/>
            </a:pPr>
            <a:endParaRPr lang="en-US" sz="2400">
              <a:latin typeface="Times New Roman" pitchFamily="18" charset="0"/>
              <a:cs typeface="Times New Roman" pitchFamily="18" charset="0"/>
            </a:endParaRPr>
          </a:p>
          <a:p>
            <a:pPr>
              <a:buFont typeface="Arial" pitchFamily="34" charset="0"/>
              <a:buChar char="•"/>
            </a:pPr>
            <a:r>
              <a:rPr lang="en-US" sz="2400">
                <a:latin typeface="Times New Roman" pitchFamily="18" charset="0"/>
                <a:cs typeface="Times New Roman" pitchFamily="18" charset="0"/>
              </a:rPr>
              <a:t>Why NLP for Machines?</a:t>
            </a:r>
          </a:p>
          <a:p>
            <a:pPr>
              <a:buFont typeface="Arial" pitchFamily="34" charset="0"/>
              <a:buChar char="•"/>
            </a:pPr>
            <a:endParaRPr lang="en-US" sz="2400">
              <a:latin typeface="Times New Roman" pitchFamily="18" charset="0"/>
              <a:cs typeface="Times New Roman" pitchFamily="18" charset="0"/>
            </a:endParaRPr>
          </a:p>
          <a:p>
            <a:pPr>
              <a:buFont typeface="Arial" pitchFamily="34" charset="0"/>
              <a:buChar char="•"/>
            </a:pPr>
            <a:r>
              <a:rPr lang="en-US" sz="2400">
                <a:latin typeface="Times New Roman" pitchFamily="18" charset="0"/>
                <a:cs typeface="Times New Roman" pitchFamily="18" charset="0"/>
              </a:rPr>
              <a:t>Why NLP?</a:t>
            </a:r>
          </a:p>
          <a:p>
            <a:pPr>
              <a:buFont typeface="Arial" pitchFamily="34" charset="0"/>
              <a:buChar char="•"/>
            </a:pPr>
            <a:endParaRPr lang="en-US" sz="2400">
              <a:latin typeface="Times New Roman" pitchFamily="18" charset="0"/>
              <a:cs typeface="Times New Roman" pitchFamily="18" charset="0"/>
            </a:endParaRPr>
          </a:p>
          <a:p>
            <a:pPr>
              <a:buFont typeface="Arial" pitchFamily="34" charset="0"/>
              <a:buChar char="•"/>
            </a:pPr>
            <a:r>
              <a:rPr lang="en-US" sz="2400">
                <a:latin typeface="Times New Roman" pitchFamily="18" charset="0"/>
                <a:cs typeface="Times New Roman" pitchFamily="18" charset="0"/>
              </a:rPr>
              <a:t>History of NLP?</a:t>
            </a:r>
            <a:endParaRPr lang="en-IN" sz="240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071546"/>
            <a:ext cx="7143800" cy="1200329"/>
          </a:xfrm>
          <a:prstGeom prst="rect">
            <a:avLst/>
          </a:prstGeom>
        </p:spPr>
        <p:txBody>
          <a:bodyPr wrap="square">
            <a:spAutoFit/>
          </a:bodyPr>
          <a:lstStyle/>
          <a:p>
            <a:r>
              <a:rPr lang="en-IN" sz="2400">
                <a:solidFill>
                  <a:schemeClr val="tx2">
                    <a:lumMod val="60000"/>
                    <a:lumOff val="40000"/>
                  </a:schemeClr>
                </a:solidFill>
                <a:latin typeface="Times New Roman" pitchFamily="18" charset="0"/>
                <a:cs typeface="Times New Roman" pitchFamily="18" charset="0"/>
                <a:hlinkClick r:id="rId2"/>
              </a:rPr>
              <a:t>https://michael-fuchs-python.netlify.app/2021/06/16/nlp-text-pre-processing-vi-word-removal/</a:t>
            </a:r>
            <a:endParaRPr lang="en-IN" sz="2400">
              <a:solidFill>
                <a:schemeClr val="tx2">
                  <a:lumMod val="60000"/>
                  <a:lumOff val="40000"/>
                </a:schemeClr>
              </a:solidFill>
              <a:latin typeface="Times New Roman" pitchFamily="18" charset="0"/>
              <a:cs typeface="Times New Roman" pitchFamily="18" charset="0"/>
            </a:endParaRPr>
          </a:p>
          <a:p>
            <a:endParaRPr lang="en-IN" sz="2400">
              <a:solidFill>
                <a:schemeClr val="tx2">
                  <a:lumMod val="60000"/>
                  <a:lumOff val="40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274638"/>
            <a:ext cx="8229600" cy="1143000"/>
          </a:xfrm>
          <a:ln/>
        </p:spPr>
        <p:txBody>
          <a:bodyPr>
            <a:normAutofit/>
          </a:bodyPr>
          <a:lstStyle/>
          <a:p>
            <a:pPr algn="l">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0000"/>
                </a:solidFill>
                <a:latin typeface="Times New Roman" pitchFamily="18" charset="0"/>
                <a:ea typeface="+mn-ea"/>
                <a:cs typeface="Times New Roman" pitchFamily="18" charset="0"/>
              </a:rPr>
              <a:t>Motivation for NLP</a:t>
            </a:r>
          </a:p>
        </p:txBody>
      </p:sp>
      <p:sp>
        <p:nvSpPr>
          <p:cNvPr id="4101" name="Rectangle 5"/>
          <p:cNvSpPr>
            <a:spLocks noGrp="1" noChangeArrowheads="1"/>
          </p:cNvSpPr>
          <p:nvPr>
            <p:ph type="body" idx="1"/>
          </p:nvPr>
        </p:nvSpPr>
        <p:spPr>
          <a:xfrm>
            <a:off x="457200" y="1600200"/>
            <a:ext cx="8229600" cy="4525963"/>
          </a:xfrm>
          <a:ln/>
        </p:spPr>
        <p:txBody>
          <a:bodyPr>
            <a:normAutofit/>
          </a:bodyPr>
          <a:lstStyle/>
          <a:p>
            <a:pPr marL="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latin typeface="Times New Roman" pitchFamily="18" charset="0"/>
                <a:cs typeface="Times New Roman" pitchFamily="18" charset="0"/>
              </a:rPr>
              <a:t>Understand language analysis &amp; generation</a:t>
            </a:r>
          </a:p>
          <a:p>
            <a:pPr marL="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latin typeface="Times New Roman" pitchFamily="18" charset="0"/>
                <a:cs typeface="Times New Roman" pitchFamily="18" charset="0"/>
              </a:rPr>
              <a:t>Communication</a:t>
            </a:r>
          </a:p>
          <a:p>
            <a:pPr marL="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latin typeface="Times New Roman" pitchFamily="18" charset="0"/>
                <a:cs typeface="Times New Roman" pitchFamily="18" charset="0"/>
              </a:rPr>
              <a:t>Language is a window to the mind</a:t>
            </a:r>
          </a:p>
          <a:p>
            <a:pPr marL="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latin typeface="Times New Roman" pitchFamily="18" charset="0"/>
                <a:cs typeface="Times New Roman" pitchFamily="18" charset="0"/>
              </a:rPr>
              <a:t>Data is in semantic form</a:t>
            </a:r>
          </a:p>
          <a:p>
            <a:pPr marL="0">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latin typeface="Times New Roman" pitchFamily="18" charset="0"/>
                <a:cs typeface="Times New Roman" pitchFamily="18" charset="0"/>
              </a:rPr>
              <a:t>Data can be Structured (table form), Semi-structured (XML form), or Unstructured (sentence form).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282" y="214290"/>
            <a:ext cx="8489422" cy="621510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428604"/>
            <a:ext cx="4786346" cy="3108543"/>
          </a:xfrm>
          <a:prstGeom prst="rect">
            <a:avLst/>
          </a:prstGeom>
        </p:spPr>
        <p:txBody>
          <a:bodyPr wrap="square">
            <a:spAutoFit/>
          </a:bodyPr>
          <a:lstStyle/>
          <a:p>
            <a:pPr algn="just">
              <a:buFont typeface="Arial" pitchFamily="34" charset="0"/>
              <a:buChar char="•"/>
            </a:pPr>
            <a:r>
              <a:rPr lang="en-IN" sz="2800">
                <a:solidFill>
                  <a:srgbClr val="FF0000"/>
                </a:solidFill>
                <a:latin typeface="Times New Roman" pitchFamily="18" charset="0"/>
                <a:cs typeface="Times New Roman" pitchFamily="18" charset="0"/>
              </a:rPr>
              <a:t>Natural language processing (NLP) </a:t>
            </a:r>
            <a:r>
              <a:rPr lang="en-IN" sz="2800">
                <a:latin typeface="Times New Roman" pitchFamily="18" charset="0"/>
                <a:cs typeface="Times New Roman" pitchFamily="18" charset="0"/>
              </a:rPr>
              <a:t>is </a:t>
            </a:r>
            <a:r>
              <a:rPr lang="en-IN" sz="2800" b="1">
                <a:latin typeface="Times New Roman" pitchFamily="18" charset="0"/>
                <a:cs typeface="Times New Roman" pitchFamily="18" charset="0"/>
              </a:rPr>
              <a:t>a branch of artificial intelligence within computer science that focuses on helping computers to understand the way that humans write and speak</a:t>
            </a:r>
            <a:r>
              <a:rPr lang="en-IN" sz="2800">
                <a:latin typeface="Times New Roman" pitchFamily="18" charset="0"/>
                <a:cs typeface="Times New Roman" pitchFamily="18" charset="0"/>
              </a:rPr>
              <a:t>. </a:t>
            </a:r>
          </a:p>
        </p:txBody>
      </p:sp>
      <p:pic>
        <p:nvPicPr>
          <p:cNvPr id="6146" name="Picture 2" descr="Image result for why are we using nlp?"/>
          <p:cNvPicPr>
            <a:picLocks noChangeAspect="1" noChangeArrowheads="1"/>
          </p:cNvPicPr>
          <p:nvPr/>
        </p:nvPicPr>
        <p:blipFill>
          <a:blip r:embed="rId2"/>
          <a:srcRect/>
          <a:stretch>
            <a:fillRect/>
          </a:stretch>
        </p:blipFill>
        <p:spPr bwMode="auto">
          <a:xfrm>
            <a:off x="5214942" y="857232"/>
            <a:ext cx="3817466" cy="2143140"/>
          </a:xfrm>
          <a:prstGeom prst="rect">
            <a:avLst/>
          </a:prstGeom>
          <a:noFill/>
        </p:spPr>
      </p:pic>
      <p:sp>
        <p:nvSpPr>
          <p:cNvPr id="4" name="Rectangle 3"/>
          <p:cNvSpPr/>
          <p:nvPr/>
        </p:nvSpPr>
        <p:spPr>
          <a:xfrm>
            <a:off x="285720" y="3714752"/>
            <a:ext cx="8215370" cy="2749094"/>
          </a:xfrm>
          <a:prstGeom prst="rect">
            <a:avLst/>
          </a:prstGeom>
        </p:spPr>
        <p:txBody>
          <a:bodyPr wrap="square">
            <a:spAutoFit/>
          </a:bodyPr>
          <a:lstStyle/>
          <a:p>
            <a:pPr algn="just">
              <a:buFont typeface="Arial" pitchFamily="34" charset="0"/>
              <a:buChar char="•"/>
            </a:pPr>
            <a:endParaRPr lang="en-IN" sz="2800">
              <a:latin typeface="Times New Roman" pitchFamily="18" charset="0"/>
              <a:cs typeface="Times New Roman" pitchFamily="18" charset="0"/>
            </a:endParaRPr>
          </a:p>
          <a:p>
            <a:pPr algn="just">
              <a:buFont typeface="Arial" pitchFamily="34" charset="0"/>
              <a:buChar char="•"/>
            </a:pPr>
            <a:r>
              <a:rPr lang="en-IN" sz="2800">
                <a:solidFill>
                  <a:srgbClr val="FF0000"/>
                </a:solidFill>
                <a:latin typeface="Times New Roman" pitchFamily="18" charset="0"/>
                <a:cs typeface="Times New Roman" pitchFamily="18" charset="0"/>
              </a:rPr>
              <a:t>Natural language processing (NLP</a:t>
            </a:r>
            <a:r>
              <a:rPr lang="en-IN" sz="2800">
                <a:latin typeface="Times New Roman" pitchFamily="18" charset="0"/>
                <a:cs typeface="Times New Roman" pitchFamily="18" charset="0"/>
              </a:rPr>
              <a:t>) refers to the branch of computer science—and more specifically, the branch of artificial intelligence or AI—concerned with giving computers the ability to understand text and spoken words in much the same way human beings can.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7429552" cy="584775"/>
          </a:xfrm>
          <a:prstGeom prst="rect">
            <a:avLst/>
          </a:prstGeom>
          <a:noFill/>
        </p:spPr>
        <p:txBody>
          <a:bodyPr wrap="square" rtlCol="0">
            <a:spAutoFit/>
          </a:bodyPr>
          <a:lstStyle/>
          <a:p>
            <a:r>
              <a:rPr lang="en-US" sz="3200">
                <a:solidFill>
                  <a:srgbClr val="FF0000"/>
                </a:solidFill>
                <a:latin typeface="Times New Roman" pitchFamily="18" charset="0"/>
                <a:cs typeface="Times New Roman" pitchFamily="18" charset="0"/>
              </a:rPr>
              <a:t>What is Natural Language Processing?</a:t>
            </a:r>
          </a:p>
        </p:txBody>
      </p:sp>
      <p:sp>
        <p:nvSpPr>
          <p:cNvPr id="4" name="TextBox 3"/>
          <p:cNvSpPr txBox="1"/>
          <p:nvPr/>
        </p:nvSpPr>
        <p:spPr>
          <a:xfrm>
            <a:off x="500034" y="714356"/>
            <a:ext cx="8215370" cy="6001643"/>
          </a:xfrm>
          <a:prstGeom prst="rect">
            <a:avLst/>
          </a:prstGeom>
          <a:noFill/>
        </p:spPr>
        <p:txBody>
          <a:bodyPr wrap="square" rtlCol="0">
            <a:spAutoFit/>
          </a:bodyPr>
          <a:lstStyle/>
          <a:p>
            <a:pPr>
              <a:buFont typeface="Arial" pitchFamily="34" charset="0"/>
              <a:buChar char="•"/>
            </a:pPr>
            <a:endParaRPr lang="en-US" sz="2400">
              <a:latin typeface="Times New Roman" pitchFamily="18" charset="0"/>
              <a:cs typeface="Times New Roman" pitchFamily="18" charset="0"/>
            </a:endParaRPr>
          </a:p>
          <a:p>
            <a:pPr algn="just">
              <a:buFont typeface="Arial" pitchFamily="34" charset="0"/>
              <a:buChar char="•"/>
            </a:pPr>
            <a:r>
              <a:rPr lang="en-US" sz="2400">
                <a:latin typeface="Times New Roman" pitchFamily="18" charset="0"/>
                <a:cs typeface="Times New Roman" pitchFamily="18" charset="0"/>
              </a:rPr>
              <a:t>It is used to process information contained in natural language text</a:t>
            </a:r>
          </a:p>
          <a:p>
            <a:pPr algn="just">
              <a:buFont typeface="Arial" pitchFamily="34" charset="0"/>
              <a:buChar char="•"/>
            </a:pPr>
            <a:endParaRPr lang="en-US" sz="2400">
              <a:latin typeface="Times New Roman" pitchFamily="18" charset="0"/>
              <a:cs typeface="Times New Roman" pitchFamily="18" charset="0"/>
            </a:endParaRPr>
          </a:p>
          <a:p>
            <a:pPr algn="just">
              <a:buFont typeface="Arial" pitchFamily="34" charset="0"/>
              <a:buChar char="•"/>
            </a:pPr>
            <a:r>
              <a:rPr lang="en-US" sz="2400">
                <a:latin typeface="Times New Roman" pitchFamily="18" charset="0"/>
                <a:cs typeface="Times New Roman" pitchFamily="18" charset="0"/>
              </a:rPr>
              <a:t>Also known as Computational Linguistics (CL),</a:t>
            </a:r>
          </a:p>
          <a:p>
            <a:pPr algn="just"/>
            <a:r>
              <a:rPr lang="en-US" sz="2400">
                <a:latin typeface="Times New Roman" pitchFamily="18" charset="0"/>
                <a:cs typeface="Times New Roman" pitchFamily="18" charset="0"/>
              </a:rPr>
              <a:t>		Human Language Technology (HLT), </a:t>
            </a:r>
          </a:p>
          <a:p>
            <a:pPr algn="just"/>
            <a:r>
              <a:rPr lang="en-US" sz="2400">
                <a:latin typeface="Times New Roman" pitchFamily="18" charset="0"/>
                <a:cs typeface="Times New Roman" pitchFamily="18" charset="0"/>
              </a:rPr>
              <a:t>		Natural Language Engineering</a:t>
            </a:r>
          </a:p>
          <a:p>
            <a:pPr algn="just"/>
            <a:endParaRPr lang="en-US" sz="2400">
              <a:latin typeface="Times New Roman" pitchFamily="18" charset="0"/>
              <a:cs typeface="Times New Roman" pitchFamily="18" charset="0"/>
            </a:endParaRPr>
          </a:p>
          <a:p>
            <a:pPr algn="just">
              <a:buFont typeface="Arial" pitchFamily="34" charset="0"/>
              <a:buChar char="•"/>
            </a:pPr>
            <a:r>
              <a:rPr lang="en-IN" sz="2400">
                <a:latin typeface="Times New Roman" pitchFamily="18" charset="0"/>
                <a:cs typeface="Times New Roman" pitchFamily="18" charset="0"/>
              </a:rPr>
              <a:t>Natural language processing helps computers communicate with humans in their own language and scales other language-related tasks. </a:t>
            </a:r>
          </a:p>
          <a:p>
            <a:pPr algn="just">
              <a:buFont typeface="Arial" pitchFamily="34" charset="0"/>
              <a:buChar char="•"/>
            </a:pPr>
            <a:endParaRPr lang="en-IN" sz="2400">
              <a:latin typeface="Times New Roman" pitchFamily="18" charset="0"/>
              <a:cs typeface="Times New Roman" pitchFamily="18" charset="0"/>
            </a:endParaRPr>
          </a:p>
          <a:p>
            <a:pPr algn="just">
              <a:buFont typeface="Arial" pitchFamily="34" charset="0"/>
              <a:buChar char="•"/>
            </a:pPr>
            <a:r>
              <a:rPr lang="en-IN" sz="2400">
                <a:latin typeface="Times New Roman" pitchFamily="18" charset="0"/>
                <a:cs typeface="Times New Roman" pitchFamily="18" charset="0"/>
              </a:rPr>
              <a:t>For example, NLP makes it possible for computers to read text, hear speech, interpret it, measure sentiment and determine which parts are important.</a:t>
            </a:r>
          </a:p>
          <a:p>
            <a:pPr algn="just"/>
            <a:endParaRPr lang="en-US" sz="24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072494" cy="4955203"/>
          </a:xfrm>
          <a:prstGeom prst="rect">
            <a:avLst/>
          </a:prstGeom>
        </p:spPr>
        <p:txBody>
          <a:bodyPr wrap="square">
            <a:spAutoFit/>
          </a:bodyPr>
          <a:lstStyle/>
          <a:p>
            <a:pPr algn="just"/>
            <a:r>
              <a:rPr lang="en-IN" sz="2800">
                <a:solidFill>
                  <a:srgbClr val="FF0000"/>
                </a:solidFill>
                <a:latin typeface="Times New Roman" pitchFamily="18" charset="0"/>
                <a:cs typeface="Times New Roman" pitchFamily="18" charset="0"/>
              </a:rPr>
              <a:t>How NLP is used in AI?</a:t>
            </a:r>
          </a:p>
          <a:p>
            <a:pPr algn="just"/>
            <a:endParaRPr lang="en-IN" sz="2400">
              <a:solidFill>
                <a:srgbClr val="FF0000"/>
              </a:solidFill>
              <a:latin typeface="Times New Roman" pitchFamily="18" charset="0"/>
              <a:cs typeface="Times New Roman" pitchFamily="18" charset="0"/>
            </a:endParaRPr>
          </a:p>
          <a:p>
            <a:pPr algn="just">
              <a:buFont typeface="Arial" pitchFamily="34" charset="0"/>
              <a:buChar char="•"/>
            </a:pPr>
            <a:r>
              <a:rPr lang="en-IN" sz="2400">
                <a:latin typeface="Times New Roman" pitchFamily="18" charset="0"/>
                <a:cs typeface="Times New Roman" pitchFamily="18" charset="0"/>
              </a:rPr>
              <a:t>NLP enables computers to understand natural language as humans do. Whether the language is spoken or written, natural language processing uses artificial intelligence </a:t>
            </a:r>
            <a:r>
              <a:rPr lang="en-IN" sz="2400" b="1">
                <a:latin typeface="Times New Roman" pitchFamily="18" charset="0"/>
                <a:cs typeface="Times New Roman" pitchFamily="18" charset="0"/>
              </a:rPr>
              <a:t>to take real-world input, process it, and make sense of it in a way a computer can understand</a:t>
            </a:r>
            <a:r>
              <a:rPr lang="en-IN" sz="2400">
                <a:latin typeface="Times New Roman" pitchFamily="18" charset="0"/>
                <a:cs typeface="Times New Roman" pitchFamily="18" charset="0"/>
              </a:rPr>
              <a:t>..</a:t>
            </a:r>
          </a:p>
          <a:p>
            <a:pPr algn="just">
              <a:buFont typeface="Arial" pitchFamily="34" charset="0"/>
              <a:buChar char="•"/>
            </a:pPr>
            <a:endParaRPr lang="en-US" sz="2400">
              <a:latin typeface="Times New Roman" pitchFamily="18" charset="0"/>
              <a:cs typeface="Times New Roman" pitchFamily="18" charset="0"/>
            </a:endParaRPr>
          </a:p>
          <a:p>
            <a:pPr algn="just">
              <a:buFont typeface="Arial" pitchFamily="34" charset="0"/>
              <a:buChar char="•"/>
            </a:pPr>
            <a:r>
              <a:rPr lang="en-IN" sz="2400">
                <a:latin typeface="Times New Roman" pitchFamily="18" charset="0"/>
                <a:cs typeface="Times New Roman" pitchFamily="18" charset="0"/>
              </a:rPr>
              <a:t>Natural Language Processing (NLP) allows machines to break down and interpret human language. It's at the core of tools we use every day – from translation software, </a:t>
            </a:r>
            <a:r>
              <a:rPr lang="en-IN" sz="2400" err="1">
                <a:latin typeface="Times New Roman" pitchFamily="18" charset="0"/>
                <a:cs typeface="Times New Roman" pitchFamily="18" charset="0"/>
              </a:rPr>
              <a:t>chatbots</a:t>
            </a:r>
            <a:r>
              <a:rPr lang="en-IN" sz="2400">
                <a:latin typeface="Times New Roman" pitchFamily="18" charset="0"/>
                <a:cs typeface="Times New Roman" pitchFamily="18" charset="0"/>
              </a:rPr>
              <a:t>, spam filters, and search engines, to grammar correction software, voice assistants, and social media monitoring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465198C09504B428D11006CA37B7538" ma:contentTypeVersion="4" ma:contentTypeDescription="Create a new document." ma:contentTypeScope="" ma:versionID="6bc6349ad45b92bc38ffa202da48235b">
  <xsd:schema xmlns:xsd="http://www.w3.org/2001/XMLSchema" xmlns:xs="http://www.w3.org/2001/XMLSchema" xmlns:p="http://schemas.microsoft.com/office/2006/metadata/properties" xmlns:ns2="e9577f64-b421-4819-bff1-a28b39812ba0" targetNamespace="http://schemas.microsoft.com/office/2006/metadata/properties" ma:root="true" ma:fieldsID="41849218b0b0ed19ec0937b54dc6812f" ns2:_="">
    <xsd:import namespace="e9577f64-b421-4819-bff1-a28b39812ba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577f64-b421-4819-bff1-a28b39812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6F5D7-F4CD-41A0-8A79-9F6AC3097B87}">
  <ds:schemaRefs>
    <ds:schemaRef ds:uri="http://schemas.microsoft.com/sharepoint/v3/contenttype/forms"/>
  </ds:schemaRefs>
</ds:datastoreItem>
</file>

<file path=customXml/itemProps2.xml><?xml version="1.0" encoding="utf-8"?>
<ds:datastoreItem xmlns:ds="http://schemas.openxmlformats.org/officeDocument/2006/customXml" ds:itemID="{96D05669-3751-4160-B1F7-F7D3D71900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8E5E0FC-06EC-4198-854F-A637AA2E8215}"/>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40</Slides>
  <Notes>1</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Module No. 1 Introduction to NLP </vt:lpstr>
      <vt:lpstr>PowerPoint Presentation</vt:lpstr>
      <vt:lpstr>PowerPoint Presentation</vt:lpstr>
      <vt:lpstr>PowerPoint Presentation</vt:lpstr>
      <vt:lpstr>Motivation for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No. 1 Introduction to NLP </dc:title>
  <dc:creator>Admin</dc:creator>
  <cp:revision>1</cp:revision>
  <dcterms:created xsi:type="dcterms:W3CDTF">2022-03-07T15:10:45Z</dcterms:created>
  <dcterms:modified xsi:type="dcterms:W3CDTF">2024-01-21T12:23:18Z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0x0101007465198C09504B428D11006CA37B7538</vt:lpwstr>
  </property>
</Properties>
</file>