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62" r:id="rId4"/>
    <p:sldId id="263" r:id="rId5"/>
    <p:sldId id="275" r:id="rId6"/>
    <p:sldId id="272" r:id="rId7"/>
    <p:sldId id="278" r:id="rId8"/>
    <p:sldId id="276" r:id="rId9"/>
    <p:sldId id="267" r:id="rId10"/>
    <p:sldId id="297" r:id="rId11"/>
    <p:sldId id="296" r:id="rId12"/>
    <p:sldId id="258" r:id="rId13"/>
    <p:sldId id="264" r:id="rId14"/>
    <p:sldId id="265" r:id="rId15"/>
    <p:sldId id="266" r:id="rId16"/>
    <p:sldId id="279" r:id="rId17"/>
    <p:sldId id="273" r:id="rId18"/>
    <p:sldId id="274" r:id="rId19"/>
    <p:sldId id="283" r:id="rId20"/>
    <p:sldId id="284" r:id="rId21"/>
    <p:sldId id="285" r:id="rId22"/>
    <p:sldId id="286" r:id="rId23"/>
    <p:sldId id="287" r:id="rId24"/>
    <p:sldId id="288" r:id="rId25"/>
    <p:sldId id="289" r:id="rId26"/>
    <p:sldId id="290" r:id="rId27"/>
    <p:sldId id="291" r:id="rId28"/>
    <p:sldId id="293" r:id="rId29"/>
    <p:sldId id="294" r:id="rId30"/>
    <p:sldId id="295" r:id="rId31"/>
    <p:sldId id="270"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5" d="100"/>
          <a:sy n="75" d="100"/>
        </p:scale>
        <p:origin x="53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8772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337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81149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3045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0696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507406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11072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59811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9233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456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8188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4029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6E23C0-3A84-4151-9F8B-A6E058F5486F}"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879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6E23C0-3A84-4151-9F8B-A6E058F5486F}"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4942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23C0-3A84-4151-9F8B-A6E058F5486F}"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234120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2434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82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23C0-3A84-4151-9F8B-A6E058F5486F}" type="datetimeFigureOut">
              <a:rPr lang="en-US" smtClean="0"/>
              <a:t>4/19/2020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255C7-71C9-40B0-8EF8-8E2370A0A264}" type="slidenum">
              <a:rPr lang="en-US" smtClean="0"/>
              <a:t>‹#›</a:t>
            </a:fld>
            <a:endParaRPr lang="en-US"/>
          </a:p>
        </p:txBody>
      </p:sp>
    </p:spTree>
    <p:extLst>
      <p:ext uri="{BB962C8B-B14F-4D97-AF65-F5344CB8AC3E}">
        <p14:creationId xmlns:p14="http://schemas.microsoft.com/office/powerpoint/2010/main" val="7325911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3.jpeg"/><Relationship Id="rId7" Type="http://schemas.openxmlformats.org/officeDocument/2006/relationships/hyperlink" Target="https://github.com/SaiGorla"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s://github.com/Bhaskar2909" TargetMode="External"/><Relationship Id="rId5" Type="http://schemas.openxmlformats.org/officeDocument/2006/relationships/hyperlink" Target="https://github.com/neeleshsaladi" TargetMode="External"/><Relationship Id="rId4" Type="http://schemas.openxmlformats.org/officeDocument/2006/relationships/image" Target="../media/image4.jpeg"/><Relationship Id="rId9" Type="http://schemas.openxmlformats.org/officeDocument/2006/relationships/hyperlink" Target="js.tx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tfulapi.net/rest-architectural-constra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521" y="491794"/>
            <a:ext cx="8574622" cy="1990149"/>
          </a:xfrm>
        </p:spPr>
        <p:txBody>
          <a:bodyPr/>
          <a:lstStyle/>
          <a:p>
            <a:pPr algn="ctr"/>
            <a:r>
              <a:rPr lang="en-US" sz="4400" dirty="0" smtClean="0"/>
              <a:t>Building and Deploying Web APPS using Java &amp; Spring</a:t>
            </a:r>
            <a:endParaRPr lang="en-US" sz="4400" dirty="0"/>
          </a:p>
        </p:txBody>
      </p:sp>
      <p:sp>
        <p:nvSpPr>
          <p:cNvPr id="3" name="Subtitle 2"/>
          <p:cNvSpPr>
            <a:spLocks noGrp="1"/>
          </p:cNvSpPr>
          <p:nvPr>
            <p:ph type="subTitle" idx="1"/>
          </p:nvPr>
        </p:nvSpPr>
        <p:spPr>
          <a:xfrm>
            <a:off x="3910632" y="4155336"/>
            <a:ext cx="7766936" cy="2506721"/>
          </a:xfrm>
        </p:spPr>
        <p:txBody>
          <a:bodyPr/>
          <a:lstStyle/>
          <a:p>
            <a:pPr algn="ctr"/>
            <a:r>
              <a:rPr lang="en-US" dirty="0" smtClean="0"/>
              <a:t>                                                                                BY</a:t>
            </a:r>
          </a:p>
          <a:p>
            <a:r>
              <a:rPr lang="en-US" dirty="0" smtClean="0">
                <a:solidFill>
                  <a:srgbClr val="FF0000"/>
                </a:solidFill>
              </a:rPr>
              <a:t>TARUN SARPANJERI</a:t>
            </a:r>
          </a:p>
          <a:p>
            <a:r>
              <a:rPr lang="en-US" dirty="0" smtClean="0">
                <a:solidFill>
                  <a:srgbClr val="FF0000"/>
                </a:solidFill>
              </a:rPr>
              <a:t>NEELESH SALADI</a:t>
            </a:r>
          </a:p>
          <a:p>
            <a:r>
              <a:rPr lang="en-US" dirty="0" smtClean="0">
                <a:solidFill>
                  <a:srgbClr val="FF0000"/>
                </a:solidFill>
              </a:rPr>
              <a:t>BHASKAR REDDY MINUPURI</a:t>
            </a:r>
          </a:p>
          <a:p>
            <a:r>
              <a:rPr lang="en-US" dirty="0" smtClean="0">
                <a:solidFill>
                  <a:srgbClr val="FF0000"/>
                </a:solidFill>
              </a:rPr>
              <a:t>SAI ROHITH GORLA</a:t>
            </a:r>
            <a:endParaRPr lang="en-US" dirty="0">
              <a:solidFill>
                <a:srgbClr val="FF0000"/>
              </a:solidFill>
            </a:endParaRPr>
          </a:p>
        </p:txBody>
      </p:sp>
    </p:spTree>
    <p:extLst>
      <p:ext uri="{BB962C8B-B14F-4D97-AF65-F5344CB8AC3E}">
        <p14:creationId xmlns:p14="http://schemas.microsoft.com/office/powerpoint/2010/main" val="186237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br>
              <a:rPr lang="en-US" dirty="0" smtClean="0"/>
            </a:br>
            <a:endParaRPr lang="en-US" dirty="0"/>
          </a:p>
        </p:txBody>
      </p:sp>
      <p:sp>
        <p:nvSpPr>
          <p:cNvPr id="3" name="Content Placeholder 2"/>
          <p:cNvSpPr>
            <a:spLocks noGrp="1"/>
          </p:cNvSpPr>
          <p:nvPr>
            <p:ph idx="1"/>
          </p:nvPr>
        </p:nvSpPr>
        <p:spPr/>
        <p:txBody>
          <a:bodyPr/>
          <a:lstStyle/>
          <a:p>
            <a:r>
              <a:rPr lang="en-US" dirty="0"/>
              <a:t>Spring Boot makes it easy to create stand-alone, production-grade Spring based Applications that you can "just run".</a:t>
            </a:r>
          </a:p>
          <a:p>
            <a:r>
              <a:rPr lang="en-US" dirty="0"/>
              <a:t>We take an opinionated view of the Spring platform and third-party libraries Most Spring Boot applications need minimal Spring configuration.</a:t>
            </a:r>
          </a:p>
          <a:p>
            <a:r>
              <a:rPr lang="en-US" dirty="0"/>
              <a:t>Spring boot is tool which lets us create spring based application</a:t>
            </a:r>
            <a:endParaRPr lang="en-US" dirty="0"/>
          </a:p>
        </p:txBody>
      </p:sp>
    </p:spTree>
    <p:extLst>
      <p:ext uri="{BB962C8B-B14F-4D97-AF65-F5344CB8AC3E}">
        <p14:creationId xmlns:p14="http://schemas.microsoft.com/office/powerpoint/2010/main" val="286215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22513"/>
            <a:ext cx="10018713" cy="6313714"/>
          </a:xfrm>
        </p:spPr>
        <p:txBody>
          <a:bodyPr/>
          <a:lstStyle/>
          <a:p>
            <a:pPr marL="0" indent="0">
              <a:buNone/>
            </a:pPr>
            <a:r>
              <a:rPr lang="en-US" dirty="0"/>
              <a:t> </a:t>
            </a:r>
            <a:r>
              <a:rPr lang="en-US" sz="3600" b="1" dirty="0"/>
              <a:t>Features</a:t>
            </a:r>
          </a:p>
          <a:p>
            <a:pPr marL="0" indent="0">
              <a:buNone/>
            </a:pPr>
            <a:endParaRPr lang="en-US" dirty="0"/>
          </a:p>
          <a:p>
            <a:r>
              <a:rPr lang="en-US" dirty="0"/>
              <a:t>Create stand-alone Spring applications</a:t>
            </a:r>
          </a:p>
          <a:p>
            <a:r>
              <a:rPr lang="en-US" dirty="0"/>
              <a:t>Embed Tomcat, Jetty or Undertow directly (no need to deploy WAR files)</a:t>
            </a:r>
          </a:p>
          <a:p>
            <a:r>
              <a:rPr lang="en-US" dirty="0"/>
              <a:t>Provide opinionated 'starter' dependencies to simplify your build configuration</a:t>
            </a:r>
          </a:p>
          <a:p>
            <a:r>
              <a:rPr lang="en-US" dirty="0"/>
              <a:t>Automatically configure Spring and 3rd party libraries whenever possible</a:t>
            </a:r>
          </a:p>
          <a:p>
            <a:r>
              <a:rPr lang="en-US" dirty="0"/>
              <a:t>Provide production-ready features such as metrics, health checks, and externalized configuration</a:t>
            </a:r>
          </a:p>
          <a:p>
            <a:r>
              <a:rPr lang="en-US" dirty="0"/>
              <a:t>Absolutely no code generation and no requirement for XML configuration</a:t>
            </a:r>
          </a:p>
        </p:txBody>
      </p:sp>
    </p:spTree>
    <p:extLst>
      <p:ext uri="{BB962C8B-B14F-4D97-AF65-F5344CB8AC3E}">
        <p14:creationId xmlns:p14="http://schemas.microsoft.com/office/powerpoint/2010/main" val="60254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5944"/>
            <a:ext cx="10018713" cy="1110342"/>
          </a:xfrm>
        </p:spPr>
        <p:txBody>
          <a:bodyPr/>
          <a:lstStyle/>
          <a:p>
            <a:r>
              <a:rPr lang="en-US" dirty="0" smtClean="0"/>
              <a:t>POM.xml</a:t>
            </a:r>
            <a:endParaRPr lang="en-US" dirty="0"/>
          </a:p>
        </p:txBody>
      </p:sp>
      <p:sp>
        <p:nvSpPr>
          <p:cNvPr id="3" name="Content Placeholder 2"/>
          <p:cNvSpPr>
            <a:spLocks noGrp="1"/>
          </p:cNvSpPr>
          <p:nvPr>
            <p:ph idx="1"/>
          </p:nvPr>
        </p:nvSpPr>
        <p:spPr>
          <a:xfrm>
            <a:off x="1484311" y="418011"/>
            <a:ext cx="9697496" cy="7576458"/>
          </a:xfrm>
        </p:spPr>
        <p:txBody>
          <a:bodyPr/>
          <a:lstStyle/>
          <a:p>
            <a:pPr algn="just"/>
            <a:r>
              <a:rPr lang="en-US" b="1" dirty="0" smtClean="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Model). The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contains information of project and configuration information for the maven to build the project such as dependencies, build directory, source directory, test source directory, plugin, goals etc. Maven reads the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then executes the goal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Project Object Model or </a:t>
            </a:r>
            <a:r>
              <a:rPr lang="en-US" b="1" dirty="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is the fundamental unit of work in Maven. </a:t>
            </a:r>
            <a:r>
              <a:rPr lang="en-US" dirty="0" smtClean="0">
                <a:latin typeface="Times New Roman" panose="02020603050405020304" pitchFamily="18" charset="0"/>
                <a:cs typeface="Times New Roman" panose="02020603050405020304" pitchFamily="18" charset="0"/>
              </a:rPr>
              <a:t>It has the details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used by</a:t>
            </a:r>
            <a:r>
              <a:rPr lang="en-US" dirty="0">
                <a:latin typeface="Times New Roman" panose="02020603050405020304" pitchFamily="18" charset="0"/>
                <a:cs typeface="Times New Roman" panose="02020603050405020304" pitchFamily="18" charset="0"/>
              </a:rPr>
              <a:t> Maven to build the project. It contains default values for most projects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is placed at the root folder of the project.</a:t>
            </a:r>
          </a:p>
          <a:p>
            <a:endParaRPr lang="en-US" dirty="0" smtClean="0"/>
          </a:p>
          <a:p>
            <a:endParaRPr lang="en-US" dirty="0" smtClean="0"/>
          </a:p>
          <a:p>
            <a:endParaRPr lang="en-US" dirty="0"/>
          </a:p>
        </p:txBody>
      </p:sp>
    </p:spTree>
    <p:extLst>
      <p:ext uri="{BB962C8B-B14F-4D97-AF65-F5344CB8AC3E}">
        <p14:creationId xmlns:p14="http://schemas.microsoft.com/office/powerpoint/2010/main" val="386938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1" y="287383"/>
            <a:ext cx="10018713" cy="1110344"/>
          </a:xfrm>
        </p:spPr>
        <p:txBody>
          <a:bodyPr/>
          <a:lstStyle/>
          <a:p>
            <a:r>
              <a:rPr lang="en-US" dirty="0" smtClean="0"/>
              <a:t> Installing Spring boot in eclipse</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0896" y="1528355"/>
            <a:ext cx="8425542" cy="4767942"/>
          </a:xfrm>
        </p:spPr>
      </p:pic>
    </p:spTree>
    <p:extLst>
      <p:ext uri="{BB962C8B-B14F-4D97-AF65-F5344CB8AC3E}">
        <p14:creationId xmlns:p14="http://schemas.microsoft.com/office/powerpoint/2010/main" val="382873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1886"/>
            <a:ext cx="10018713" cy="1084217"/>
          </a:xfrm>
        </p:spPr>
        <p:txBody>
          <a:bodyPr/>
          <a:lstStyle/>
          <a:p>
            <a:r>
              <a:rPr lang="en-US"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1863" y="875212"/>
            <a:ext cx="8858043" cy="5042264"/>
          </a:xfrm>
        </p:spPr>
      </p:pic>
    </p:spTree>
    <p:extLst>
      <p:ext uri="{BB962C8B-B14F-4D97-AF65-F5344CB8AC3E}">
        <p14:creationId xmlns:p14="http://schemas.microsoft.com/office/powerpoint/2010/main" val="370682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522515"/>
            <a:ext cx="9339943" cy="5499462"/>
          </a:xfrm>
        </p:spPr>
      </p:pic>
    </p:spTree>
    <p:extLst>
      <p:ext uri="{BB962C8B-B14F-4D97-AF65-F5344CB8AC3E}">
        <p14:creationId xmlns:p14="http://schemas.microsoft.com/office/powerpoint/2010/main" val="280904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794" y="433775"/>
            <a:ext cx="8773749" cy="5820587"/>
          </a:xfrm>
        </p:spPr>
      </p:pic>
    </p:spTree>
    <p:extLst>
      <p:ext uri="{BB962C8B-B14F-4D97-AF65-F5344CB8AC3E}">
        <p14:creationId xmlns:p14="http://schemas.microsoft.com/office/powerpoint/2010/main" val="380078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140" r="12140"/>
          <a:stretch>
            <a:fillRect/>
          </a:stretch>
        </p:blipFill>
        <p:spPr>
          <a:xfrm>
            <a:off x="7289075" y="418011"/>
            <a:ext cx="4167052" cy="5590903"/>
          </a:xfrm>
        </p:spPr>
      </p:pic>
      <p:sp>
        <p:nvSpPr>
          <p:cNvPr id="4" name="Text Placeholder 3"/>
          <p:cNvSpPr>
            <a:spLocks noGrp="1"/>
          </p:cNvSpPr>
          <p:nvPr>
            <p:ph type="body" sz="half" idx="2"/>
          </p:nvPr>
        </p:nvSpPr>
        <p:spPr>
          <a:xfrm>
            <a:off x="1482724" y="1188720"/>
            <a:ext cx="5426158" cy="3764279"/>
          </a:xfrm>
        </p:spPr>
        <p:txBody>
          <a:bodyPr>
            <a:normAutofit/>
          </a:bodyPr>
          <a:lstStyle/>
          <a:p>
            <a:r>
              <a:rPr lang="en-US" sz="2000" dirty="0">
                <a:latin typeface="Times New Roman" panose="02020603050405020304" pitchFamily="18" charset="0"/>
                <a:cs typeface="Times New Roman" panose="02020603050405020304" pitchFamily="18" charset="0"/>
              </a:rPr>
              <a:t>Service URL It is a simple client server architecture which various UI clients such as Spring Boot CLI , IDE or official web UI talk to the same backend HTTP API that actually generates the spring starter project. </a:t>
            </a:r>
            <a:r>
              <a:rPr lang="en-US" sz="2000" dirty="0" smtClean="0">
                <a:latin typeface="Times New Roman" panose="02020603050405020304" pitchFamily="18" charset="0"/>
                <a:cs typeface="Times New Roman" panose="02020603050405020304" pitchFamily="18" charset="0"/>
              </a:rPr>
              <a:t>is the spring initialization</a:t>
            </a:r>
          </a:p>
          <a:p>
            <a:r>
              <a:rPr lang="en-US" sz="2000" dirty="0" smtClean="0">
                <a:latin typeface="Times New Roman" panose="02020603050405020304" pitchFamily="18" charset="0"/>
                <a:cs typeface="Times New Roman" panose="02020603050405020304" pitchFamily="18" charset="0"/>
              </a:rPr>
              <a:t>Name of the group.</a:t>
            </a:r>
          </a:p>
          <a:p>
            <a:r>
              <a:rPr lang="en-US" sz="2000" dirty="0" smtClean="0">
                <a:latin typeface="Times New Roman" panose="02020603050405020304" pitchFamily="18" charset="0"/>
                <a:cs typeface="Times New Roman" panose="02020603050405020304" pitchFamily="18" charset="0"/>
              </a:rPr>
              <a:t>Package name and the group name have to be same.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32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360" r="17360"/>
          <a:stretch>
            <a:fillRect/>
          </a:stretch>
        </p:blipFill>
        <p:spPr>
          <a:xfrm>
            <a:off x="7594681" y="414972"/>
            <a:ext cx="4344770" cy="5437188"/>
          </a:xfrm>
        </p:spPr>
      </p:pic>
      <p:sp>
        <p:nvSpPr>
          <p:cNvPr id="10" name="Text Placeholder 9"/>
          <p:cNvSpPr>
            <a:spLocks noGrp="1"/>
          </p:cNvSpPr>
          <p:nvPr>
            <p:ph type="body" sz="half" idx="2"/>
          </p:nvPr>
        </p:nvSpPr>
        <p:spPr>
          <a:xfrm>
            <a:off x="1482724" y="1632857"/>
            <a:ext cx="5426158" cy="3320142"/>
          </a:xfrm>
        </p:spPr>
        <p:txBody>
          <a:bodyPr>
            <a:normAutofit/>
          </a:bodyPr>
          <a:lstStyle/>
          <a:p>
            <a:r>
              <a:rPr lang="en-US" sz="2400" dirty="0" smtClean="0">
                <a:latin typeface="Times New Roman" panose="02020603050405020304" pitchFamily="18" charset="0"/>
                <a:cs typeface="Times New Roman" panose="02020603050405020304" pitchFamily="18" charset="0"/>
              </a:rPr>
              <a:t>In this we select the dependency for the spring boot project for this we have to add spring web.</a:t>
            </a:r>
          </a:p>
          <a:p>
            <a:r>
              <a:rPr lang="en-US" sz="2400" dirty="0" smtClean="0">
                <a:latin typeface="Times New Roman" panose="02020603050405020304" pitchFamily="18" charset="0"/>
                <a:cs typeface="Times New Roman" panose="02020603050405020304" pitchFamily="18" charset="0"/>
              </a:rPr>
              <a:t>It is the implementation of Spring MVC.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99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105" y="327025"/>
            <a:ext cx="4211128" cy="6530975"/>
          </a:xfrm>
        </p:spPr>
      </p:pic>
    </p:spTree>
    <p:extLst>
      <p:ext uri="{BB962C8B-B14F-4D97-AF65-F5344CB8AC3E}">
        <p14:creationId xmlns:p14="http://schemas.microsoft.com/office/powerpoint/2010/main" val="309582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49" y="3624222"/>
            <a:ext cx="2223050" cy="309371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749" y="106910"/>
            <a:ext cx="2327911" cy="298196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283" y="106910"/>
            <a:ext cx="2236471" cy="2981961"/>
          </a:xfrm>
          <a:prstGeom prst="rect">
            <a:avLst/>
          </a:prstGeom>
        </p:spPr>
      </p:pic>
      <p:sp>
        <p:nvSpPr>
          <p:cNvPr id="7" name="TextBox 6"/>
          <p:cNvSpPr txBox="1"/>
          <p:nvPr/>
        </p:nvSpPr>
        <p:spPr>
          <a:xfrm>
            <a:off x="4644660" y="3717779"/>
            <a:ext cx="3566160" cy="646331"/>
          </a:xfrm>
          <a:prstGeom prst="rect">
            <a:avLst/>
          </a:prstGeom>
          <a:noFill/>
        </p:spPr>
        <p:txBody>
          <a:bodyPr wrap="square" rtlCol="0">
            <a:spAutoFit/>
          </a:bodyPr>
          <a:lstStyle/>
          <a:p>
            <a:r>
              <a:rPr lang="en-US" dirty="0" smtClean="0"/>
              <a:t>Neelesh Saladi</a:t>
            </a:r>
          </a:p>
          <a:p>
            <a:r>
              <a:rPr lang="en-US" dirty="0">
                <a:hlinkClick r:id="rId5"/>
              </a:rPr>
              <a:t>https://github.com/neeleshsaladi</a:t>
            </a:r>
            <a:endParaRPr lang="en-US" dirty="0"/>
          </a:p>
        </p:txBody>
      </p:sp>
      <p:sp>
        <p:nvSpPr>
          <p:cNvPr id="8" name="TextBox 7"/>
          <p:cNvSpPr txBox="1"/>
          <p:nvPr/>
        </p:nvSpPr>
        <p:spPr>
          <a:xfrm>
            <a:off x="4824817" y="179085"/>
            <a:ext cx="3840480" cy="646331"/>
          </a:xfrm>
          <a:prstGeom prst="rect">
            <a:avLst/>
          </a:prstGeom>
          <a:noFill/>
        </p:spPr>
        <p:txBody>
          <a:bodyPr wrap="square" rtlCol="0">
            <a:spAutoFit/>
          </a:bodyPr>
          <a:lstStyle/>
          <a:p>
            <a:r>
              <a:rPr lang="en-US" dirty="0" smtClean="0"/>
              <a:t>Bhaskar Reddy Minupuri</a:t>
            </a:r>
          </a:p>
          <a:p>
            <a:r>
              <a:rPr lang="en-US" dirty="0">
                <a:hlinkClick r:id="rId6"/>
              </a:rPr>
              <a:t>https://github.com/Bhaskar2909</a:t>
            </a:r>
            <a:endParaRPr lang="en-US" dirty="0" smtClean="0"/>
          </a:p>
        </p:txBody>
      </p:sp>
      <p:sp>
        <p:nvSpPr>
          <p:cNvPr id="9" name="TextBox 8"/>
          <p:cNvSpPr txBox="1"/>
          <p:nvPr/>
        </p:nvSpPr>
        <p:spPr>
          <a:xfrm>
            <a:off x="5812972" y="1762147"/>
            <a:ext cx="3357154" cy="923330"/>
          </a:xfrm>
          <a:prstGeom prst="rect">
            <a:avLst/>
          </a:prstGeom>
          <a:noFill/>
        </p:spPr>
        <p:txBody>
          <a:bodyPr wrap="square" rtlCol="0">
            <a:spAutoFit/>
          </a:bodyPr>
          <a:lstStyle/>
          <a:p>
            <a:r>
              <a:rPr lang="en-US" dirty="0" smtClean="0"/>
              <a:t>                          Sai Rohith Gorla</a:t>
            </a:r>
          </a:p>
          <a:p>
            <a:r>
              <a:rPr lang="en-US" dirty="0" smtClean="0"/>
              <a:t>    </a:t>
            </a:r>
            <a:r>
              <a:rPr lang="en-US" dirty="0"/>
              <a:t> </a:t>
            </a:r>
            <a:r>
              <a:rPr lang="en-US" dirty="0" smtClean="0"/>
              <a:t>      </a:t>
            </a:r>
            <a:r>
              <a:rPr lang="en-US" dirty="0" smtClean="0">
                <a:hlinkClick r:id="rId7"/>
              </a:rPr>
              <a:t>https</a:t>
            </a:r>
            <a:r>
              <a:rPr lang="en-US" dirty="0">
                <a:hlinkClick r:id="rId7"/>
              </a:rPr>
              <a:t>://</a:t>
            </a:r>
            <a:r>
              <a:rPr lang="en-US" dirty="0" smtClean="0">
                <a:hlinkClick r:id="rId7"/>
              </a:rPr>
              <a:t>github.com/SaiGorla</a:t>
            </a:r>
            <a:endParaRPr lang="en-US" dirty="0" smtClean="0"/>
          </a:p>
          <a:p>
            <a:endParaRPr lang="en-US" dirty="0"/>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6329" y="3777903"/>
            <a:ext cx="2364378" cy="2750227"/>
          </a:xfrm>
          <a:prstGeom prst="rect">
            <a:avLst/>
          </a:prstGeom>
        </p:spPr>
      </p:pic>
      <p:sp>
        <p:nvSpPr>
          <p:cNvPr id="12" name="TextBox 11">
            <a:hlinkClick r:id="rId9" action="ppaction://hlinkfile"/>
          </p:cNvPr>
          <p:cNvSpPr txBox="1"/>
          <p:nvPr/>
        </p:nvSpPr>
        <p:spPr>
          <a:xfrm>
            <a:off x="6065789" y="5577840"/>
            <a:ext cx="3043645" cy="646331"/>
          </a:xfrm>
          <a:prstGeom prst="rect">
            <a:avLst/>
          </a:prstGeom>
          <a:noFill/>
        </p:spPr>
        <p:txBody>
          <a:bodyPr wrap="square" rtlCol="0">
            <a:spAutoFit/>
          </a:bodyPr>
          <a:lstStyle/>
          <a:p>
            <a:r>
              <a:rPr lang="en-US" dirty="0" smtClean="0"/>
              <a:t>Tarun Sarpanjeri</a:t>
            </a:r>
            <a:endParaRPr lang="en-US" dirty="0"/>
          </a:p>
          <a:p>
            <a:r>
              <a:rPr lang="en-US" dirty="0"/>
              <a:t>https://github.com/dexterstr</a:t>
            </a:r>
            <a:endParaRPr lang="en-US" dirty="0" smtClean="0"/>
          </a:p>
        </p:txBody>
      </p:sp>
    </p:spTree>
    <p:extLst>
      <p:ext uri="{BB962C8B-B14F-4D97-AF65-F5344CB8AC3E}">
        <p14:creationId xmlns:p14="http://schemas.microsoft.com/office/powerpoint/2010/main" val="920367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700" y="501487"/>
            <a:ext cx="10018713" cy="5632775"/>
          </a:xfrm>
        </p:spPr>
      </p:pic>
    </p:spTree>
    <p:extLst>
      <p:ext uri="{BB962C8B-B14F-4D97-AF65-F5344CB8AC3E}">
        <p14:creationId xmlns:p14="http://schemas.microsoft.com/office/powerpoint/2010/main" val="373639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55" y="932857"/>
            <a:ext cx="10018712" cy="5632775"/>
          </a:xfrm>
        </p:spPr>
      </p:pic>
    </p:spTree>
    <p:extLst>
      <p:ext uri="{BB962C8B-B14F-4D97-AF65-F5344CB8AC3E}">
        <p14:creationId xmlns:p14="http://schemas.microsoft.com/office/powerpoint/2010/main" val="409731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11491"/>
            <a:ext cx="10612437" cy="5966582"/>
          </a:xfrm>
        </p:spPr>
      </p:pic>
    </p:spTree>
    <p:extLst>
      <p:ext uri="{BB962C8B-B14F-4D97-AF65-F5344CB8AC3E}">
        <p14:creationId xmlns:p14="http://schemas.microsoft.com/office/powerpoint/2010/main" val="184770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697" y="182563"/>
            <a:ext cx="6121943" cy="5608637"/>
          </a:xfrm>
        </p:spPr>
      </p:pic>
    </p:spTree>
    <p:extLst>
      <p:ext uri="{BB962C8B-B14F-4D97-AF65-F5344CB8AC3E}">
        <p14:creationId xmlns:p14="http://schemas.microsoft.com/office/powerpoint/2010/main" val="62289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359187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439" y="834681"/>
            <a:ext cx="10018712" cy="5632775"/>
          </a:xfrm>
        </p:spPr>
      </p:pic>
    </p:spTree>
    <p:extLst>
      <p:ext uri="{BB962C8B-B14F-4D97-AF65-F5344CB8AC3E}">
        <p14:creationId xmlns:p14="http://schemas.microsoft.com/office/powerpoint/2010/main" val="297070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88787"/>
            <a:ext cx="10018712" cy="5632775"/>
          </a:xfrm>
        </p:spPr>
      </p:pic>
    </p:spTree>
    <p:extLst>
      <p:ext uri="{BB962C8B-B14F-4D97-AF65-F5344CB8AC3E}">
        <p14:creationId xmlns:p14="http://schemas.microsoft.com/office/powerpoint/2010/main" val="1227505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30050"/>
            <a:ext cx="10018712" cy="5632775"/>
          </a:xfrm>
        </p:spPr>
      </p:pic>
    </p:spTree>
    <p:extLst>
      <p:ext uri="{BB962C8B-B14F-4D97-AF65-F5344CB8AC3E}">
        <p14:creationId xmlns:p14="http://schemas.microsoft.com/office/powerpoint/2010/main" val="342238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863" y="391886"/>
            <a:ext cx="9661162" cy="5853501"/>
          </a:xfrm>
        </p:spPr>
      </p:pic>
    </p:spTree>
    <p:extLst>
      <p:ext uri="{BB962C8B-B14F-4D97-AF65-F5344CB8AC3E}">
        <p14:creationId xmlns:p14="http://schemas.microsoft.com/office/powerpoint/2010/main" val="248748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9" y="436400"/>
            <a:ext cx="9726476" cy="5632775"/>
          </a:xfrm>
        </p:spPr>
      </p:pic>
    </p:spTree>
    <p:extLst>
      <p:ext uri="{BB962C8B-B14F-4D97-AF65-F5344CB8AC3E}">
        <p14:creationId xmlns:p14="http://schemas.microsoft.com/office/powerpoint/2010/main" val="294815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1075"/>
            <a:ext cx="10018713" cy="783771"/>
          </a:xfrm>
        </p:spPr>
        <p:txBody>
          <a:bodyPr/>
          <a:lstStyle/>
          <a:p>
            <a:r>
              <a:rPr lang="en-US" dirty="0" smtClean="0"/>
              <a:t>Spring framework in Java</a:t>
            </a:r>
            <a:endParaRPr lang="en-US" dirty="0"/>
          </a:p>
        </p:txBody>
      </p:sp>
      <p:sp>
        <p:nvSpPr>
          <p:cNvPr id="3" name="Content Placeholder 2"/>
          <p:cNvSpPr>
            <a:spLocks noGrp="1"/>
          </p:cNvSpPr>
          <p:nvPr>
            <p:ph idx="1"/>
          </p:nvPr>
        </p:nvSpPr>
        <p:spPr>
          <a:xfrm>
            <a:off x="1484310" y="1214846"/>
            <a:ext cx="10018713" cy="4689565"/>
          </a:xfrm>
        </p:spPr>
        <p:txBody>
          <a:bodyPr>
            <a:normAutofit fontScale="25000" lnSpcReduction="20000"/>
          </a:bodyPr>
          <a:lstStyle/>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endParaRPr lang="en-US" sz="3200" dirty="0">
              <a:latin typeface="Times New Roman" panose="02020603050405020304" pitchFamily="18" charset="0"/>
              <a:cs typeface="Times New Roman" panose="02020603050405020304" pitchFamily="18" charset="0"/>
            </a:endParaRPr>
          </a:p>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r>
              <a:rPr lang="en-US" sz="8000" dirty="0" smtClean="0">
                <a:latin typeface="Times New Roman" panose="02020603050405020304" pitchFamily="18" charset="0"/>
                <a:cs typeface="Times New Roman" panose="02020603050405020304" pitchFamily="18" charset="0"/>
              </a:rPr>
              <a:t>The </a:t>
            </a:r>
            <a:r>
              <a:rPr lang="en-US" sz="8000" dirty="0">
                <a:latin typeface="Times New Roman" panose="02020603050405020304" pitchFamily="18" charset="0"/>
                <a:cs typeface="Times New Roman" panose="02020603050405020304" pitchFamily="18" charset="0"/>
              </a:rPr>
              <a:t>Spring Framework is a Java platform that provides </a:t>
            </a:r>
            <a:r>
              <a:rPr lang="en-US" sz="8000" dirty="0" smtClean="0">
                <a:latin typeface="Times New Roman" panose="02020603050405020304" pitchFamily="18" charset="0"/>
                <a:cs typeface="Times New Roman" panose="02020603050405020304" pitchFamily="18" charset="0"/>
              </a:rPr>
              <a:t>us the comprehensive </a:t>
            </a:r>
            <a:r>
              <a:rPr lang="en-US" sz="8000" dirty="0">
                <a:latin typeface="Times New Roman" panose="02020603050405020304" pitchFamily="18" charset="0"/>
                <a:cs typeface="Times New Roman" panose="02020603050405020304" pitchFamily="18" charset="0"/>
              </a:rPr>
              <a:t>infrastructure support for developing Java applications. Spring handles the infrastructure so you can focus on your application.</a:t>
            </a:r>
            <a:endParaRPr lang="en-US" sz="8000" b="1" dirty="0" smtClean="0">
              <a:latin typeface="Times New Roman" panose="02020603050405020304" pitchFamily="18" charset="0"/>
              <a:cs typeface="Times New Roman" panose="02020603050405020304" pitchFamily="18" charset="0"/>
            </a:endParaRPr>
          </a:p>
          <a:p>
            <a:pPr algn="just">
              <a:lnSpc>
                <a:spcPct val="170000"/>
              </a:lnSpc>
            </a:pPr>
            <a:r>
              <a:rPr lang="en-US" sz="8000" b="1" dirty="0" smtClean="0">
                <a:latin typeface="Times New Roman" panose="02020603050405020304" pitchFamily="18" charset="0"/>
                <a:cs typeface="Times New Roman" panose="02020603050405020304" pitchFamily="18" charset="0"/>
              </a:rPr>
              <a:t>Spring framework</a:t>
            </a:r>
            <a:r>
              <a:rPr lang="en-US" sz="8000" dirty="0" smtClean="0">
                <a:latin typeface="Times New Roman" panose="02020603050405020304" pitchFamily="18" charset="0"/>
                <a:cs typeface="Times New Roman" panose="02020603050405020304" pitchFamily="18" charset="0"/>
              </a:rPr>
              <a:t> was designed </a:t>
            </a:r>
            <a:r>
              <a:rPr lang="en-US" sz="8000" dirty="0">
                <a:latin typeface="Times New Roman" panose="02020603050405020304" pitchFamily="18" charset="0"/>
                <a:cs typeface="Times New Roman" panose="02020603050405020304" pitchFamily="18" charset="0"/>
              </a:rPr>
              <a:t>to simplify </a:t>
            </a:r>
            <a:r>
              <a:rPr lang="en-US" sz="8000" b="1" dirty="0">
                <a:latin typeface="Times New Roman" panose="02020603050405020304" pitchFamily="18" charset="0"/>
                <a:cs typeface="Times New Roman" panose="02020603050405020304" pitchFamily="18" charset="0"/>
              </a:rPr>
              <a:t>Java</a:t>
            </a:r>
            <a:r>
              <a:rPr lang="en-US" sz="8000" dirty="0">
                <a:latin typeface="Times New Roman" panose="02020603050405020304" pitchFamily="18" charset="0"/>
                <a:cs typeface="Times New Roman" panose="02020603050405020304" pitchFamily="18" charset="0"/>
              </a:rPr>
              <a:t> EE development and make developers more productive. </a:t>
            </a:r>
            <a:r>
              <a:rPr lang="en-US" sz="8000" b="1" dirty="0">
                <a:latin typeface="Times New Roman" panose="02020603050405020304" pitchFamily="18" charset="0"/>
                <a:cs typeface="Times New Roman" panose="02020603050405020304" pitchFamily="18" charset="0"/>
              </a:rPr>
              <a:t>Spring</a:t>
            </a:r>
            <a:r>
              <a:rPr lang="en-US" sz="8000" dirty="0">
                <a:latin typeface="Times New Roman" panose="02020603050405020304" pitchFamily="18" charset="0"/>
                <a:cs typeface="Times New Roman" panose="02020603050405020304" pitchFamily="18" charset="0"/>
              </a:rPr>
              <a:t> makes </a:t>
            </a:r>
            <a:r>
              <a:rPr lang="en-US" sz="8000" b="1" dirty="0">
                <a:latin typeface="Times New Roman" panose="02020603050405020304" pitchFamily="18" charset="0"/>
                <a:cs typeface="Times New Roman" panose="02020603050405020304" pitchFamily="18" charset="0"/>
              </a:rPr>
              <a:t>use</a:t>
            </a:r>
            <a:r>
              <a:rPr lang="en-US" sz="8000" dirty="0">
                <a:latin typeface="Times New Roman" panose="02020603050405020304" pitchFamily="18" charset="0"/>
                <a:cs typeface="Times New Roman" panose="02020603050405020304" pitchFamily="18" charset="0"/>
              </a:rPr>
              <a:t> of Inversion of Control and Dependency Injection to promote good software coding practices and speed up development </a:t>
            </a:r>
            <a:r>
              <a:rPr lang="en-US" sz="8000" dirty="0" smtClean="0">
                <a:latin typeface="Times New Roman" panose="02020603050405020304" pitchFamily="18" charset="0"/>
                <a:cs typeface="Times New Roman" panose="02020603050405020304" pitchFamily="18" charset="0"/>
              </a:rPr>
              <a:t>time.</a:t>
            </a:r>
          </a:p>
          <a:p>
            <a:pPr algn="just">
              <a:lnSpc>
                <a:spcPct val="170000"/>
              </a:lnSpc>
            </a:pPr>
            <a:r>
              <a:rPr lang="en-US" sz="8000" dirty="0">
                <a:latin typeface="Times New Roman" panose="02020603050405020304" pitchFamily="18" charset="0"/>
                <a:cs typeface="Times New Roman" panose="02020603050405020304" pitchFamily="18" charset="0"/>
              </a:rPr>
              <a:t>Java-based configuration option helps you to write most of your Spring configuration without XML but with the aid of only a few Java-based annotations</a:t>
            </a:r>
            <a:r>
              <a:rPr lang="en-US" sz="8000" dirty="0" smtClean="0">
                <a:latin typeface="Times New Roman" panose="02020603050405020304" pitchFamily="18" charset="0"/>
                <a:cs typeface="Times New Roman" panose="02020603050405020304" pitchFamily="18" charset="0"/>
              </a:rPr>
              <a:t>.</a:t>
            </a:r>
          </a:p>
          <a:p>
            <a:pPr algn="just"/>
            <a:endParaRPr lang="en-US" sz="50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9620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294627"/>
            <a:ext cx="10455275" cy="5878221"/>
          </a:xfrm>
        </p:spPr>
      </p:pic>
    </p:spTree>
    <p:extLst>
      <p:ext uri="{BB962C8B-B14F-4D97-AF65-F5344CB8AC3E}">
        <p14:creationId xmlns:p14="http://schemas.microsoft.com/office/powerpoint/2010/main" val="309896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a:t>
            </a:r>
            <a:r>
              <a:rPr lang="en-US" dirty="0" smtClean="0"/>
              <a:t>have Successfully run our application in Spring boot using REST services</a:t>
            </a:r>
          </a:p>
          <a:p>
            <a:r>
              <a:rPr lang="en-US" dirty="0" smtClean="0"/>
              <a:t>With the help of tomcat server we have hosted it locally and were able to display our web page.</a:t>
            </a:r>
          </a:p>
        </p:txBody>
      </p:sp>
    </p:spTree>
    <p:extLst>
      <p:ext uri="{BB962C8B-B14F-4D97-AF65-F5344CB8AC3E}">
        <p14:creationId xmlns:p14="http://schemas.microsoft.com/office/powerpoint/2010/main" val="86460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1606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6572"/>
            <a:ext cx="10018713" cy="1345474"/>
          </a:xfrm>
        </p:spPr>
        <p:txBody>
          <a:bodyPr>
            <a:normAutofit/>
          </a:bodyPr>
          <a:lstStyle/>
          <a:p>
            <a:r>
              <a:rPr lang="en-US" dirty="0" smtClean="0"/>
              <a:t>Spring Framework provides</a:t>
            </a:r>
            <a:endParaRPr lang="en-US" dirty="0"/>
          </a:p>
        </p:txBody>
      </p:sp>
      <p:sp>
        <p:nvSpPr>
          <p:cNvPr id="3" name="Content Placeholder 2"/>
          <p:cNvSpPr>
            <a:spLocks noGrp="1"/>
          </p:cNvSpPr>
          <p:nvPr>
            <p:ph idx="1"/>
          </p:nvPr>
        </p:nvSpPr>
        <p:spPr>
          <a:xfrm>
            <a:off x="1484310" y="1188721"/>
            <a:ext cx="10018713" cy="3448593"/>
          </a:xfrm>
        </p:spPr>
        <p:txBody>
          <a:bodyPr/>
          <a:lstStyle/>
          <a:p>
            <a:r>
              <a:rPr lang="en-US" dirty="0" smtClean="0"/>
              <a:t>Application context and dependency injection</a:t>
            </a:r>
          </a:p>
          <a:p>
            <a:r>
              <a:rPr lang="en-US" dirty="0" smtClean="0"/>
              <a:t>Data access</a:t>
            </a:r>
          </a:p>
          <a:p>
            <a:r>
              <a:rPr lang="en-US" dirty="0" smtClean="0"/>
              <a:t>Spring MVC</a:t>
            </a:r>
            <a:endParaRPr lang="en-US" dirty="0"/>
          </a:p>
        </p:txBody>
      </p:sp>
    </p:spTree>
    <p:extLst>
      <p:ext uri="{BB962C8B-B14F-4D97-AF65-F5344CB8AC3E}">
        <p14:creationId xmlns:p14="http://schemas.microsoft.com/office/powerpoint/2010/main" val="458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03811"/>
          </a:xfrm>
        </p:spPr>
        <p:txBody>
          <a:bodyPr/>
          <a:lstStyle/>
          <a:p>
            <a:r>
              <a:rPr lang="en-US" dirty="0" smtClean="0"/>
              <a:t>Spring Framework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198" y="2059577"/>
            <a:ext cx="6844937" cy="4014651"/>
          </a:xfrm>
        </p:spPr>
      </p:pic>
    </p:spTree>
    <p:extLst>
      <p:ext uri="{BB962C8B-B14F-4D97-AF65-F5344CB8AC3E}">
        <p14:creationId xmlns:p14="http://schemas.microsoft.com/office/powerpoint/2010/main" val="35760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65761"/>
            <a:ext cx="10018713" cy="822960"/>
          </a:xfrm>
        </p:spPr>
        <p:txBody>
          <a:bodyPr/>
          <a:lstStyle/>
          <a:p>
            <a:r>
              <a:rPr lang="en-US" dirty="0" smtClean="0"/>
              <a:t>REST API</a:t>
            </a:r>
            <a:endParaRPr lang="en-US" dirty="0"/>
          </a:p>
        </p:txBody>
      </p:sp>
      <p:sp>
        <p:nvSpPr>
          <p:cNvPr id="3" name="Content Placeholder 2"/>
          <p:cNvSpPr>
            <a:spLocks noGrp="1"/>
          </p:cNvSpPr>
          <p:nvPr>
            <p:ph idx="1"/>
          </p:nvPr>
        </p:nvSpPr>
        <p:spPr>
          <a:xfrm>
            <a:off x="1484311" y="1985554"/>
            <a:ext cx="10018713" cy="4872446"/>
          </a:xfrm>
        </p:spPr>
        <p:txBody>
          <a:bodyPr>
            <a:normAutofit lnSpcReduction="10000"/>
          </a:bodyPr>
          <a:lstStyle/>
          <a:p>
            <a:pPr algn="just">
              <a:lnSpc>
                <a:spcPct val="150000"/>
              </a:lnSpc>
            </a:pPr>
            <a:r>
              <a:rPr lang="en-US" sz="2000" dirty="0" smtClean="0">
                <a:latin typeface="Cambria" panose="02040503050406030204" pitchFamily="18" charset="0"/>
                <a:ea typeface="Cambria" panose="02040503050406030204" pitchFamily="18" charset="0"/>
                <a:cs typeface="Times New Roman" panose="02020603050405020304" pitchFamily="18" charset="0"/>
              </a:rPr>
              <a:t>REST is a </a:t>
            </a:r>
            <a:r>
              <a:rPr lang="en-US" sz="2000" dirty="0">
                <a:latin typeface="Cambria" panose="02040503050406030204" pitchFamily="18" charset="0"/>
                <a:ea typeface="Cambria" panose="02040503050406030204" pitchFamily="18" charset="0"/>
                <a:cs typeface="Times New Roman" panose="02020603050405020304" pitchFamily="18" charset="0"/>
              </a:rPr>
              <a:t>Representational state transfer is a software architectural </a:t>
            </a:r>
            <a:r>
              <a:rPr lang="en-US" sz="2000" dirty="0" smtClean="0">
                <a:latin typeface="Cambria" panose="02040503050406030204" pitchFamily="18" charset="0"/>
                <a:ea typeface="Cambria" panose="02040503050406030204" pitchFamily="18" charset="0"/>
                <a:cs typeface="Times New Roman" panose="02020603050405020304" pitchFamily="18" charset="0"/>
              </a:rPr>
              <a:t>style that </a:t>
            </a:r>
            <a:r>
              <a:rPr lang="en-US" sz="2000" dirty="0">
                <a:latin typeface="Cambria" panose="02040503050406030204" pitchFamily="18" charset="0"/>
                <a:ea typeface="Cambria" panose="02040503050406030204" pitchFamily="18" charset="0"/>
                <a:cs typeface="Times New Roman" panose="02020603050405020304" pitchFamily="18" charset="0"/>
              </a:rPr>
              <a:t>defines a set of constraints to be used for creating Web services</a:t>
            </a:r>
            <a:r>
              <a:rPr lang="en-US" sz="2000" dirty="0" smtClean="0">
                <a:latin typeface="Cambria" panose="02040503050406030204" pitchFamily="18" charset="0"/>
                <a:ea typeface="Cambria" panose="02040503050406030204" pitchFamily="18" charset="0"/>
                <a:cs typeface="Times New Roman" panose="02020603050405020304" pitchFamily="18" charset="0"/>
              </a:rPr>
              <a:t>.</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RESTful API</a:t>
            </a:r>
            <a:r>
              <a:rPr lang="en-US" sz="2000" dirty="0">
                <a:latin typeface="Cambria" panose="02040503050406030204" pitchFamily="18" charset="0"/>
                <a:ea typeface="Cambria" panose="02040503050406030204" pitchFamily="18" charset="0"/>
                <a:cs typeface="Times New Roman" panose="02020603050405020304" pitchFamily="18" charset="0"/>
              </a:rPr>
              <a:t> is an application program interface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that uses HTTP requests to GET, PUT, POST and DELETE data. ...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technology is generally preferred to the more robust Simple Object Access Protocol (SOAP) technology because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leverages less bandwidth, making it more suitable for internet usage.</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 API works</a:t>
            </a:r>
            <a:r>
              <a:rPr lang="en-US" sz="2000" dirty="0">
                <a:latin typeface="Cambria" panose="02040503050406030204" pitchFamily="18" charset="0"/>
                <a:ea typeface="Cambria" panose="02040503050406030204" pitchFamily="18" charset="0"/>
                <a:cs typeface="Times New Roman" panose="02020603050405020304" pitchFamily="18" charset="0"/>
              </a:rPr>
              <a:t> in a similar way. ... It is a set of rules that developers follow when they create their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One of these rules states that you should be able to get a piece of data (called a resource) when you link to a specific URL. Each URL is called a request while the data sent back to you is called a response.</a:t>
            </a:r>
          </a:p>
          <a:p>
            <a:pPr algn="just">
              <a:lnSpc>
                <a:spcPct val="150000"/>
              </a:lnSpc>
            </a:pPr>
            <a:endParaRPr lang="en-US" dirty="0" smtClean="0"/>
          </a:p>
          <a:p>
            <a:pPr algn="just">
              <a:lnSpc>
                <a:spcPct val="150000"/>
              </a:lnSpc>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841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4320"/>
            <a:ext cx="10018713" cy="1045029"/>
          </a:xfrm>
        </p:spPr>
        <p:txBody>
          <a:bodyPr/>
          <a:lstStyle/>
          <a:p>
            <a:r>
              <a:rPr lang="en-US" b="1" dirty="0"/>
              <a:t>Guiding Principles of REST</a:t>
            </a:r>
          </a:p>
        </p:txBody>
      </p:sp>
      <p:sp>
        <p:nvSpPr>
          <p:cNvPr id="3" name="Content Placeholder 2"/>
          <p:cNvSpPr>
            <a:spLocks noGrp="1"/>
          </p:cNvSpPr>
          <p:nvPr>
            <p:ph idx="1"/>
          </p:nvPr>
        </p:nvSpPr>
        <p:spPr>
          <a:xfrm>
            <a:off x="1484310" y="2651760"/>
            <a:ext cx="10018713" cy="5029200"/>
          </a:xfrm>
        </p:spPr>
        <p:txBody>
          <a:bodyPr/>
          <a:lstStyle/>
          <a:p>
            <a:r>
              <a:rPr lang="en-US" dirty="0">
                <a:latin typeface="Cambria" panose="02040503050406030204" pitchFamily="18" charset="0"/>
                <a:ea typeface="Cambria" panose="02040503050406030204" pitchFamily="18" charset="0"/>
              </a:rPr>
              <a:t>Like any other architectural style, REST also does have it’s own </a:t>
            </a:r>
            <a:r>
              <a:rPr lang="en-US" dirty="0">
                <a:latin typeface="Cambria" panose="02040503050406030204" pitchFamily="18" charset="0"/>
                <a:ea typeface="Cambria" panose="02040503050406030204" pitchFamily="18" charset="0"/>
                <a:hlinkClick r:id="rId2"/>
              </a:rPr>
              <a:t>6 guiding constraints</a:t>
            </a:r>
            <a:r>
              <a:rPr lang="en-US" dirty="0">
                <a:latin typeface="Cambria" panose="02040503050406030204" pitchFamily="18" charset="0"/>
                <a:ea typeface="Cambria" panose="02040503050406030204" pitchFamily="18" charset="0"/>
              </a:rPr>
              <a:t> which must be satisfied if an interface needs to be referred as </a:t>
            </a:r>
            <a:r>
              <a:rPr lang="en-US" b="1" dirty="0">
                <a:latin typeface="Cambria" panose="02040503050406030204" pitchFamily="18" charset="0"/>
                <a:ea typeface="Cambria" panose="02040503050406030204" pitchFamily="18" charset="0"/>
              </a:rPr>
              <a:t>RESTful</a:t>
            </a:r>
            <a:r>
              <a:rPr lang="en-US" dirty="0">
                <a:latin typeface="Cambria" panose="02040503050406030204" pitchFamily="18" charset="0"/>
                <a:ea typeface="Cambria" panose="02040503050406030204" pitchFamily="18" charset="0"/>
              </a:rPr>
              <a:t>. These principles are listed below</a:t>
            </a:r>
            <a:r>
              <a:rPr lang="en-US" dirty="0" smtClean="0">
                <a:latin typeface="Cambria" panose="02040503050406030204" pitchFamily="18" charset="0"/>
                <a:ea typeface="Cambria" panose="02040503050406030204" pitchFamily="18" charset="0"/>
              </a:rPr>
              <a:t>.</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Client–server</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Stateless</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Cacheable</a:t>
            </a:r>
          </a:p>
          <a:p>
            <a:pPr marL="457200" indent="-457200">
              <a:buFont typeface="+mj-lt"/>
              <a:buAutoNum type="arabicPeriod"/>
            </a:pPr>
            <a:r>
              <a:rPr lang="en-US" b="1" dirty="0">
                <a:latin typeface="Cambria" panose="02040503050406030204" pitchFamily="18" charset="0"/>
                <a:ea typeface="Cambria" panose="02040503050406030204" pitchFamily="18" charset="0"/>
              </a:rPr>
              <a:t>Uniform </a:t>
            </a:r>
            <a:r>
              <a:rPr lang="en-US" b="1" dirty="0" smtClean="0">
                <a:latin typeface="Cambria" panose="02040503050406030204" pitchFamily="18" charset="0"/>
                <a:ea typeface="Cambria" panose="02040503050406030204" pitchFamily="18" charset="0"/>
              </a:rPr>
              <a:t>interface</a:t>
            </a:r>
          </a:p>
          <a:p>
            <a:pPr marL="457200" indent="-457200">
              <a:buFont typeface="+mj-lt"/>
              <a:buAutoNum type="arabicPeriod"/>
            </a:pPr>
            <a:r>
              <a:rPr lang="en-US" b="1" dirty="0">
                <a:latin typeface="Cambria" panose="02040503050406030204" pitchFamily="18" charset="0"/>
                <a:ea typeface="Cambria" panose="02040503050406030204" pitchFamily="18" charset="0"/>
              </a:rPr>
              <a:t>Layered </a:t>
            </a:r>
            <a:r>
              <a:rPr lang="en-US" b="1" dirty="0" smtClean="0">
                <a:latin typeface="Cambria" panose="02040503050406030204" pitchFamily="18" charset="0"/>
                <a:ea typeface="Cambria" panose="02040503050406030204" pitchFamily="18" charset="0"/>
              </a:rPr>
              <a:t>system</a:t>
            </a:r>
          </a:p>
          <a:p>
            <a:pPr marL="457200" indent="-457200">
              <a:buFont typeface="+mj-lt"/>
              <a:buAutoNum type="arabicPeriod"/>
            </a:pPr>
            <a:r>
              <a:rPr lang="en-US" b="1" dirty="0">
                <a:latin typeface="Cambria" panose="02040503050406030204" pitchFamily="18" charset="0"/>
                <a:ea typeface="Cambria" panose="02040503050406030204" pitchFamily="18" charset="0"/>
              </a:rPr>
              <a:t>Code on demand</a:t>
            </a:r>
            <a:endParaRPr lang="en-US" b="1" dirty="0" smtClean="0">
              <a:latin typeface="Cambria" panose="02040503050406030204" pitchFamily="18" charset="0"/>
              <a:ea typeface="Cambria" panose="02040503050406030204" pitchFamily="18" charset="0"/>
            </a:endParaRPr>
          </a:p>
          <a:p>
            <a:pPr marL="457200" indent="-457200">
              <a:buFont typeface="+mj-lt"/>
              <a:buAutoNum type="arabicPeriod"/>
            </a:pP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1666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75657"/>
            <a:ext cx="10018713" cy="5251269"/>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The key abstraction of information in REST is a </a:t>
            </a:r>
            <a:r>
              <a:rPr lang="en-US" sz="2000" b="1" dirty="0">
                <a:latin typeface="Cambria" panose="02040503050406030204" pitchFamily="18" charset="0"/>
                <a:ea typeface="Cambria" panose="02040503050406030204" pitchFamily="18" charset="0"/>
              </a:rPr>
              <a:t>resource</a:t>
            </a:r>
            <a:r>
              <a:rPr lang="en-US" sz="2000" dirty="0">
                <a:latin typeface="Cambria" panose="02040503050406030204" pitchFamily="18" charset="0"/>
                <a:ea typeface="Cambria" panose="02040503050406030204" pitchFamily="18" charset="0"/>
              </a:rPr>
              <a:t>. Any information that can be named can be a resource: a document or image, a temporal service, a collection of other resources, a non-virtual object (e.g. a person), and so on. REST uses a </a:t>
            </a:r>
            <a:r>
              <a:rPr lang="en-US" sz="2000" b="1" dirty="0">
                <a:latin typeface="Cambria" panose="02040503050406030204" pitchFamily="18" charset="0"/>
                <a:ea typeface="Cambria" panose="02040503050406030204" pitchFamily="18" charset="0"/>
              </a:rPr>
              <a:t>resource identifier</a:t>
            </a:r>
            <a:r>
              <a:rPr lang="en-US" sz="2000" dirty="0">
                <a:latin typeface="Cambria" panose="02040503050406030204" pitchFamily="18" charset="0"/>
                <a:ea typeface="Cambria" panose="02040503050406030204" pitchFamily="18" charset="0"/>
              </a:rPr>
              <a:t> to identify the particular resource involved in an interaction between components</a:t>
            </a:r>
            <a:r>
              <a:rPr lang="en-US" dirty="0" smtClean="0"/>
              <a:t>.</a:t>
            </a:r>
          </a:p>
          <a:p>
            <a:pPr algn="just">
              <a:lnSpc>
                <a:spcPct val="150000"/>
              </a:lnSpc>
            </a:pPr>
            <a:r>
              <a:rPr lang="en-US" dirty="0"/>
              <a:t>Another important thing </a:t>
            </a:r>
            <a:r>
              <a:rPr lang="en-US" dirty="0">
                <a:latin typeface="Cambria" panose="02040503050406030204" pitchFamily="18" charset="0"/>
                <a:ea typeface="Cambria" panose="02040503050406030204" pitchFamily="18" charset="0"/>
              </a:rPr>
              <a:t>associated with REST is resource methods to be used to perform the desired transition. A large number of people wrongly relate resource methods to HTTP </a:t>
            </a:r>
            <a:r>
              <a:rPr lang="en-US" b="1" dirty="0">
                <a:latin typeface="Cambria" panose="02040503050406030204" pitchFamily="18" charset="0"/>
                <a:ea typeface="Cambria" panose="02040503050406030204" pitchFamily="18" charset="0"/>
              </a:rPr>
              <a:t>GET/PUT/POST/DELETE</a:t>
            </a:r>
            <a:r>
              <a:rPr lang="en-US" dirty="0">
                <a:latin typeface="Cambria" panose="02040503050406030204" pitchFamily="18" charset="0"/>
                <a:ea typeface="Cambria" panose="02040503050406030204" pitchFamily="18" charset="0"/>
              </a:rPr>
              <a:t> methods</a:t>
            </a:r>
            <a:r>
              <a:rPr lang="en-US" dirty="0"/>
              <a:t>.</a:t>
            </a:r>
            <a:endParaRPr lang="en-US" dirty="0" smtClean="0"/>
          </a:p>
          <a:p>
            <a:pPr marL="0" indent="0" algn="just">
              <a:lnSpc>
                <a:spcPct val="150000"/>
              </a:lnSpc>
              <a:buNone/>
            </a:pPr>
            <a:endParaRPr lang="en-US" dirty="0" smtClean="0"/>
          </a:p>
          <a:p>
            <a:pPr marL="0"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4313" y="130630"/>
            <a:ext cx="10018712" cy="535576"/>
          </a:xfrm>
        </p:spPr>
        <p:txBody>
          <a:bodyPr>
            <a:normAutofit fontScale="90000"/>
          </a:bodyPr>
          <a:lstStyle/>
          <a:p>
            <a:r>
              <a:rPr lang="en-US" b="1" dirty="0"/>
              <a:t>Resource</a:t>
            </a:r>
          </a:p>
        </p:txBody>
      </p:sp>
    </p:spTree>
    <p:extLst>
      <p:ext uri="{BB962C8B-B14F-4D97-AF65-F5344CB8AC3E}">
        <p14:creationId xmlns:p14="http://schemas.microsoft.com/office/powerpoint/2010/main" val="19138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a:xfrm>
            <a:off x="1484310" y="1972491"/>
            <a:ext cx="10018713" cy="3818709"/>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Apache Maven is a software project management and comprehension tool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Maven is a build automation tool used primarily for Java projects. </a:t>
            </a:r>
            <a:r>
              <a:rPr lang="en-US" dirty="0" smtClean="0">
                <a:latin typeface="Times New Roman" panose="02020603050405020304" pitchFamily="18" charset="0"/>
                <a:cs typeface="Times New Roman" panose="02020603050405020304" pitchFamily="18" charset="0"/>
              </a:rPr>
              <a:t>It can </a:t>
            </a:r>
            <a:r>
              <a:rPr lang="en-US" dirty="0">
                <a:latin typeface="Times New Roman" panose="02020603050405020304" pitchFamily="18" charset="0"/>
                <a:cs typeface="Times New Roman" panose="02020603050405020304" pitchFamily="18" charset="0"/>
              </a:rPr>
              <a:t>also be used to build and manage projects written in C#, Ruby, Scala, and other languages. </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addresses two aspects of building software: how software is built, and its dependencies. ... NET </a:t>
            </a:r>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exists and is maintained, and a C/C++ native plugin is maintained for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used to manage a project's build from a central piece of information.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not mandatory for </a:t>
            </a:r>
            <a:r>
              <a:rPr lang="en-US" b="1" dirty="0">
                <a:latin typeface="Times New Roman" panose="02020603050405020304" pitchFamily="18" charset="0"/>
                <a:cs typeface="Times New Roman" panose="02020603050405020304" pitchFamily="18" charset="0"/>
              </a:rPr>
              <a:t>spring </a:t>
            </a:r>
            <a:r>
              <a:rPr lang="en-US" b="1" dirty="0" err="1">
                <a:latin typeface="Times New Roman" panose="02020603050405020304" pitchFamily="18" charset="0"/>
                <a:cs typeface="Times New Roman" panose="02020603050405020304" pitchFamily="18" charset="0"/>
              </a:rPr>
              <a:t>mvc</a:t>
            </a:r>
            <a:r>
              <a:rPr lang="en-US" dirty="0">
                <a:latin typeface="Times New Roman" panose="02020603050405020304" pitchFamily="18" charset="0"/>
                <a:cs typeface="Times New Roman" panose="02020603050405020304" pitchFamily="18" charset="0"/>
              </a:rPr>
              <a:t> application development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7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2113</TotalTime>
  <Words>969</Words>
  <Application>Microsoft Office PowerPoint</Application>
  <PresentationFormat>Widescreen</PresentationFormat>
  <Paragraphs>88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Cambria</vt:lpstr>
      <vt:lpstr>Corbel</vt:lpstr>
      <vt:lpstr>Times New Roman</vt:lpstr>
      <vt:lpstr>Parallax</vt:lpstr>
      <vt:lpstr>Building and Deploying Web APPS using Java &amp; Spring</vt:lpstr>
      <vt:lpstr>PowerPoint Presentation</vt:lpstr>
      <vt:lpstr>Spring framework in Java</vt:lpstr>
      <vt:lpstr>Spring Framework provides</vt:lpstr>
      <vt:lpstr>Spring Framework Architecture</vt:lpstr>
      <vt:lpstr>REST API</vt:lpstr>
      <vt:lpstr>Guiding Principles of REST</vt:lpstr>
      <vt:lpstr>Resource</vt:lpstr>
      <vt:lpstr>Maven</vt:lpstr>
      <vt:lpstr>Spring Boot </vt:lpstr>
      <vt:lpstr>PowerPoint Presentation</vt:lpstr>
      <vt:lpstr>POM.xml</vt:lpstr>
      <vt:lpstr> Installing Spring boot in eclipse</vt:lpstr>
      <vt:lpstr> </vt:lpstr>
      <vt:lpstr> </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 APPS using Java &amp; Spring</dc:title>
  <dc:creator>Saladi,Neelesh</dc:creator>
  <cp:lastModifiedBy>Minupuri,Bhaskar Reddy</cp:lastModifiedBy>
  <cp:revision>44</cp:revision>
  <dcterms:created xsi:type="dcterms:W3CDTF">2020-04-18T01:14:19Z</dcterms:created>
  <dcterms:modified xsi:type="dcterms:W3CDTF">2020-04-20T04:57:51Z</dcterms:modified>
</cp:coreProperties>
</file>