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3"/>
    <p:sldId id="262" r:id="rId4"/>
    <p:sldId id="263" r:id="rId5"/>
    <p:sldId id="275" r:id="rId6"/>
    <p:sldId id="272" r:id="rId7"/>
    <p:sldId id="278" r:id="rId8"/>
    <p:sldId id="276" r:id="rId9"/>
    <p:sldId id="267" r:id="rId10"/>
    <p:sldId id="297" r:id="rId11"/>
    <p:sldId id="296" r:id="rId12"/>
    <p:sldId id="25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3" r:id="rId27"/>
    <p:sldId id="294" r:id="rId28"/>
    <p:sldId id="295" r:id="rId29"/>
    <p:sldId id="260" r:id="rId30"/>
    <p:sldId id="273" r:id="rId31"/>
    <p:sldId id="274" r:id="rId32"/>
    <p:sldId id="261" r:id="rId33"/>
    <p:sldId id="277" r:id="rId34"/>
    <p:sldId id="264" r:id="rId35"/>
    <p:sldId id="265" r:id="rId36"/>
    <p:sldId id="266" r:id="rId37"/>
    <p:sldId id="268" r:id="rId38"/>
    <p:sldId id="270" r:id="rId39"/>
    <p:sldId id="271"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1877275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26E23C0-3A84-4151-9F8B-A6E058F5486F}"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3033749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811498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130457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3006966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507406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3110725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1759811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3923320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34561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1781884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6E23C0-3A84-4151-9F8B-A6E058F5486F}"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140294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26E23C0-3A84-4151-9F8B-A6E058F5486F}" type="datetimeFigureOut">
              <a:rPr lang="en-US" smtClean="0"/>
              <a:t>4/19/2020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3879972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26E23C0-3A84-4151-9F8B-A6E058F5486F}" type="datetimeFigureOut">
              <a:rPr lang="en-US" smtClean="0"/>
              <a:t>4/19/2020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3049421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23C0-3A84-4151-9F8B-A6E058F5486F}" type="datetimeFigureOut">
              <a:rPr lang="en-US" smtClean="0"/>
              <a:t>4/19/2020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2341207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26E23C0-3A84-4151-9F8B-A6E058F5486F}"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924348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26E23C0-3A84-4151-9F8B-A6E058F5486F}"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98262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6E23C0-3A84-4151-9F8B-A6E058F5486F}" type="datetimeFigureOut">
              <a:rPr lang="en-US" smtClean="0"/>
              <a:t>4/19/2020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7255C7-71C9-40B0-8EF8-8E2370A0A264}" type="slidenum">
              <a:rPr lang="en-US" smtClean="0"/>
              <a:t>‹#›</a:t>
            </a:fld>
            <a:endParaRPr lang="en-US"/>
          </a:p>
        </p:txBody>
      </p:sp>
    </p:spTree>
    <p:extLst>
      <p:ext uri="{BB962C8B-B14F-4D97-AF65-F5344CB8AC3E}">
        <p14:creationId xmlns:p14="http://schemas.microsoft.com/office/powerpoint/2010/main" val="732591122"/>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3.jpeg"/><Relationship Id="rId7" Type="http://schemas.openxmlformats.org/officeDocument/2006/relationships/hyperlink" Target="https://github.com/SaiGorla" TargetMode="Externa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hyperlink" Target="https://github.com/Bhaskar2909" TargetMode="External"/><Relationship Id="rId5" Type="http://schemas.openxmlformats.org/officeDocument/2006/relationships/hyperlink" Target="https://github.com/neeleshsaladi" TargetMode="External"/><Relationship Id="rId4" Type="http://schemas.openxmlformats.org/officeDocument/2006/relationships/image" Target="../media/image4.jpeg"/><Relationship Id="rId9" Type="http://schemas.openxmlformats.org/officeDocument/2006/relationships/hyperlink" Target="js.txt"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estfulapi.net/rest-architectural-constrain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5521" y="491794"/>
            <a:ext cx="8574622" cy="1990149"/>
          </a:xfrm>
        </p:spPr>
        <p:txBody>
          <a:bodyPr/>
          <a:lstStyle/>
          <a:p>
            <a:pPr algn="ctr"/>
            <a:r>
              <a:rPr lang="en-US" sz="4400" dirty="0" smtClean="0"/>
              <a:t>Building and Deploying Web APPS using Java &amp; Spring</a:t>
            </a:r>
            <a:endParaRPr lang="en-US" sz="4400" dirty="0"/>
          </a:p>
        </p:txBody>
      </p:sp>
      <p:sp>
        <p:nvSpPr>
          <p:cNvPr id="3" name="Subtitle 2"/>
          <p:cNvSpPr>
            <a:spLocks noGrp="1"/>
          </p:cNvSpPr>
          <p:nvPr>
            <p:ph type="subTitle" idx="1"/>
          </p:nvPr>
        </p:nvSpPr>
        <p:spPr>
          <a:xfrm>
            <a:off x="3910632" y="4155336"/>
            <a:ext cx="7766936" cy="2506721"/>
          </a:xfrm>
        </p:spPr>
        <p:txBody>
          <a:bodyPr/>
          <a:lstStyle/>
          <a:p>
            <a:pPr algn="ctr"/>
            <a:r>
              <a:rPr lang="en-US" dirty="0" smtClean="0"/>
              <a:t>                                                                                BY</a:t>
            </a:r>
          </a:p>
          <a:p>
            <a:r>
              <a:rPr lang="en-US" dirty="0" smtClean="0">
                <a:solidFill>
                  <a:srgbClr val="FF0000"/>
                </a:solidFill>
              </a:rPr>
              <a:t>TARUN SARPANJERI</a:t>
            </a:r>
          </a:p>
          <a:p>
            <a:r>
              <a:rPr lang="en-US" dirty="0" smtClean="0">
                <a:solidFill>
                  <a:srgbClr val="FF0000"/>
                </a:solidFill>
              </a:rPr>
              <a:t>NEELESH SALADI</a:t>
            </a:r>
          </a:p>
          <a:p>
            <a:r>
              <a:rPr lang="en-US" dirty="0" smtClean="0">
                <a:solidFill>
                  <a:srgbClr val="FF0000"/>
                </a:solidFill>
              </a:rPr>
              <a:t>BHASKAR REDDY MINUPURI</a:t>
            </a:r>
          </a:p>
          <a:p>
            <a:r>
              <a:rPr lang="en-US" dirty="0" smtClean="0">
                <a:solidFill>
                  <a:srgbClr val="FF0000"/>
                </a:solidFill>
              </a:rPr>
              <a:t>SAI ROHITH GORLA</a:t>
            </a:r>
            <a:endParaRPr lang="en-US" dirty="0">
              <a:solidFill>
                <a:srgbClr val="FF0000"/>
              </a:solidFill>
            </a:endParaRPr>
          </a:p>
        </p:txBody>
      </p:sp>
    </p:spTree>
    <p:extLst>
      <p:ext uri="{BB962C8B-B14F-4D97-AF65-F5344CB8AC3E}">
        <p14:creationId xmlns:p14="http://schemas.microsoft.com/office/powerpoint/2010/main" val="1862376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a:t>
            </a:r>
            <a:br>
              <a:rPr lang="en-US" dirty="0" smtClean="0"/>
            </a:br>
            <a:endParaRPr lang="en-US" dirty="0"/>
          </a:p>
        </p:txBody>
      </p:sp>
      <p:sp>
        <p:nvSpPr>
          <p:cNvPr id="3" name="Content Placeholder 2"/>
          <p:cNvSpPr>
            <a:spLocks noGrp="1"/>
          </p:cNvSpPr>
          <p:nvPr>
            <p:ph idx="1"/>
          </p:nvPr>
        </p:nvSpPr>
        <p:spPr/>
        <p:txBody>
          <a:bodyPr/>
          <a:lstStyle/>
          <a:p>
            <a:r>
              <a:rPr lang="en-US" dirty="0"/>
              <a:t>Spring Boot makes it easy to create stand-alone, production-grade Spring based Applications that you can "just run".</a:t>
            </a:r>
          </a:p>
          <a:p>
            <a:r>
              <a:rPr lang="en-US" dirty="0"/>
              <a:t>We take an opinionated view of the Spring platform and third-party libraries Most Spring Boot applications need minimal Spring configuration.</a:t>
            </a:r>
          </a:p>
          <a:p>
            <a:r>
              <a:rPr lang="en-US" dirty="0"/>
              <a:t>Spring boot is tool which lets us create spring based application</a:t>
            </a:r>
            <a:endParaRPr lang="en-US" dirty="0"/>
          </a:p>
        </p:txBody>
      </p:sp>
    </p:spTree>
    <p:extLst>
      <p:ext uri="{BB962C8B-B14F-4D97-AF65-F5344CB8AC3E}">
        <p14:creationId xmlns:p14="http://schemas.microsoft.com/office/powerpoint/2010/main" val="2862152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522513"/>
            <a:ext cx="10018713" cy="6313714"/>
          </a:xfrm>
        </p:spPr>
        <p:txBody>
          <a:bodyPr/>
          <a:lstStyle/>
          <a:p>
            <a:pPr marL="0" indent="0">
              <a:buNone/>
            </a:pPr>
            <a:r>
              <a:rPr lang="en-US" dirty="0"/>
              <a:t> </a:t>
            </a:r>
            <a:r>
              <a:rPr lang="en-US" sz="3600" b="1" dirty="0"/>
              <a:t>Features</a:t>
            </a:r>
          </a:p>
          <a:p>
            <a:pPr marL="0" indent="0">
              <a:buNone/>
            </a:pPr>
            <a:endParaRPr lang="en-US" dirty="0"/>
          </a:p>
          <a:p>
            <a:r>
              <a:rPr lang="en-US" dirty="0"/>
              <a:t>Create stand-alone Spring applications</a:t>
            </a:r>
          </a:p>
          <a:p>
            <a:r>
              <a:rPr lang="en-US" dirty="0"/>
              <a:t>Embed Tomcat, Jetty or Undertow directly (no need to deploy WAR files)</a:t>
            </a:r>
          </a:p>
          <a:p>
            <a:r>
              <a:rPr lang="en-US" dirty="0"/>
              <a:t>Provide opinionated 'starter' dependencies to simplify your build configuration</a:t>
            </a:r>
          </a:p>
          <a:p>
            <a:r>
              <a:rPr lang="en-US" dirty="0"/>
              <a:t>Automatically configure Spring and 3rd party libraries whenever possible</a:t>
            </a:r>
          </a:p>
          <a:p>
            <a:r>
              <a:rPr lang="en-US" dirty="0"/>
              <a:t>Provide production-ready features such as metrics, health checks, and externalized configuration</a:t>
            </a:r>
          </a:p>
          <a:p>
            <a:r>
              <a:rPr lang="en-US"/>
              <a:t>Absolutely no code generation and no requirement for XML configuration</a:t>
            </a:r>
            <a:endParaRPr lang="en-US" dirty="0"/>
          </a:p>
        </p:txBody>
      </p:sp>
    </p:spTree>
    <p:extLst>
      <p:ext uri="{BB962C8B-B14F-4D97-AF65-F5344CB8AC3E}">
        <p14:creationId xmlns:p14="http://schemas.microsoft.com/office/powerpoint/2010/main" val="602544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95944"/>
            <a:ext cx="10018713" cy="1110342"/>
          </a:xfrm>
        </p:spPr>
        <p:txBody>
          <a:bodyPr/>
          <a:lstStyle/>
          <a:p>
            <a:r>
              <a:rPr lang="en-US" dirty="0" smtClean="0"/>
              <a:t>POM.xml</a:t>
            </a:r>
            <a:endParaRPr lang="en-US" dirty="0"/>
          </a:p>
        </p:txBody>
      </p:sp>
      <p:sp>
        <p:nvSpPr>
          <p:cNvPr id="3" name="Content Placeholder 2"/>
          <p:cNvSpPr>
            <a:spLocks noGrp="1"/>
          </p:cNvSpPr>
          <p:nvPr>
            <p:ph idx="1"/>
          </p:nvPr>
        </p:nvSpPr>
        <p:spPr>
          <a:xfrm>
            <a:off x="1484311" y="418011"/>
            <a:ext cx="9697496" cy="7576458"/>
          </a:xfrm>
        </p:spPr>
        <p:txBody>
          <a:bodyPr/>
          <a:lstStyle/>
          <a:p>
            <a:pPr algn="just"/>
            <a:r>
              <a:rPr lang="en-US" b="1" dirty="0" smtClean="0">
                <a:latin typeface="Times New Roman" panose="02020603050405020304" pitchFamily="18" charset="0"/>
                <a:cs typeface="Times New Roman" panose="02020603050405020304" pitchFamily="18" charset="0"/>
              </a:rPr>
              <a:t>POM</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(Project </a:t>
            </a:r>
            <a:r>
              <a:rPr lang="en-US" dirty="0">
                <a:latin typeface="Times New Roman" panose="02020603050405020304" pitchFamily="18" charset="0"/>
                <a:cs typeface="Times New Roman" panose="02020603050405020304" pitchFamily="18" charset="0"/>
              </a:rPr>
              <a:t>Object </a:t>
            </a:r>
            <a:r>
              <a:rPr lang="en-US" dirty="0" smtClean="0">
                <a:latin typeface="Times New Roman" panose="02020603050405020304" pitchFamily="18" charset="0"/>
                <a:cs typeface="Times New Roman" panose="02020603050405020304" pitchFamily="18" charset="0"/>
              </a:rPr>
              <a:t>Model). The</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pom</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xml</a:t>
            </a:r>
            <a:r>
              <a:rPr lang="en-US" dirty="0">
                <a:latin typeface="Times New Roman" panose="02020603050405020304" pitchFamily="18" charset="0"/>
                <a:cs typeface="Times New Roman" panose="02020603050405020304" pitchFamily="18" charset="0"/>
              </a:rPr>
              <a:t> file contains information of project and configuration information for the maven to build the project such as dependencies, build directory, source directory, test source directory, plugin, goals etc. Maven reads the </a:t>
            </a:r>
            <a:r>
              <a:rPr lang="en-US" b="1" dirty="0" err="1">
                <a:latin typeface="Times New Roman" panose="02020603050405020304" pitchFamily="18" charset="0"/>
                <a:cs typeface="Times New Roman" panose="02020603050405020304" pitchFamily="18" charset="0"/>
              </a:rPr>
              <a:t>pom</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xml</a:t>
            </a:r>
            <a:r>
              <a:rPr lang="en-US" dirty="0">
                <a:latin typeface="Times New Roman" panose="02020603050405020304" pitchFamily="18" charset="0"/>
                <a:cs typeface="Times New Roman" panose="02020603050405020304" pitchFamily="18" charset="0"/>
              </a:rPr>
              <a:t> file, then executes the goal</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A Project Object Model or </a:t>
            </a:r>
            <a:r>
              <a:rPr lang="en-US" b="1" dirty="0">
                <a:latin typeface="Times New Roman" panose="02020603050405020304" pitchFamily="18" charset="0"/>
                <a:cs typeface="Times New Roman" panose="02020603050405020304" pitchFamily="18" charset="0"/>
              </a:rPr>
              <a:t>POM</a:t>
            </a:r>
            <a:r>
              <a:rPr lang="en-US" dirty="0">
                <a:latin typeface="Times New Roman" panose="02020603050405020304" pitchFamily="18" charset="0"/>
                <a:cs typeface="Times New Roman" panose="02020603050405020304" pitchFamily="18" charset="0"/>
              </a:rPr>
              <a:t> is the fundamental unit of work in Maven. </a:t>
            </a:r>
            <a:r>
              <a:rPr lang="en-US" dirty="0" smtClean="0">
                <a:latin typeface="Times New Roman" panose="02020603050405020304" pitchFamily="18" charset="0"/>
                <a:cs typeface="Times New Roman" panose="02020603050405020304" pitchFamily="18" charset="0"/>
              </a:rPr>
              <a:t>It has the details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used by</a:t>
            </a:r>
            <a:r>
              <a:rPr lang="en-US" dirty="0">
                <a:latin typeface="Times New Roman" panose="02020603050405020304" pitchFamily="18" charset="0"/>
                <a:cs typeface="Times New Roman" panose="02020603050405020304" pitchFamily="18" charset="0"/>
              </a:rPr>
              <a:t> Maven to build the project. It contains default values for most projects</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It is placed at the root folder of the project.</a:t>
            </a:r>
          </a:p>
          <a:p>
            <a:endParaRPr lang="en-US" dirty="0" smtClean="0"/>
          </a:p>
          <a:p>
            <a:endParaRPr lang="en-US" dirty="0" smtClean="0"/>
          </a:p>
          <a:p>
            <a:endParaRPr lang="en-US" dirty="0"/>
          </a:p>
        </p:txBody>
      </p:sp>
    </p:spTree>
    <p:extLst>
      <p:ext uri="{BB962C8B-B14F-4D97-AF65-F5344CB8AC3E}">
        <p14:creationId xmlns:p14="http://schemas.microsoft.com/office/powerpoint/2010/main" val="3869385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6794" y="433775"/>
            <a:ext cx="8773749" cy="5820587"/>
          </a:xfrm>
        </p:spPr>
      </p:pic>
    </p:spTree>
    <p:extLst>
      <p:ext uri="{BB962C8B-B14F-4D97-AF65-F5344CB8AC3E}">
        <p14:creationId xmlns:p14="http://schemas.microsoft.com/office/powerpoint/2010/main" val="3800781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6628" y="565241"/>
            <a:ext cx="9470571" cy="5857693"/>
          </a:xfrm>
        </p:spPr>
      </p:pic>
    </p:spTree>
    <p:extLst>
      <p:ext uri="{BB962C8B-B14F-4D97-AF65-F5344CB8AC3E}">
        <p14:creationId xmlns:p14="http://schemas.microsoft.com/office/powerpoint/2010/main" val="3336891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0503" y="431734"/>
            <a:ext cx="8797364" cy="6426265"/>
          </a:xfrm>
        </p:spPr>
      </p:pic>
    </p:spTree>
    <p:extLst>
      <p:ext uri="{BB962C8B-B14F-4D97-AF65-F5344CB8AC3E}">
        <p14:creationId xmlns:p14="http://schemas.microsoft.com/office/powerpoint/2010/main" val="2763400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6517" y="144463"/>
            <a:ext cx="9413954" cy="6713537"/>
          </a:xfrm>
        </p:spPr>
      </p:pic>
    </p:spTree>
    <p:extLst>
      <p:ext uri="{BB962C8B-B14F-4D97-AF65-F5344CB8AC3E}">
        <p14:creationId xmlns:p14="http://schemas.microsoft.com/office/powerpoint/2010/main" val="1414291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8105" y="327025"/>
            <a:ext cx="4211128" cy="6530975"/>
          </a:xfrm>
        </p:spPr>
      </p:pic>
    </p:spTree>
    <p:extLst>
      <p:ext uri="{BB962C8B-B14F-4D97-AF65-F5344CB8AC3E}">
        <p14:creationId xmlns:p14="http://schemas.microsoft.com/office/powerpoint/2010/main" val="3095825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6700" y="501487"/>
            <a:ext cx="10018713" cy="5632775"/>
          </a:xfrm>
        </p:spPr>
      </p:pic>
    </p:spTree>
    <p:extLst>
      <p:ext uri="{BB962C8B-B14F-4D97-AF65-F5344CB8AC3E}">
        <p14:creationId xmlns:p14="http://schemas.microsoft.com/office/powerpoint/2010/main" val="3736394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5855" y="932857"/>
            <a:ext cx="10018712" cy="5632775"/>
          </a:xfrm>
        </p:spPr>
      </p:pic>
    </p:spTree>
    <p:extLst>
      <p:ext uri="{BB962C8B-B14F-4D97-AF65-F5344CB8AC3E}">
        <p14:creationId xmlns:p14="http://schemas.microsoft.com/office/powerpoint/2010/main" val="4097313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16749" y="3624222"/>
            <a:ext cx="2223050" cy="3093715"/>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6749" y="106910"/>
            <a:ext cx="2327911" cy="2981961"/>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50283" y="106910"/>
            <a:ext cx="2236471" cy="2981961"/>
          </a:xfrm>
          <a:prstGeom prst="rect">
            <a:avLst/>
          </a:prstGeom>
        </p:spPr>
      </p:pic>
      <p:sp>
        <p:nvSpPr>
          <p:cNvPr id="7" name="TextBox 6"/>
          <p:cNvSpPr txBox="1"/>
          <p:nvPr/>
        </p:nvSpPr>
        <p:spPr>
          <a:xfrm>
            <a:off x="4644660" y="3717779"/>
            <a:ext cx="3566160" cy="646331"/>
          </a:xfrm>
          <a:prstGeom prst="rect">
            <a:avLst/>
          </a:prstGeom>
          <a:noFill/>
        </p:spPr>
        <p:txBody>
          <a:bodyPr wrap="square" rtlCol="0">
            <a:spAutoFit/>
          </a:bodyPr>
          <a:lstStyle/>
          <a:p>
            <a:r>
              <a:rPr lang="en-US" dirty="0" smtClean="0"/>
              <a:t>Neelesh Saladi</a:t>
            </a:r>
          </a:p>
          <a:p>
            <a:r>
              <a:rPr lang="en-US" dirty="0">
                <a:hlinkClick r:id="rId5"/>
              </a:rPr>
              <a:t>https://github.com/neeleshsaladi</a:t>
            </a:r>
            <a:endParaRPr lang="en-US" dirty="0"/>
          </a:p>
        </p:txBody>
      </p:sp>
      <p:sp>
        <p:nvSpPr>
          <p:cNvPr id="8" name="TextBox 7"/>
          <p:cNvSpPr txBox="1"/>
          <p:nvPr/>
        </p:nvSpPr>
        <p:spPr>
          <a:xfrm>
            <a:off x="4824817" y="179085"/>
            <a:ext cx="3840480" cy="646331"/>
          </a:xfrm>
          <a:prstGeom prst="rect">
            <a:avLst/>
          </a:prstGeom>
          <a:noFill/>
        </p:spPr>
        <p:txBody>
          <a:bodyPr wrap="square" rtlCol="0">
            <a:spAutoFit/>
          </a:bodyPr>
          <a:lstStyle/>
          <a:p>
            <a:r>
              <a:rPr lang="en-US" dirty="0" smtClean="0"/>
              <a:t>Bhaskar Reddy Minupuri</a:t>
            </a:r>
          </a:p>
          <a:p>
            <a:r>
              <a:rPr lang="en-US" dirty="0">
                <a:hlinkClick r:id="rId6"/>
              </a:rPr>
              <a:t>https://github.com/Bhaskar2909</a:t>
            </a:r>
            <a:endParaRPr lang="en-US" dirty="0" smtClean="0"/>
          </a:p>
        </p:txBody>
      </p:sp>
      <p:sp>
        <p:nvSpPr>
          <p:cNvPr id="9" name="TextBox 8"/>
          <p:cNvSpPr txBox="1"/>
          <p:nvPr/>
        </p:nvSpPr>
        <p:spPr>
          <a:xfrm>
            <a:off x="5812972" y="1762147"/>
            <a:ext cx="3357154" cy="923330"/>
          </a:xfrm>
          <a:prstGeom prst="rect">
            <a:avLst/>
          </a:prstGeom>
          <a:noFill/>
        </p:spPr>
        <p:txBody>
          <a:bodyPr wrap="square" rtlCol="0">
            <a:spAutoFit/>
          </a:bodyPr>
          <a:lstStyle/>
          <a:p>
            <a:r>
              <a:rPr lang="en-US" dirty="0" smtClean="0"/>
              <a:t>                          Sai Rohith Gorla</a:t>
            </a:r>
          </a:p>
          <a:p>
            <a:r>
              <a:rPr lang="en-US" dirty="0" smtClean="0"/>
              <a:t>    </a:t>
            </a:r>
            <a:r>
              <a:rPr lang="en-US" dirty="0"/>
              <a:t> </a:t>
            </a:r>
            <a:r>
              <a:rPr lang="en-US" dirty="0" smtClean="0"/>
              <a:t>      </a:t>
            </a:r>
            <a:r>
              <a:rPr lang="en-US" dirty="0" smtClean="0">
                <a:hlinkClick r:id="rId7"/>
              </a:rPr>
              <a:t>https</a:t>
            </a:r>
            <a:r>
              <a:rPr lang="en-US" dirty="0">
                <a:hlinkClick r:id="rId7"/>
              </a:rPr>
              <a:t>://</a:t>
            </a:r>
            <a:r>
              <a:rPr lang="en-US" dirty="0" smtClean="0">
                <a:hlinkClick r:id="rId7"/>
              </a:rPr>
              <a:t>github.com/SaiGorla</a:t>
            </a:r>
            <a:endParaRPr lang="en-US" dirty="0" smtClean="0"/>
          </a:p>
          <a:p>
            <a:endParaRPr lang="en-US" dirty="0"/>
          </a:p>
        </p:txBody>
      </p:sp>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286329" y="3777903"/>
            <a:ext cx="2364378" cy="2750227"/>
          </a:xfrm>
          <a:prstGeom prst="rect">
            <a:avLst/>
          </a:prstGeom>
        </p:spPr>
      </p:pic>
      <p:sp>
        <p:nvSpPr>
          <p:cNvPr id="12" name="TextBox 11">
            <a:hlinkClick r:id="rId9" action="ppaction://hlinkfile"/>
          </p:cNvPr>
          <p:cNvSpPr txBox="1"/>
          <p:nvPr/>
        </p:nvSpPr>
        <p:spPr>
          <a:xfrm>
            <a:off x="6065789" y="5577840"/>
            <a:ext cx="3043645" cy="646331"/>
          </a:xfrm>
          <a:prstGeom prst="rect">
            <a:avLst/>
          </a:prstGeom>
          <a:noFill/>
        </p:spPr>
        <p:txBody>
          <a:bodyPr wrap="square" rtlCol="0">
            <a:spAutoFit/>
          </a:bodyPr>
          <a:lstStyle/>
          <a:p>
            <a:r>
              <a:rPr lang="en-US" dirty="0" smtClean="0"/>
              <a:t>Tarun Sarpanjeri</a:t>
            </a:r>
            <a:endParaRPr lang="en-US" dirty="0"/>
          </a:p>
          <a:p>
            <a:r>
              <a:rPr lang="en-US" dirty="0"/>
              <a:t>https://github.com/dexterstr</a:t>
            </a:r>
            <a:endParaRPr lang="en-US" dirty="0" smtClean="0"/>
          </a:p>
        </p:txBody>
      </p:sp>
    </p:spTree>
    <p:extLst>
      <p:ext uri="{BB962C8B-B14F-4D97-AF65-F5344CB8AC3E}">
        <p14:creationId xmlns:p14="http://schemas.microsoft.com/office/powerpoint/2010/main" val="920367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3" y="-11491"/>
            <a:ext cx="10612437" cy="5966582"/>
          </a:xfrm>
        </p:spPr>
      </p:pic>
    </p:spTree>
    <p:extLst>
      <p:ext uri="{BB962C8B-B14F-4D97-AF65-F5344CB8AC3E}">
        <p14:creationId xmlns:p14="http://schemas.microsoft.com/office/powerpoint/2010/main" val="1847708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2697" y="182563"/>
            <a:ext cx="6121943" cy="5608637"/>
          </a:xfrm>
        </p:spPr>
      </p:pic>
    </p:spTree>
    <p:extLst>
      <p:ext uri="{BB962C8B-B14F-4D97-AF65-F5344CB8AC3E}">
        <p14:creationId xmlns:p14="http://schemas.microsoft.com/office/powerpoint/2010/main" val="62289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3" y="612612"/>
            <a:ext cx="10018712" cy="5632775"/>
          </a:xfrm>
        </p:spPr>
      </p:pic>
    </p:spTree>
    <p:extLst>
      <p:ext uri="{BB962C8B-B14F-4D97-AF65-F5344CB8AC3E}">
        <p14:creationId xmlns:p14="http://schemas.microsoft.com/office/powerpoint/2010/main" val="3591875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3" y="612612"/>
            <a:ext cx="10018712" cy="5632775"/>
          </a:xfrm>
        </p:spPr>
      </p:pic>
    </p:spTree>
    <p:extLst>
      <p:ext uri="{BB962C8B-B14F-4D97-AF65-F5344CB8AC3E}">
        <p14:creationId xmlns:p14="http://schemas.microsoft.com/office/powerpoint/2010/main" val="2970707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3" y="488787"/>
            <a:ext cx="10018712" cy="5632775"/>
          </a:xfrm>
        </p:spPr>
      </p:pic>
    </p:spTree>
    <p:extLst>
      <p:ext uri="{BB962C8B-B14F-4D97-AF65-F5344CB8AC3E}">
        <p14:creationId xmlns:p14="http://schemas.microsoft.com/office/powerpoint/2010/main" val="1227505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3" y="430050"/>
            <a:ext cx="10018712" cy="5632775"/>
          </a:xfrm>
        </p:spPr>
      </p:pic>
    </p:spTree>
    <p:extLst>
      <p:ext uri="{BB962C8B-B14F-4D97-AF65-F5344CB8AC3E}">
        <p14:creationId xmlns:p14="http://schemas.microsoft.com/office/powerpoint/2010/main" val="3422380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1863" y="391886"/>
            <a:ext cx="9661162" cy="5853501"/>
          </a:xfrm>
        </p:spPr>
      </p:pic>
    </p:spTree>
    <p:extLst>
      <p:ext uri="{BB962C8B-B14F-4D97-AF65-F5344CB8AC3E}">
        <p14:creationId xmlns:p14="http://schemas.microsoft.com/office/powerpoint/2010/main" val="2487484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6549" y="436400"/>
            <a:ext cx="9726476" cy="5632775"/>
          </a:xfrm>
        </p:spPr>
      </p:pic>
    </p:spTree>
    <p:extLst>
      <p:ext uri="{BB962C8B-B14F-4D97-AF65-F5344CB8AC3E}">
        <p14:creationId xmlns:p14="http://schemas.microsoft.com/office/powerpoint/2010/main" val="2948151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3" y="294627"/>
            <a:ext cx="10455275" cy="5878221"/>
          </a:xfrm>
        </p:spPr>
      </p:pic>
    </p:spTree>
    <p:extLst>
      <p:ext uri="{BB962C8B-B14F-4D97-AF65-F5344CB8AC3E}">
        <p14:creationId xmlns:p14="http://schemas.microsoft.com/office/powerpoint/2010/main" val="3098963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project and Application in eclipse</a:t>
            </a:r>
            <a:endParaRPr lang="en-US" dirty="0"/>
          </a:p>
        </p:txBody>
      </p:sp>
      <p:sp>
        <p:nvSpPr>
          <p:cNvPr id="5" name="Text Placeholder 4"/>
          <p:cNvSpPr>
            <a:spLocks noGrp="1"/>
          </p:cNvSpPr>
          <p:nvPr>
            <p:ph type="body" sz="half" idx="2"/>
          </p:nvPr>
        </p:nvSpPr>
        <p:spPr/>
        <p:txBody>
          <a:bodyPr>
            <a:normAutofit/>
          </a:bodyPr>
          <a:lstStyle/>
          <a:p>
            <a:r>
              <a:rPr lang="en-US" sz="2000" dirty="0" smtClean="0">
                <a:latin typeface="Times New Roman" panose="02020603050405020304" pitchFamily="18" charset="0"/>
                <a:cs typeface="Times New Roman" panose="02020603050405020304" pitchFamily="18" charset="0"/>
              </a:rPr>
              <a:t>For doing a java application we need to create a spring framework project in which we select Spring starter project from Spring Boot.</a:t>
            </a:r>
            <a:endParaRPr lang="en-US" sz="2000" dirty="0">
              <a:latin typeface="Times New Roman" panose="02020603050405020304" pitchFamily="18" charset="0"/>
              <a:cs typeface="Times New Roman" panose="02020603050405020304" pitchFamily="18" charset="0"/>
            </a:endParaRPr>
          </a:p>
        </p:txBody>
      </p:sp>
      <p:pic>
        <p:nvPicPr>
          <p:cNvPr id="9" name="Picture Placeholder 8"/>
          <p:cNvPicPr>
            <a:picLocks noGrp="1" noChangeAspect="1"/>
          </p:cNvPicPr>
          <p:nvPr>
            <p:ph type="pic" idx="1"/>
          </p:nvPr>
        </p:nvPicPr>
        <p:blipFill>
          <a:blip r:embed="rId2">
            <a:extLst>
              <a:ext uri="{28A0092B-C50C-407E-A947-70E740481C1C}">
                <a14:useLocalDpi xmlns:a14="http://schemas.microsoft.com/office/drawing/2010/main" val="0"/>
              </a:ext>
            </a:extLst>
          </a:blip>
          <a:srcRect l="18805" r="18805"/>
          <a:stretch>
            <a:fillRect/>
          </a:stretch>
        </p:blipFill>
        <p:spPr/>
      </p:pic>
    </p:spTree>
    <p:extLst>
      <p:ext uri="{BB962C8B-B14F-4D97-AF65-F5344CB8AC3E}">
        <p14:creationId xmlns:p14="http://schemas.microsoft.com/office/powerpoint/2010/main" val="3316117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31075"/>
            <a:ext cx="10018713" cy="783771"/>
          </a:xfrm>
        </p:spPr>
        <p:txBody>
          <a:bodyPr/>
          <a:lstStyle/>
          <a:p>
            <a:r>
              <a:rPr lang="en-US" dirty="0" smtClean="0"/>
              <a:t>Spring framework in Java</a:t>
            </a:r>
            <a:endParaRPr lang="en-US" dirty="0"/>
          </a:p>
        </p:txBody>
      </p:sp>
      <p:sp>
        <p:nvSpPr>
          <p:cNvPr id="3" name="Content Placeholder 2"/>
          <p:cNvSpPr>
            <a:spLocks noGrp="1"/>
          </p:cNvSpPr>
          <p:nvPr>
            <p:ph idx="1"/>
          </p:nvPr>
        </p:nvSpPr>
        <p:spPr>
          <a:xfrm>
            <a:off x="1484310" y="1214846"/>
            <a:ext cx="10018713" cy="4689565"/>
          </a:xfrm>
        </p:spPr>
        <p:txBody>
          <a:bodyPr>
            <a:normAutofit fontScale="25000" lnSpcReduction="20000"/>
          </a:bodyPr>
          <a:lstStyle/>
          <a:p>
            <a:pPr algn="just">
              <a:lnSpc>
                <a:spcPct val="170000"/>
              </a:lnSpc>
            </a:pPr>
            <a:endParaRPr lang="en-US" sz="3200" dirty="0" smtClean="0">
              <a:latin typeface="Times New Roman" panose="02020603050405020304" pitchFamily="18" charset="0"/>
              <a:cs typeface="Times New Roman" panose="02020603050405020304" pitchFamily="18" charset="0"/>
            </a:endParaRPr>
          </a:p>
          <a:p>
            <a:pPr algn="just">
              <a:lnSpc>
                <a:spcPct val="170000"/>
              </a:lnSpc>
            </a:pPr>
            <a:endParaRPr lang="en-US" sz="3200" dirty="0">
              <a:latin typeface="Times New Roman" panose="02020603050405020304" pitchFamily="18" charset="0"/>
              <a:cs typeface="Times New Roman" panose="02020603050405020304" pitchFamily="18" charset="0"/>
            </a:endParaRPr>
          </a:p>
          <a:p>
            <a:pPr algn="just">
              <a:lnSpc>
                <a:spcPct val="170000"/>
              </a:lnSpc>
            </a:pPr>
            <a:endParaRPr lang="en-US" sz="3200" dirty="0" smtClean="0">
              <a:latin typeface="Times New Roman" panose="02020603050405020304" pitchFamily="18" charset="0"/>
              <a:cs typeface="Times New Roman" panose="02020603050405020304" pitchFamily="18" charset="0"/>
            </a:endParaRPr>
          </a:p>
          <a:p>
            <a:pPr algn="just">
              <a:lnSpc>
                <a:spcPct val="170000"/>
              </a:lnSpc>
            </a:pPr>
            <a:r>
              <a:rPr lang="en-US" sz="8000" dirty="0" smtClean="0">
                <a:latin typeface="Times New Roman" panose="02020603050405020304" pitchFamily="18" charset="0"/>
                <a:cs typeface="Times New Roman" panose="02020603050405020304" pitchFamily="18" charset="0"/>
              </a:rPr>
              <a:t>The </a:t>
            </a:r>
            <a:r>
              <a:rPr lang="en-US" sz="8000" dirty="0">
                <a:latin typeface="Times New Roman" panose="02020603050405020304" pitchFamily="18" charset="0"/>
                <a:cs typeface="Times New Roman" panose="02020603050405020304" pitchFamily="18" charset="0"/>
              </a:rPr>
              <a:t>Spring Framework is a Java platform that provides </a:t>
            </a:r>
            <a:r>
              <a:rPr lang="en-US" sz="8000" dirty="0" smtClean="0">
                <a:latin typeface="Times New Roman" panose="02020603050405020304" pitchFamily="18" charset="0"/>
                <a:cs typeface="Times New Roman" panose="02020603050405020304" pitchFamily="18" charset="0"/>
              </a:rPr>
              <a:t>us the comprehensive </a:t>
            </a:r>
            <a:r>
              <a:rPr lang="en-US" sz="8000" dirty="0">
                <a:latin typeface="Times New Roman" panose="02020603050405020304" pitchFamily="18" charset="0"/>
                <a:cs typeface="Times New Roman" panose="02020603050405020304" pitchFamily="18" charset="0"/>
              </a:rPr>
              <a:t>infrastructure support for developing Java applications. Spring handles the infrastructure so you can focus on your application.</a:t>
            </a:r>
            <a:endParaRPr lang="en-US" sz="8000" b="1" dirty="0" smtClean="0">
              <a:latin typeface="Times New Roman" panose="02020603050405020304" pitchFamily="18" charset="0"/>
              <a:cs typeface="Times New Roman" panose="02020603050405020304" pitchFamily="18" charset="0"/>
            </a:endParaRPr>
          </a:p>
          <a:p>
            <a:pPr algn="just">
              <a:lnSpc>
                <a:spcPct val="170000"/>
              </a:lnSpc>
            </a:pPr>
            <a:r>
              <a:rPr lang="en-US" sz="8000" b="1" dirty="0" smtClean="0">
                <a:latin typeface="Times New Roman" panose="02020603050405020304" pitchFamily="18" charset="0"/>
                <a:cs typeface="Times New Roman" panose="02020603050405020304" pitchFamily="18" charset="0"/>
              </a:rPr>
              <a:t>Spring framework</a:t>
            </a:r>
            <a:r>
              <a:rPr lang="en-US" sz="8000" dirty="0" smtClean="0">
                <a:latin typeface="Times New Roman" panose="02020603050405020304" pitchFamily="18" charset="0"/>
                <a:cs typeface="Times New Roman" panose="02020603050405020304" pitchFamily="18" charset="0"/>
              </a:rPr>
              <a:t> was designed </a:t>
            </a:r>
            <a:r>
              <a:rPr lang="en-US" sz="8000" dirty="0">
                <a:latin typeface="Times New Roman" panose="02020603050405020304" pitchFamily="18" charset="0"/>
                <a:cs typeface="Times New Roman" panose="02020603050405020304" pitchFamily="18" charset="0"/>
              </a:rPr>
              <a:t>to simplify </a:t>
            </a:r>
            <a:r>
              <a:rPr lang="en-US" sz="8000" b="1" dirty="0">
                <a:latin typeface="Times New Roman" panose="02020603050405020304" pitchFamily="18" charset="0"/>
                <a:cs typeface="Times New Roman" panose="02020603050405020304" pitchFamily="18" charset="0"/>
              </a:rPr>
              <a:t>Java</a:t>
            </a:r>
            <a:r>
              <a:rPr lang="en-US" sz="8000" dirty="0">
                <a:latin typeface="Times New Roman" panose="02020603050405020304" pitchFamily="18" charset="0"/>
                <a:cs typeface="Times New Roman" panose="02020603050405020304" pitchFamily="18" charset="0"/>
              </a:rPr>
              <a:t> EE development and make developers more productive. </a:t>
            </a:r>
            <a:r>
              <a:rPr lang="en-US" sz="8000" b="1" dirty="0">
                <a:latin typeface="Times New Roman" panose="02020603050405020304" pitchFamily="18" charset="0"/>
                <a:cs typeface="Times New Roman" panose="02020603050405020304" pitchFamily="18" charset="0"/>
              </a:rPr>
              <a:t>Spring</a:t>
            </a:r>
            <a:r>
              <a:rPr lang="en-US" sz="8000" dirty="0">
                <a:latin typeface="Times New Roman" panose="02020603050405020304" pitchFamily="18" charset="0"/>
                <a:cs typeface="Times New Roman" panose="02020603050405020304" pitchFamily="18" charset="0"/>
              </a:rPr>
              <a:t> makes </a:t>
            </a:r>
            <a:r>
              <a:rPr lang="en-US" sz="8000" b="1" dirty="0">
                <a:latin typeface="Times New Roman" panose="02020603050405020304" pitchFamily="18" charset="0"/>
                <a:cs typeface="Times New Roman" panose="02020603050405020304" pitchFamily="18" charset="0"/>
              </a:rPr>
              <a:t>use</a:t>
            </a:r>
            <a:r>
              <a:rPr lang="en-US" sz="8000" dirty="0">
                <a:latin typeface="Times New Roman" panose="02020603050405020304" pitchFamily="18" charset="0"/>
                <a:cs typeface="Times New Roman" panose="02020603050405020304" pitchFamily="18" charset="0"/>
              </a:rPr>
              <a:t> of Inversion of Control and Dependency Injection to promote good software coding practices and speed up development </a:t>
            </a:r>
            <a:r>
              <a:rPr lang="en-US" sz="8000" dirty="0" smtClean="0">
                <a:latin typeface="Times New Roman" panose="02020603050405020304" pitchFamily="18" charset="0"/>
                <a:cs typeface="Times New Roman" panose="02020603050405020304" pitchFamily="18" charset="0"/>
              </a:rPr>
              <a:t>time.</a:t>
            </a:r>
          </a:p>
          <a:p>
            <a:pPr algn="just">
              <a:lnSpc>
                <a:spcPct val="170000"/>
              </a:lnSpc>
            </a:pPr>
            <a:r>
              <a:rPr lang="en-US" sz="8000" dirty="0">
                <a:latin typeface="Times New Roman" panose="02020603050405020304" pitchFamily="18" charset="0"/>
                <a:cs typeface="Times New Roman" panose="02020603050405020304" pitchFamily="18" charset="0"/>
              </a:rPr>
              <a:t>Java-based configuration option helps you to write most of your Spring configuration without XML but with the aid of only a few Java-based annotations</a:t>
            </a:r>
            <a:r>
              <a:rPr lang="en-US" sz="8000" dirty="0" smtClean="0">
                <a:latin typeface="Times New Roman" panose="02020603050405020304" pitchFamily="18" charset="0"/>
                <a:cs typeface="Times New Roman" panose="02020603050405020304" pitchFamily="18" charset="0"/>
              </a:rPr>
              <a:t>.</a:t>
            </a:r>
          </a:p>
          <a:p>
            <a:pPr algn="just"/>
            <a:endParaRPr lang="en-US" sz="5000" dirty="0" smtClean="0">
              <a:latin typeface="Times New Roman" panose="02020603050405020304" pitchFamily="18" charset="0"/>
              <a:cs typeface="Times New Roman" panose="02020603050405020304" pitchFamily="18" charset="0"/>
            </a:endParaRP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496205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2140" r="12140"/>
          <a:stretch>
            <a:fillRect/>
          </a:stretch>
        </p:blipFill>
        <p:spPr>
          <a:xfrm>
            <a:off x="7289075" y="418011"/>
            <a:ext cx="4167052" cy="5590903"/>
          </a:xfrm>
        </p:spPr>
      </p:pic>
      <p:sp>
        <p:nvSpPr>
          <p:cNvPr id="4" name="Text Placeholder 3"/>
          <p:cNvSpPr>
            <a:spLocks noGrp="1"/>
          </p:cNvSpPr>
          <p:nvPr>
            <p:ph type="body" sz="half" idx="2"/>
          </p:nvPr>
        </p:nvSpPr>
        <p:spPr>
          <a:xfrm>
            <a:off x="1482724" y="1188720"/>
            <a:ext cx="5426158" cy="3764279"/>
          </a:xfrm>
        </p:spPr>
        <p:txBody>
          <a:bodyPr>
            <a:normAutofit/>
          </a:bodyPr>
          <a:lstStyle/>
          <a:p>
            <a:r>
              <a:rPr lang="en-US" sz="2000" dirty="0">
                <a:latin typeface="Times New Roman" panose="02020603050405020304" pitchFamily="18" charset="0"/>
                <a:cs typeface="Times New Roman" panose="02020603050405020304" pitchFamily="18" charset="0"/>
              </a:rPr>
              <a:t>Service URL It is a simple client server architecture which various UI clients such as Spring Boot CLI , IDE or official web UI talk to the same backend HTTP API that actually generates the spring starter project. </a:t>
            </a:r>
            <a:r>
              <a:rPr lang="en-US" sz="2000" dirty="0" smtClean="0">
                <a:latin typeface="Times New Roman" panose="02020603050405020304" pitchFamily="18" charset="0"/>
                <a:cs typeface="Times New Roman" panose="02020603050405020304" pitchFamily="18" charset="0"/>
              </a:rPr>
              <a:t>is the spring initialization</a:t>
            </a:r>
          </a:p>
          <a:p>
            <a:r>
              <a:rPr lang="en-US" sz="2000" dirty="0" smtClean="0">
                <a:latin typeface="Times New Roman" panose="02020603050405020304" pitchFamily="18" charset="0"/>
                <a:cs typeface="Times New Roman" panose="02020603050405020304" pitchFamily="18" charset="0"/>
              </a:rPr>
              <a:t>Name of the group.</a:t>
            </a:r>
          </a:p>
          <a:p>
            <a:r>
              <a:rPr lang="en-US" sz="2000" dirty="0" smtClean="0">
                <a:latin typeface="Times New Roman" panose="02020603050405020304" pitchFamily="18" charset="0"/>
                <a:cs typeface="Times New Roman" panose="02020603050405020304" pitchFamily="18" charset="0"/>
              </a:rPr>
              <a:t>Package name and the group name have to be same.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321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 </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7360" r="17360"/>
          <a:stretch>
            <a:fillRect/>
          </a:stretch>
        </p:blipFill>
        <p:spPr>
          <a:xfrm>
            <a:off x="7594681" y="414972"/>
            <a:ext cx="4344770" cy="5437188"/>
          </a:xfrm>
        </p:spPr>
      </p:pic>
      <p:sp>
        <p:nvSpPr>
          <p:cNvPr id="10" name="Text Placeholder 9"/>
          <p:cNvSpPr>
            <a:spLocks noGrp="1"/>
          </p:cNvSpPr>
          <p:nvPr>
            <p:ph type="body" sz="half" idx="2"/>
          </p:nvPr>
        </p:nvSpPr>
        <p:spPr>
          <a:xfrm>
            <a:off x="1482724" y="1632857"/>
            <a:ext cx="5426158" cy="3320142"/>
          </a:xfrm>
        </p:spPr>
        <p:txBody>
          <a:bodyPr>
            <a:normAutofit/>
          </a:bodyPr>
          <a:lstStyle/>
          <a:p>
            <a:r>
              <a:rPr lang="en-US" sz="2400" dirty="0" smtClean="0">
                <a:latin typeface="Times New Roman" panose="02020603050405020304" pitchFamily="18" charset="0"/>
                <a:cs typeface="Times New Roman" panose="02020603050405020304" pitchFamily="18" charset="0"/>
              </a:rPr>
              <a:t>In this we select the dependency for the spring boot project for this we have to add spring web.</a:t>
            </a:r>
          </a:p>
          <a:p>
            <a:r>
              <a:rPr lang="en-US" sz="2400" dirty="0" smtClean="0">
                <a:latin typeface="Times New Roman" panose="02020603050405020304" pitchFamily="18" charset="0"/>
                <a:cs typeface="Times New Roman" panose="02020603050405020304" pitchFamily="18" charset="0"/>
              </a:rPr>
              <a:t>It is the implementation of Spring MVC.</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4991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81552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012371"/>
          </a:xfrm>
        </p:spPr>
        <p:txBody>
          <a:bodyPr/>
          <a:lstStyle/>
          <a:p>
            <a:r>
              <a:rPr lang="en-US" dirty="0" smtClean="0"/>
              <a:t>Web controller</a:t>
            </a:r>
            <a:endParaRPr lang="en-US" dirty="0"/>
          </a:p>
        </p:txBody>
      </p:sp>
      <p:sp>
        <p:nvSpPr>
          <p:cNvPr id="3" name="Content Placeholder 2"/>
          <p:cNvSpPr>
            <a:spLocks noGrp="1"/>
          </p:cNvSpPr>
          <p:nvPr>
            <p:ph idx="1"/>
          </p:nvPr>
        </p:nvSpPr>
        <p:spPr>
          <a:xfrm>
            <a:off x="1484310" y="1698171"/>
            <a:ext cx="10018713" cy="4093029"/>
          </a:xfrm>
        </p:spPr>
        <p:txBody>
          <a:bodyPr/>
          <a:lstStyle/>
          <a:p>
            <a:endParaRPr lang="en-US" dirty="0"/>
          </a:p>
          <a:p>
            <a:r>
              <a:rPr lang="en-US" b="1" dirty="0"/>
              <a:t>Web</a:t>
            </a:r>
            <a:r>
              <a:rPr lang="en-US" dirty="0"/>
              <a:t> API </a:t>
            </a:r>
            <a:r>
              <a:rPr lang="en-US" b="1" dirty="0"/>
              <a:t>Controller</a:t>
            </a:r>
            <a:r>
              <a:rPr lang="en-US" dirty="0"/>
              <a:t>. ... </a:t>
            </a:r>
            <a:r>
              <a:rPr lang="en-US" b="1" dirty="0"/>
              <a:t>Web</a:t>
            </a:r>
            <a:r>
              <a:rPr lang="en-US" dirty="0"/>
              <a:t> API </a:t>
            </a:r>
            <a:r>
              <a:rPr lang="en-US" b="1" dirty="0"/>
              <a:t>Controller</a:t>
            </a:r>
            <a:r>
              <a:rPr lang="en-US" dirty="0"/>
              <a:t> is similar to ASP.NET MVC </a:t>
            </a:r>
            <a:r>
              <a:rPr lang="en-US" b="1" dirty="0"/>
              <a:t>controller</a:t>
            </a:r>
            <a:r>
              <a:rPr lang="en-US" dirty="0"/>
              <a:t>. It handles incoming HTTP requests and send response back to the caller. </a:t>
            </a:r>
            <a:r>
              <a:rPr lang="en-US" b="1" dirty="0"/>
              <a:t>Web</a:t>
            </a:r>
            <a:r>
              <a:rPr lang="en-US" dirty="0"/>
              <a:t> API </a:t>
            </a:r>
            <a:r>
              <a:rPr lang="en-US" b="1" dirty="0"/>
              <a:t>controller</a:t>
            </a:r>
            <a:r>
              <a:rPr lang="en-US" dirty="0"/>
              <a:t> is a class which can be created under the </a:t>
            </a:r>
            <a:r>
              <a:rPr lang="en-US" b="1" dirty="0"/>
              <a:t>Controllers</a:t>
            </a:r>
            <a:r>
              <a:rPr lang="en-US" dirty="0"/>
              <a:t> folder or any other folder under your project's root folder.</a:t>
            </a:r>
          </a:p>
        </p:txBody>
      </p:sp>
    </p:spTree>
    <p:extLst>
      <p:ext uri="{BB962C8B-B14F-4D97-AF65-F5344CB8AC3E}">
        <p14:creationId xmlns:p14="http://schemas.microsoft.com/office/powerpoint/2010/main" val="26370338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1" y="287383"/>
            <a:ext cx="10018713" cy="1110344"/>
          </a:xfrm>
        </p:spPr>
        <p:txBody>
          <a:bodyPr/>
          <a:lstStyle/>
          <a:p>
            <a:r>
              <a:rPr lang="en-US" dirty="0" smtClean="0"/>
              <a:t> Installing Spring boot in eclipse</a:t>
            </a:r>
            <a:endParaRPr lang="en-US" dirty="0"/>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0896" y="1528355"/>
            <a:ext cx="8425542" cy="4767942"/>
          </a:xfrm>
        </p:spPr>
      </p:pic>
    </p:spTree>
    <p:extLst>
      <p:ext uri="{BB962C8B-B14F-4D97-AF65-F5344CB8AC3E}">
        <p14:creationId xmlns:p14="http://schemas.microsoft.com/office/powerpoint/2010/main" val="38287359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91886"/>
            <a:ext cx="10018713" cy="1084217"/>
          </a:xfrm>
        </p:spPr>
        <p:txBody>
          <a:bodyPr/>
          <a:lstStyle/>
          <a:p>
            <a:r>
              <a:rPr lang="en-US" dirty="0"/>
              <a:t> </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41863" y="875212"/>
            <a:ext cx="8858043" cy="5042264"/>
          </a:xfrm>
        </p:spPr>
      </p:pic>
    </p:spTree>
    <p:extLst>
      <p:ext uri="{BB962C8B-B14F-4D97-AF65-F5344CB8AC3E}">
        <p14:creationId xmlns:p14="http://schemas.microsoft.com/office/powerpoint/2010/main" val="3706827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28800" y="522515"/>
            <a:ext cx="9339943" cy="5499462"/>
          </a:xfrm>
        </p:spPr>
      </p:pic>
    </p:spTree>
    <p:extLst>
      <p:ext uri="{BB962C8B-B14F-4D97-AF65-F5344CB8AC3E}">
        <p14:creationId xmlns:p14="http://schemas.microsoft.com/office/powerpoint/2010/main" val="28090409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uses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Spring</a:t>
            </a:r>
            <a:r>
              <a:rPr lang="en-US" dirty="0"/>
              <a:t> provides a lightweight container that can be activated without using web server or application server software</a:t>
            </a:r>
            <a:r>
              <a:rPr lang="en-US" dirty="0" smtClean="0"/>
              <a:t>.</a:t>
            </a:r>
          </a:p>
          <a:p>
            <a:r>
              <a:rPr lang="en-US" dirty="0"/>
              <a:t>Spring framework provides generic Transaction Management layer which can be used with or without J2EE(JEE) environment</a:t>
            </a:r>
            <a:r>
              <a:rPr lang="en-US" dirty="0" smtClean="0"/>
              <a:t>.</a:t>
            </a:r>
          </a:p>
          <a:p>
            <a:r>
              <a:rPr lang="en-US" dirty="0"/>
              <a:t>Spring Container can be used to develop and run test cases outside enterprise container which makes testing much easier</a:t>
            </a:r>
            <a:r>
              <a:rPr lang="en-US" dirty="0" smtClean="0"/>
              <a:t>.</a:t>
            </a:r>
          </a:p>
          <a:p>
            <a:r>
              <a:rPr lang="en-US" b="1" dirty="0"/>
              <a:t>Spring framework</a:t>
            </a:r>
            <a:r>
              <a:rPr lang="en-US" dirty="0"/>
              <a:t> is an open source application </a:t>
            </a:r>
            <a:r>
              <a:rPr lang="en-US" b="1" dirty="0"/>
              <a:t>framework</a:t>
            </a:r>
            <a:r>
              <a:rPr lang="en-US" dirty="0"/>
              <a:t> and inversion of control container for the Java platform. </a:t>
            </a:r>
            <a:endParaRPr lang="en-US" dirty="0" smtClean="0"/>
          </a:p>
          <a:p>
            <a:endParaRPr lang="en-US" dirty="0" smtClean="0"/>
          </a:p>
          <a:p>
            <a:endParaRPr lang="en-US" dirty="0"/>
          </a:p>
        </p:txBody>
      </p:sp>
    </p:spTree>
    <p:extLst>
      <p:ext uri="{BB962C8B-B14F-4D97-AF65-F5344CB8AC3E}">
        <p14:creationId xmlns:p14="http://schemas.microsoft.com/office/powerpoint/2010/main" val="41337522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In this project we are using spring application . So we can create </a:t>
            </a:r>
            <a:endParaRPr lang="en-US" dirty="0"/>
          </a:p>
          <a:p>
            <a:r>
              <a:rPr lang="en-US" dirty="0" smtClean="0"/>
              <a:t>We have Successfully run our application in Spring boot using REST services</a:t>
            </a:r>
          </a:p>
          <a:p>
            <a:r>
              <a:rPr lang="en-US" dirty="0" smtClean="0"/>
              <a:t>With the help of tomcat server we have hosted it locally and were able to display our </a:t>
            </a:r>
            <a:r>
              <a:rPr lang="en-US" smtClean="0"/>
              <a:t>web page.</a:t>
            </a:r>
            <a:endParaRPr lang="en-US" dirty="0" smtClean="0"/>
          </a:p>
        </p:txBody>
      </p:sp>
    </p:spTree>
    <p:extLst>
      <p:ext uri="{BB962C8B-B14F-4D97-AF65-F5344CB8AC3E}">
        <p14:creationId xmlns:p14="http://schemas.microsoft.com/office/powerpoint/2010/main" val="864600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16066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26572"/>
            <a:ext cx="10018713" cy="1345474"/>
          </a:xfrm>
        </p:spPr>
        <p:txBody>
          <a:bodyPr>
            <a:normAutofit/>
          </a:bodyPr>
          <a:lstStyle/>
          <a:p>
            <a:r>
              <a:rPr lang="en-US" dirty="0" smtClean="0"/>
              <a:t>Spring Framework provides</a:t>
            </a:r>
            <a:endParaRPr lang="en-US" dirty="0"/>
          </a:p>
        </p:txBody>
      </p:sp>
      <p:sp>
        <p:nvSpPr>
          <p:cNvPr id="3" name="Content Placeholder 2"/>
          <p:cNvSpPr>
            <a:spLocks noGrp="1"/>
          </p:cNvSpPr>
          <p:nvPr>
            <p:ph idx="1"/>
          </p:nvPr>
        </p:nvSpPr>
        <p:spPr>
          <a:xfrm>
            <a:off x="1484310" y="1188721"/>
            <a:ext cx="10018713" cy="3448593"/>
          </a:xfrm>
        </p:spPr>
        <p:txBody>
          <a:bodyPr/>
          <a:lstStyle/>
          <a:p>
            <a:r>
              <a:rPr lang="en-US" dirty="0" smtClean="0"/>
              <a:t>Application context and dependency injection</a:t>
            </a:r>
          </a:p>
          <a:p>
            <a:r>
              <a:rPr lang="en-US" dirty="0" smtClean="0"/>
              <a:t>Data access</a:t>
            </a:r>
          </a:p>
          <a:p>
            <a:r>
              <a:rPr lang="en-US" dirty="0" smtClean="0"/>
              <a:t>Spring MVC</a:t>
            </a:r>
            <a:endParaRPr lang="en-US" dirty="0"/>
          </a:p>
        </p:txBody>
      </p:sp>
    </p:spTree>
    <p:extLst>
      <p:ext uri="{BB962C8B-B14F-4D97-AF65-F5344CB8AC3E}">
        <p14:creationId xmlns:p14="http://schemas.microsoft.com/office/powerpoint/2010/main" val="45802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103811"/>
          </a:xfrm>
        </p:spPr>
        <p:txBody>
          <a:bodyPr/>
          <a:lstStyle/>
          <a:p>
            <a:r>
              <a:rPr lang="en-US" dirty="0" smtClean="0"/>
              <a:t>Spring Framework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1198" y="2059577"/>
            <a:ext cx="6844937" cy="4014651"/>
          </a:xfrm>
        </p:spPr>
      </p:pic>
    </p:spTree>
    <p:extLst>
      <p:ext uri="{BB962C8B-B14F-4D97-AF65-F5344CB8AC3E}">
        <p14:creationId xmlns:p14="http://schemas.microsoft.com/office/powerpoint/2010/main" val="357608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65761"/>
            <a:ext cx="10018713" cy="822960"/>
          </a:xfrm>
        </p:spPr>
        <p:txBody>
          <a:bodyPr/>
          <a:lstStyle/>
          <a:p>
            <a:r>
              <a:rPr lang="en-US" dirty="0" smtClean="0"/>
              <a:t>REST API</a:t>
            </a:r>
            <a:endParaRPr lang="en-US" dirty="0"/>
          </a:p>
        </p:txBody>
      </p:sp>
      <p:sp>
        <p:nvSpPr>
          <p:cNvPr id="3" name="Content Placeholder 2"/>
          <p:cNvSpPr>
            <a:spLocks noGrp="1"/>
          </p:cNvSpPr>
          <p:nvPr>
            <p:ph idx="1"/>
          </p:nvPr>
        </p:nvSpPr>
        <p:spPr>
          <a:xfrm>
            <a:off x="1484311" y="1985554"/>
            <a:ext cx="10018713" cy="4872446"/>
          </a:xfrm>
        </p:spPr>
        <p:txBody>
          <a:bodyPr>
            <a:normAutofit lnSpcReduction="10000"/>
          </a:bodyPr>
          <a:lstStyle/>
          <a:p>
            <a:pPr algn="just">
              <a:lnSpc>
                <a:spcPct val="150000"/>
              </a:lnSpc>
            </a:pPr>
            <a:r>
              <a:rPr lang="en-US" sz="2000" dirty="0" smtClean="0">
                <a:latin typeface="Cambria" panose="02040503050406030204" pitchFamily="18" charset="0"/>
                <a:ea typeface="Cambria" panose="02040503050406030204" pitchFamily="18" charset="0"/>
                <a:cs typeface="Times New Roman" panose="02020603050405020304" pitchFamily="18" charset="0"/>
              </a:rPr>
              <a:t>REST is a </a:t>
            </a:r>
            <a:r>
              <a:rPr lang="en-US" sz="2000" dirty="0">
                <a:latin typeface="Cambria" panose="02040503050406030204" pitchFamily="18" charset="0"/>
                <a:ea typeface="Cambria" panose="02040503050406030204" pitchFamily="18" charset="0"/>
                <a:cs typeface="Times New Roman" panose="02020603050405020304" pitchFamily="18" charset="0"/>
              </a:rPr>
              <a:t>Representational state transfer is a software architectural </a:t>
            </a:r>
            <a:r>
              <a:rPr lang="en-US" sz="2000" dirty="0" smtClean="0">
                <a:latin typeface="Cambria" panose="02040503050406030204" pitchFamily="18" charset="0"/>
                <a:ea typeface="Cambria" panose="02040503050406030204" pitchFamily="18" charset="0"/>
                <a:cs typeface="Times New Roman" panose="02020603050405020304" pitchFamily="18" charset="0"/>
              </a:rPr>
              <a:t>style that </a:t>
            </a:r>
            <a:r>
              <a:rPr lang="en-US" sz="2000" dirty="0">
                <a:latin typeface="Cambria" panose="02040503050406030204" pitchFamily="18" charset="0"/>
                <a:ea typeface="Cambria" panose="02040503050406030204" pitchFamily="18" charset="0"/>
                <a:cs typeface="Times New Roman" panose="02020603050405020304" pitchFamily="18" charset="0"/>
              </a:rPr>
              <a:t>defines a set of constraints to be used for creating Web services</a:t>
            </a:r>
            <a:r>
              <a:rPr lang="en-US" sz="2000" dirty="0" smtClean="0">
                <a:latin typeface="Cambria" panose="02040503050406030204" pitchFamily="18" charset="0"/>
                <a:ea typeface="Cambria" panose="02040503050406030204" pitchFamily="18" charset="0"/>
                <a:cs typeface="Times New Roman" panose="02020603050405020304" pitchFamily="18" charset="0"/>
              </a:rPr>
              <a:t>.</a:t>
            </a:r>
          </a:p>
          <a:p>
            <a:pPr algn="just">
              <a:lnSpc>
                <a:spcPct val="150000"/>
              </a:lnSpc>
            </a:pPr>
            <a:r>
              <a:rPr lang="en-US" sz="2000" dirty="0">
                <a:latin typeface="Cambria" panose="02040503050406030204" pitchFamily="18" charset="0"/>
                <a:ea typeface="Cambria" panose="02040503050406030204" pitchFamily="18" charset="0"/>
                <a:cs typeface="Times New Roman" panose="02020603050405020304" pitchFamily="18" charset="0"/>
              </a:rPr>
              <a:t>A </a:t>
            </a:r>
            <a:r>
              <a:rPr lang="en-US" sz="2000" b="1" dirty="0">
                <a:latin typeface="Cambria" panose="02040503050406030204" pitchFamily="18" charset="0"/>
                <a:ea typeface="Cambria" panose="02040503050406030204" pitchFamily="18" charset="0"/>
                <a:cs typeface="Times New Roman" panose="02020603050405020304" pitchFamily="18" charset="0"/>
              </a:rPr>
              <a:t>RESTful API</a:t>
            </a:r>
            <a:r>
              <a:rPr lang="en-US" sz="2000" dirty="0">
                <a:latin typeface="Cambria" panose="02040503050406030204" pitchFamily="18" charset="0"/>
                <a:ea typeface="Cambria" panose="02040503050406030204" pitchFamily="18" charset="0"/>
                <a:cs typeface="Times New Roman" panose="02020603050405020304" pitchFamily="18" charset="0"/>
              </a:rPr>
              <a:t> is an application program interface (</a:t>
            </a:r>
            <a:r>
              <a:rPr lang="en-US" sz="2000" b="1" dirty="0">
                <a:latin typeface="Cambria" panose="02040503050406030204" pitchFamily="18" charset="0"/>
                <a:ea typeface="Cambria" panose="02040503050406030204" pitchFamily="18" charset="0"/>
                <a:cs typeface="Times New Roman" panose="02020603050405020304" pitchFamily="18" charset="0"/>
              </a:rPr>
              <a:t>API</a:t>
            </a:r>
            <a:r>
              <a:rPr lang="en-US" sz="2000" dirty="0">
                <a:latin typeface="Cambria" panose="02040503050406030204" pitchFamily="18" charset="0"/>
                <a:ea typeface="Cambria" panose="02040503050406030204" pitchFamily="18" charset="0"/>
                <a:cs typeface="Times New Roman" panose="02020603050405020304" pitchFamily="18" charset="0"/>
              </a:rPr>
              <a:t>) that uses HTTP requests to GET, PUT, POST and DELETE data. ... </a:t>
            </a:r>
            <a:r>
              <a:rPr lang="en-US" sz="2000" b="1" dirty="0">
                <a:latin typeface="Cambria" panose="02040503050406030204" pitchFamily="18" charset="0"/>
                <a:ea typeface="Cambria" panose="02040503050406030204" pitchFamily="18" charset="0"/>
                <a:cs typeface="Times New Roman" panose="02020603050405020304" pitchFamily="18" charset="0"/>
              </a:rPr>
              <a:t>REST</a:t>
            </a:r>
            <a:r>
              <a:rPr lang="en-US" sz="2000" dirty="0">
                <a:latin typeface="Cambria" panose="02040503050406030204" pitchFamily="18" charset="0"/>
                <a:ea typeface="Cambria" panose="02040503050406030204" pitchFamily="18" charset="0"/>
                <a:cs typeface="Times New Roman" panose="02020603050405020304" pitchFamily="18" charset="0"/>
              </a:rPr>
              <a:t> technology is generally preferred to the more robust Simple Object Access Protocol (SOAP) technology because </a:t>
            </a:r>
            <a:r>
              <a:rPr lang="en-US" sz="2000" b="1" dirty="0">
                <a:latin typeface="Cambria" panose="02040503050406030204" pitchFamily="18" charset="0"/>
                <a:ea typeface="Cambria" panose="02040503050406030204" pitchFamily="18" charset="0"/>
                <a:cs typeface="Times New Roman" panose="02020603050405020304" pitchFamily="18" charset="0"/>
              </a:rPr>
              <a:t>REST</a:t>
            </a:r>
            <a:r>
              <a:rPr lang="en-US" sz="2000" dirty="0">
                <a:latin typeface="Cambria" panose="02040503050406030204" pitchFamily="18" charset="0"/>
                <a:ea typeface="Cambria" panose="02040503050406030204" pitchFamily="18" charset="0"/>
                <a:cs typeface="Times New Roman" panose="02020603050405020304" pitchFamily="18" charset="0"/>
              </a:rPr>
              <a:t> leverages less bandwidth, making it more suitable for internet usage.</a:t>
            </a:r>
          </a:p>
          <a:p>
            <a:pPr algn="just">
              <a:lnSpc>
                <a:spcPct val="150000"/>
              </a:lnSpc>
            </a:pPr>
            <a:r>
              <a:rPr lang="en-US" sz="2000" dirty="0">
                <a:latin typeface="Cambria" panose="02040503050406030204" pitchFamily="18" charset="0"/>
                <a:ea typeface="Cambria" panose="02040503050406030204" pitchFamily="18" charset="0"/>
                <a:cs typeface="Times New Roman" panose="02020603050405020304" pitchFamily="18" charset="0"/>
              </a:rPr>
              <a:t>A </a:t>
            </a:r>
            <a:r>
              <a:rPr lang="en-US" sz="2000" b="1" dirty="0">
                <a:latin typeface="Cambria" panose="02040503050406030204" pitchFamily="18" charset="0"/>
                <a:ea typeface="Cambria" panose="02040503050406030204" pitchFamily="18" charset="0"/>
                <a:cs typeface="Times New Roman" panose="02020603050405020304" pitchFamily="18" charset="0"/>
              </a:rPr>
              <a:t>REST API works</a:t>
            </a:r>
            <a:r>
              <a:rPr lang="en-US" sz="2000" dirty="0">
                <a:latin typeface="Cambria" panose="02040503050406030204" pitchFamily="18" charset="0"/>
                <a:ea typeface="Cambria" panose="02040503050406030204" pitchFamily="18" charset="0"/>
                <a:cs typeface="Times New Roman" panose="02020603050405020304" pitchFamily="18" charset="0"/>
              </a:rPr>
              <a:t> in a similar way. ... It is a set of rules that developers follow when they create their </a:t>
            </a:r>
            <a:r>
              <a:rPr lang="en-US" sz="2000" b="1" dirty="0">
                <a:latin typeface="Cambria" panose="02040503050406030204" pitchFamily="18" charset="0"/>
                <a:ea typeface="Cambria" panose="02040503050406030204" pitchFamily="18" charset="0"/>
                <a:cs typeface="Times New Roman" panose="02020603050405020304" pitchFamily="18" charset="0"/>
              </a:rPr>
              <a:t>API</a:t>
            </a:r>
            <a:r>
              <a:rPr lang="en-US" sz="2000" dirty="0">
                <a:latin typeface="Cambria" panose="02040503050406030204" pitchFamily="18" charset="0"/>
                <a:ea typeface="Cambria" panose="02040503050406030204" pitchFamily="18" charset="0"/>
                <a:cs typeface="Times New Roman" panose="02020603050405020304" pitchFamily="18" charset="0"/>
              </a:rPr>
              <a:t>. One of these rules states that you should be able to get a piece of data (called a resource) when you link to a specific URL. Each URL is called a request while the data sent back to you is called a response.</a:t>
            </a:r>
          </a:p>
          <a:p>
            <a:pPr algn="just">
              <a:lnSpc>
                <a:spcPct val="150000"/>
              </a:lnSpc>
            </a:pPr>
            <a:endParaRPr lang="en-US" dirty="0" smtClean="0"/>
          </a:p>
          <a:p>
            <a:pPr algn="just">
              <a:lnSpc>
                <a:spcPct val="150000"/>
              </a:lnSpc>
            </a:pPr>
            <a:endParaRPr lang="en-US"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58413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74320"/>
            <a:ext cx="10018713" cy="1045029"/>
          </a:xfrm>
        </p:spPr>
        <p:txBody>
          <a:bodyPr/>
          <a:lstStyle/>
          <a:p>
            <a:r>
              <a:rPr lang="en-US" b="1" dirty="0"/>
              <a:t>Guiding Principles of REST</a:t>
            </a:r>
          </a:p>
        </p:txBody>
      </p:sp>
      <p:sp>
        <p:nvSpPr>
          <p:cNvPr id="3" name="Content Placeholder 2"/>
          <p:cNvSpPr>
            <a:spLocks noGrp="1"/>
          </p:cNvSpPr>
          <p:nvPr>
            <p:ph idx="1"/>
          </p:nvPr>
        </p:nvSpPr>
        <p:spPr>
          <a:xfrm>
            <a:off x="1484310" y="2651760"/>
            <a:ext cx="10018713" cy="5029200"/>
          </a:xfrm>
        </p:spPr>
        <p:txBody>
          <a:bodyPr/>
          <a:lstStyle/>
          <a:p>
            <a:r>
              <a:rPr lang="en-US" dirty="0">
                <a:latin typeface="Cambria" panose="02040503050406030204" pitchFamily="18" charset="0"/>
                <a:ea typeface="Cambria" panose="02040503050406030204" pitchFamily="18" charset="0"/>
              </a:rPr>
              <a:t>Like any other architectural style, REST also does have it’s own </a:t>
            </a:r>
            <a:r>
              <a:rPr lang="en-US" dirty="0">
                <a:latin typeface="Cambria" panose="02040503050406030204" pitchFamily="18" charset="0"/>
                <a:ea typeface="Cambria" panose="02040503050406030204" pitchFamily="18" charset="0"/>
                <a:hlinkClick r:id="rId2"/>
              </a:rPr>
              <a:t>6 guiding constraints</a:t>
            </a:r>
            <a:r>
              <a:rPr lang="en-US" dirty="0">
                <a:latin typeface="Cambria" panose="02040503050406030204" pitchFamily="18" charset="0"/>
                <a:ea typeface="Cambria" panose="02040503050406030204" pitchFamily="18" charset="0"/>
              </a:rPr>
              <a:t> which must be satisfied if an interface needs to be referred as </a:t>
            </a:r>
            <a:r>
              <a:rPr lang="en-US" b="1" dirty="0">
                <a:latin typeface="Cambria" panose="02040503050406030204" pitchFamily="18" charset="0"/>
                <a:ea typeface="Cambria" panose="02040503050406030204" pitchFamily="18" charset="0"/>
              </a:rPr>
              <a:t>RESTful</a:t>
            </a:r>
            <a:r>
              <a:rPr lang="en-US" dirty="0">
                <a:latin typeface="Cambria" panose="02040503050406030204" pitchFamily="18" charset="0"/>
                <a:ea typeface="Cambria" panose="02040503050406030204" pitchFamily="18" charset="0"/>
              </a:rPr>
              <a:t>. These principles are listed below</a:t>
            </a:r>
            <a:r>
              <a:rPr lang="en-US" dirty="0" smtClean="0">
                <a:latin typeface="Cambria" panose="02040503050406030204" pitchFamily="18" charset="0"/>
                <a:ea typeface="Cambria" panose="02040503050406030204" pitchFamily="18" charset="0"/>
              </a:rPr>
              <a:t>.</a:t>
            </a:r>
          </a:p>
          <a:p>
            <a:pPr marL="457200" indent="-457200">
              <a:buFont typeface="+mj-lt"/>
              <a:buAutoNum type="arabicPeriod"/>
            </a:pPr>
            <a:r>
              <a:rPr lang="en-US" b="1" dirty="0" smtClean="0">
                <a:latin typeface="Cambria" panose="02040503050406030204" pitchFamily="18" charset="0"/>
                <a:ea typeface="Cambria" panose="02040503050406030204" pitchFamily="18" charset="0"/>
              </a:rPr>
              <a:t>Client–server</a:t>
            </a:r>
          </a:p>
          <a:p>
            <a:pPr marL="457200" indent="-457200">
              <a:buFont typeface="+mj-lt"/>
              <a:buAutoNum type="arabicPeriod"/>
            </a:pPr>
            <a:r>
              <a:rPr lang="en-US" b="1" dirty="0" smtClean="0">
                <a:latin typeface="Cambria" panose="02040503050406030204" pitchFamily="18" charset="0"/>
                <a:ea typeface="Cambria" panose="02040503050406030204" pitchFamily="18" charset="0"/>
              </a:rPr>
              <a:t>Stateless</a:t>
            </a:r>
          </a:p>
          <a:p>
            <a:pPr marL="457200" indent="-457200">
              <a:buFont typeface="+mj-lt"/>
              <a:buAutoNum type="arabicPeriod"/>
            </a:pPr>
            <a:r>
              <a:rPr lang="en-US" b="1" dirty="0" smtClean="0">
                <a:latin typeface="Cambria" panose="02040503050406030204" pitchFamily="18" charset="0"/>
                <a:ea typeface="Cambria" panose="02040503050406030204" pitchFamily="18" charset="0"/>
              </a:rPr>
              <a:t>Cacheable</a:t>
            </a:r>
          </a:p>
          <a:p>
            <a:pPr marL="457200" indent="-457200">
              <a:buFont typeface="+mj-lt"/>
              <a:buAutoNum type="arabicPeriod"/>
            </a:pPr>
            <a:r>
              <a:rPr lang="en-US" b="1" dirty="0">
                <a:latin typeface="Cambria" panose="02040503050406030204" pitchFamily="18" charset="0"/>
                <a:ea typeface="Cambria" panose="02040503050406030204" pitchFamily="18" charset="0"/>
              </a:rPr>
              <a:t>Uniform </a:t>
            </a:r>
            <a:r>
              <a:rPr lang="en-US" b="1" dirty="0" smtClean="0">
                <a:latin typeface="Cambria" panose="02040503050406030204" pitchFamily="18" charset="0"/>
                <a:ea typeface="Cambria" panose="02040503050406030204" pitchFamily="18" charset="0"/>
              </a:rPr>
              <a:t>interface</a:t>
            </a:r>
          </a:p>
          <a:p>
            <a:pPr marL="457200" indent="-457200">
              <a:buFont typeface="+mj-lt"/>
              <a:buAutoNum type="arabicPeriod"/>
            </a:pPr>
            <a:r>
              <a:rPr lang="en-US" b="1" dirty="0">
                <a:latin typeface="Cambria" panose="02040503050406030204" pitchFamily="18" charset="0"/>
                <a:ea typeface="Cambria" panose="02040503050406030204" pitchFamily="18" charset="0"/>
              </a:rPr>
              <a:t>Layered </a:t>
            </a:r>
            <a:r>
              <a:rPr lang="en-US" b="1" dirty="0" smtClean="0">
                <a:latin typeface="Cambria" panose="02040503050406030204" pitchFamily="18" charset="0"/>
                <a:ea typeface="Cambria" panose="02040503050406030204" pitchFamily="18" charset="0"/>
              </a:rPr>
              <a:t>system</a:t>
            </a:r>
          </a:p>
          <a:p>
            <a:pPr marL="457200" indent="-457200">
              <a:buFont typeface="+mj-lt"/>
              <a:buAutoNum type="arabicPeriod"/>
            </a:pPr>
            <a:r>
              <a:rPr lang="en-US" b="1" dirty="0">
                <a:latin typeface="Cambria" panose="02040503050406030204" pitchFamily="18" charset="0"/>
                <a:ea typeface="Cambria" panose="02040503050406030204" pitchFamily="18" charset="0"/>
              </a:rPr>
              <a:t>Code on demand</a:t>
            </a:r>
            <a:endParaRPr lang="en-US" b="1" dirty="0" smtClean="0">
              <a:latin typeface="Cambria" panose="02040503050406030204" pitchFamily="18" charset="0"/>
              <a:ea typeface="Cambria" panose="02040503050406030204" pitchFamily="18" charset="0"/>
            </a:endParaRPr>
          </a:p>
          <a:p>
            <a:pPr marL="457200" indent="-457200">
              <a:buFont typeface="+mj-lt"/>
              <a:buAutoNum type="arabicPeriod"/>
            </a:pPr>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716662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175657"/>
            <a:ext cx="10018713" cy="5251269"/>
          </a:xfrm>
        </p:spPr>
        <p:txBody>
          <a:bodyPr>
            <a:normAutofit/>
          </a:bodyPr>
          <a:lstStyle/>
          <a:p>
            <a:pPr algn="just">
              <a:lnSpc>
                <a:spcPct val="150000"/>
              </a:lnSpc>
            </a:pPr>
            <a:r>
              <a:rPr lang="en-US" sz="2000" dirty="0">
                <a:latin typeface="Cambria" panose="02040503050406030204" pitchFamily="18" charset="0"/>
                <a:ea typeface="Cambria" panose="02040503050406030204" pitchFamily="18" charset="0"/>
              </a:rPr>
              <a:t>The key abstraction of information in REST is a </a:t>
            </a:r>
            <a:r>
              <a:rPr lang="en-US" sz="2000" b="1" dirty="0">
                <a:latin typeface="Cambria" panose="02040503050406030204" pitchFamily="18" charset="0"/>
                <a:ea typeface="Cambria" panose="02040503050406030204" pitchFamily="18" charset="0"/>
              </a:rPr>
              <a:t>resource</a:t>
            </a:r>
            <a:r>
              <a:rPr lang="en-US" sz="2000" dirty="0">
                <a:latin typeface="Cambria" panose="02040503050406030204" pitchFamily="18" charset="0"/>
                <a:ea typeface="Cambria" panose="02040503050406030204" pitchFamily="18" charset="0"/>
              </a:rPr>
              <a:t>. Any information that can be named can be a resource: a document or image, a temporal service, a collection of other resources, a non-virtual object (e.g. a person), and so on. REST uses a </a:t>
            </a:r>
            <a:r>
              <a:rPr lang="en-US" sz="2000" b="1" dirty="0">
                <a:latin typeface="Cambria" panose="02040503050406030204" pitchFamily="18" charset="0"/>
                <a:ea typeface="Cambria" panose="02040503050406030204" pitchFamily="18" charset="0"/>
              </a:rPr>
              <a:t>resource identifier</a:t>
            </a:r>
            <a:r>
              <a:rPr lang="en-US" sz="2000" dirty="0">
                <a:latin typeface="Cambria" panose="02040503050406030204" pitchFamily="18" charset="0"/>
                <a:ea typeface="Cambria" panose="02040503050406030204" pitchFamily="18" charset="0"/>
              </a:rPr>
              <a:t> to identify the particular resource involved in an interaction between components</a:t>
            </a:r>
            <a:r>
              <a:rPr lang="en-US" dirty="0" smtClean="0"/>
              <a:t>.</a:t>
            </a:r>
          </a:p>
          <a:p>
            <a:pPr algn="just">
              <a:lnSpc>
                <a:spcPct val="150000"/>
              </a:lnSpc>
            </a:pPr>
            <a:r>
              <a:rPr lang="en-US" dirty="0"/>
              <a:t>Another important thing </a:t>
            </a:r>
            <a:r>
              <a:rPr lang="en-US" dirty="0">
                <a:latin typeface="Cambria" panose="02040503050406030204" pitchFamily="18" charset="0"/>
                <a:ea typeface="Cambria" panose="02040503050406030204" pitchFamily="18" charset="0"/>
              </a:rPr>
              <a:t>associated with REST is resource methods to be used to perform the desired transition. A large number of people wrongly relate resource methods to HTTP </a:t>
            </a:r>
            <a:r>
              <a:rPr lang="en-US" b="1" dirty="0">
                <a:latin typeface="Cambria" panose="02040503050406030204" pitchFamily="18" charset="0"/>
                <a:ea typeface="Cambria" panose="02040503050406030204" pitchFamily="18" charset="0"/>
              </a:rPr>
              <a:t>GET/PUT/POST/DELETE</a:t>
            </a:r>
            <a:r>
              <a:rPr lang="en-US" dirty="0">
                <a:latin typeface="Cambria" panose="02040503050406030204" pitchFamily="18" charset="0"/>
                <a:ea typeface="Cambria" panose="02040503050406030204" pitchFamily="18" charset="0"/>
              </a:rPr>
              <a:t> methods</a:t>
            </a:r>
            <a:r>
              <a:rPr lang="en-US" dirty="0"/>
              <a:t>.</a:t>
            </a:r>
            <a:endParaRPr lang="en-US" dirty="0" smtClean="0"/>
          </a:p>
          <a:p>
            <a:pPr marL="0" indent="0" algn="just">
              <a:lnSpc>
                <a:spcPct val="150000"/>
              </a:lnSpc>
              <a:buNone/>
            </a:pPr>
            <a:endParaRPr lang="en-US" dirty="0" smtClean="0"/>
          </a:p>
          <a:p>
            <a:pPr marL="0" indent="0" algn="just">
              <a:lnSpc>
                <a:spcPct val="150000"/>
              </a:lnSpc>
              <a:buNone/>
            </a:pPr>
            <a:endParaRPr lang="en-US" sz="2000" dirty="0" smtClean="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1484313" y="130630"/>
            <a:ext cx="10018712" cy="535576"/>
          </a:xfrm>
        </p:spPr>
        <p:txBody>
          <a:bodyPr>
            <a:normAutofit fontScale="90000"/>
          </a:bodyPr>
          <a:lstStyle/>
          <a:p>
            <a:r>
              <a:rPr lang="en-US" b="1" dirty="0"/>
              <a:t>Resource</a:t>
            </a:r>
          </a:p>
        </p:txBody>
      </p:sp>
    </p:spTree>
    <p:extLst>
      <p:ext uri="{BB962C8B-B14F-4D97-AF65-F5344CB8AC3E}">
        <p14:creationId xmlns:p14="http://schemas.microsoft.com/office/powerpoint/2010/main" val="1913810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Content Placeholder 2"/>
          <p:cNvSpPr>
            <a:spLocks noGrp="1"/>
          </p:cNvSpPr>
          <p:nvPr>
            <p:ph idx="1"/>
          </p:nvPr>
        </p:nvSpPr>
        <p:spPr>
          <a:xfrm>
            <a:off x="1484310" y="1972491"/>
            <a:ext cx="10018713" cy="3818709"/>
          </a:xfrm>
        </p:spPr>
        <p:txBody>
          <a:bodyPr>
            <a:normAutofit fontScale="92500"/>
          </a:bodyPr>
          <a:lstStyle/>
          <a:p>
            <a:pPr algn="just"/>
            <a:r>
              <a:rPr lang="en-US" dirty="0">
                <a:latin typeface="Times New Roman" panose="02020603050405020304" pitchFamily="18" charset="0"/>
                <a:cs typeface="Times New Roman" panose="02020603050405020304" pitchFamily="18" charset="0"/>
              </a:rPr>
              <a:t>Apache Maven is a software project management and comprehension tool</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Maven is a build automation tool used primarily for Java projects. </a:t>
            </a:r>
            <a:r>
              <a:rPr lang="en-US" dirty="0" smtClean="0">
                <a:latin typeface="Times New Roman" panose="02020603050405020304" pitchFamily="18" charset="0"/>
                <a:cs typeface="Times New Roman" panose="02020603050405020304" pitchFamily="18" charset="0"/>
              </a:rPr>
              <a:t>It can </a:t>
            </a:r>
            <a:r>
              <a:rPr lang="en-US" dirty="0">
                <a:latin typeface="Times New Roman" panose="02020603050405020304" pitchFamily="18" charset="0"/>
                <a:cs typeface="Times New Roman" panose="02020603050405020304" pitchFamily="18" charset="0"/>
              </a:rPr>
              <a:t>also be used to build and manage projects written in C#, Ruby, Scala, and other languages. </a:t>
            </a:r>
            <a:endParaRPr lang="en-US" dirty="0" smtClean="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Maven</a:t>
            </a:r>
            <a:r>
              <a:rPr lang="en-US" dirty="0">
                <a:latin typeface="Times New Roman" panose="02020603050405020304" pitchFamily="18" charset="0"/>
                <a:cs typeface="Times New Roman" panose="02020603050405020304" pitchFamily="18" charset="0"/>
              </a:rPr>
              <a:t> addresses two aspects of building software: how software is built, and its dependencies. ... NET </a:t>
            </a:r>
            <a:r>
              <a:rPr lang="en-US" b="1" dirty="0">
                <a:latin typeface="Times New Roman" panose="02020603050405020304" pitchFamily="18" charset="0"/>
                <a:cs typeface="Times New Roman" panose="02020603050405020304" pitchFamily="18" charset="0"/>
              </a:rPr>
              <a:t>framework</a:t>
            </a:r>
            <a:r>
              <a:rPr lang="en-US" dirty="0">
                <a:latin typeface="Times New Roman" panose="02020603050405020304" pitchFamily="18" charset="0"/>
                <a:cs typeface="Times New Roman" panose="02020603050405020304" pitchFamily="18" charset="0"/>
              </a:rPr>
              <a:t> exists and is maintained, and a C/C++ native plugin is maintained for </a:t>
            </a:r>
            <a:r>
              <a:rPr lang="en-US" b="1" dirty="0">
                <a:latin typeface="Times New Roman" panose="02020603050405020304" pitchFamily="18" charset="0"/>
                <a:cs typeface="Times New Roman" panose="02020603050405020304" pitchFamily="18" charset="0"/>
              </a:rPr>
              <a:t>Maven</a:t>
            </a:r>
            <a:r>
              <a:rPr lang="en-US" dirty="0">
                <a:latin typeface="Times New Roman" panose="02020603050405020304" pitchFamily="18" charset="0"/>
                <a:cs typeface="Times New Roman" panose="02020603050405020304" pitchFamily="18" charset="0"/>
              </a:rPr>
              <a:t> 2</a:t>
            </a:r>
            <a:r>
              <a:rPr lang="en-US" dirty="0" smtClean="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Maven</a:t>
            </a:r>
            <a:r>
              <a:rPr lang="en-US" dirty="0">
                <a:latin typeface="Times New Roman" panose="02020603050405020304" pitchFamily="18" charset="0"/>
                <a:cs typeface="Times New Roman" panose="02020603050405020304" pitchFamily="18" charset="0"/>
              </a:rPr>
              <a:t> is used to manage a project's build from a central piece of information. </a:t>
            </a:r>
            <a:r>
              <a:rPr lang="en-US" b="1" dirty="0">
                <a:latin typeface="Times New Roman" panose="02020603050405020304" pitchFamily="18" charset="0"/>
                <a:cs typeface="Times New Roman" panose="02020603050405020304" pitchFamily="18" charset="0"/>
              </a:rPr>
              <a:t>Maven</a:t>
            </a:r>
            <a:r>
              <a:rPr lang="en-US" dirty="0">
                <a:latin typeface="Times New Roman" panose="02020603050405020304" pitchFamily="18" charset="0"/>
                <a:cs typeface="Times New Roman" panose="02020603050405020304" pitchFamily="18" charset="0"/>
              </a:rPr>
              <a:t> is not mandatory for </a:t>
            </a:r>
            <a:r>
              <a:rPr lang="en-US" b="1" dirty="0">
                <a:latin typeface="Times New Roman" panose="02020603050405020304" pitchFamily="18" charset="0"/>
                <a:cs typeface="Times New Roman" panose="02020603050405020304" pitchFamily="18" charset="0"/>
              </a:rPr>
              <a:t>spring </a:t>
            </a:r>
            <a:r>
              <a:rPr lang="en-US" b="1" dirty="0" err="1">
                <a:latin typeface="Times New Roman" panose="02020603050405020304" pitchFamily="18" charset="0"/>
                <a:cs typeface="Times New Roman" panose="02020603050405020304" pitchFamily="18" charset="0"/>
              </a:rPr>
              <a:t>mvc</a:t>
            </a:r>
            <a:r>
              <a:rPr lang="en-US" dirty="0">
                <a:latin typeface="Times New Roman" panose="02020603050405020304" pitchFamily="18" charset="0"/>
                <a:cs typeface="Times New Roman" panose="02020603050405020304" pitchFamily="18" charset="0"/>
              </a:rPr>
              <a:t> application development</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4874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2009</TotalTime>
  <Words>1163</Words>
  <Application>Microsoft Office PowerPoint</Application>
  <PresentationFormat>Widescreen</PresentationFormat>
  <Paragraphs>100</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Cambria</vt:lpstr>
      <vt:lpstr>Corbel</vt:lpstr>
      <vt:lpstr>Times New Roman</vt:lpstr>
      <vt:lpstr>Parallax</vt:lpstr>
      <vt:lpstr>Building and Deploying Web APPS using Java &amp; Spring</vt:lpstr>
      <vt:lpstr>PowerPoint Presentation</vt:lpstr>
      <vt:lpstr>Spring framework in Java</vt:lpstr>
      <vt:lpstr>Spring Framework provides</vt:lpstr>
      <vt:lpstr>Spring Framework Architecture</vt:lpstr>
      <vt:lpstr>REST API</vt:lpstr>
      <vt:lpstr>Guiding Principles of REST</vt:lpstr>
      <vt:lpstr>Resource</vt:lpstr>
      <vt:lpstr>Maven</vt:lpstr>
      <vt:lpstr>Spring Boot </vt:lpstr>
      <vt:lpstr>PowerPoint Presentation</vt:lpstr>
      <vt:lpstr>POM.xml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a project and Application in eclipse</vt:lpstr>
      <vt:lpstr> </vt:lpstr>
      <vt:lpstr> </vt:lpstr>
      <vt:lpstr>working</vt:lpstr>
      <vt:lpstr>Web controller</vt:lpstr>
      <vt:lpstr> Installing Spring boot in eclipse</vt:lpstr>
      <vt:lpstr> </vt:lpstr>
      <vt:lpstr> </vt:lpstr>
      <vt:lpstr>Advantages and uses</vt:lpstr>
      <vt:lpstr>conclusion</vt:lpstr>
      <vt:lpstr>References</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Web APPS using Java &amp; Spring</dc:title>
  <dc:creator>Saladi,Neelesh</dc:creator>
  <cp:lastModifiedBy>Minupuri,Bhaskar Reddy</cp:lastModifiedBy>
  <cp:revision>40</cp:revision>
  <dcterms:created xsi:type="dcterms:W3CDTF">2020-04-18T01:14:19Z</dcterms:created>
  <dcterms:modified xsi:type="dcterms:W3CDTF">2020-04-20T03:14:17Z</dcterms:modified>
</cp:coreProperties>
</file>