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1" r:id="rId6"/>
    <p:sldId id="291" r:id="rId7"/>
    <p:sldId id="290" r:id="rId8"/>
    <p:sldId id="280" r:id="rId9"/>
    <p:sldId id="286" r:id="rId10"/>
    <p:sldId id="283" r:id="rId11"/>
    <p:sldId id="289" r:id="rId12"/>
    <p:sldId id="285"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BC9F4-F226-440F-A1D1-CD2DEF63FFF0}">
          <p14:sldIdLst>
            <p14:sldId id="278"/>
            <p14:sldId id="281"/>
            <p14:sldId id="291"/>
            <p14:sldId id="290"/>
            <p14:sldId id="280"/>
            <p14:sldId id="286"/>
            <p14:sldId id="283"/>
            <p14:sldId id="289"/>
            <p14:sldId id="285"/>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19" autoAdjust="0"/>
  </p:normalViewPr>
  <p:slideViewPr>
    <p:cSldViewPr snapToGrid="0">
      <p:cViewPr varScale="1">
        <p:scale>
          <a:sx n="84" d="100"/>
          <a:sy n="84" d="100"/>
        </p:scale>
        <p:origin x="77"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DD233-307B-4CA8-AD0B-2E79D76FB161}" type="doc">
      <dgm:prSet loTypeId="urn:microsoft.com/office/officeart/2005/8/layout/orgChart1" loCatId="hierarchy" qsTypeId="urn:microsoft.com/office/officeart/2005/8/quickstyle/3d1" qsCatId="3D" csTypeId="urn:microsoft.com/office/officeart/2005/8/colors/accent2_3" csCatId="accent2"/>
      <dgm:spPr/>
      <dgm:t>
        <a:bodyPr/>
        <a:lstStyle/>
        <a:p>
          <a:endParaRPr lang="en-IN"/>
        </a:p>
      </dgm:t>
    </dgm:pt>
    <dgm:pt modelId="{40D67D23-F366-47C9-B57E-B335D595A405}">
      <dgm:prSet/>
      <dgm:spPr/>
      <dgm:t>
        <a:bodyPr/>
        <a:lstStyle/>
        <a:p>
          <a:r>
            <a:rPr lang="en-US" b="1" dirty="0"/>
            <a:t>Types of Decoders</a:t>
          </a:r>
          <a:endParaRPr lang="en-IN" b="1" dirty="0"/>
        </a:p>
      </dgm:t>
    </dgm:pt>
    <dgm:pt modelId="{FA9B6535-0D32-46D8-AF3E-98C24417812A}" type="parTrans" cxnId="{3214AFAA-4531-4753-BBF9-F0CCE274ED58}">
      <dgm:prSet/>
      <dgm:spPr/>
      <dgm:t>
        <a:bodyPr/>
        <a:lstStyle/>
        <a:p>
          <a:endParaRPr lang="en-IN" b="1">
            <a:solidFill>
              <a:schemeClr val="bg2">
                <a:lumMod val="75000"/>
              </a:schemeClr>
            </a:solidFill>
          </a:endParaRPr>
        </a:p>
      </dgm:t>
    </dgm:pt>
    <dgm:pt modelId="{40403ED7-44F3-4B4B-BED0-55A6FD8EAEA0}" type="sibTrans" cxnId="{3214AFAA-4531-4753-BBF9-F0CCE274ED58}">
      <dgm:prSet/>
      <dgm:spPr/>
      <dgm:t>
        <a:bodyPr/>
        <a:lstStyle/>
        <a:p>
          <a:endParaRPr lang="en-IN" b="1">
            <a:solidFill>
              <a:schemeClr val="bg2">
                <a:lumMod val="75000"/>
              </a:schemeClr>
            </a:solidFill>
          </a:endParaRPr>
        </a:p>
      </dgm:t>
    </dgm:pt>
    <dgm:pt modelId="{65F089A1-EC35-46A2-B90C-153D2755C464}">
      <dgm:prSet/>
      <dgm:spPr/>
      <dgm:t>
        <a:bodyPr/>
        <a:lstStyle/>
        <a:p>
          <a:r>
            <a:rPr lang="en-IN" b="1" i="0"/>
            <a:t>low-power decoder</a:t>
          </a:r>
          <a:endParaRPr lang="en-IN" b="1"/>
        </a:p>
      </dgm:t>
    </dgm:pt>
    <dgm:pt modelId="{B94734AD-55B4-43D7-847D-8CADF32FACE5}" type="parTrans" cxnId="{E6567AA5-12C5-4B19-AB21-815E0080AB1E}">
      <dgm:prSet/>
      <dgm:spPr/>
      <dgm:t>
        <a:bodyPr/>
        <a:lstStyle/>
        <a:p>
          <a:endParaRPr lang="en-IN" b="1">
            <a:solidFill>
              <a:schemeClr val="bg2">
                <a:lumMod val="75000"/>
              </a:schemeClr>
            </a:solidFill>
          </a:endParaRPr>
        </a:p>
      </dgm:t>
    </dgm:pt>
    <dgm:pt modelId="{0CDD8A57-59BE-4F84-834E-DEBDFF59D9EC}" type="sibTrans" cxnId="{E6567AA5-12C5-4B19-AB21-815E0080AB1E}">
      <dgm:prSet/>
      <dgm:spPr/>
      <dgm:t>
        <a:bodyPr/>
        <a:lstStyle/>
        <a:p>
          <a:endParaRPr lang="en-IN" b="1">
            <a:solidFill>
              <a:schemeClr val="bg2">
                <a:lumMod val="75000"/>
              </a:schemeClr>
            </a:solidFill>
          </a:endParaRPr>
        </a:p>
      </dgm:t>
    </dgm:pt>
    <dgm:pt modelId="{88D3362F-2333-4AC5-B0E3-952C4D54FC68}">
      <dgm:prSet/>
      <dgm:spPr/>
      <dgm:t>
        <a:bodyPr/>
        <a:lstStyle/>
        <a:p>
          <a:r>
            <a:rPr lang="en-IN" b="1" i="0"/>
            <a:t>Binary decoders</a:t>
          </a:r>
          <a:endParaRPr lang="en-IN" b="1"/>
        </a:p>
      </dgm:t>
    </dgm:pt>
    <dgm:pt modelId="{028DE89D-5A4A-4A08-BBE0-C362A1244E8C}" type="parTrans" cxnId="{D28609DC-50AA-4E6E-A748-0188709AAE0D}">
      <dgm:prSet/>
      <dgm:spPr/>
      <dgm:t>
        <a:bodyPr/>
        <a:lstStyle/>
        <a:p>
          <a:endParaRPr lang="en-IN" b="1">
            <a:solidFill>
              <a:schemeClr val="bg2">
                <a:lumMod val="75000"/>
              </a:schemeClr>
            </a:solidFill>
          </a:endParaRPr>
        </a:p>
      </dgm:t>
    </dgm:pt>
    <dgm:pt modelId="{D86944F6-99F1-4FAB-B330-7B7315E72614}" type="sibTrans" cxnId="{D28609DC-50AA-4E6E-A748-0188709AAE0D}">
      <dgm:prSet/>
      <dgm:spPr/>
      <dgm:t>
        <a:bodyPr/>
        <a:lstStyle/>
        <a:p>
          <a:endParaRPr lang="en-IN" b="1">
            <a:solidFill>
              <a:schemeClr val="bg2">
                <a:lumMod val="75000"/>
              </a:schemeClr>
            </a:solidFill>
          </a:endParaRPr>
        </a:p>
      </dgm:t>
    </dgm:pt>
    <dgm:pt modelId="{FAD07BD6-B750-4453-B6AB-461B38000504}">
      <dgm:prSet/>
      <dgm:spPr/>
      <dgm:t>
        <a:bodyPr/>
        <a:lstStyle/>
        <a:p>
          <a:r>
            <a:rPr lang="en-IN" b="1" i="0"/>
            <a:t>Line decoders</a:t>
          </a:r>
          <a:endParaRPr lang="en-IN" b="1"/>
        </a:p>
      </dgm:t>
    </dgm:pt>
    <dgm:pt modelId="{1050D1C3-5144-42EA-B039-7AF3D4BFBEC7}" type="parTrans" cxnId="{EDAA0C16-0F5C-4F9F-9094-F1EAF10283C7}">
      <dgm:prSet/>
      <dgm:spPr/>
      <dgm:t>
        <a:bodyPr/>
        <a:lstStyle/>
        <a:p>
          <a:endParaRPr lang="en-IN" b="1">
            <a:solidFill>
              <a:schemeClr val="bg2">
                <a:lumMod val="75000"/>
              </a:schemeClr>
            </a:solidFill>
          </a:endParaRPr>
        </a:p>
      </dgm:t>
    </dgm:pt>
    <dgm:pt modelId="{06065C02-7B0F-4948-BC89-9FD3D7EDE714}" type="sibTrans" cxnId="{EDAA0C16-0F5C-4F9F-9094-F1EAF10283C7}">
      <dgm:prSet/>
      <dgm:spPr/>
      <dgm:t>
        <a:bodyPr/>
        <a:lstStyle/>
        <a:p>
          <a:endParaRPr lang="en-IN" b="1">
            <a:solidFill>
              <a:schemeClr val="bg2">
                <a:lumMod val="75000"/>
              </a:schemeClr>
            </a:solidFill>
          </a:endParaRPr>
        </a:p>
      </dgm:t>
    </dgm:pt>
    <dgm:pt modelId="{DA4BA401-A708-494F-807A-D531AFDB3F50}">
      <dgm:prSet/>
      <dgm:spPr/>
      <dgm:t>
        <a:bodyPr/>
        <a:lstStyle/>
        <a:p>
          <a:r>
            <a:rPr lang="en-IN" b="1" i="0"/>
            <a:t>Memory address decoders</a:t>
          </a:r>
          <a:endParaRPr lang="en-IN" b="1"/>
        </a:p>
      </dgm:t>
    </dgm:pt>
    <dgm:pt modelId="{323F5600-B27D-47AD-9027-FC0C7B4B2FEF}" type="parTrans" cxnId="{773C0864-B0E2-4ED9-931A-69F4E72E6C2A}">
      <dgm:prSet/>
      <dgm:spPr/>
      <dgm:t>
        <a:bodyPr/>
        <a:lstStyle/>
        <a:p>
          <a:endParaRPr lang="en-IN" b="1">
            <a:solidFill>
              <a:schemeClr val="bg2">
                <a:lumMod val="75000"/>
              </a:schemeClr>
            </a:solidFill>
          </a:endParaRPr>
        </a:p>
      </dgm:t>
    </dgm:pt>
    <dgm:pt modelId="{6F88844C-116D-4968-9CA4-7E65BDD1CD51}" type="sibTrans" cxnId="{773C0864-B0E2-4ED9-931A-69F4E72E6C2A}">
      <dgm:prSet/>
      <dgm:spPr/>
      <dgm:t>
        <a:bodyPr/>
        <a:lstStyle/>
        <a:p>
          <a:endParaRPr lang="en-IN" b="1">
            <a:solidFill>
              <a:schemeClr val="bg2">
                <a:lumMod val="75000"/>
              </a:schemeClr>
            </a:solidFill>
          </a:endParaRPr>
        </a:p>
      </dgm:t>
    </dgm:pt>
    <dgm:pt modelId="{E684A54B-476E-4FE6-9D45-82C77B172476}">
      <dgm:prSet/>
      <dgm:spPr/>
      <dgm:t>
        <a:bodyPr/>
        <a:lstStyle/>
        <a:p>
          <a:r>
            <a:rPr lang="en-IN" b="1" i="0"/>
            <a:t>Priority decoders</a:t>
          </a:r>
          <a:endParaRPr lang="en-IN" b="1"/>
        </a:p>
      </dgm:t>
    </dgm:pt>
    <dgm:pt modelId="{05247F33-1C88-4923-9AB9-91498F1AA1DE}" type="parTrans" cxnId="{24ACE2C6-FC61-49DE-985F-0828D58BD15A}">
      <dgm:prSet/>
      <dgm:spPr/>
      <dgm:t>
        <a:bodyPr/>
        <a:lstStyle/>
        <a:p>
          <a:endParaRPr lang="en-IN" b="1">
            <a:solidFill>
              <a:schemeClr val="bg2">
                <a:lumMod val="75000"/>
              </a:schemeClr>
            </a:solidFill>
          </a:endParaRPr>
        </a:p>
      </dgm:t>
    </dgm:pt>
    <dgm:pt modelId="{42761A7A-9CEA-49D4-B200-36750A157014}" type="sibTrans" cxnId="{24ACE2C6-FC61-49DE-985F-0828D58BD15A}">
      <dgm:prSet/>
      <dgm:spPr/>
      <dgm:t>
        <a:bodyPr/>
        <a:lstStyle/>
        <a:p>
          <a:endParaRPr lang="en-IN" b="1">
            <a:solidFill>
              <a:schemeClr val="bg2">
                <a:lumMod val="75000"/>
              </a:schemeClr>
            </a:solidFill>
          </a:endParaRPr>
        </a:p>
      </dgm:t>
    </dgm:pt>
    <dgm:pt modelId="{74B99F68-94DE-4745-A3EC-1912CE70A0E3}" type="pres">
      <dgm:prSet presAssocID="{0D1DD233-307B-4CA8-AD0B-2E79D76FB161}" presName="hierChild1" presStyleCnt="0">
        <dgm:presLayoutVars>
          <dgm:orgChart val="1"/>
          <dgm:chPref val="1"/>
          <dgm:dir/>
          <dgm:animOne val="branch"/>
          <dgm:animLvl val="lvl"/>
          <dgm:resizeHandles/>
        </dgm:presLayoutVars>
      </dgm:prSet>
      <dgm:spPr/>
    </dgm:pt>
    <dgm:pt modelId="{1847D3F6-05A3-49CA-A015-FAC67E8D65B2}" type="pres">
      <dgm:prSet presAssocID="{40D67D23-F366-47C9-B57E-B335D595A405}" presName="hierRoot1" presStyleCnt="0">
        <dgm:presLayoutVars>
          <dgm:hierBranch val="init"/>
        </dgm:presLayoutVars>
      </dgm:prSet>
      <dgm:spPr/>
    </dgm:pt>
    <dgm:pt modelId="{CF9EF1E1-4D00-4625-A781-41BAEA4CD494}" type="pres">
      <dgm:prSet presAssocID="{40D67D23-F366-47C9-B57E-B335D595A405}" presName="rootComposite1" presStyleCnt="0"/>
      <dgm:spPr/>
    </dgm:pt>
    <dgm:pt modelId="{37BC9A7A-2AA4-45F9-A79F-4499650119D1}" type="pres">
      <dgm:prSet presAssocID="{40D67D23-F366-47C9-B57E-B335D595A405}" presName="rootText1" presStyleLbl="node0" presStyleIdx="0" presStyleCnt="1">
        <dgm:presLayoutVars>
          <dgm:chPref val="3"/>
        </dgm:presLayoutVars>
      </dgm:prSet>
      <dgm:spPr/>
    </dgm:pt>
    <dgm:pt modelId="{92402DDB-5AD7-44EE-8A87-0D87925C6DE3}" type="pres">
      <dgm:prSet presAssocID="{40D67D23-F366-47C9-B57E-B335D595A405}" presName="rootConnector1" presStyleLbl="node1" presStyleIdx="0" presStyleCnt="0"/>
      <dgm:spPr/>
    </dgm:pt>
    <dgm:pt modelId="{22BDE354-97D7-4591-B396-0EE6C8965C1B}" type="pres">
      <dgm:prSet presAssocID="{40D67D23-F366-47C9-B57E-B335D595A405}" presName="hierChild2" presStyleCnt="0"/>
      <dgm:spPr/>
    </dgm:pt>
    <dgm:pt modelId="{70957418-7468-4987-9B42-2E421F3142AD}" type="pres">
      <dgm:prSet presAssocID="{B94734AD-55B4-43D7-847D-8CADF32FACE5}" presName="Name37" presStyleLbl="parChTrans1D2" presStyleIdx="0" presStyleCnt="5"/>
      <dgm:spPr/>
    </dgm:pt>
    <dgm:pt modelId="{FD25D465-8CF9-4806-B57F-7BF059FA5D26}" type="pres">
      <dgm:prSet presAssocID="{65F089A1-EC35-46A2-B90C-153D2755C464}" presName="hierRoot2" presStyleCnt="0">
        <dgm:presLayoutVars>
          <dgm:hierBranch val="init"/>
        </dgm:presLayoutVars>
      </dgm:prSet>
      <dgm:spPr/>
    </dgm:pt>
    <dgm:pt modelId="{BECE0800-4989-4D6C-82A2-5F7276E8DCE0}" type="pres">
      <dgm:prSet presAssocID="{65F089A1-EC35-46A2-B90C-153D2755C464}" presName="rootComposite" presStyleCnt="0"/>
      <dgm:spPr/>
    </dgm:pt>
    <dgm:pt modelId="{05714BE0-8AE6-44B4-83B8-755D5A8CA2B2}" type="pres">
      <dgm:prSet presAssocID="{65F089A1-EC35-46A2-B90C-153D2755C464}" presName="rootText" presStyleLbl="node2" presStyleIdx="0" presStyleCnt="5">
        <dgm:presLayoutVars>
          <dgm:chPref val="3"/>
        </dgm:presLayoutVars>
      </dgm:prSet>
      <dgm:spPr/>
    </dgm:pt>
    <dgm:pt modelId="{FE08024C-3FAE-49D4-9F00-0AAFD06F64D4}" type="pres">
      <dgm:prSet presAssocID="{65F089A1-EC35-46A2-B90C-153D2755C464}" presName="rootConnector" presStyleLbl="node2" presStyleIdx="0" presStyleCnt="5"/>
      <dgm:spPr/>
    </dgm:pt>
    <dgm:pt modelId="{566189E2-55B9-449B-B46F-794AF6A45328}" type="pres">
      <dgm:prSet presAssocID="{65F089A1-EC35-46A2-B90C-153D2755C464}" presName="hierChild4" presStyleCnt="0"/>
      <dgm:spPr/>
    </dgm:pt>
    <dgm:pt modelId="{CAD206C9-D070-4C3A-A041-433AFADB616C}" type="pres">
      <dgm:prSet presAssocID="{65F089A1-EC35-46A2-B90C-153D2755C464}" presName="hierChild5" presStyleCnt="0"/>
      <dgm:spPr/>
    </dgm:pt>
    <dgm:pt modelId="{71926E0F-B881-42EB-A114-7F3BA2919051}" type="pres">
      <dgm:prSet presAssocID="{028DE89D-5A4A-4A08-BBE0-C362A1244E8C}" presName="Name37" presStyleLbl="parChTrans1D2" presStyleIdx="1" presStyleCnt="5"/>
      <dgm:spPr/>
    </dgm:pt>
    <dgm:pt modelId="{D89B2720-4A6C-4CEC-82A6-A2392C3E5869}" type="pres">
      <dgm:prSet presAssocID="{88D3362F-2333-4AC5-B0E3-952C4D54FC68}" presName="hierRoot2" presStyleCnt="0">
        <dgm:presLayoutVars>
          <dgm:hierBranch val="init"/>
        </dgm:presLayoutVars>
      </dgm:prSet>
      <dgm:spPr/>
    </dgm:pt>
    <dgm:pt modelId="{AC565A9B-95D7-4FED-BDF5-140DF0AE693A}" type="pres">
      <dgm:prSet presAssocID="{88D3362F-2333-4AC5-B0E3-952C4D54FC68}" presName="rootComposite" presStyleCnt="0"/>
      <dgm:spPr/>
    </dgm:pt>
    <dgm:pt modelId="{148DB35C-BD51-4135-A906-60673EC6118B}" type="pres">
      <dgm:prSet presAssocID="{88D3362F-2333-4AC5-B0E3-952C4D54FC68}" presName="rootText" presStyleLbl="node2" presStyleIdx="1" presStyleCnt="5">
        <dgm:presLayoutVars>
          <dgm:chPref val="3"/>
        </dgm:presLayoutVars>
      </dgm:prSet>
      <dgm:spPr/>
    </dgm:pt>
    <dgm:pt modelId="{6990DAB1-AA1C-4CBB-8BFB-0C804A5C34D4}" type="pres">
      <dgm:prSet presAssocID="{88D3362F-2333-4AC5-B0E3-952C4D54FC68}" presName="rootConnector" presStyleLbl="node2" presStyleIdx="1" presStyleCnt="5"/>
      <dgm:spPr/>
    </dgm:pt>
    <dgm:pt modelId="{280D0FB7-2F39-4BD7-9554-0EAE4DFCEDFB}" type="pres">
      <dgm:prSet presAssocID="{88D3362F-2333-4AC5-B0E3-952C4D54FC68}" presName="hierChild4" presStyleCnt="0"/>
      <dgm:spPr/>
    </dgm:pt>
    <dgm:pt modelId="{0024BF57-1F25-4C56-9AA2-CD613090C944}" type="pres">
      <dgm:prSet presAssocID="{88D3362F-2333-4AC5-B0E3-952C4D54FC68}" presName="hierChild5" presStyleCnt="0"/>
      <dgm:spPr/>
    </dgm:pt>
    <dgm:pt modelId="{63A654D0-3DB7-4612-B4A0-EA0FF8601ACC}" type="pres">
      <dgm:prSet presAssocID="{1050D1C3-5144-42EA-B039-7AF3D4BFBEC7}" presName="Name37" presStyleLbl="parChTrans1D2" presStyleIdx="2" presStyleCnt="5"/>
      <dgm:spPr/>
    </dgm:pt>
    <dgm:pt modelId="{62025115-779C-4FB6-AC24-B2209F76D036}" type="pres">
      <dgm:prSet presAssocID="{FAD07BD6-B750-4453-B6AB-461B38000504}" presName="hierRoot2" presStyleCnt="0">
        <dgm:presLayoutVars>
          <dgm:hierBranch val="init"/>
        </dgm:presLayoutVars>
      </dgm:prSet>
      <dgm:spPr/>
    </dgm:pt>
    <dgm:pt modelId="{6193834E-82D4-4DF7-8BD7-AB5D02F5DA9B}" type="pres">
      <dgm:prSet presAssocID="{FAD07BD6-B750-4453-B6AB-461B38000504}" presName="rootComposite" presStyleCnt="0"/>
      <dgm:spPr/>
    </dgm:pt>
    <dgm:pt modelId="{71EA90A1-A177-4178-8DA5-02A561DD0A86}" type="pres">
      <dgm:prSet presAssocID="{FAD07BD6-B750-4453-B6AB-461B38000504}" presName="rootText" presStyleLbl="node2" presStyleIdx="2" presStyleCnt="5">
        <dgm:presLayoutVars>
          <dgm:chPref val="3"/>
        </dgm:presLayoutVars>
      </dgm:prSet>
      <dgm:spPr/>
    </dgm:pt>
    <dgm:pt modelId="{DBD3E2F8-F497-464F-9BE0-9C53E647C35F}" type="pres">
      <dgm:prSet presAssocID="{FAD07BD6-B750-4453-B6AB-461B38000504}" presName="rootConnector" presStyleLbl="node2" presStyleIdx="2" presStyleCnt="5"/>
      <dgm:spPr/>
    </dgm:pt>
    <dgm:pt modelId="{E4BD4C83-CCE4-4EB6-B2F0-8302E014B8F0}" type="pres">
      <dgm:prSet presAssocID="{FAD07BD6-B750-4453-B6AB-461B38000504}" presName="hierChild4" presStyleCnt="0"/>
      <dgm:spPr/>
    </dgm:pt>
    <dgm:pt modelId="{D0A708FC-EF47-4D4F-BF09-A30ADD95EF8C}" type="pres">
      <dgm:prSet presAssocID="{FAD07BD6-B750-4453-B6AB-461B38000504}" presName="hierChild5" presStyleCnt="0"/>
      <dgm:spPr/>
    </dgm:pt>
    <dgm:pt modelId="{957F6DE5-D3C2-44DD-A604-584D2B8AE117}" type="pres">
      <dgm:prSet presAssocID="{323F5600-B27D-47AD-9027-FC0C7B4B2FEF}" presName="Name37" presStyleLbl="parChTrans1D2" presStyleIdx="3" presStyleCnt="5"/>
      <dgm:spPr/>
    </dgm:pt>
    <dgm:pt modelId="{AE1DC473-2487-4865-B3F7-9905735D3BF4}" type="pres">
      <dgm:prSet presAssocID="{DA4BA401-A708-494F-807A-D531AFDB3F50}" presName="hierRoot2" presStyleCnt="0">
        <dgm:presLayoutVars>
          <dgm:hierBranch val="init"/>
        </dgm:presLayoutVars>
      </dgm:prSet>
      <dgm:spPr/>
    </dgm:pt>
    <dgm:pt modelId="{860803E5-5F8A-4704-BD1D-9829CFFCC1A0}" type="pres">
      <dgm:prSet presAssocID="{DA4BA401-A708-494F-807A-D531AFDB3F50}" presName="rootComposite" presStyleCnt="0"/>
      <dgm:spPr/>
    </dgm:pt>
    <dgm:pt modelId="{33752EE4-0AC8-44C0-A842-D8EB5ACC6A55}" type="pres">
      <dgm:prSet presAssocID="{DA4BA401-A708-494F-807A-D531AFDB3F50}" presName="rootText" presStyleLbl="node2" presStyleIdx="3" presStyleCnt="5">
        <dgm:presLayoutVars>
          <dgm:chPref val="3"/>
        </dgm:presLayoutVars>
      </dgm:prSet>
      <dgm:spPr/>
    </dgm:pt>
    <dgm:pt modelId="{6EDCDDB5-B9ED-4D83-B5C5-FF4A004E069C}" type="pres">
      <dgm:prSet presAssocID="{DA4BA401-A708-494F-807A-D531AFDB3F50}" presName="rootConnector" presStyleLbl="node2" presStyleIdx="3" presStyleCnt="5"/>
      <dgm:spPr/>
    </dgm:pt>
    <dgm:pt modelId="{F5DD3227-0DC8-4EE4-BE7E-6C61D80AAF70}" type="pres">
      <dgm:prSet presAssocID="{DA4BA401-A708-494F-807A-D531AFDB3F50}" presName="hierChild4" presStyleCnt="0"/>
      <dgm:spPr/>
    </dgm:pt>
    <dgm:pt modelId="{03A8B355-457C-401E-8470-49E10FBA0D23}" type="pres">
      <dgm:prSet presAssocID="{DA4BA401-A708-494F-807A-D531AFDB3F50}" presName="hierChild5" presStyleCnt="0"/>
      <dgm:spPr/>
    </dgm:pt>
    <dgm:pt modelId="{AB8C8013-C605-429C-AD59-EC8D4187C508}" type="pres">
      <dgm:prSet presAssocID="{05247F33-1C88-4923-9AB9-91498F1AA1DE}" presName="Name37" presStyleLbl="parChTrans1D2" presStyleIdx="4" presStyleCnt="5"/>
      <dgm:spPr/>
    </dgm:pt>
    <dgm:pt modelId="{E03CE7D0-A8E8-456F-B093-77FCA9D6144C}" type="pres">
      <dgm:prSet presAssocID="{E684A54B-476E-4FE6-9D45-82C77B172476}" presName="hierRoot2" presStyleCnt="0">
        <dgm:presLayoutVars>
          <dgm:hierBranch val="init"/>
        </dgm:presLayoutVars>
      </dgm:prSet>
      <dgm:spPr/>
    </dgm:pt>
    <dgm:pt modelId="{E5AEF756-4B3D-48AB-8054-A459615577EA}" type="pres">
      <dgm:prSet presAssocID="{E684A54B-476E-4FE6-9D45-82C77B172476}" presName="rootComposite" presStyleCnt="0"/>
      <dgm:spPr/>
    </dgm:pt>
    <dgm:pt modelId="{4C84DB45-C5C2-4122-B637-B8797AF1C0DB}" type="pres">
      <dgm:prSet presAssocID="{E684A54B-476E-4FE6-9D45-82C77B172476}" presName="rootText" presStyleLbl="node2" presStyleIdx="4" presStyleCnt="5">
        <dgm:presLayoutVars>
          <dgm:chPref val="3"/>
        </dgm:presLayoutVars>
      </dgm:prSet>
      <dgm:spPr/>
    </dgm:pt>
    <dgm:pt modelId="{0CF816BC-814B-4568-8BAA-E44DF063D3B9}" type="pres">
      <dgm:prSet presAssocID="{E684A54B-476E-4FE6-9D45-82C77B172476}" presName="rootConnector" presStyleLbl="node2" presStyleIdx="4" presStyleCnt="5"/>
      <dgm:spPr/>
    </dgm:pt>
    <dgm:pt modelId="{92F8D0F9-AE4C-40DB-A135-2A6501F375A4}" type="pres">
      <dgm:prSet presAssocID="{E684A54B-476E-4FE6-9D45-82C77B172476}" presName="hierChild4" presStyleCnt="0"/>
      <dgm:spPr/>
    </dgm:pt>
    <dgm:pt modelId="{B82ECE9D-307B-4333-8C3F-5939C5E6BA6C}" type="pres">
      <dgm:prSet presAssocID="{E684A54B-476E-4FE6-9D45-82C77B172476}" presName="hierChild5" presStyleCnt="0"/>
      <dgm:spPr/>
    </dgm:pt>
    <dgm:pt modelId="{D77F8D74-6C9E-4BEE-994C-A7A60896E8A7}" type="pres">
      <dgm:prSet presAssocID="{40D67D23-F366-47C9-B57E-B335D595A405}" presName="hierChild3" presStyleCnt="0"/>
      <dgm:spPr/>
    </dgm:pt>
  </dgm:ptLst>
  <dgm:cxnLst>
    <dgm:cxn modelId="{8C6C2F03-A94D-4E0B-9C16-1C30F1BAA3C1}" type="presOf" srcId="{0D1DD233-307B-4CA8-AD0B-2E79D76FB161}" destId="{74B99F68-94DE-4745-A3EC-1912CE70A0E3}" srcOrd="0" destOrd="0" presId="urn:microsoft.com/office/officeart/2005/8/layout/orgChart1"/>
    <dgm:cxn modelId="{4513F00A-BDF3-405D-A20D-693ACC7C960E}" type="presOf" srcId="{88D3362F-2333-4AC5-B0E3-952C4D54FC68}" destId="{148DB35C-BD51-4135-A906-60673EC6118B}" srcOrd="0" destOrd="0" presId="urn:microsoft.com/office/officeart/2005/8/layout/orgChart1"/>
    <dgm:cxn modelId="{EDAA0C16-0F5C-4F9F-9094-F1EAF10283C7}" srcId="{40D67D23-F366-47C9-B57E-B335D595A405}" destId="{FAD07BD6-B750-4453-B6AB-461B38000504}" srcOrd="2" destOrd="0" parTransId="{1050D1C3-5144-42EA-B039-7AF3D4BFBEC7}" sibTransId="{06065C02-7B0F-4948-BC89-9FD3D7EDE714}"/>
    <dgm:cxn modelId="{F303FA34-2894-4818-B313-E5E0114BE746}" type="presOf" srcId="{DA4BA401-A708-494F-807A-D531AFDB3F50}" destId="{33752EE4-0AC8-44C0-A842-D8EB5ACC6A55}" srcOrd="0" destOrd="0" presId="urn:microsoft.com/office/officeart/2005/8/layout/orgChart1"/>
    <dgm:cxn modelId="{81EEC45E-4934-4F4E-9E4A-8BDB89B27080}" type="presOf" srcId="{65F089A1-EC35-46A2-B90C-153D2755C464}" destId="{FE08024C-3FAE-49D4-9F00-0AAFD06F64D4}" srcOrd="1" destOrd="0" presId="urn:microsoft.com/office/officeart/2005/8/layout/orgChart1"/>
    <dgm:cxn modelId="{BFACF441-C515-4CF9-A867-5D9DD4FCC677}" type="presOf" srcId="{40D67D23-F366-47C9-B57E-B335D595A405}" destId="{92402DDB-5AD7-44EE-8A87-0D87925C6DE3}" srcOrd="1" destOrd="0" presId="urn:microsoft.com/office/officeart/2005/8/layout/orgChart1"/>
    <dgm:cxn modelId="{773C0864-B0E2-4ED9-931A-69F4E72E6C2A}" srcId="{40D67D23-F366-47C9-B57E-B335D595A405}" destId="{DA4BA401-A708-494F-807A-D531AFDB3F50}" srcOrd="3" destOrd="0" parTransId="{323F5600-B27D-47AD-9027-FC0C7B4B2FEF}" sibTransId="{6F88844C-116D-4968-9CA4-7E65BDD1CD51}"/>
    <dgm:cxn modelId="{2E1B5780-2349-4AD6-8E3C-5FF8DD66A850}" type="presOf" srcId="{E684A54B-476E-4FE6-9D45-82C77B172476}" destId="{0CF816BC-814B-4568-8BAA-E44DF063D3B9}" srcOrd="1" destOrd="0" presId="urn:microsoft.com/office/officeart/2005/8/layout/orgChart1"/>
    <dgm:cxn modelId="{0DC5C580-A7BC-4166-8080-BC9F5B40578F}" type="presOf" srcId="{FAD07BD6-B750-4453-B6AB-461B38000504}" destId="{71EA90A1-A177-4178-8DA5-02A561DD0A86}" srcOrd="0" destOrd="0" presId="urn:microsoft.com/office/officeart/2005/8/layout/orgChart1"/>
    <dgm:cxn modelId="{EE5A3A96-AADA-41E5-9A1E-FEE0E99CB44F}" type="presOf" srcId="{323F5600-B27D-47AD-9027-FC0C7B4B2FEF}" destId="{957F6DE5-D3C2-44DD-A604-584D2B8AE117}" srcOrd="0" destOrd="0" presId="urn:microsoft.com/office/officeart/2005/8/layout/orgChart1"/>
    <dgm:cxn modelId="{9CBE659D-5A4E-44FC-AB59-80360B4C318D}" type="presOf" srcId="{B94734AD-55B4-43D7-847D-8CADF32FACE5}" destId="{70957418-7468-4987-9B42-2E421F3142AD}" srcOrd="0" destOrd="0" presId="urn:microsoft.com/office/officeart/2005/8/layout/orgChart1"/>
    <dgm:cxn modelId="{CDA958A3-3055-4DDE-B252-5F06B5377D8F}" type="presOf" srcId="{65F089A1-EC35-46A2-B90C-153D2755C464}" destId="{05714BE0-8AE6-44B4-83B8-755D5A8CA2B2}" srcOrd="0" destOrd="0" presId="urn:microsoft.com/office/officeart/2005/8/layout/orgChart1"/>
    <dgm:cxn modelId="{E6567AA5-12C5-4B19-AB21-815E0080AB1E}" srcId="{40D67D23-F366-47C9-B57E-B335D595A405}" destId="{65F089A1-EC35-46A2-B90C-153D2755C464}" srcOrd="0" destOrd="0" parTransId="{B94734AD-55B4-43D7-847D-8CADF32FACE5}" sibTransId="{0CDD8A57-59BE-4F84-834E-DEBDFF59D9EC}"/>
    <dgm:cxn modelId="{3F7E3AA9-A8C1-4503-874B-A1E0E3BAFAC6}" type="presOf" srcId="{05247F33-1C88-4923-9AB9-91498F1AA1DE}" destId="{AB8C8013-C605-429C-AD59-EC8D4187C508}" srcOrd="0" destOrd="0" presId="urn:microsoft.com/office/officeart/2005/8/layout/orgChart1"/>
    <dgm:cxn modelId="{3CCFAEAA-18BD-439D-8A88-76B4118E1AFC}" type="presOf" srcId="{1050D1C3-5144-42EA-B039-7AF3D4BFBEC7}" destId="{63A654D0-3DB7-4612-B4A0-EA0FF8601ACC}" srcOrd="0" destOrd="0" presId="urn:microsoft.com/office/officeart/2005/8/layout/orgChart1"/>
    <dgm:cxn modelId="{3214AFAA-4531-4753-BBF9-F0CCE274ED58}" srcId="{0D1DD233-307B-4CA8-AD0B-2E79D76FB161}" destId="{40D67D23-F366-47C9-B57E-B335D595A405}" srcOrd="0" destOrd="0" parTransId="{FA9B6535-0D32-46D8-AF3E-98C24417812A}" sibTransId="{40403ED7-44F3-4B4B-BED0-55A6FD8EAEA0}"/>
    <dgm:cxn modelId="{A6C005C5-1A4B-4676-9C21-AFF247FF6759}" type="presOf" srcId="{FAD07BD6-B750-4453-B6AB-461B38000504}" destId="{DBD3E2F8-F497-464F-9BE0-9C53E647C35F}" srcOrd="1" destOrd="0" presId="urn:microsoft.com/office/officeart/2005/8/layout/orgChart1"/>
    <dgm:cxn modelId="{24ACE2C6-FC61-49DE-985F-0828D58BD15A}" srcId="{40D67D23-F366-47C9-B57E-B335D595A405}" destId="{E684A54B-476E-4FE6-9D45-82C77B172476}" srcOrd="4" destOrd="0" parTransId="{05247F33-1C88-4923-9AB9-91498F1AA1DE}" sibTransId="{42761A7A-9CEA-49D4-B200-36750A157014}"/>
    <dgm:cxn modelId="{34FE97CB-C99B-482A-83DF-0D7EA89DEB26}" type="presOf" srcId="{DA4BA401-A708-494F-807A-D531AFDB3F50}" destId="{6EDCDDB5-B9ED-4D83-B5C5-FF4A004E069C}" srcOrd="1" destOrd="0" presId="urn:microsoft.com/office/officeart/2005/8/layout/orgChart1"/>
    <dgm:cxn modelId="{60A600D8-D759-44DC-AE01-86FAEB17882D}" type="presOf" srcId="{40D67D23-F366-47C9-B57E-B335D595A405}" destId="{37BC9A7A-2AA4-45F9-A79F-4499650119D1}" srcOrd="0" destOrd="0" presId="urn:microsoft.com/office/officeart/2005/8/layout/orgChart1"/>
    <dgm:cxn modelId="{D28609DC-50AA-4E6E-A748-0188709AAE0D}" srcId="{40D67D23-F366-47C9-B57E-B335D595A405}" destId="{88D3362F-2333-4AC5-B0E3-952C4D54FC68}" srcOrd="1" destOrd="0" parTransId="{028DE89D-5A4A-4A08-BBE0-C362A1244E8C}" sibTransId="{D86944F6-99F1-4FAB-B330-7B7315E72614}"/>
    <dgm:cxn modelId="{C7CE39F1-E074-4D0B-878F-4F1D57D68BAD}" type="presOf" srcId="{88D3362F-2333-4AC5-B0E3-952C4D54FC68}" destId="{6990DAB1-AA1C-4CBB-8BFB-0C804A5C34D4}" srcOrd="1" destOrd="0" presId="urn:microsoft.com/office/officeart/2005/8/layout/orgChart1"/>
    <dgm:cxn modelId="{EDCD37F2-6B5E-4069-BF9F-C24CAA7DE1B8}" type="presOf" srcId="{E684A54B-476E-4FE6-9D45-82C77B172476}" destId="{4C84DB45-C5C2-4122-B637-B8797AF1C0DB}" srcOrd="0" destOrd="0" presId="urn:microsoft.com/office/officeart/2005/8/layout/orgChart1"/>
    <dgm:cxn modelId="{F1E5BAFE-97A0-4E59-BA8B-39FCB8D15705}" type="presOf" srcId="{028DE89D-5A4A-4A08-BBE0-C362A1244E8C}" destId="{71926E0F-B881-42EB-A114-7F3BA2919051}" srcOrd="0" destOrd="0" presId="urn:microsoft.com/office/officeart/2005/8/layout/orgChart1"/>
    <dgm:cxn modelId="{BE1CD758-9D18-4EA0-8880-28887531693A}" type="presParOf" srcId="{74B99F68-94DE-4745-A3EC-1912CE70A0E3}" destId="{1847D3F6-05A3-49CA-A015-FAC67E8D65B2}" srcOrd="0" destOrd="0" presId="urn:microsoft.com/office/officeart/2005/8/layout/orgChart1"/>
    <dgm:cxn modelId="{349F5DA4-A2D6-46FD-96C5-0549E5BB6028}" type="presParOf" srcId="{1847D3F6-05A3-49CA-A015-FAC67E8D65B2}" destId="{CF9EF1E1-4D00-4625-A781-41BAEA4CD494}" srcOrd="0" destOrd="0" presId="urn:microsoft.com/office/officeart/2005/8/layout/orgChart1"/>
    <dgm:cxn modelId="{2FCFE116-64E7-4920-AE15-8F5137EF3788}" type="presParOf" srcId="{CF9EF1E1-4D00-4625-A781-41BAEA4CD494}" destId="{37BC9A7A-2AA4-45F9-A79F-4499650119D1}" srcOrd="0" destOrd="0" presId="urn:microsoft.com/office/officeart/2005/8/layout/orgChart1"/>
    <dgm:cxn modelId="{D86E5843-7AFA-430C-9EEF-D4CA05D8104F}" type="presParOf" srcId="{CF9EF1E1-4D00-4625-A781-41BAEA4CD494}" destId="{92402DDB-5AD7-44EE-8A87-0D87925C6DE3}" srcOrd="1" destOrd="0" presId="urn:microsoft.com/office/officeart/2005/8/layout/orgChart1"/>
    <dgm:cxn modelId="{6D04A985-5A85-49AD-B9FE-705B4ED7879A}" type="presParOf" srcId="{1847D3F6-05A3-49CA-A015-FAC67E8D65B2}" destId="{22BDE354-97D7-4591-B396-0EE6C8965C1B}" srcOrd="1" destOrd="0" presId="urn:microsoft.com/office/officeart/2005/8/layout/orgChart1"/>
    <dgm:cxn modelId="{18998A5A-96DB-41DA-A932-DAE2FE4F4E7F}" type="presParOf" srcId="{22BDE354-97D7-4591-B396-0EE6C8965C1B}" destId="{70957418-7468-4987-9B42-2E421F3142AD}" srcOrd="0" destOrd="0" presId="urn:microsoft.com/office/officeart/2005/8/layout/orgChart1"/>
    <dgm:cxn modelId="{1B96F197-58EB-4DC6-BFF1-E27456AC6D62}" type="presParOf" srcId="{22BDE354-97D7-4591-B396-0EE6C8965C1B}" destId="{FD25D465-8CF9-4806-B57F-7BF059FA5D26}" srcOrd="1" destOrd="0" presId="urn:microsoft.com/office/officeart/2005/8/layout/orgChart1"/>
    <dgm:cxn modelId="{54D30566-51C2-4421-A5BE-F7B576B1F3FE}" type="presParOf" srcId="{FD25D465-8CF9-4806-B57F-7BF059FA5D26}" destId="{BECE0800-4989-4D6C-82A2-5F7276E8DCE0}" srcOrd="0" destOrd="0" presId="urn:microsoft.com/office/officeart/2005/8/layout/orgChart1"/>
    <dgm:cxn modelId="{7F79D9FF-4C7B-4172-AB8F-D86BDDA9A679}" type="presParOf" srcId="{BECE0800-4989-4D6C-82A2-5F7276E8DCE0}" destId="{05714BE0-8AE6-44B4-83B8-755D5A8CA2B2}" srcOrd="0" destOrd="0" presId="urn:microsoft.com/office/officeart/2005/8/layout/orgChart1"/>
    <dgm:cxn modelId="{E702A2AC-9F73-4633-83E0-1833665C1129}" type="presParOf" srcId="{BECE0800-4989-4D6C-82A2-5F7276E8DCE0}" destId="{FE08024C-3FAE-49D4-9F00-0AAFD06F64D4}" srcOrd="1" destOrd="0" presId="urn:microsoft.com/office/officeart/2005/8/layout/orgChart1"/>
    <dgm:cxn modelId="{B7F4A63E-2EF2-4906-8EBE-68373BF6D731}" type="presParOf" srcId="{FD25D465-8CF9-4806-B57F-7BF059FA5D26}" destId="{566189E2-55B9-449B-B46F-794AF6A45328}" srcOrd="1" destOrd="0" presId="urn:microsoft.com/office/officeart/2005/8/layout/orgChart1"/>
    <dgm:cxn modelId="{E8989C9A-EDCC-4325-8E10-CABE0A4BCBC2}" type="presParOf" srcId="{FD25D465-8CF9-4806-B57F-7BF059FA5D26}" destId="{CAD206C9-D070-4C3A-A041-433AFADB616C}" srcOrd="2" destOrd="0" presId="urn:microsoft.com/office/officeart/2005/8/layout/orgChart1"/>
    <dgm:cxn modelId="{06380A91-A591-4197-B069-D387223BDA11}" type="presParOf" srcId="{22BDE354-97D7-4591-B396-0EE6C8965C1B}" destId="{71926E0F-B881-42EB-A114-7F3BA2919051}" srcOrd="2" destOrd="0" presId="urn:microsoft.com/office/officeart/2005/8/layout/orgChart1"/>
    <dgm:cxn modelId="{DDFF2B4F-23F2-4B2E-B1F6-A54F84A1672D}" type="presParOf" srcId="{22BDE354-97D7-4591-B396-0EE6C8965C1B}" destId="{D89B2720-4A6C-4CEC-82A6-A2392C3E5869}" srcOrd="3" destOrd="0" presId="urn:microsoft.com/office/officeart/2005/8/layout/orgChart1"/>
    <dgm:cxn modelId="{A0EDAABD-24F4-4625-BF91-ED77F0EF3478}" type="presParOf" srcId="{D89B2720-4A6C-4CEC-82A6-A2392C3E5869}" destId="{AC565A9B-95D7-4FED-BDF5-140DF0AE693A}" srcOrd="0" destOrd="0" presId="urn:microsoft.com/office/officeart/2005/8/layout/orgChart1"/>
    <dgm:cxn modelId="{2C816605-AAA0-46D5-8908-F9194B03C096}" type="presParOf" srcId="{AC565A9B-95D7-4FED-BDF5-140DF0AE693A}" destId="{148DB35C-BD51-4135-A906-60673EC6118B}" srcOrd="0" destOrd="0" presId="urn:microsoft.com/office/officeart/2005/8/layout/orgChart1"/>
    <dgm:cxn modelId="{793796DB-7D37-4134-A937-EA4068248F5B}" type="presParOf" srcId="{AC565A9B-95D7-4FED-BDF5-140DF0AE693A}" destId="{6990DAB1-AA1C-4CBB-8BFB-0C804A5C34D4}" srcOrd="1" destOrd="0" presId="urn:microsoft.com/office/officeart/2005/8/layout/orgChart1"/>
    <dgm:cxn modelId="{D4F3A765-B7B7-4F2A-A81F-FC1DB27F88A1}" type="presParOf" srcId="{D89B2720-4A6C-4CEC-82A6-A2392C3E5869}" destId="{280D0FB7-2F39-4BD7-9554-0EAE4DFCEDFB}" srcOrd="1" destOrd="0" presId="urn:microsoft.com/office/officeart/2005/8/layout/orgChart1"/>
    <dgm:cxn modelId="{E5EB3BF5-8CEB-4E84-9265-6C16EFD75A73}" type="presParOf" srcId="{D89B2720-4A6C-4CEC-82A6-A2392C3E5869}" destId="{0024BF57-1F25-4C56-9AA2-CD613090C944}" srcOrd="2" destOrd="0" presId="urn:microsoft.com/office/officeart/2005/8/layout/orgChart1"/>
    <dgm:cxn modelId="{068C02F0-F903-4156-91A7-964FE9801A16}" type="presParOf" srcId="{22BDE354-97D7-4591-B396-0EE6C8965C1B}" destId="{63A654D0-3DB7-4612-B4A0-EA0FF8601ACC}" srcOrd="4" destOrd="0" presId="urn:microsoft.com/office/officeart/2005/8/layout/orgChart1"/>
    <dgm:cxn modelId="{0CC03100-F712-4A00-BBB2-A16863298339}" type="presParOf" srcId="{22BDE354-97D7-4591-B396-0EE6C8965C1B}" destId="{62025115-779C-4FB6-AC24-B2209F76D036}" srcOrd="5" destOrd="0" presId="urn:microsoft.com/office/officeart/2005/8/layout/orgChart1"/>
    <dgm:cxn modelId="{0FBD3D67-B57B-4270-9077-2432F40B2577}" type="presParOf" srcId="{62025115-779C-4FB6-AC24-B2209F76D036}" destId="{6193834E-82D4-4DF7-8BD7-AB5D02F5DA9B}" srcOrd="0" destOrd="0" presId="urn:microsoft.com/office/officeart/2005/8/layout/orgChart1"/>
    <dgm:cxn modelId="{CB70EFB2-67AF-4351-B57C-FA5F5BFE3C88}" type="presParOf" srcId="{6193834E-82D4-4DF7-8BD7-AB5D02F5DA9B}" destId="{71EA90A1-A177-4178-8DA5-02A561DD0A86}" srcOrd="0" destOrd="0" presId="urn:microsoft.com/office/officeart/2005/8/layout/orgChart1"/>
    <dgm:cxn modelId="{958F5CB1-0229-4A23-A00A-488AD864E31E}" type="presParOf" srcId="{6193834E-82D4-4DF7-8BD7-AB5D02F5DA9B}" destId="{DBD3E2F8-F497-464F-9BE0-9C53E647C35F}" srcOrd="1" destOrd="0" presId="urn:microsoft.com/office/officeart/2005/8/layout/orgChart1"/>
    <dgm:cxn modelId="{5FF994AA-9673-46CA-8F0E-3A58F968C00E}" type="presParOf" srcId="{62025115-779C-4FB6-AC24-B2209F76D036}" destId="{E4BD4C83-CCE4-4EB6-B2F0-8302E014B8F0}" srcOrd="1" destOrd="0" presId="urn:microsoft.com/office/officeart/2005/8/layout/orgChart1"/>
    <dgm:cxn modelId="{D6DA44C8-009E-44F7-8E70-0D2FEEDB1F39}" type="presParOf" srcId="{62025115-779C-4FB6-AC24-B2209F76D036}" destId="{D0A708FC-EF47-4D4F-BF09-A30ADD95EF8C}" srcOrd="2" destOrd="0" presId="urn:microsoft.com/office/officeart/2005/8/layout/orgChart1"/>
    <dgm:cxn modelId="{9036B2E9-F537-4349-8CDB-27FB6F91C440}" type="presParOf" srcId="{22BDE354-97D7-4591-B396-0EE6C8965C1B}" destId="{957F6DE5-D3C2-44DD-A604-584D2B8AE117}" srcOrd="6" destOrd="0" presId="urn:microsoft.com/office/officeart/2005/8/layout/orgChart1"/>
    <dgm:cxn modelId="{E220E7CF-AB6B-46BB-B377-4BF6A3A60043}" type="presParOf" srcId="{22BDE354-97D7-4591-B396-0EE6C8965C1B}" destId="{AE1DC473-2487-4865-B3F7-9905735D3BF4}" srcOrd="7" destOrd="0" presId="urn:microsoft.com/office/officeart/2005/8/layout/orgChart1"/>
    <dgm:cxn modelId="{BE9CA674-AF7A-4169-8FC0-38770C971EF4}" type="presParOf" srcId="{AE1DC473-2487-4865-B3F7-9905735D3BF4}" destId="{860803E5-5F8A-4704-BD1D-9829CFFCC1A0}" srcOrd="0" destOrd="0" presId="urn:microsoft.com/office/officeart/2005/8/layout/orgChart1"/>
    <dgm:cxn modelId="{C99F80A2-DDA8-4422-9F9A-96A2CC75A9D0}" type="presParOf" srcId="{860803E5-5F8A-4704-BD1D-9829CFFCC1A0}" destId="{33752EE4-0AC8-44C0-A842-D8EB5ACC6A55}" srcOrd="0" destOrd="0" presId="urn:microsoft.com/office/officeart/2005/8/layout/orgChart1"/>
    <dgm:cxn modelId="{2E4A4244-4C49-49EE-9F69-992FAC01B786}" type="presParOf" srcId="{860803E5-5F8A-4704-BD1D-9829CFFCC1A0}" destId="{6EDCDDB5-B9ED-4D83-B5C5-FF4A004E069C}" srcOrd="1" destOrd="0" presId="urn:microsoft.com/office/officeart/2005/8/layout/orgChart1"/>
    <dgm:cxn modelId="{28F81635-BB95-4713-81B4-4AED88954E47}" type="presParOf" srcId="{AE1DC473-2487-4865-B3F7-9905735D3BF4}" destId="{F5DD3227-0DC8-4EE4-BE7E-6C61D80AAF70}" srcOrd="1" destOrd="0" presId="urn:microsoft.com/office/officeart/2005/8/layout/orgChart1"/>
    <dgm:cxn modelId="{D95DC54C-B51E-40A9-8C91-A500B2AD62DC}" type="presParOf" srcId="{AE1DC473-2487-4865-B3F7-9905735D3BF4}" destId="{03A8B355-457C-401E-8470-49E10FBA0D23}" srcOrd="2" destOrd="0" presId="urn:microsoft.com/office/officeart/2005/8/layout/orgChart1"/>
    <dgm:cxn modelId="{93022C50-7655-477A-B921-1F3318922941}" type="presParOf" srcId="{22BDE354-97D7-4591-B396-0EE6C8965C1B}" destId="{AB8C8013-C605-429C-AD59-EC8D4187C508}" srcOrd="8" destOrd="0" presId="urn:microsoft.com/office/officeart/2005/8/layout/orgChart1"/>
    <dgm:cxn modelId="{8BDB8E66-33D0-4916-AA28-BA9DEBBCA11E}" type="presParOf" srcId="{22BDE354-97D7-4591-B396-0EE6C8965C1B}" destId="{E03CE7D0-A8E8-456F-B093-77FCA9D6144C}" srcOrd="9" destOrd="0" presId="urn:microsoft.com/office/officeart/2005/8/layout/orgChart1"/>
    <dgm:cxn modelId="{B6F4618E-44CF-40A0-A737-418F435C9C95}" type="presParOf" srcId="{E03CE7D0-A8E8-456F-B093-77FCA9D6144C}" destId="{E5AEF756-4B3D-48AB-8054-A459615577EA}" srcOrd="0" destOrd="0" presId="urn:microsoft.com/office/officeart/2005/8/layout/orgChart1"/>
    <dgm:cxn modelId="{84DD3F91-32AD-49C7-850E-C452BC8566A4}" type="presParOf" srcId="{E5AEF756-4B3D-48AB-8054-A459615577EA}" destId="{4C84DB45-C5C2-4122-B637-B8797AF1C0DB}" srcOrd="0" destOrd="0" presId="urn:microsoft.com/office/officeart/2005/8/layout/orgChart1"/>
    <dgm:cxn modelId="{89278D5A-1E51-4777-859B-234126CB7EB3}" type="presParOf" srcId="{E5AEF756-4B3D-48AB-8054-A459615577EA}" destId="{0CF816BC-814B-4568-8BAA-E44DF063D3B9}" srcOrd="1" destOrd="0" presId="urn:microsoft.com/office/officeart/2005/8/layout/orgChart1"/>
    <dgm:cxn modelId="{B51C947C-05A6-4102-A132-4BE7C1612FF5}" type="presParOf" srcId="{E03CE7D0-A8E8-456F-B093-77FCA9D6144C}" destId="{92F8D0F9-AE4C-40DB-A135-2A6501F375A4}" srcOrd="1" destOrd="0" presId="urn:microsoft.com/office/officeart/2005/8/layout/orgChart1"/>
    <dgm:cxn modelId="{0B43F3DA-EE62-432A-906A-D73650D2476E}" type="presParOf" srcId="{E03CE7D0-A8E8-456F-B093-77FCA9D6144C}" destId="{B82ECE9D-307B-4333-8C3F-5939C5E6BA6C}" srcOrd="2" destOrd="0" presId="urn:microsoft.com/office/officeart/2005/8/layout/orgChart1"/>
    <dgm:cxn modelId="{7FC1C2FC-E758-4DF7-9A33-7B9C0E500687}" type="presParOf" srcId="{1847D3F6-05A3-49CA-A015-FAC67E8D65B2}" destId="{D77F8D74-6C9E-4BEE-994C-A7A60896E8A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C8013-C605-429C-AD59-EC8D4187C508}">
      <dsp:nvSpPr>
        <dsp:cNvPr id="0" name=""/>
        <dsp:cNvSpPr/>
      </dsp:nvSpPr>
      <dsp:spPr>
        <a:xfrm>
          <a:off x="5053781" y="1241523"/>
          <a:ext cx="4187691" cy="363394"/>
        </a:xfrm>
        <a:custGeom>
          <a:avLst/>
          <a:gdLst/>
          <a:ahLst/>
          <a:cxnLst/>
          <a:rect l="0" t="0" r="0" b="0"/>
          <a:pathLst>
            <a:path>
              <a:moveTo>
                <a:pt x="0" y="0"/>
              </a:moveTo>
              <a:lnTo>
                <a:pt x="0" y="181697"/>
              </a:lnTo>
              <a:lnTo>
                <a:pt x="4187691" y="181697"/>
              </a:lnTo>
              <a:lnTo>
                <a:pt x="4187691" y="363394"/>
              </a:lnTo>
            </a:path>
          </a:pathLst>
        </a:custGeom>
        <a:noFill/>
        <a:ln w="15875" cap="rnd" cmpd="sng" algn="ctr">
          <a:solidFill>
            <a:schemeClr val="accent2">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57F6DE5-D3C2-44DD-A604-584D2B8AE117}">
      <dsp:nvSpPr>
        <dsp:cNvPr id="0" name=""/>
        <dsp:cNvSpPr/>
      </dsp:nvSpPr>
      <dsp:spPr>
        <a:xfrm>
          <a:off x="5053781" y="1241523"/>
          <a:ext cx="2093845" cy="363394"/>
        </a:xfrm>
        <a:custGeom>
          <a:avLst/>
          <a:gdLst/>
          <a:ahLst/>
          <a:cxnLst/>
          <a:rect l="0" t="0" r="0" b="0"/>
          <a:pathLst>
            <a:path>
              <a:moveTo>
                <a:pt x="0" y="0"/>
              </a:moveTo>
              <a:lnTo>
                <a:pt x="0" y="181697"/>
              </a:lnTo>
              <a:lnTo>
                <a:pt x="2093845" y="181697"/>
              </a:lnTo>
              <a:lnTo>
                <a:pt x="2093845" y="363394"/>
              </a:lnTo>
            </a:path>
          </a:pathLst>
        </a:custGeom>
        <a:noFill/>
        <a:ln w="15875" cap="rnd" cmpd="sng" algn="ctr">
          <a:solidFill>
            <a:schemeClr val="accent2">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3A654D0-3DB7-4612-B4A0-EA0FF8601ACC}">
      <dsp:nvSpPr>
        <dsp:cNvPr id="0" name=""/>
        <dsp:cNvSpPr/>
      </dsp:nvSpPr>
      <dsp:spPr>
        <a:xfrm>
          <a:off x="5008061" y="1241523"/>
          <a:ext cx="91440" cy="363394"/>
        </a:xfrm>
        <a:custGeom>
          <a:avLst/>
          <a:gdLst/>
          <a:ahLst/>
          <a:cxnLst/>
          <a:rect l="0" t="0" r="0" b="0"/>
          <a:pathLst>
            <a:path>
              <a:moveTo>
                <a:pt x="45720" y="0"/>
              </a:moveTo>
              <a:lnTo>
                <a:pt x="45720" y="363394"/>
              </a:lnTo>
            </a:path>
          </a:pathLst>
        </a:custGeom>
        <a:noFill/>
        <a:ln w="15875" cap="rnd" cmpd="sng" algn="ctr">
          <a:solidFill>
            <a:schemeClr val="accent2">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1926E0F-B881-42EB-A114-7F3BA2919051}">
      <dsp:nvSpPr>
        <dsp:cNvPr id="0" name=""/>
        <dsp:cNvSpPr/>
      </dsp:nvSpPr>
      <dsp:spPr>
        <a:xfrm>
          <a:off x="2959935" y="1241523"/>
          <a:ext cx="2093845" cy="363394"/>
        </a:xfrm>
        <a:custGeom>
          <a:avLst/>
          <a:gdLst/>
          <a:ahLst/>
          <a:cxnLst/>
          <a:rect l="0" t="0" r="0" b="0"/>
          <a:pathLst>
            <a:path>
              <a:moveTo>
                <a:pt x="2093845" y="0"/>
              </a:moveTo>
              <a:lnTo>
                <a:pt x="2093845" y="181697"/>
              </a:lnTo>
              <a:lnTo>
                <a:pt x="0" y="181697"/>
              </a:lnTo>
              <a:lnTo>
                <a:pt x="0" y="363394"/>
              </a:lnTo>
            </a:path>
          </a:pathLst>
        </a:custGeom>
        <a:noFill/>
        <a:ln w="15875" cap="rnd" cmpd="sng" algn="ctr">
          <a:solidFill>
            <a:schemeClr val="accent2">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0957418-7468-4987-9B42-2E421F3142AD}">
      <dsp:nvSpPr>
        <dsp:cNvPr id="0" name=""/>
        <dsp:cNvSpPr/>
      </dsp:nvSpPr>
      <dsp:spPr>
        <a:xfrm>
          <a:off x="866089" y="1241523"/>
          <a:ext cx="4187691" cy="363394"/>
        </a:xfrm>
        <a:custGeom>
          <a:avLst/>
          <a:gdLst/>
          <a:ahLst/>
          <a:cxnLst/>
          <a:rect l="0" t="0" r="0" b="0"/>
          <a:pathLst>
            <a:path>
              <a:moveTo>
                <a:pt x="4187691" y="0"/>
              </a:moveTo>
              <a:lnTo>
                <a:pt x="4187691" y="181697"/>
              </a:lnTo>
              <a:lnTo>
                <a:pt x="0" y="181697"/>
              </a:lnTo>
              <a:lnTo>
                <a:pt x="0" y="363394"/>
              </a:lnTo>
            </a:path>
          </a:pathLst>
        </a:custGeom>
        <a:noFill/>
        <a:ln w="15875" cap="rnd" cmpd="sng" algn="ctr">
          <a:solidFill>
            <a:schemeClr val="accent2">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7BC9A7A-2AA4-45F9-A79F-4499650119D1}">
      <dsp:nvSpPr>
        <dsp:cNvPr id="0" name=""/>
        <dsp:cNvSpPr/>
      </dsp:nvSpPr>
      <dsp:spPr>
        <a:xfrm>
          <a:off x="4188555" y="376298"/>
          <a:ext cx="1730451" cy="865225"/>
        </a:xfrm>
        <a:prstGeom prst="rect">
          <a:avLst/>
        </a:prstGeom>
        <a:gradFill rotWithShape="0">
          <a:gsLst>
            <a:gs pos="0">
              <a:schemeClr val="accent2">
                <a:shade val="80000"/>
                <a:hueOff val="0"/>
                <a:satOff val="0"/>
                <a:lumOff val="0"/>
                <a:alphaOff val="0"/>
                <a:tint val="96000"/>
                <a:lumMod val="104000"/>
              </a:schemeClr>
            </a:gs>
            <a:gs pos="100000">
              <a:schemeClr val="accent2">
                <a:shade val="80000"/>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Types of Decoders</a:t>
          </a:r>
          <a:endParaRPr lang="en-IN" sz="2000" b="1" kern="1200" dirty="0"/>
        </a:p>
      </dsp:txBody>
      <dsp:txXfrm>
        <a:off x="4188555" y="376298"/>
        <a:ext cx="1730451" cy="865225"/>
      </dsp:txXfrm>
    </dsp:sp>
    <dsp:sp modelId="{05714BE0-8AE6-44B4-83B8-755D5A8CA2B2}">
      <dsp:nvSpPr>
        <dsp:cNvPr id="0" name=""/>
        <dsp:cNvSpPr/>
      </dsp:nvSpPr>
      <dsp:spPr>
        <a:xfrm>
          <a:off x="863" y="1604918"/>
          <a:ext cx="1730451" cy="865225"/>
        </a:xfrm>
        <a:prstGeom prst="rect">
          <a:avLst/>
        </a:prstGeom>
        <a:gradFill rotWithShape="0">
          <a:gsLst>
            <a:gs pos="0">
              <a:schemeClr val="accent2">
                <a:tint val="99000"/>
                <a:hueOff val="0"/>
                <a:satOff val="0"/>
                <a:lumOff val="0"/>
                <a:alphaOff val="0"/>
                <a:tint val="96000"/>
                <a:lumMod val="104000"/>
              </a:schemeClr>
            </a:gs>
            <a:gs pos="100000">
              <a:schemeClr val="accent2">
                <a:tint val="99000"/>
                <a:hueOff val="0"/>
                <a:satOff val="0"/>
                <a:lumOff val="0"/>
                <a:alphaOff val="0"/>
                <a:shade val="90000"/>
                <a:lumMod val="9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a:t>low-power decoder</a:t>
          </a:r>
          <a:endParaRPr lang="en-IN" sz="2000" b="1" kern="1200"/>
        </a:p>
      </dsp:txBody>
      <dsp:txXfrm>
        <a:off x="863" y="1604918"/>
        <a:ext cx="1730451" cy="865225"/>
      </dsp:txXfrm>
    </dsp:sp>
    <dsp:sp modelId="{148DB35C-BD51-4135-A906-60673EC6118B}">
      <dsp:nvSpPr>
        <dsp:cNvPr id="0" name=""/>
        <dsp:cNvSpPr/>
      </dsp:nvSpPr>
      <dsp:spPr>
        <a:xfrm>
          <a:off x="2094709" y="1604918"/>
          <a:ext cx="1730451" cy="865225"/>
        </a:xfrm>
        <a:prstGeom prst="rect">
          <a:avLst/>
        </a:prstGeom>
        <a:gradFill rotWithShape="0">
          <a:gsLst>
            <a:gs pos="0">
              <a:schemeClr val="accent2">
                <a:tint val="99000"/>
                <a:hueOff val="0"/>
                <a:satOff val="0"/>
                <a:lumOff val="0"/>
                <a:alphaOff val="0"/>
                <a:tint val="96000"/>
                <a:lumMod val="104000"/>
              </a:schemeClr>
            </a:gs>
            <a:gs pos="100000">
              <a:schemeClr val="accent2">
                <a:tint val="99000"/>
                <a:hueOff val="0"/>
                <a:satOff val="0"/>
                <a:lumOff val="0"/>
                <a:alphaOff val="0"/>
                <a:shade val="90000"/>
                <a:lumMod val="9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a:t>Binary decoders</a:t>
          </a:r>
          <a:endParaRPr lang="en-IN" sz="2000" b="1" kern="1200"/>
        </a:p>
      </dsp:txBody>
      <dsp:txXfrm>
        <a:off x="2094709" y="1604918"/>
        <a:ext cx="1730451" cy="865225"/>
      </dsp:txXfrm>
    </dsp:sp>
    <dsp:sp modelId="{71EA90A1-A177-4178-8DA5-02A561DD0A86}">
      <dsp:nvSpPr>
        <dsp:cNvPr id="0" name=""/>
        <dsp:cNvSpPr/>
      </dsp:nvSpPr>
      <dsp:spPr>
        <a:xfrm>
          <a:off x="4188555" y="1604918"/>
          <a:ext cx="1730451" cy="865225"/>
        </a:xfrm>
        <a:prstGeom prst="rect">
          <a:avLst/>
        </a:prstGeom>
        <a:gradFill rotWithShape="0">
          <a:gsLst>
            <a:gs pos="0">
              <a:schemeClr val="accent2">
                <a:tint val="99000"/>
                <a:hueOff val="0"/>
                <a:satOff val="0"/>
                <a:lumOff val="0"/>
                <a:alphaOff val="0"/>
                <a:tint val="96000"/>
                <a:lumMod val="104000"/>
              </a:schemeClr>
            </a:gs>
            <a:gs pos="100000">
              <a:schemeClr val="accent2">
                <a:tint val="99000"/>
                <a:hueOff val="0"/>
                <a:satOff val="0"/>
                <a:lumOff val="0"/>
                <a:alphaOff val="0"/>
                <a:shade val="90000"/>
                <a:lumMod val="9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a:t>Line decoders</a:t>
          </a:r>
          <a:endParaRPr lang="en-IN" sz="2000" b="1" kern="1200"/>
        </a:p>
      </dsp:txBody>
      <dsp:txXfrm>
        <a:off x="4188555" y="1604918"/>
        <a:ext cx="1730451" cy="865225"/>
      </dsp:txXfrm>
    </dsp:sp>
    <dsp:sp modelId="{33752EE4-0AC8-44C0-A842-D8EB5ACC6A55}">
      <dsp:nvSpPr>
        <dsp:cNvPr id="0" name=""/>
        <dsp:cNvSpPr/>
      </dsp:nvSpPr>
      <dsp:spPr>
        <a:xfrm>
          <a:off x="6282401" y="1604918"/>
          <a:ext cx="1730451" cy="865225"/>
        </a:xfrm>
        <a:prstGeom prst="rect">
          <a:avLst/>
        </a:prstGeom>
        <a:gradFill rotWithShape="0">
          <a:gsLst>
            <a:gs pos="0">
              <a:schemeClr val="accent2">
                <a:tint val="99000"/>
                <a:hueOff val="0"/>
                <a:satOff val="0"/>
                <a:lumOff val="0"/>
                <a:alphaOff val="0"/>
                <a:tint val="96000"/>
                <a:lumMod val="104000"/>
              </a:schemeClr>
            </a:gs>
            <a:gs pos="100000">
              <a:schemeClr val="accent2">
                <a:tint val="99000"/>
                <a:hueOff val="0"/>
                <a:satOff val="0"/>
                <a:lumOff val="0"/>
                <a:alphaOff val="0"/>
                <a:shade val="90000"/>
                <a:lumMod val="9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a:t>Memory address decoders</a:t>
          </a:r>
          <a:endParaRPr lang="en-IN" sz="2000" b="1" kern="1200"/>
        </a:p>
      </dsp:txBody>
      <dsp:txXfrm>
        <a:off x="6282401" y="1604918"/>
        <a:ext cx="1730451" cy="865225"/>
      </dsp:txXfrm>
    </dsp:sp>
    <dsp:sp modelId="{4C84DB45-C5C2-4122-B637-B8797AF1C0DB}">
      <dsp:nvSpPr>
        <dsp:cNvPr id="0" name=""/>
        <dsp:cNvSpPr/>
      </dsp:nvSpPr>
      <dsp:spPr>
        <a:xfrm>
          <a:off x="8376247" y="1604918"/>
          <a:ext cx="1730451" cy="865225"/>
        </a:xfrm>
        <a:prstGeom prst="rect">
          <a:avLst/>
        </a:prstGeom>
        <a:gradFill rotWithShape="0">
          <a:gsLst>
            <a:gs pos="0">
              <a:schemeClr val="accent2">
                <a:tint val="99000"/>
                <a:hueOff val="0"/>
                <a:satOff val="0"/>
                <a:lumOff val="0"/>
                <a:alphaOff val="0"/>
                <a:tint val="96000"/>
                <a:lumMod val="104000"/>
              </a:schemeClr>
            </a:gs>
            <a:gs pos="100000">
              <a:schemeClr val="accent2">
                <a:tint val="99000"/>
                <a:hueOff val="0"/>
                <a:satOff val="0"/>
                <a:lumOff val="0"/>
                <a:alphaOff val="0"/>
                <a:shade val="90000"/>
                <a:lumMod val="9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i="0" kern="1200"/>
            <a:t>Priority decoders</a:t>
          </a:r>
          <a:endParaRPr lang="en-IN" sz="2000" b="1" kern="1200"/>
        </a:p>
      </dsp:txBody>
      <dsp:txXfrm>
        <a:off x="8376247" y="1604918"/>
        <a:ext cx="1730451" cy="8652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exels.com/photo/7245159/"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4" name="Picture 10">
            <a:extLst>
              <a:ext uri="{FF2B5EF4-FFF2-40B4-BE49-F238E27FC236}">
                <a16:creationId xmlns:a16="http://schemas.microsoft.com/office/drawing/2014/main" id="{29BBDD9C-5D9B-98BB-440F-D6C95D832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105" y="2005185"/>
            <a:ext cx="3101790" cy="31017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ANNAMACHARYA INSTITUTE OF TECHNOLOGY &amp; SCIENCES">
            <a:extLst>
              <a:ext uri="{FF2B5EF4-FFF2-40B4-BE49-F238E27FC236}">
                <a16:creationId xmlns:a16="http://schemas.microsoft.com/office/drawing/2014/main" id="{5A631BC0-EDCF-100A-B695-499CE59C62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8107"/>
          <a:stretch/>
        </p:blipFill>
        <p:spPr bwMode="auto">
          <a:xfrm>
            <a:off x="43765" y="235712"/>
            <a:ext cx="1439595" cy="14305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ANNAMACHARYA INSTITUTE OF TECHNOLOGY &amp; SCIENCES">
            <a:extLst>
              <a:ext uri="{FF2B5EF4-FFF2-40B4-BE49-F238E27FC236}">
                <a16:creationId xmlns:a16="http://schemas.microsoft.com/office/drawing/2014/main" id="{28967B44-9BAC-2A7B-8EF3-C3E6E80A41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085"/>
          <a:stretch/>
        </p:blipFill>
        <p:spPr bwMode="auto">
          <a:xfrm>
            <a:off x="10342879" y="245872"/>
            <a:ext cx="1805353" cy="14305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ANNAMACHARYA INSTITUTE OF TECHNOLOGY &amp; SCIENCES">
            <a:extLst>
              <a:ext uri="{FF2B5EF4-FFF2-40B4-BE49-F238E27FC236}">
                <a16:creationId xmlns:a16="http://schemas.microsoft.com/office/drawing/2014/main" id="{BB547170-7FC7-E55C-62AC-6849B2636565}"/>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11919" r="15309"/>
          <a:stretch/>
        </p:blipFill>
        <p:spPr bwMode="auto">
          <a:xfrm>
            <a:off x="1483360" y="229732"/>
            <a:ext cx="8808720" cy="14305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0D2FC13-4A05-8E1B-F700-920AE9378E5A}"/>
              </a:ext>
            </a:extLst>
          </p:cNvPr>
          <p:cNvSpPr txBox="1"/>
          <p:nvPr/>
        </p:nvSpPr>
        <p:spPr>
          <a:xfrm>
            <a:off x="475129" y="3836004"/>
            <a:ext cx="2976283"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BATCH 12</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87B8BA-04F9-06C2-99AA-7165CB5D6EB2}"/>
              </a:ext>
            </a:extLst>
          </p:cNvPr>
          <p:cNvSpPr txBox="1"/>
          <p:nvPr/>
        </p:nvSpPr>
        <p:spPr>
          <a:xfrm>
            <a:off x="763562" y="4817771"/>
            <a:ext cx="4543544" cy="923330"/>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S. </a:t>
            </a:r>
            <a:r>
              <a:rPr lang="en-IN" dirty="0" err="1">
                <a:solidFill>
                  <a:schemeClr val="tx1"/>
                </a:solidFill>
                <a:latin typeface="Times New Roman" panose="02020603050405020304" pitchFamily="18" charset="0"/>
                <a:cs typeface="Times New Roman" panose="02020603050405020304" pitchFamily="18" charset="0"/>
              </a:rPr>
              <a:t>Thufeluddin</a:t>
            </a:r>
            <a:r>
              <a:rPr lang="en-IN" dirty="0">
                <a:solidFill>
                  <a:schemeClr val="tx1"/>
                </a:solidFill>
                <a:latin typeface="Times New Roman" panose="02020603050405020304" pitchFamily="18" charset="0"/>
                <a:cs typeface="Times New Roman" panose="02020603050405020304" pitchFamily="18" charset="0"/>
              </a:rPr>
              <a:t>  	(21HM5A0418)</a:t>
            </a:r>
          </a:p>
          <a:p>
            <a:r>
              <a:rPr lang="en-IN" dirty="0">
                <a:solidFill>
                  <a:schemeClr val="tx1"/>
                </a:solidFill>
                <a:latin typeface="Times New Roman" panose="02020603050405020304" pitchFamily="18" charset="0"/>
                <a:cs typeface="Times New Roman" panose="02020603050405020304" pitchFamily="18" charset="0"/>
              </a:rPr>
              <a:t>P. Bhaskar Reddy 	(20HM1A0451)</a:t>
            </a:r>
          </a:p>
          <a:p>
            <a:r>
              <a:rPr lang="en-IN" dirty="0">
                <a:solidFill>
                  <a:schemeClr val="tx1"/>
                </a:solidFill>
                <a:latin typeface="Times New Roman" panose="02020603050405020304" pitchFamily="18" charset="0"/>
                <a:cs typeface="Times New Roman" panose="02020603050405020304" pitchFamily="18" charset="0"/>
              </a:rPr>
              <a:t>S. Sohail 		(21HM1A0416)</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6F1387-EE93-3EFD-7D9C-9D4F913EADF3}"/>
              </a:ext>
            </a:extLst>
          </p:cNvPr>
          <p:cNvSpPr txBox="1"/>
          <p:nvPr/>
        </p:nvSpPr>
        <p:spPr>
          <a:xfrm>
            <a:off x="8740587" y="4633105"/>
            <a:ext cx="2779059" cy="1001236"/>
          </a:xfrm>
          <a:prstGeom prst="rect">
            <a:avLst/>
          </a:prstGeom>
          <a:noFill/>
        </p:spPr>
        <p:txBody>
          <a:bodyPr wrap="square">
            <a:spAutoFit/>
          </a:bodyPr>
          <a:lstStyle/>
          <a:p>
            <a:pPr marL="36900" indent="0">
              <a:lnSpc>
                <a:spcPct val="150000"/>
              </a:lnSpc>
              <a:buNone/>
            </a:pPr>
            <a:r>
              <a:rPr lang="en-IN" dirty="0">
                <a:latin typeface="Times New Roman" panose="02020603050405020304" pitchFamily="18" charset="0"/>
                <a:cs typeface="Times New Roman" panose="02020603050405020304" pitchFamily="18" charset="0"/>
              </a:rPr>
              <a:t>Under Guidance of:</a:t>
            </a:r>
          </a:p>
          <a:p>
            <a:pPr marL="36900" indent="0">
              <a:lnSpc>
                <a:spcPct val="150000"/>
              </a:lnSpc>
              <a:buNone/>
            </a:pPr>
            <a:r>
              <a:rPr lang="en-IN" sz="2400" b="1" dirty="0">
                <a:solidFill>
                  <a:schemeClr val="tx1"/>
                </a:solidFill>
                <a:latin typeface="Times New Roman" panose="02020603050405020304" pitchFamily="18" charset="0"/>
                <a:cs typeface="Times New Roman" panose="02020603050405020304" pitchFamily="18" charset="0"/>
              </a:rPr>
              <a:t>S. Saleem (PhD)</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DD3B-4D18-FFEB-8DF5-082B9728B4A2}"/>
              </a:ext>
            </a:extLst>
          </p:cNvPr>
          <p:cNvSpPr>
            <a:spLocks noGrp="1"/>
          </p:cNvSpPr>
          <p:nvPr>
            <p:ph type="title"/>
          </p:nvPr>
        </p:nvSpPr>
        <p:spPr>
          <a:xfrm>
            <a:off x="3881566" y="582705"/>
            <a:ext cx="4428868" cy="1257300"/>
          </a:xfrm>
        </p:spPr>
        <p:txBody>
          <a:bodyPr>
            <a:noAutofit/>
          </a:bodyPr>
          <a:lstStyle/>
          <a:p>
            <a:r>
              <a:rPr lang="en-IN" sz="7000" b="1" dirty="0"/>
              <a:t>References</a:t>
            </a:r>
          </a:p>
        </p:txBody>
      </p:sp>
      <p:sp>
        <p:nvSpPr>
          <p:cNvPr id="3" name="Content Placeholder 2">
            <a:extLst>
              <a:ext uri="{FF2B5EF4-FFF2-40B4-BE49-F238E27FC236}">
                <a16:creationId xmlns:a16="http://schemas.microsoft.com/office/drawing/2014/main" id="{462117F3-2655-90C7-4582-D5EAEFE2F026}"/>
              </a:ext>
            </a:extLst>
          </p:cNvPr>
          <p:cNvSpPr>
            <a:spLocks noGrp="1"/>
          </p:cNvSpPr>
          <p:nvPr>
            <p:ph idx="1"/>
          </p:nvPr>
        </p:nvSpPr>
        <p:spPr>
          <a:xfrm>
            <a:off x="413028" y="2366581"/>
            <a:ext cx="11365943" cy="3908714"/>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K Yano, et al., 1990 A 3.8-ns CMOS 16x16-b multiplier using complementary pass transistor Logic IEEE Journal of Solid-State Circuits, vol. 25 pp 388-393 </a:t>
            </a:r>
          </a:p>
          <a:p>
            <a:r>
              <a:rPr lang="en-IN" sz="2000" dirty="0">
                <a:solidFill>
                  <a:schemeClr val="tx1"/>
                </a:solidFill>
                <a:latin typeface="Times New Roman" panose="02020603050405020304" pitchFamily="18" charset="0"/>
                <a:cs typeface="Times New Roman" panose="02020603050405020304" pitchFamily="18" charset="0"/>
              </a:rPr>
              <a:t>D </a:t>
            </a:r>
            <a:r>
              <a:rPr lang="en-IN" sz="2000" dirty="0" err="1">
                <a:solidFill>
                  <a:schemeClr val="tx1"/>
                </a:solidFill>
                <a:latin typeface="Times New Roman" panose="02020603050405020304" pitchFamily="18" charset="0"/>
                <a:cs typeface="Times New Roman" panose="02020603050405020304" pitchFamily="18" charset="0"/>
              </a:rPr>
              <a:t>Balobas</a:t>
            </a:r>
            <a:r>
              <a:rPr lang="en-IN" sz="2000" dirty="0">
                <a:solidFill>
                  <a:schemeClr val="tx1"/>
                </a:solidFill>
                <a:latin typeface="Times New Roman" panose="02020603050405020304" pitchFamily="18" charset="0"/>
                <a:cs typeface="Times New Roman" panose="02020603050405020304" pitchFamily="18" charset="0"/>
              </a:rPr>
              <a:t> and N </a:t>
            </a:r>
            <a:r>
              <a:rPr lang="en-IN" sz="2000" dirty="0" err="1">
                <a:solidFill>
                  <a:schemeClr val="tx1"/>
                </a:solidFill>
                <a:latin typeface="Times New Roman" panose="02020603050405020304" pitchFamily="18" charset="0"/>
                <a:cs typeface="Times New Roman" panose="02020603050405020304" pitchFamily="18" charset="0"/>
              </a:rPr>
              <a:t>Konofaos</a:t>
            </a:r>
            <a:r>
              <a:rPr lang="en-IN" sz="2000" dirty="0">
                <a:solidFill>
                  <a:schemeClr val="tx1"/>
                </a:solidFill>
                <a:latin typeface="Times New Roman" panose="02020603050405020304" pitchFamily="18" charset="0"/>
                <a:cs typeface="Times New Roman" panose="02020603050405020304" pitchFamily="18" charset="0"/>
              </a:rPr>
              <a:t> 2017 Design of Low- Power High-Performance 2–4 and 4–16 Mixed-Logic Line Decoders IEEE Transactions- Circuits Systems II Express Briefs, vol. 64 no. 2 pp 176-180 </a:t>
            </a:r>
          </a:p>
          <a:p>
            <a:r>
              <a:rPr lang="en-IN" sz="2000" dirty="0">
                <a:solidFill>
                  <a:schemeClr val="tx1"/>
                </a:solidFill>
                <a:latin typeface="Times New Roman" panose="02020603050405020304" pitchFamily="18" charset="0"/>
                <a:cs typeface="Times New Roman" panose="02020603050405020304" pitchFamily="18" charset="0"/>
              </a:rPr>
              <a:t> S Meena, J A Jacob, M </a:t>
            </a:r>
            <a:r>
              <a:rPr lang="en-IN" sz="2000" dirty="0" err="1">
                <a:solidFill>
                  <a:schemeClr val="tx1"/>
                </a:solidFill>
                <a:latin typeface="Times New Roman" panose="02020603050405020304" pitchFamily="18" charset="0"/>
                <a:cs typeface="Times New Roman" panose="02020603050405020304" pitchFamily="18" charset="0"/>
              </a:rPr>
              <a:t>Poornalakshmi</a:t>
            </a:r>
            <a:r>
              <a:rPr lang="en-IN" sz="2000" dirty="0">
                <a:solidFill>
                  <a:schemeClr val="tx1"/>
                </a:solidFill>
                <a:latin typeface="Times New Roman" panose="02020603050405020304" pitchFamily="18" charset="0"/>
                <a:cs typeface="Times New Roman" panose="02020603050405020304" pitchFamily="18" charset="0"/>
              </a:rPr>
              <a:t> and S </a:t>
            </a:r>
            <a:r>
              <a:rPr lang="en-IN" sz="2000" dirty="0" err="1">
                <a:solidFill>
                  <a:schemeClr val="tx1"/>
                </a:solidFill>
                <a:latin typeface="Times New Roman" panose="02020603050405020304" pitchFamily="18" charset="0"/>
                <a:cs typeface="Times New Roman" panose="02020603050405020304" pitchFamily="18" charset="0"/>
              </a:rPr>
              <a:t>Preyanga</a:t>
            </a:r>
            <a:r>
              <a:rPr lang="en-IN" sz="2000" dirty="0">
                <a:solidFill>
                  <a:schemeClr val="tx1"/>
                </a:solidFill>
                <a:latin typeface="Times New Roman" panose="02020603050405020304" pitchFamily="18" charset="0"/>
                <a:cs typeface="Times New Roman" panose="02020603050405020304" pitchFamily="18" charset="0"/>
              </a:rPr>
              <a:t> 2018 Design of Low Power, Area Efficient 2–4 Mixed Logic Line Decoder International Conference of Electronics, Communication and Aerospace Technology (ICECA), Coimbatore pp 1536-1540</a:t>
            </a:r>
          </a:p>
          <a:p>
            <a:r>
              <a:rPr lang="en-IN" sz="2000" dirty="0">
                <a:solidFill>
                  <a:schemeClr val="tx1"/>
                </a:solidFill>
                <a:latin typeface="Times New Roman" panose="02020603050405020304" pitchFamily="18" charset="0"/>
                <a:cs typeface="Times New Roman" panose="02020603050405020304" pitchFamily="18" charset="0"/>
              </a:rPr>
              <a:t>A Sharma 2019 Optimizing Power and Improving Performance of 4-16 Hybrid-Logic Line Decoder using Power Gating Technique Proceedings of Electronics, Information, Communication &amp; Technology (RTEICT), Bangalore, India pp 510-513. </a:t>
            </a:r>
          </a:p>
        </p:txBody>
      </p:sp>
    </p:spTree>
    <p:extLst>
      <p:ext uri="{BB962C8B-B14F-4D97-AF65-F5344CB8AC3E}">
        <p14:creationId xmlns:p14="http://schemas.microsoft.com/office/powerpoint/2010/main" val="256715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AA2B9C-D251-BC13-5857-AE0EEFEB069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0000" r="10000"/>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F41287-5B9E-BE62-53E9-77ECB71CC576}"/>
              </a:ext>
            </a:extLst>
          </p:cNvPr>
          <p:cNvSpPr txBox="1"/>
          <p:nvPr/>
        </p:nvSpPr>
        <p:spPr>
          <a:xfrm>
            <a:off x="321733" y="290195"/>
            <a:ext cx="11548532" cy="4260844"/>
          </a:xfrm>
          <a:prstGeom prst="rect">
            <a:avLst/>
          </a:prstGeom>
        </p:spPr>
        <p:txBody>
          <a:bodyPr vert="horz" lIns="91440" tIns="45720" rIns="91440" bIns="45720" rtlCol="0" anchor="t">
            <a:normAutofit/>
          </a:bodyPr>
          <a:lstStyle/>
          <a:p>
            <a:pPr defTabSz="457200">
              <a:spcBef>
                <a:spcPct val="0"/>
              </a:spcBef>
              <a:spcAft>
                <a:spcPts val="600"/>
              </a:spcAft>
            </a:pPr>
            <a:r>
              <a:rPr lang="en-US" sz="115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rPr>
              <a:t>THANK YOU</a:t>
            </a:r>
          </a:p>
        </p:txBody>
      </p:sp>
      <p:sp>
        <p:nvSpPr>
          <p:cNvPr id="20" name="Rectangle 19">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90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5E29-BAF4-C091-830E-05280026D5A8}"/>
              </a:ext>
            </a:extLst>
          </p:cNvPr>
          <p:cNvSpPr>
            <a:spLocks noGrp="1"/>
          </p:cNvSpPr>
          <p:nvPr>
            <p:ph type="title"/>
          </p:nvPr>
        </p:nvSpPr>
        <p:spPr>
          <a:xfrm>
            <a:off x="1393709" y="651652"/>
            <a:ext cx="9404582" cy="1188719"/>
          </a:xfrm>
        </p:spPr>
        <p:txBody>
          <a:bodyPr>
            <a:noAutofit/>
          </a:bodyPr>
          <a:lstStyle/>
          <a:p>
            <a:r>
              <a:rPr lang="en-IN" sz="6000" b="1" dirty="0"/>
              <a:t>TENTATIVE TITLE</a:t>
            </a:r>
          </a:p>
        </p:txBody>
      </p:sp>
      <p:sp>
        <p:nvSpPr>
          <p:cNvPr id="3" name="Content Placeholder 2">
            <a:extLst>
              <a:ext uri="{FF2B5EF4-FFF2-40B4-BE49-F238E27FC236}">
                <a16:creationId xmlns:a16="http://schemas.microsoft.com/office/drawing/2014/main" id="{2580A138-DD7F-00CC-6464-399651D445E5}"/>
              </a:ext>
            </a:extLst>
          </p:cNvPr>
          <p:cNvSpPr>
            <a:spLocks noGrp="1"/>
          </p:cNvSpPr>
          <p:nvPr>
            <p:ph idx="1"/>
          </p:nvPr>
        </p:nvSpPr>
        <p:spPr>
          <a:xfrm>
            <a:off x="-528917" y="2709948"/>
            <a:ext cx="13249835" cy="1911927"/>
          </a:xfrm>
        </p:spPr>
        <p:txBody>
          <a:bodyPr>
            <a:noAutofit/>
          </a:bodyPr>
          <a:lstStyle/>
          <a:p>
            <a:pPr marL="36900" indent="0" algn="ctr">
              <a:buNone/>
            </a:pPr>
            <a:r>
              <a:rPr lang="en-IN" sz="3900" b="1" dirty="0">
                <a:solidFill>
                  <a:schemeClr val="tx1"/>
                </a:solidFill>
              </a:rPr>
              <a:t>Design And Implementation of Low Power Decoder Using</a:t>
            </a:r>
          </a:p>
          <a:p>
            <a:pPr marL="36900" indent="0" algn="ctr">
              <a:buNone/>
            </a:pPr>
            <a:r>
              <a:rPr lang="en-IN" sz="3900" b="1" dirty="0">
                <a:solidFill>
                  <a:schemeClr val="tx1"/>
                </a:solidFill>
              </a:rPr>
              <a:t>Different VLSI Design Styles For Full Swing</a:t>
            </a:r>
          </a:p>
        </p:txBody>
      </p:sp>
    </p:spTree>
    <p:extLst>
      <p:ext uri="{BB962C8B-B14F-4D97-AF65-F5344CB8AC3E}">
        <p14:creationId xmlns:p14="http://schemas.microsoft.com/office/powerpoint/2010/main" val="299520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5A1A3B0-162E-73D1-754B-D5E181F41969}"/>
              </a:ext>
            </a:extLst>
          </p:cNvPr>
          <p:cNvGraphicFramePr/>
          <p:nvPr>
            <p:extLst>
              <p:ext uri="{D42A27DB-BD31-4B8C-83A1-F6EECF244321}">
                <p14:modId xmlns:p14="http://schemas.microsoft.com/office/powerpoint/2010/main" val="3355525613"/>
              </p:ext>
            </p:extLst>
          </p:nvPr>
        </p:nvGraphicFramePr>
        <p:xfrm>
          <a:off x="1042219" y="3034388"/>
          <a:ext cx="10107562" cy="2846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E81812D-4564-8D6C-11C0-D51DB79A8631}"/>
              </a:ext>
            </a:extLst>
          </p:cNvPr>
          <p:cNvSpPr txBox="1"/>
          <p:nvPr/>
        </p:nvSpPr>
        <p:spPr>
          <a:xfrm>
            <a:off x="691728" y="2203391"/>
            <a:ext cx="10808543" cy="830997"/>
          </a:xfrm>
          <a:prstGeom prst="rect">
            <a:avLst/>
          </a:prstGeom>
          <a:noFill/>
        </p:spPr>
        <p:txBody>
          <a:bodyPr wrap="square">
            <a:spAutoFit/>
          </a:bodyPr>
          <a:lstStyle/>
          <a:p>
            <a:r>
              <a:rPr lang="en-US" sz="2400" b="0" i="0" dirty="0">
                <a:solidFill>
                  <a:schemeClr val="tx1">
                    <a:lumMod val="95000"/>
                  </a:schemeClr>
                </a:solidFill>
                <a:effectLst/>
                <a:latin typeface="Times New Roman" panose="02020603050405020304" pitchFamily="18" charset="0"/>
              </a:rPr>
              <a:t>A decoder is a multiple-input, multiple-output logic circuit that converts coded inputs into coded outputs, where the input and output codes are different.</a:t>
            </a:r>
          </a:p>
        </p:txBody>
      </p:sp>
      <p:sp>
        <p:nvSpPr>
          <p:cNvPr id="6" name="TextBox 5">
            <a:extLst>
              <a:ext uri="{FF2B5EF4-FFF2-40B4-BE49-F238E27FC236}">
                <a16:creationId xmlns:a16="http://schemas.microsoft.com/office/drawing/2014/main" id="{C73C44FD-A04A-DE48-9ACE-4FCEC25F13AA}"/>
              </a:ext>
            </a:extLst>
          </p:cNvPr>
          <p:cNvSpPr txBox="1"/>
          <p:nvPr/>
        </p:nvSpPr>
        <p:spPr>
          <a:xfrm>
            <a:off x="3256120" y="672353"/>
            <a:ext cx="5679760" cy="1169551"/>
          </a:xfrm>
          <a:prstGeom prst="rect">
            <a:avLst/>
          </a:prstGeom>
          <a:noFill/>
        </p:spPr>
        <p:txBody>
          <a:bodyPr wrap="none" rtlCol="0">
            <a:spAutoFit/>
          </a:bodyPr>
          <a:lstStyle/>
          <a:p>
            <a:r>
              <a:rPr lang="en-US" sz="6000" b="1" dirty="0">
                <a:solidFill>
                  <a:schemeClr val="tx2">
                    <a:lumMod val="75000"/>
                  </a:schemeClr>
                </a:solidFill>
              </a:rPr>
              <a:t>What is </a:t>
            </a:r>
            <a:r>
              <a:rPr lang="en-US" sz="7000" b="1" dirty="0">
                <a:solidFill>
                  <a:schemeClr val="tx2">
                    <a:lumMod val="75000"/>
                  </a:schemeClr>
                </a:solidFill>
              </a:rPr>
              <a:t>decoder</a:t>
            </a:r>
            <a:endParaRPr lang="en-IN" sz="7000" b="1" dirty="0">
              <a:solidFill>
                <a:schemeClr val="tx2">
                  <a:lumMod val="75000"/>
                </a:schemeClr>
              </a:solidFill>
            </a:endParaRPr>
          </a:p>
        </p:txBody>
      </p:sp>
    </p:spTree>
    <p:extLst>
      <p:ext uri="{BB962C8B-B14F-4D97-AF65-F5344CB8AC3E}">
        <p14:creationId xmlns:p14="http://schemas.microsoft.com/office/powerpoint/2010/main" val="3981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B05B3-5272-54E5-C6C1-BF6DDB12D19E}"/>
              </a:ext>
            </a:extLst>
          </p:cNvPr>
          <p:cNvSpPr txBox="1"/>
          <p:nvPr/>
        </p:nvSpPr>
        <p:spPr>
          <a:xfrm>
            <a:off x="627530" y="2737368"/>
            <a:ext cx="10936941" cy="1598386"/>
          </a:xfrm>
          <a:prstGeom prst="rect">
            <a:avLst/>
          </a:prstGeom>
          <a:noFill/>
        </p:spPr>
        <p:txBody>
          <a:bodyPr wrap="square">
            <a:spAutoFit/>
          </a:bodyPr>
          <a:lstStyle/>
          <a:p>
            <a:pPr indent="-228600" algn="ctr">
              <a:lnSpc>
                <a:spcPct val="120000"/>
              </a:lnSpc>
              <a:spcAft>
                <a:spcPts val="600"/>
              </a:spcAft>
            </a:pPr>
            <a:r>
              <a:rPr lang="en-US" sz="2800" b="1" dirty="0">
                <a:latin typeface="Times New Roman" panose="02020603050405020304" pitchFamily="18" charset="0"/>
                <a:cs typeface="Times New Roman" panose="02020603050405020304" pitchFamily="18" charset="0"/>
              </a:rPr>
              <a:t>This research aims to create a low-power, high-speed Viterbi decoder with enhanced error detection capabilities, leveraging different VLSI design styles for full swing applications.</a:t>
            </a:r>
          </a:p>
        </p:txBody>
      </p:sp>
    </p:spTree>
    <p:extLst>
      <p:ext uri="{BB962C8B-B14F-4D97-AF65-F5344CB8AC3E}">
        <p14:creationId xmlns:p14="http://schemas.microsoft.com/office/powerpoint/2010/main" val="323977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4D8E-5BCA-8325-D819-1D470996F8C9}"/>
              </a:ext>
            </a:extLst>
          </p:cNvPr>
          <p:cNvSpPr>
            <a:spLocks noGrp="1"/>
          </p:cNvSpPr>
          <p:nvPr>
            <p:ph type="title"/>
          </p:nvPr>
        </p:nvSpPr>
        <p:spPr>
          <a:xfrm>
            <a:off x="1209933" y="609600"/>
            <a:ext cx="9772134" cy="1257300"/>
          </a:xfrm>
        </p:spPr>
        <p:txBody>
          <a:bodyPr>
            <a:normAutofit/>
          </a:bodyPr>
          <a:lstStyle/>
          <a:p>
            <a:r>
              <a:rPr lang="en-IN" sz="7000" b="1" dirty="0"/>
              <a:t>Literature Survey</a:t>
            </a:r>
          </a:p>
        </p:txBody>
      </p:sp>
      <p:sp>
        <p:nvSpPr>
          <p:cNvPr id="3" name="Content Placeholder 2">
            <a:extLst>
              <a:ext uri="{FF2B5EF4-FFF2-40B4-BE49-F238E27FC236}">
                <a16:creationId xmlns:a16="http://schemas.microsoft.com/office/drawing/2014/main" id="{D096C3ED-B7C9-23E0-B0B3-FA3EDE5A7FF5}"/>
              </a:ext>
            </a:extLst>
          </p:cNvPr>
          <p:cNvSpPr>
            <a:spLocks noGrp="1"/>
          </p:cNvSpPr>
          <p:nvPr>
            <p:ph idx="1"/>
          </p:nvPr>
        </p:nvSpPr>
        <p:spPr>
          <a:xfrm>
            <a:off x="685497" y="2533651"/>
            <a:ext cx="10821005" cy="3714749"/>
          </a:xfrm>
        </p:spPr>
        <p:txBody>
          <a:bodyPr>
            <a:normAutofit fontScale="40000" lnSpcReduction="20000"/>
          </a:bodyPr>
          <a:lstStyle/>
          <a:p>
            <a:pPr marL="36900" indent="0" algn="just">
              <a:buNone/>
            </a:pPr>
            <a:r>
              <a:rPr lang="en-US" sz="5400" b="0" i="0" dirty="0">
                <a:solidFill>
                  <a:srgbClr val="ECECEC"/>
                </a:solidFill>
                <a:effectLst/>
                <a:latin typeface="Times New Roman" panose="02020603050405020304" pitchFamily="18" charset="0"/>
                <a:cs typeface="Times New Roman" panose="02020603050405020304" pitchFamily="18" charset="0"/>
              </a:rPr>
              <a:t>Yano, Yamanaka, Nishida, </a:t>
            </a:r>
            <a:r>
              <a:rPr lang="en-US" sz="5400" b="0" i="0" dirty="0" err="1">
                <a:solidFill>
                  <a:srgbClr val="ECECEC"/>
                </a:solidFill>
                <a:effectLst/>
                <a:latin typeface="Times New Roman" panose="02020603050405020304" pitchFamily="18" charset="0"/>
                <a:cs typeface="Times New Roman" panose="02020603050405020304" pitchFamily="18" charset="0"/>
              </a:rPr>
              <a:t>Saitok</a:t>
            </a:r>
            <a:r>
              <a:rPr lang="en-US" sz="5400" b="0" i="0" dirty="0">
                <a:solidFill>
                  <a:srgbClr val="ECECEC"/>
                </a:solidFill>
                <a:effectLst/>
                <a:latin typeface="Times New Roman" panose="02020603050405020304" pitchFamily="18" charset="0"/>
                <a:cs typeface="Times New Roman" panose="02020603050405020304" pitchFamily="18" charset="0"/>
              </a:rPr>
              <a:t>, </a:t>
            </a:r>
            <a:r>
              <a:rPr lang="en-US" sz="5400" b="0" i="0" dirty="0" err="1">
                <a:solidFill>
                  <a:srgbClr val="ECECEC"/>
                </a:solidFill>
                <a:effectLst/>
                <a:latin typeface="Times New Roman" panose="02020603050405020304" pitchFamily="18" charset="0"/>
                <a:cs typeface="Times New Roman" panose="02020603050405020304" pitchFamily="18" charset="0"/>
              </a:rPr>
              <a:t>Shimohigashi</a:t>
            </a:r>
            <a:r>
              <a:rPr lang="en-US" sz="5400" b="0" i="0" dirty="0">
                <a:solidFill>
                  <a:srgbClr val="ECECEC"/>
                </a:solidFill>
                <a:effectLst/>
                <a:latin typeface="Times New Roman" panose="02020603050405020304" pitchFamily="18" charset="0"/>
                <a:cs typeface="Times New Roman" panose="02020603050405020304" pitchFamily="18" charset="0"/>
              </a:rPr>
              <a:t>, and Shimizu 1990 proposed a circuit design utilizing pass transistors and transmission gates. This approach aimed to minimize component count, consequently reducing circuit area and power consumption. The integration of pass transistors in the project contributed to decreased circuit area and power consumption, aligning with the project's objectives.</a:t>
            </a:r>
          </a:p>
          <a:p>
            <a:pPr marL="36900" indent="0" algn="just">
              <a:buNone/>
            </a:pPr>
            <a:r>
              <a:rPr lang="en-US" sz="5000" b="0" i="0" dirty="0">
                <a:solidFill>
                  <a:srgbClr val="ECECEC"/>
                </a:solidFill>
                <a:effectLst/>
                <a:latin typeface="Times New Roman" panose="02020603050405020304" pitchFamily="18" charset="0"/>
                <a:cs typeface="Times New Roman" panose="02020603050405020304" pitchFamily="18" charset="0"/>
              </a:rPr>
              <a:t>	</a:t>
            </a:r>
          </a:p>
          <a:p>
            <a:pPr marL="36900" indent="0" algn="just">
              <a:buNone/>
            </a:pPr>
            <a:r>
              <a:rPr lang="en-US" sz="5000" b="0" i="0" dirty="0" err="1">
                <a:solidFill>
                  <a:srgbClr val="ECECEC"/>
                </a:solidFill>
                <a:effectLst/>
                <a:latin typeface="Times New Roman" panose="02020603050405020304" pitchFamily="18" charset="0"/>
                <a:cs typeface="Times New Roman" panose="02020603050405020304" pitchFamily="18" charset="0"/>
              </a:rPr>
              <a:t>Balobas</a:t>
            </a:r>
            <a:r>
              <a:rPr lang="en-US" sz="5000" b="0" i="0" dirty="0">
                <a:solidFill>
                  <a:srgbClr val="ECECEC"/>
                </a:solidFill>
                <a:effectLst/>
                <a:latin typeface="Times New Roman" panose="02020603050405020304" pitchFamily="18" charset="0"/>
                <a:cs typeface="Times New Roman" panose="02020603050405020304" pitchFamily="18" charset="0"/>
              </a:rPr>
              <a:t> and </a:t>
            </a:r>
            <a:r>
              <a:rPr lang="en-US" sz="5000" b="0" i="0" dirty="0" err="1">
                <a:solidFill>
                  <a:srgbClr val="ECECEC"/>
                </a:solidFill>
                <a:effectLst/>
                <a:latin typeface="Times New Roman" panose="02020603050405020304" pitchFamily="18" charset="0"/>
                <a:cs typeface="Times New Roman" panose="02020603050405020304" pitchFamily="18" charset="0"/>
              </a:rPr>
              <a:t>Konofaos</a:t>
            </a:r>
            <a:r>
              <a:rPr lang="en-US" sz="5000" b="0" i="0" dirty="0">
                <a:solidFill>
                  <a:srgbClr val="ECECEC"/>
                </a:solidFill>
                <a:effectLst/>
                <a:latin typeface="Times New Roman" panose="02020603050405020304" pitchFamily="18" charset="0"/>
                <a:cs typeface="Times New Roman" panose="02020603050405020304" pitchFamily="18" charset="0"/>
              </a:rPr>
              <a:t> (2017) proposed mixed logic-designed line decoders to reduce power consumption. They designed both low-power 2:4 and 4:16 line decoders, as well as high-performance variants of these decoders to improve speed, albeit with notable delay. Their work provides insights into designing decoders with reduced power consumption and delay, which are utilized in this project to design comparators with improved power efficiency, reduced area, and decreased delay.</a:t>
            </a:r>
          </a:p>
          <a:p>
            <a:pPr marL="36900" indent="0" algn="just">
              <a:buNone/>
            </a:pPr>
            <a:endParaRPr lang="en-US" sz="5000" b="0" i="0" dirty="0">
              <a:solidFill>
                <a:srgbClr val="ECECEC"/>
              </a:solidFill>
              <a:effectLst/>
              <a:latin typeface="Times New Roman" panose="02020603050405020304" pitchFamily="18" charset="0"/>
              <a:cs typeface="Times New Roman" panose="02020603050405020304" pitchFamily="18" charset="0"/>
            </a:endParaRPr>
          </a:p>
          <a:p>
            <a:pPr marL="3690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68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6246AC-52DD-DF1E-C9E7-CA07797C8C98}"/>
              </a:ext>
            </a:extLst>
          </p:cNvPr>
          <p:cNvSpPr>
            <a:spLocks noGrp="1"/>
          </p:cNvSpPr>
          <p:nvPr>
            <p:ph idx="1"/>
          </p:nvPr>
        </p:nvSpPr>
        <p:spPr>
          <a:xfrm>
            <a:off x="914400" y="1571105"/>
            <a:ext cx="10353675" cy="4220095"/>
          </a:xfrm>
        </p:spPr>
        <p:txBody>
          <a:bodyPr>
            <a:normAutofit fontScale="92500" lnSpcReduction="10000"/>
          </a:bodyPr>
          <a:lstStyle/>
          <a:p>
            <a:pPr marL="36900" indent="0" algn="just">
              <a:buNone/>
            </a:pPr>
            <a:r>
              <a:rPr lang="en-US" sz="2200" b="0" i="0" dirty="0">
                <a:solidFill>
                  <a:srgbClr val="ECECEC"/>
                </a:solidFill>
                <a:effectLst/>
                <a:latin typeface="Times New Roman" panose="02020603050405020304" pitchFamily="18" charset="0"/>
                <a:cs typeface="Times New Roman" panose="02020603050405020304" pitchFamily="18" charset="0"/>
              </a:rPr>
              <a:t>	Meena, Jacob, </a:t>
            </a:r>
            <a:r>
              <a:rPr lang="en-US" sz="2200" b="0" i="0" dirty="0" err="1">
                <a:solidFill>
                  <a:srgbClr val="ECECEC"/>
                </a:solidFill>
                <a:effectLst/>
                <a:latin typeface="Times New Roman" panose="02020603050405020304" pitchFamily="18" charset="0"/>
                <a:cs typeface="Times New Roman" panose="02020603050405020304" pitchFamily="18" charset="0"/>
              </a:rPr>
              <a:t>Poornalakshmi</a:t>
            </a:r>
            <a:r>
              <a:rPr lang="en-US" sz="2200" b="0" i="0" dirty="0">
                <a:solidFill>
                  <a:srgbClr val="ECECEC"/>
                </a:solidFill>
                <a:effectLst/>
                <a:latin typeface="Times New Roman" panose="02020603050405020304" pitchFamily="18" charset="0"/>
                <a:cs typeface="Times New Roman" panose="02020603050405020304" pitchFamily="18" charset="0"/>
              </a:rPr>
              <a:t>, and Priyanka 2018 suggested area-efficient 2:4 and 4:16 line decoders utilizing TGL and DVL gates to minimize area usage. By incorporating these line decoders, the objective was to design a comparator with average power consumption and reduced delay. Leveraging these decoders facilitated the reduction of circuit area, contributing to the development of area-efficient comparators.</a:t>
            </a:r>
          </a:p>
          <a:p>
            <a:pPr marL="36900" indent="0" algn="just">
              <a:buNone/>
            </a:pPr>
            <a:endParaRPr lang="en-US" sz="2200" b="0" i="0" dirty="0">
              <a:solidFill>
                <a:srgbClr val="ECECEC"/>
              </a:solidFill>
              <a:effectLst/>
              <a:latin typeface="Times New Roman" panose="02020603050405020304" pitchFamily="18" charset="0"/>
              <a:cs typeface="Times New Roman" panose="02020603050405020304" pitchFamily="18" charset="0"/>
            </a:endParaRPr>
          </a:p>
          <a:p>
            <a:pPr marL="36900" indent="0" algn="just">
              <a:buNone/>
            </a:pPr>
            <a:r>
              <a:rPr lang="en-US" sz="2400" b="0" i="0" dirty="0">
                <a:solidFill>
                  <a:srgbClr val="ECECEC"/>
                </a:solidFill>
                <a:effectLst/>
                <a:latin typeface="Times New Roman" panose="02020603050405020304" pitchFamily="18" charset="0"/>
                <a:cs typeface="Times New Roman" panose="02020603050405020304" pitchFamily="18" charset="0"/>
              </a:rPr>
              <a:t>	Sharma (2019) introduced a low-transistor-count 4:16 line decoder. By implementing this decoder using TGL and DVL gates, the goal was to minimize area usage. This approach aimed to design a comparator with moderate power consumption and reduced delay, leveraging the benefits of the low-transistor-count line decoder to decrease circuit area.</a:t>
            </a:r>
          </a:p>
          <a:p>
            <a:pPr marL="36900" indent="0" algn="just">
              <a:buNone/>
            </a:pPr>
            <a:endParaRPr lang="en-US" sz="2200"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0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A63F-3DC3-822E-6DD5-2CC7AA2A7AAC}"/>
              </a:ext>
            </a:extLst>
          </p:cNvPr>
          <p:cNvSpPr>
            <a:spLocks noGrp="1"/>
          </p:cNvSpPr>
          <p:nvPr>
            <p:ph type="title"/>
          </p:nvPr>
        </p:nvSpPr>
        <p:spPr>
          <a:xfrm>
            <a:off x="749011" y="676102"/>
            <a:ext cx="10693978" cy="1257300"/>
          </a:xfrm>
        </p:spPr>
        <p:txBody>
          <a:bodyPr>
            <a:noAutofit/>
          </a:bodyPr>
          <a:lstStyle/>
          <a:p>
            <a:r>
              <a:rPr lang="en-IN" sz="7000" b="1" dirty="0"/>
              <a:t>Problem Identification</a:t>
            </a:r>
          </a:p>
        </p:txBody>
      </p:sp>
      <p:sp>
        <p:nvSpPr>
          <p:cNvPr id="3" name="Content Placeholder 2">
            <a:extLst>
              <a:ext uri="{FF2B5EF4-FFF2-40B4-BE49-F238E27FC236}">
                <a16:creationId xmlns:a16="http://schemas.microsoft.com/office/drawing/2014/main" id="{A33AD96E-BB4C-5810-E979-5C4AB51CA370}"/>
              </a:ext>
            </a:extLst>
          </p:cNvPr>
          <p:cNvSpPr>
            <a:spLocks noGrp="1"/>
          </p:cNvSpPr>
          <p:nvPr>
            <p:ph idx="1"/>
          </p:nvPr>
        </p:nvSpPr>
        <p:spPr>
          <a:xfrm>
            <a:off x="919119" y="2467149"/>
            <a:ext cx="10353762" cy="3714749"/>
          </a:xfrm>
        </p:spPr>
        <p:txBody>
          <a:bodyPr>
            <a:normAutofit/>
          </a:bodyPr>
          <a:lstStyle/>
          <a:p>
            <a:pPr marL="36900" indent="0">
              <a:buNone/>
            </a:pPr>
            <a:r>
              <a:rPr lang="en-IN" sz="2400" dirty="0">
                <a:solidFill>
                  <a:schemeClr val="tx1"/>
                </a:solidFill>
                <a:latin typeface="Times New Roman" panose="02020603050405020304" pitchFamily="18" charset="0"/>
                <a:cs typeface="Times New Roman" panose="02020603050405020304" pitchFamily="18" charset="0"/>
              </a:rPr>
              <a:t>The Drawbacks Include such as:</a:t>
            </a:r>
            <a:endParaRPr lang="en-US" sz="2400" dirty="0">
              <a:solidFill>
                <a:schemeClr val="tx1"/>
              </a:solidFill>
              <a:latin typeface="Times New Roman" panose="02020603050405020304" pitchFamily="18" charset="0"/>
              <a:cs typeface="Times New Roman" panose="02020603050405020304" pitchFamily="18" charset="0"/>
            </a:endParaRPr>
          </a:p>
          <a:p>
            <a:pPr marL="4941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High power consumption.</a:t>
            </a:r>
          </a:p>
          <a:p>
            <a:pPr marL="4941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Low performance.</a:t>
            </a:r>
          </a:p>
          <a:p>
            <a:pPr marL="494100" indent="-45720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More Area occupied.</a:t>
            </a:r>
          </a:p>
          <a:p>
            <a:pPr marL="494100" indent="-45720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Trade-offs.</a:t>
            </a:r>
          </a:p>
          <a:p>
            <a:pPr marL="494100" indent="-45720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High Speed Issues.</a:t>
            </a:r>
          </a:p>
        </p:txBody>
      </p:sp>
    </p:spTree>
    <p:extLst>
      <p:ext uri="{BB962C8B-B14F-4D97-AF65-F5344CB8AC3E}">
        <p14:creationId xmlns:p14="http://schemas.microsoft.com/office/powerpoint/2010/main" val="414777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A143F-D1F0-C7D8-56E5-1A191B20550B}"/>
            </a:ext>
          </a:extLst>
        </p:cNvPr>
        <p:cNvGrpSpPr/>
        <p:nvPr/>
      </p:nvGrpSpPr>
      <p:grpSpPr>
        <a:xfrm>
          <a:off x="0" y="0"/>
          <a:ext cx="0" cy="0"/>
          <a:chOff x="0" y="0"/>
          <a:chExt cx="0" cy="0"/>
        </a:xfrm>
      </p:grpSpPr>
      <p:pic>
        <p:nvPicPr>
          <p:cNvPr id="13" name="Picture 12" descr="Interior of dark warehouse">
            <a:extLst>
              <a:ext uri="{FF2B5EF4-FFF2-40B4-BE49-F238E27FC236}">
                <a16:creationId xmlns:a16="http://schemas.microsoft.com/office/drawing/2014/main" id="{D6C6C33E-FFDF-50AF-40E8-CCBB1194FDD6}"/>
              </a:ext>
            </a:extLst>
          </p:cNvPr>
          <p:cNvPicPr>
            <a:picLocks noChangeAspect="1"/>
          </p:cNvPicPr>
          <p:nvPr/>
        </p:nvPicPr>
        <p:blipFill rotWithShape="1">
          <a:blip r:embed="rId2"/>
          <a:srcRect/>
          <a:stretch/>
        </p:blipFill>
        <p:spPr>
          <a:xfrm>
            <a:off x="-3047" y="10"/>
            <a:ext cx="12191999" cy="6857990"/>
          </a:xfrm>
          <a:prstGeom prst="rect">
            <a:avLst/>
          </a:prstGeom>
        </p:spPr>
      </p:pic>
      <p:sp>
        <p:nvSpPr>
          <p:cNvPr id="24" name="Rectangle 2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bg1">
                  <a:alpha val="0"/>
                </a:schemeClr>
              </a:gs>
              <a:gs pos="25000">
                <a:schemeClr val="bg1">
                  <a:alpha val="15000"/>
                </a:schemeClr>
              </a:gs>
              <a:gs pos="75200">
                <a:schemeClr val="bg1">
                  <a:alpha val="15000"/>
                </a:schemeClr>
              </a:gs>
              <a:gs pos="50000">
                <a:schemeClr val="bg1">
                  <a:alpha val="30000"/>
                </a:scheme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0081E7E-87E4-77F7-73AE-F54D57C3B6D7}"/>
              </a:ext>
            </a:extLst>
          </p:cNvPr>
          <p:cNvSpPr>
            <a:spLocks noGrp="1"/>
          </p:cNvSpPr>
          <p:nvPr>
            <p:ph type="title"/>
          </p:nvPr>
        </p:nvSpPr>
        <p:spPr>
          <a:xfrm>
            <a:off x="640422" y="2169527"/>
            <a:ext cx="10905059" cy="1524078"/>
          </a:xfrm>
          <a:effectLst>
            <a:outerShdw blurRad="50800" dist="38100" dir="2700000" algn="tl" rotWithShape="0">
              <a:prstClr val="black">
                <a:alpha val="40000"/>
              </a:prstClr>
            </a:outerShdw>
          </a:effectLst>
        </p:spPr>
        <p:txBody>
          <a:bodyPr vert="horz" lIns="91440" tIns="45720" rIns="91440" bIns="45720" rtlCol="0" anchor="b">
            <a:normAutofit/>
          </a:bodyPr>
          <a:lstStyle/>
          <a:p>
            <a:r>
              <a:rPr lang="en-US" sz="7000" b="1" dirty="0">
                <a:solidFill>
                  <a:schemeClr val="tx1"/>
                </a:solidFill>
              </a:rPr>
              <a:t>Proposed Methodology</a:t>
            </a:r>
          </a:p>
        </p:txBody>
      </p:sp>
      <p:sp>
        <p:nvSpPr>
          <p:cNvPr id="11" name="Content Placeholder 2">
            <a:extLst>
              <a:ext uri="{FF2B5EF4-FFF2-40B4-BE49-F238E27FC236}">
                <a16:creationId xmlns:a16="http://schemas.microsoft.com/office/drawing/2014/main" id="{177E688E-A613-D33B-5D16-27AB71F4174C}"/>
              </a:ext>
            </a:extLst>
          </p:cNvPr>
          <p:cNvSpPr>
            <a:spLocks noGrp="1"/>
          </p:cNvSpPr>
          <p:nvPr>
            <p:ph idx="1"/>
          </p:nvPr>
        </p:nvSpPr>
        <p:spPr>
          <a:xfrm>
            <a:off x="643466" y="4275105"/>
            <a:ext cx="10902016" cy="1008767"/>
          </a:xfrm>
          <a:effectLst>
            <a:outerShdw blurRad="50800" dist="38100" dir="2700000" algn="tl" rotWithShape="0">
              <a:prstClr val="black">
                <a:alpha val="40000"/>
              </a:prstClr>
            </a:outerShdw>
          </a:effectLst>
        </p:spPr>
        <p:txBody>
          <a:bodyPr vert="horz" lIns="91440" tIns="45720" rIns="91440" bIns="45720" rtlCol="0" anchor="t">
            <a:normAutofit/>
          </a:bodyPr>
          <a:lstStyle/>
          <a:p>
            <a:pPr marL="0" lvl="1" indent="0" algn="ctr">
              <a:buNone/>
            </a:pPr>
            <a:r>
              <a:rPr lang="en-US" sz="4000" dirty="0">
                <a:solidFill>
                  <a:schemeClr val="tx1"/>
                </a:solidFill>
              </a:rPr>
              <a:t>GDI(Gate Diffusion Input) Logic</a:t>
            </a:r>
          </a:p>
        </p:txBody>
      </p:sp>
      <p:cxnSp>
        <p:nvCxnSpPr>
          <p:cNvPr id="26" name="Straight Connector 25">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91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7549-6434-366E-546B-45C0DF3736AA}"/>
              </a:ext>
            </a:extLst>
          </p:cNvPr>
          <p:cNvSpPr>
            <a:spLocks noGrp="1"/>
          </p:cNvSpPr>
          <p:nvPr>
            <p:ph type="title"/>
          </p:nvPr>
        </p:nvSpPr>
        <p:spPr>
          <a:xfrm>
            <a:off x="2529538" y="609600"/>
            <a:ext cx="7132925" cy="1257300"/>
          </a:xfrm>
        </p:spPr>
        <p:txBody>
          <a:bodyPr>
            <a:noAutofit/>
          </a:bodyPr>
          <a:lstStyle/>
          <a:p>
            <a:r>
              <a:rPr lang="en-IN" sz="7000" b="1" dirty="0"/>
              <a:t>Objective</a:t>
            </a:r>
          </a:p>
        </p:txBody>
      </p:sp>
      <p:sp>
        <p:nvSpPr>
          <p:cNvPr id="3" name="Content Placeholder 2">
            <a:extLst>
              <a:ext uri="{FF2B5EF4-FFF2-40B4-BE49-F238E27FC236}">
                <a16:creationId xmlns:a16="http://schemas.microsoft.com/office/drawing/2014/main" id="{6751787C-2348-BB06-5183-6717DAC84A86}"/>
              </a:ext>
            </a:extLst>
          </p:cNvPr>
          <p:cNvSpPr>
            <a:spLocks noGrp="1"/>
          </p:cNvSpPr>
          <p:nvPr>
            <p:ph idx="1"/>
          </p:nvPr>
        </p:nvSpPr>
        <p:spPr>
          <a:xfrm>
            <a:off x="721895" y="2813512"/>
            <a:ext cx="11048763" cy="3434888"/>
          </a:xfrm>
        </p:spPr>
        <p:txBody>
          <a:bodyPr>
            <a:normAutofit/>
          </a:bodyPr>
          <a:lstStyle/>
          <a:p>
            <a:pPr marL="36900" indent="0">
              <a:buNone/>
            </a:pPr>
            <a:r>
              <a:rPr lang="en-US" sz="3000" dirty="0">
                <a:solidFill>
                  <a:srgbClr val="ECECEC"/>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000" b="0" i="0" dirty="0">
                <a:solidFill>
                  <a:srgbClr val="ECECEC"/>
                </a:solidFill>
                <a:effectLst/>
                <a:latin typeface="Times New Roman" panose="02020603050405020304" pitchFamily="18" charset="0"/>
                <a:ea typeface="Calibri" panose="020F0502020204030204" pitchFamily="34" charset="0"/>
                <a:cs typeface="Times New Roman" panose="02020603050405020304" pitchFamily="18" charset="0"/>
              </a:rPr>
              <a:t>he project aims to optimize power consumption while maximizing speed and reliability in the decoder design. </a:t>
            </a:r>
          </a:p>
          <a:p>
            <a:pPr lvl="2"/>
            <a:r>
              <a:rPr lang="en-US" sz="2000" dirty="0">
                <a:solidFill>
                  <a:srgbClr val="ECECEC"/>
                </a:solidFill>
                <a:effectLst/>
                <a:latin typeface="Times New Roman" panose="02020603050405020304" pitchFamily="18" charset="0"/>
                <a:ea typeface="Calibri" panose="020F0502020204030204" pitchFamily="34" charset="0"/>
                <a:cs typeface="Times New Roman" panose="02020603050405020304" pitchFamily="18" charset="0"/>
              </a:rPr>
              <a:t>The technology will be used is 180nm .</a:t>
            </a:r>
          </a:p>
          <a:p>
            <a:pPr lvl="2"/>
            <a:r>
              <a:rPr lang="en-US" sz="2000" b="0" i="0" dirty="0">
                <a:solidFill>
                  <a:srgbClr val="ECECEC"/>
                </a:solidFill>
                <a:effectLst/>
                <a:latin typeface="Times New Roman" panose="02020603050405020304" pitchFamily="18" charset="0"/>
                <a:ea typeface="Calibri" panose="020F0502020204030204" pitchFamily="34" charset="0"/>
                <a:cs typeface="Times New Roman" panose="02020603050405020304" pitchFamily="18" charset="0"/>
              </a:rPr>
              <a:t>The tools will be Cadence virtuoso , Synopsis.</a:t>
            </a:r>
          </a:p>
        </p:txBody>
      </p:sp>
    </p:spTree>
    <p:extLst>
      <p:ext uri="{BB962C8B-B14F-4D97-AF65-F5344CB8AC3E}">
        <p14:creationId xmlns:p14="http://schemas.microsoft.com/office/powerpoint/2010/main" val="3638257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{AAF9B9B3-69C5-4015-BFD0-0B6F0EFD0F8E}tf55705232_win32</Template>
  <TotalTime>762</TotalTime>
  <Words>599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Goudy Old Style</vt:lpstr>
      <vt:lpstr>Times New Roman</vt:lpstr>
      <vt:lpstr>Wingdings 2</vt:lpstr>
      <vt:lpstr>SlateVTI</vt:lpstr>
      <vt:lpstr>PowerPoint Presentation</vt:lpstr>
      <vt:lpstr>TENTATIVE TITLE</vt:lpstr>
      <vt:lpstr>PowerPoint Presentation</vt:lpstr>
      <vt:lpstr>PowerPoint Presentation</vt:lpstr>
      <vt:lpstr>Literature Survey</vt:lpstr>
      <vt:lpstr>PowerPoint Presentation</vt:lpstr>
      <vt:lpstr>Problem Identification</vt:lpstr>
      <vt:lpstr>Proposed Methodology</vt:lpstr>
      <vt:lpstr>Objective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 Thufel</dc:creator>
  <cp:lastModifiedBy>Bhaskar Reddy</cp:lastModifiedBy>
  <cp:revision>12</cp:revision>
  <dcterms:created xsi:type="dcterms:W3CDTF">2024-02-24T16:02:57Z</dcterms:created>
  <dcterms:modified xsi:type="dcterms:W3CDTF">2024-02-25T17:51:58Z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