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8"/>
  </p:notesMasterIdLst>
  <p:sldIdLst>
    <p:sldId id="256" r:id="rId2"/>
    <p:sldId id="259" r:id="rId3"/>
    <p:sldId id="274" r:id="rId4"/>
    <p:sldId id="257" r:id="rId5"/>
    <p:sldId id="264" r:id="rId6"/>
    <p:sldId id="265" r:id="rId7"/>
    <p:sldId id="277" r:id="rId8"/>
    <p:sldId id="275" r:id="rId9"/>
    <p:sldId id="266" r:id="rId10"/>
    <p:sldId id="278" r:id="rId11"/>
    <p:sldId id="276" r:id="rId12"/>
    <p:sldId id="267" r:id="rId13"/>
    <p:sldId id="269" r:id="rId14"/>
    <p:sldId id="268" r:id="rId15"/>
    <p:sldId id="279" r:id="rId16"/>
    <p:sldId id="280" r:id="rId17"/>
    <p:sldId id="281" r:id="rId18"/>
    <p:sldId id="283" r:id="rId19"/>
    <p:sldId id="282" r:id="rId20"/>
    <p:sldId id="284" r:id="rId21"/>
    <p:sldId id="270" r:id="rId22"/>
    <p:sldId id="273" r:id="rId23"/>
    <p:sldId id="286" r:id="rId24"/>
    <p:sldId id="287" r:id="rId25"/>
    <p:sldId id="271" r:id="rId26"/>
    <p:sldId id="27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1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A7A5F-9BD1-4220-BE1E-DFA218404D15}" type="datetimeFigureOut">
              <a:rPr lang="en-IN" smtClean="0"/>
              <a:t>02-05-2024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BFD2B6-9411-4067-9866-3FA7042FFB3E}" type="slidenum">
              <a:rPr lang="en-IN" smtClean="0"/>
              <a:t>‹#›</a:t>
            </a:fld>
            <a:endParaRPr lang="en-IN" dirty="0"/>
          </a:p>
        </p:txBody>
      </p:sp>
    </p:spTree>
    <p:extLst>
      <p:ext uri="{BB962C8B-B14F-4D97-AF65-F5344CB8AC3E}">
        <p14:creationId xmlns:p14="http://schemas.microsoft.com/office/powerpoint/2010/main" val="1087331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5/2/2024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5/2/2024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5/2/2024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pexels.com/photo/7245159/"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2" descr="ANNAMACHARYA INSTITUTE OF TECHNOLOGY &amp; SCIENCES">
            <a:extLst>
              <a:ext uri="{FF2B5EF4-FFF2-40B4-BE49-F238E27FC236}">
                <a16:creationId xmlns:a16="http://schemas.microsoft.com/office/drawing/2014/main" id="{9EE6FED4-A579-6D55-0475-763039AFC0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8107"/>
          <a:stretch/>
        </p:blipFill>
        <p:spPr bwMode="auto">
          <a:xfrm>
            <a:off x="104725" y="373888"/>
            <a:ext cx="1439595" cy="14305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ANNAMACHARYA INSTITUTE OF TECHNOLOGY &amp; SCIENCES">
            <a:extLst>
              <a:ext uri="{FF2B5EF4-FFF2-40B4-BE49-F238E27FC236}">
                <a16:creationId xmlns:a16="http://schemas.microsoft.com/office/drawing/2014/main" id="{F559DEEC-EEFA-1C8C-1653-FED3386EC6AA}"/>
              </a:ext>
              <a:ext uri="{C183D7F6-B498-43B3-948B-1728B52AA6E4}">
                <adec:decorative xmlns:adec="http://schemas.microsoft.com/office/drawing/2017/decorative" val="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l="11919" r="15309"/>
          <a:stretch/>
        </p:blipFill>
        <p:spPr bwMode="auto">
          <a:xfrm>
            <a:off x="1513840" y="373888"/>
            <a:ext cx="9164320" cy="1430528"/>
          </a:xfrm>
          <a:prstGeom prst="rect">
            <a:avLst/>
          </a:prstGeom>
        </p:spPr>
        <p:style>
          <a:lnRef idx="1">
            <a:schemeClr val="dk1"/>
          </a:lnRef>
          <a:fillRef idx="3">
            <a:schemeClr val="dk1"/>
          </a:fillRef>
          <a:effectRef idx="2">
            <a:schemeClr val="dk1"/>
          </a:effectRef>
          <a:fontRef idx="minor">
            <a:schemeClr val="lt1"/>
          </a:fontRef>
        </p:style>
      </p:pic>
      <p:pic>
        <p:nvPicPr>
          <p:cNvPr id="7" name="Picture 12" descr="ANNAMACHARYA INSTITUTE OF TECHNOLOGY &amp; SCIENCES">
            <a:extLst>
              <a:ext uri="{FF2B5EF4-FFF2-40B4-BE49-F238E27FC236}">
                <a16:creationId xmlns:a16="http://schemas.microsoft.com/office/drawing/2014/main" id="{8DA4834F-29C0-611A-656A-0C0726449C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5085"/>
          <a:stretch/>
        </p:blipFill>
        <p:spPr bwMode="auto">
          <a:xfrm>
            <a:off x="10485119" y="373888"/>
            <a:ext cx="1805353" cy="14305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a:extLst>
              <a:ext uri="{FF2B5EF4-FFF2-40B4-BE49-F238E27FC236}">
                <a16:creationId xmlns:a16="http://schemas.microsoft.com/office/drawing/2014/main" id="{3A7833FF-B4A9-1B4D-FCDD-0276414528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3824" y="2078736"/>
            <a:ext cx="3101790" cy="31017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F72A034-7797-07FE-C6EF-566B73ED3247}"/>
              </a:ext>
            </a:extLst>
          </p:cNvPr>
          <p:cNvSpPr txBox="1"/>
          <p:nvPr/>
        </p:nvSpPr>
        <p:spPr>
          <a:xfrm>
            <a:off x="651802" y="4084320"/>
            <a:ext cx="2599398" cy="707886"/>
          </a:xfrm>
          <a:prstGeom prst="rect">
            <a:avLst/>
          </a:prstGeom>
          <a:noFill/>
        </p:spPr>
        <p:txBody>
          <a:bodyPr wrap="square" rtlCol="0">
            <a:spAutoFit/>
          </a:bodyPr>
          <a:lstStyle/>
          <a:p>
            <a:r>
              <a:rPr lang="en-IN" sz="4000" dirty="0">
                <a:highlight>
                  <a:srgbClr val="000000"/>
                </a:highlight>
              </a:rPr>
              <a:t>Batch-12</a:t>
            </a:r>
          </a:p>
        </p:txBody>
      </p:sp>
      <p:sp>
        <p:nvSpPr>
          <p:cNvPr id="13" name="TextBox 12">
            <a:extLst>
              <a:ext uri="{FF2B5EF4-FFF2-40B4-BE49-F238E27FC236}">
                <a16:creationId xmlns:a16="http://schemas.microsoft.com/office/drawing/2014/main" id="{C5BEB51B-DE8D-723F-8593-3C6AD3F2C9FD}"/>
              </a:ext>
            </a:extLst>
          </p:cNvPr>
          <p:cNvSpPr txBox="1"/>
          <p:nvPr/>
        </p:nvSpPr>
        <p:spPr>
          <a:xfrm>
            <a:off x="179591" y="4908129"/>
            <a:ext cx="3677920" cy="1200329"/>
          </a:xfrm>
          <a:prstGeom prst="rect">
            <a:avLst/>
          </a:prstGeom>
          <a:noFill/>
        </p:spPr>
        <p:txBody>
          <a:bodyPr wrap="square" rtlCol="0">
            <a:spAutoFit/>
          </a:bodyPr>
          <a:lstStyle/>
          <a:p>
            <a:r>
              <a:rPr lang="en-IN" dirty="0">
                <a:highlight>
                  <a:srgbClr val="000000"/>
                </a:highlight>
                <a:latin typeface="Times New Roman" panose="02020603050405020304" pitchFamily="18" charset="0"/>
                <a:cs typeface="Times New Roman" panose="02020603050405020304" pitchFamily="18" charset="0"/>
              </a:rPr>
              <a:t>S. Thufeluddin  	(21HM5A0418)</a:t>
            </a:r>
          </a:p>
          <a:p>
            <a:r>
              <a:rPr lang="en-IN" dirty="0">
                <a:highlight>
                  <a:srgbClr val="000000"/>
                </a:highlight>
                <a:latin typeface="Times New Roman" panose="02020603050405020304" pitchFamily="18" charset="0"/>
                <a:cs typeface="Times New Roman" panose="02020603050405020304" pitchFamily="18" charset="0"/>
              </a:rPr>
              <a:t>P. Bhaskar Reddy 	(20HM1A0451)</a:t>
            </a:r>
          </a:p>
          <a:p>
            <a:r>
              <a:rPr lang="en-IN" dirty="0">
                <a:highlight>
                  <a:srgbClr val="000000"/>
                </a:highlight>
                <a:latin typeface="Times New Roman" panose="02020603050405020304" pitchFamily="18" charset="0"/>
                <a:cs typeface="Times New Roman" panose="02020603050405020304" pitchFamily="18" charset="0"/>
              </a:rPr>
              <a:t>S. Sohail 			(21HM1A0416)</a:t>
            </a:r>
          </a:p>
          <a:p>
            <a:endParaRPr lang="en-IN" dirty="0">
              <a:highlight>
                <a:srgbClr val="000000"/>
              </a:highlight>
            </a:endParaRPr>
          </a:p>
        </p:txBody>
      </p:sp>
      <p:sp>
        <p:nvSpPr>
          <p:cNvPr id="15" name="TextBox 14">
            <a:extLst>
              <a:ext uri="{FF2B5EF4-FFF2-40B4-BE49-F238E27FC236}">
                <a16:creationId xmlns:a16="http://schemas.microsoft.com/office/drawing/2014/main" id="{D34B973B-02A3-04A8-2038-BDF21A5E3565}"/>
              </a:ext>
            </a:extLst>
          </p:cNvPr>
          <p:cNvSpPr txBox="1"/>
          <p:nvPr/>
        </p:nvSpPr>
        <p:spPr>
          <a:xfrm>
            <a:off x="8778240" y="4531360"/>
            <a:ext cx="3210560" cy="1307537"/>
          </a:xfrm>
          <a:prstGeom prst="rect">
            <a:avLst/>
          </a:prstGeom>
          <a:noFill/>
        </p:spPr>
        <p:txBody>
          <a:bodyPr wrap="square" rtlCol="0">
            <a:spAutoFit/>
          </a:bodyPr>
          <a:lstStyle/>
          <a:p>
            <a:pPr marL="36900" indent="0">
              <a:lnSpc>
                <a:spcPct val="150000"/>
              </a:lnSpc>
              <a:buNone/>
            </a:pPr>
            <a:r>
              <a:rPr lang="en-IN" sz="2800" dirty="0">
                <a:solidFill>
                  <a:srgbClr val="FF0000"/>
                </a:solidFill>
                <a:latin typeface="Times New Roman" panose="02020603050405020304" pitchFamily="18" charset="0"/>
                <a:cs typeface="Times New Roman" panose="02020603050405020304" pitchFamily="18" charset="0"/>
              </a:rPr>
              <a:t>Under Guidance of:</a:t>
            </a:r>
          </a:p>
          <a:p>
            <a:pPr marL="36900" indent="0">
              <a:lnSpc>
                <a:spcPct val="150000"/>
              </a:lnSpc>
              <a:buNone/>
            </a:pPr>
            <a:r>
              <a:rPr lang="en-IN" sz="2800" b="1" dirty="0">
                <a:solidFill>
                  <a:srgbClr val="FF0000"/>
                </a:solidFill>
                <a:latin typeface="Times New Roman" panose="02020603050405020304" pitchFamily="18" charset="0"/>
                <a:cs typeface="Times New Roman" panose="02020603050405020304" pitchFamily="18" charset="0"/>
              </a:rPr>
              <a:t>S. Saleem </a:t>
            </a:r>
            <a:r>
              <a:rPr lang="en-IN" sz="1600" b="1" dirty="0">
                <a:solidFill>
                  <a:srgbClr val="FF0000"/>
                </a:solidFill>
                <a:latin typeface="Times New Roman" panose="02020603050405020304" pitchFamily="18" charset="0"/>
                <a:cs typeface="Times New Roman" panose="02020603050405020304" pitchFamily="18" charset="0"/>
              </a:rPr>
              <a:t>MTech., (</a:t>
            </a:r>
            <a:r>
              <a:rPr lang="en-IN" sz="1600" b="1" dirty="0" err="1">
                <a:solidFill>
                  <a:srgbClr val="FF0000"/>
                </a:solidFill>
                <a:latin typeface="Times New Roman" panose="02020603050405020304" pitchFamily="18" charset="0"/>
                <a:cs typeface="Times New Roman" panose="02020603050405020304" pitchFamily="18" charset="0"/>
              </a:rPr>
              <a:t>Ph.D</a:t>
            </a:r>
            <a:r>
              <a:rPr lang="en-IN" sz="1600" b="1" dirty="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89323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7C2C7903-D935-605D-C7D9-6AFFF0B6C8B7}"/>
              </a:ext>
            </a:extLst>
          </p:cNvPr>
          <p:cNvSpPr>
            <a:spLocks noGrp="1"/>
          </p:cNvSpPr>
          <p:nvPr>
            <p:ph idx="1"/>
          </p:nvPr>
        </p:nvSpPr>
        <p:spPr>
          <a:xfrm>
            <a:off x="2143760" y="3901440"/>
            <a:ext cx="9310624" cy="2458720"/>
          </a:xfrm>
        </p:spPr>
        <p:txBody>
          <a:bodyPr/>
          <a:lstStyle/>
          <a:p>
            <a:r>
              <a:rPr lang="en-IN" dirty="0"/>
              <a:t>(a)		       (b)			     (c)			       (d)</a:t>
            </a:r>
          </a:p>
          <a:p>
            <a:pPr algn="just">
              <a:lnSpc>
                <a:spcPct val="115000"/>
              </a:lnSpc>
            </a:pPr>
            <a:r>
              <a:rPr lang="en-US" sz="1800" b="1" dirty="0">
                <a:effectLst/>
                <a:latin typeface="Times New Roman" panose="02020603050405020304" pitchFamily="18" charset="0"/>
                <a:ea typeface="Times New Roman" panose="02020603050405020304" pitchFamily="18" charset="0"/>
              </a:rPr>
              <a:t>Fig: (a) Transmission Logic AND gate,</a:t>
            </a:r>
            <a:endParaRPr lang="en-IN" sz="1800" dirty="0">
              <a:effectLst/>
              <a:latin typeface="Times New Roman" panose="02020603050405020304" pitchFamily="18" charset="0"/>
              <a:ea typeface="Times New Roman" panose="02020603050405020304" pitchFamily="18" charset="0"/>
            </a:endParaRPr>
          </a:p>
          <a:p>
            <a:pPr algn="just">
              <a:lnSpc>
                <a:spcPct val="115000"/>
              </a:lnSpc>
            </a:pPr>
            <a:r>
              <a:rPr lang="en-US" sz="1800" b="1" dirty="0">
                <a:effectLst/>
                <a:latin typeface="Times New Roman" panose="02020603050405020304" pitchFamily="18" charset="0"/>
                <a:ea typeface="Times New Roman" panose="02020603050405020304" pitchFamily="18" charset="0"/>
              </a:rPr>
              <a:t>(b) Transmission Logic OR gate,</a:t>
            </a:r>
            <a:endParaRPr lang="en-IN" sz="1800" dirty="0">
              <a:effectLst/>
              <a:latin typeface="Times New Roman" panose="02020603050405020304" pitchFamily="18" charset="0"/>
              <a:ea typeface="Times New Roman" panose="02020603050405020304" pitchFamily="18" charset="0"/>
            </a:endParaRPr>
          </a:p>
          <a:p>
            <a:pPr algn="just">
              <a:lnSpc>
                <a:spcPct val="115000"/>
              </a:lnSpc>
            </a:pPr>
            <a:r>
              <a:rPr lang="en-US" b="1" dirty="0">
                <a:latin typeface="Times New Roman" panose="02020603050405020304" pitchFamily="18" charset="0"/>
                <a:ea typeface="Times New Roman" panose="02020603050405020304" pitchFamily="18" charset="0"/>
              </a:rPr>
              <a:t>(</a:t>
            </a:r>
            <a:r>
              <a:rPr lang="en-US" sz="1800" b="1" dirty="0">
                <a:effectLst/>
                <a:latin typeface="Times New Roman" panose="02020603050405020304" pitchFamily="18" charset="0"/>
                <a:ea typeface="Times New Roman" panose="02020603050405020304" pitchFamily="18" charset="0"/>
              </a:rPr>
              <a:t>c) Dual Value Logic AND gate,</a:t>
            </a:r>
            <a:endParaRPr lang="en-IN" sz="1800" dirty="0">
              <a:effectLst/>
              <a:latin typeface="Times New Roman" panose="02020603050405020304" pitchFamily="18" charset="0"/>
              <a:ea typeface="Times New Roman" panose="02020603050405020304" pitchFamily="18" charset="0"/>
            </a:endParaRPr>
          </a:p>
          <a:p>
            <a:pPr algn="just">
              <a:lnSpc>
                <a:spcPct val="115000"/>
              </a:lnSpc>
            </a:pPr>
            <a:r>
              <a:rPr lang="en-US" sz="1800" b="1" dirty="0">
                <a:effectLst/>
                <a:latin typeface="Times New Roman" panose="02020603050405020304" pitchFamily="18" charset="0"/>
                <a:ea typeface="Times New Roman" panose="02020603050405020304" pitchFamily="18" charset="0"/>
              </a:rPr>
              <a:t> (d)  Dual Value Logic OR gate</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13" name="Picture 12">
            <a:extLst>
              <a:ext uri="{FF2B5EF4-FFF2-40B4-BE49-F238E27FC236}">
                <a16:creationId xmlns:a16="http://schemas.microsoft.com/office/drawing/2014/main" id="{0935E6C3-7626-62E5-9D18-C150521554E2}"/>
              </a:ext>
            </a:extLst>
          </p:cNvPr>
          <p:cNvPicPr>
            <a:picLocks noChangeAspect="1"/>
          </p:cNvPicPr>
          <p:nvPr/>
        </p:nvPicPr>
        <p:blipFill>
          <a:blip r:embed="rId2"/>
          <a:stretch>
            <a:fillRect/>
          </a:stretch>
        </p:blipFill>
        <p:spPr>
          <a:xfrm>
            <a:off x="1280161" y="1005840"/>
            <a:ext cx="10698480" cy="2759803"/>
          </a:xfrm>
          <a:prstGeom prst="rect">
            <a:avLst/>
          </a:prstGeom>
        </p:spPr>
      </p:pic>
    </p:spTree>
    <p:extLst>
      <p:ext uri="{BB962C8B-B14F-4D97-AF65-F5344CB8AC3E}">
        <p14:creationId xmlns:p14="http://schemas.microsoft.com/office/powerpoint/2010/main" val="4146802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C1AC53-20E8-C557-018D-C164DEC63880}"/>
              </a:ext>
            </a:extLst>
          </p:cNvPr>
          <p:cNvSpPr>
            <a:spLocks noGrp="1"/>
          </p:cNvSpPr>
          <p:nvPr>
            <p:ph idx="1"/>
          </p:nvPr>
        </p:nvSpPr>
        <p:spPr>
          <a:xfrm>
            <a:off x="457200" y="477520"/>
            <a:ext cx="11125200" cy="5821680"/>
          </a:xfrm>
        </p:spPr>
        <p:txBody>
          <a:bodyPr/>
          <a:lstStyle/>
          <a:p>
            <a:pPr lvl="8"/>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solidFill>
                  <a:srgbClr val="FF0000"/>
                </a:solidFill>
              </a:rPr>
              <a:t>2-4 decoder using mixed logic design</a:t>
            </a:r>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Content Placeholder 4">
            <a:extLst>
              <a:ext uri="{FF2B5EF4-FFF2-40B4-BE49-F238E27FC236}">
                <a16:creationId xmlns:a16="http://schemas.microsoft.com/office/drawing/2014/main" id="{E6365E0D-89C9-4241-60AC-093C62620577}"/>
              </a:ext>
            </a:extLst>
          </p:cNvPr>
          <p:cNvPicPr>
            <a:picLocks noChangeAspect="1"/>
          </p:cNvPicPr>
          <p:nvPr/>
        </p:nvPicPr>
        <p:blipFill>
          <a:blip r:embed="rId2"/>
          <a:stretch>
            <a:fillRect/>
          </a:stretch>
        </p:blipFill>
        <p:spPr>
          <a:xfrm>
            <a:off x="457200" y="877996"/>
            <a:ext cx="3566160" cy="4663440"/>
          </a:xfrm>
          <a:prstGeom prst="rect">
            <a:avLst/>
          </a:prstGeom>
        </p:spPr>
      </p:pic>
      <p:sp>
        <p:nvSpPr>
          <p:cNvPr id="4" name="TextBox 3">
            <a:extLst>
              <a:ext uri="{FF2B5EF4-FFF2-40B4-BE49-F238E27FC236}">
                <a16:creationId xmlns:a16="http://schemas.microsoft.com/office/drawing/2014/main" id="{39B2B1A4-8A1C-571B-31B7-72C90789092B}"/>
              </a:ext>
            </a:extLst>
          </p:cNvPr>
          <p:cNvSpPr txBox="1"/>
          <p:nvPr/>
        </p:nvSpPr>
        <p:spPr>
          <a:xfrm>
            <a:off x="4348480" y="670560"/>
            <a:ext cx="7630160" cy="5201424"/>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The creation of a mixed logic 2-4 decoder necessitates the utilization of two inverters and four TGL or DVL AND /OR gates, totaling 16 transistors. However, by choosing both TGL and DVL AND gates in the design and carefully selecting control and propagate signals, it is possible to remove one of the inverters, leading to a 14-transistor decoder configuration.</a:t>
            </a:r>
            <a:r>
              <a:rPr lang="en-US" sz="1800" kern="0" dirty="0">
                <a:effectLst/>
                <a:latin typeface="Times New Roman" panose="02020603050405020304" pitchFamily="18" charset="0"/>
                <a:ea typeface="Times New Roman" panose="02020603050405020304" pitchFamily="18" charset="0"/>
              </a:rPr>
              <a:t> </a:t>
            </a:r>
          </a:p>
          <a:p>
            <a:pPr marL="342900" indent="-342900" algn="just">
              <a:buFont typeface="Arial" panose="020B0604020202020204" pitchFamily="34" charset="0"/>
              <a:buChar char="•"/>
            </a:pPr>
            <a:endParaRPr lang="en-US" kern="0" dirty="0">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US" sz="2000" kern="0" dirty="0">
                <a:effectLst/>
                <a:latin typeface="Times New Roman" panose="02020603050405020304" pitchFamily="18" charset="0"/>
                <a:ea typeface="Times New Roman" panose="02020603050405020304" pitchFamily="18" charset="0"/>
              </a:rPr>
              <a:t>To implement a non-inverting decoder, you need to use two inputs, A and B. The outputs </a:t>
            </a:r>
            <a:r>
              <a:rPr lang="en-US" sz="2000" b="1" kern="0" dirty="0">
                <a:effectLst/>
                <a:latin typeface="Times New Roman" panose="02020603050405020304" pitchFamily="18" charset="0"/>
                <a:ea typeface="Times New Roman" panose="02020603050405020304" pitchFamily="18" charset="0"/>
              </a:rPr>
              <a:t>D0</a:t>
            </a:r>
            <a:r>
              <a:rPr lang="en-US" sz="2000" kern="0" dirty="0">
                <a:effectLst/>
                <a:latin typeface="Times New Roman" panose="02020603050405020304" pitchFamily="18" charset="0"/>
                <a:ea typeface="Times New Roman" panose="02020603050405020304" pitchFamily="18" charset="0"/>
              </a:rPr>
              <a:t> and </a:t>
            </a:r>
            <a:r>
              <a:rPr lang="en-US" sz="2000" b="1" kern="0" dirty="0">
                <a:effectLst/>
                <a:latin typeface="Times New Roman" panose="02020603050405020304" pitchFamily="18" charset="0"/>
                <a:ea typeface="Times New Roman" panose="02020603050405020304" pitchFamily="18" charset="0"/>
              </a:rPr>
              <a:t>D2 </a:t>
            </a:r>
            <a:r>
              <a:rPr lang="en-US" sz="2000" kern="0" dirty="0">
                <a:effectLst/>
                <a:latin typeface="Times New Roman" panose="02020603050405020304" pitchFamily="18" charset="0"/>
                <a:ea typeface="Times New Roman" panose="02020603050405020304" pitchFamily="18" charset="0"/>
              </a:rPr>
              <a:t>are created using DVL gates , with signal A acting as the propagating signal. The outputs </a:t>
            </a:r>
            <a:r>
              <a:rPr lang="en-US" sz="2000" b="1" kern="0" dirty="0">
                <a:effectLst/>
                <a:latin typeface="Times New Roman" panose="02020603050405020304" pitchFamily="18" charset="0"/>
                <a:ea typeface="Times New Roman" panose="02020603050405020304" pitchFamily="18" charset="0"/>
              </a:rPr>
              <a:t>D1</a:t>
            </a:r>
            <a:r>
              <a:rPr lang="en-US" sz="2000" kern="0" dirty="0">
                <a:effectLst/>
                <a:latin typeface="Times New Roman" panose="02020603050405020304" pitchFamily="18" charset="0"/>
                <a:ea typeface="Times New Roman" panose="02020603050405020304" pitchFamily="18" charset="0"/>
              </a:rPr>
              <a:t> and </a:t>
            </a:r>
            <a:r>
              <a:rPr lang="en-US" sz="2000" b="1" kern="0" dirty="0">
                <a:effectLst/>
                <a:latin typeface="Times New Roman" panose="02020603050405020304" pitchFamily="18" charset="0"/>
                <a:ea typeface="Times New Roman" panose="02020603050405020304" pitchFamily="18" charset="0"/>
              </a:rPr>
              <a:t>D3</a:t>
            </a:r>
            <a:r>
              <a:rPr lang="en-US" sz="2000" kern="0" dirty="0">
                <a:effectLst/>
                <a:latin typeface="Times New Roman" panose="02020603050405020304" pitchFamily="18" charset="0"/>
                <a:ea typeface="Times New Roman" panose="02020603050405020304" pitchFamily="18" charset="0"/>
              </a:rPr>
              <a:t> are created using TGL gates, as shown in Figure.</a:t>
            </a:r>
            <a:endParaRPr lang="en-US" sz="200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endParaRPr lang="en-US" sz="200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endParaRPr lang="en-IN" sz="2000" dirty="0">
              <a:effectLst/>
              <a:latin typeface="Times New Roman" panose="02020603050405020304" pitchFamily="18" charset="0"/>
              <a:ea typeface="Times New Roman" panose="02020603050405020304" pitchFamily="18" charset="0"/>
            </a:endParaRPr>
          </a:p>
          <a:p>
            <a:endParaRPr lang="en-IN" dirty="0"/>
          </a:p>
          <a:p>
            <a:endParaRPr lang="en-IN" dirty="0"/>
          </a:p>
          <a:p>
            <a:endParaRPr lang="en-IN" dirty="0"/>
          </a:p>
        </p:txBody>
      </p:sp>
    </p:spTree>
    <p:extLst>
      <p:ext uri="{BB962C8B-B14F-4D97-AF65-F5344CB8AC3E}">
        <p14:creationId xmlns:p14="http://schemas.microsoft.com/office/powerpoint/2010/main" val="293314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97DC4-0A9D-1F84-977B-C4A809D2B798}"/>
              </a:ext>
            </a:extLst>
          </p:cNvPr>
          <p:cNvSpPr>
            <a:spLocks noGrp="1"/>
          </p:cNvSpPr>
          <p:nvPr>
            <p:ph type="title"/>
          </p:nvPr>
        </p:nvSpPr>
        <p:spPr>
          <a:xfrm>
            <a:off x="2231136" y="964692"/>
            <a:ext cx="8050784" cy="1188720"/>
          </a:xfrm>
        </p:spPr>
        <p:txBody>
          <a:bodyPr/>
          <a:lstStyle/>
          <a:p>
            <a:r>
              <a:rPr lang="en-IN" b="1" dirty="0"/>
              <a:t>Drawbacks of existing systems</a:t>
            </a:r>
          </a:p>
        </p:txBody>
      </p:sp>
      <p:sp>
        <p:nvSpPr>
          <p:cNvPr id="3" name="Content Placeholder 2">
            <a:extLst>
              <a:ext uri="{FF2B5EF4-FFF2-40B4-BE49-F238E27FC236}">
                <a16:creationId xmlns:a16="http://schemas.microsoft.com/office/drawing/2014/main" id="{F9C92D6C-C25F-0F71-D80B-BA16034E2E39}"/>
              </a:ext>
            </a:extLst>
          </p:cNvPr>
          <p:cNvSpPr>
            <a:spLocks noGrp="1"/>
          </p:cNvSpPr>
          <p:nvPr>
            <p:ph idx="1"/>
          </p:nvPr>
        </p:nvSpPr>
        <p:spPr>
          <a:xfrm>
            <a:off x="690880" y="2692400"/>
            <a:ext cx="10708640" cy="3200908"/>
          </a:xfrm>
        </p:spPr>
        <p:txBody>
          <a:bodyPr>
            <a:normAutofit lnSpcReduction="10000"/>
          </a:bodyPr>
          <a:lstStyle/>
          <a:p>
            <a:r>
              <a:rPr lang="en-IN" sz="2400" dirty="0">
                <a:latin typeface="Times New Roman" panose="02020603050405020304" pitchFamily="18" charset="0"/>
                <a:cs typeface="Times New Roman" panose="02020603050405020304" pitchFamily="18" charset="0"/>
              </a:rPr>
              <a:t>Low performance</a:t>
            </a:r>
          </a:p>
          <a:p>
            <a:r>
              <a:rPr lang="en-IN" sz="2400" dirty="0">
                <a:latin typeface="Times New Roman" panose="02020603050405020304" pitchFamily="18" charset="0"/>
                <a:cs typeface="Times New Roman" panose="02020603050405020304" pitchFamily="18" charset="0"/>
              </a:rPr>
              <a:t>High power Consumption</a:t>
            </a:r>
          </a:p>
          <a:p>
            <a:r>
              <a:rPr lang="en-IN" sz="2400" dirty="0">
                <a:latin typeface="Times New Roman" panose="02020603050405020304" pitchFamily="18" charset="0"/>
                <a:cs typeface="Times New Roman" panose="02020603050405020304" pitchFamily="18" charset="0"/>
              </a:rPr>
              <a:t>Leakage of current</a:t>
            </a:r>
          </a:p>
          <a:p>
            <a:r>
              <a:rPr lang="en-IN" sz="2400" dirty="0">
                <a:latin typeface="Times New Roman" panose="02020603050405020304" pitchFamily="18" charset="0"/>
                <a:cs typeface="Times New Roman" panose="02020603050405020304" pitchFamily="18" charset="0"/>
              </a:rPr>
              <a:t>power dissipation</a:t>
            </a:r>
          </a:p>
          <a:p>
            <a:r>
              <a:rPr lang="en-IN" sz="2400" dirty="0">
                <a:latin typeface="Times New Roman" panose="02020603050405020304" pitchFamily="18" charset="0"/>
                <a:cs typeface="Times New Roman" panose="02020603050405020304" pitchFamily="18" charset="0"/>
              </a:rPr>
              <a:t>More transistors required</a:t>
            </a:r>
          </a:p>
          <a:p>
            <a:r>
              <a:rPr lang="en-IN" sz="2400" dirty="0">
                <a:latin typeface="Times New Roman" panose="02020603050405020304" pitchFamily="18" charset="0"/>
                <a:cs typeface="Times New Roman" panose="02020603050405020304" pitchFamily="18" charset="0"/>
              </a:rPr>
              <a:t>High cost</a:t>
            </a:r>
          </a:p>
          <a:p>
            <a:r>
              <a:rPr lang="en-IN" sz="2400" dirty="0">
                <a:latin typeface="Times New Roman" panose="02020603050405020304" pitchFamily="18" charset="0"/>
                <a:cs typeface="Times New Roman" panose="02020603050405020304" pitchFamily="18" charset="0"/>
              </a:rPr>
              <a:t>Complex designs</a:t>
            </a:r>
          </a:p>
          <a:p>
            <a:endParaRPr lang="en-IN" dirty="0"/>
          </a:p>
        </p:txBody>
      </p:sp>
    </p:spTree>
    <p:extLst>
      <p:ext uri="{BB962C8B-B14F-4D97-AF65-F5344CB8AC3E}">
        <p14:creationId xmlns:p14="http://schemas.microsoft.com/office/powerpoint/2010/main" val="4248471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CCB7-9B7D-C6E8-0CDE-A8111282FF76}"/>
              </a:ext>
            </a:extLst>
          </p:cNvPr>
          <p:cNvSpPr>
            <a:spLocks noGrp="1"/>
          </p:cNvSpPr>
          <p:nvPr>
            <p:ph type="title"/>
          </p:nvPr>
        </p:nvSpPr>
        <p:spPr>
          <a:xfrm>
            <a:off x="843280" y="939561"/>
            <a:ext cx="11216640" cy="1722359"/>
          </a:xfrm>
        </p:spPr>
        <p:txBody>
          <a:bodyPr/>
          <a:lstStyle/>
          <a:p>
            <a:r>
              <a:rPr lang="en-IN" b="1" dirty="0"/>
              <a:t>Proposed decoder technique</a:t>
            </a:r>
          </a:p>
        </p:txBody>
      </p:sp>
      <p:sp>
        <p:nvSpPr>
          <p:cNvPr id="3" name="Text Placeholder 2">
            <a:extLst>
              <a:ext uri="{FF2B5EF4-FFF2-40B4-BE49-F238E27FC236}">
                <a16:creationId xmlns:a16="http://schemas.microsoft.com/office/drawing/2014/main" id="{BA8F38F0-733C-A69C-10FC-1EBF271E4E60}"/>
              </a:ext>
            </a:extLst>
          </p:cNvPr>
          <p:cNvSpPr>
            <a:spLocks noGrp="1"/>
          </p:cNvSpPr>
          <p:nvPr>
            <p:ph type="body" idx="1"/>
          </p:nvPr>
        </p:nvSpPr>
        <p:spPr>
          <a:xfrm>
            <a:off x="2387600" y="3698240"/>
            <a:ext cx="7109206" cy="1919307"/>
          </a:xfrm>
        </p:spPr>
        <p:txBody>
          <a:bodyPr>
            <a:normAutofit/>
          </a:bodyPr>
          <a:lstStyle/>
          <a:p>
            <a:r>
              <a:rPr lang="en-IN" sz="4800" dirty="0">
                <a:solidFill>
                  <a:srgbClr val="FF0000"/>
                </a:solidFill>
                <a:highlight>
                  <a:srgbClr val="FFFF00"/>
                </a:highlight>
              </a:rPr>
              <a:t>Gate Diffusion Input(GDI)</a:t>
            </a:r>
          </a:p>
        </p:txBody>
      </p:sp>
    </p:spTree>
    <p:extLst>
      <p:ext uri="{BB962C8B-B14F-4D97-AF65-F5344CB8AC3E}">
        <p14:creationId xmlns:p14="http://schemas.microsoft.com/office/powerpoint/2010/main" val="32979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5A43-3A36-E12B-CD82-494BAE97A3DB}"/>
              </a:ext>
            </a:extLst>
          </p:cNvPr>
          <p:cNvSpPr>
            <a:spLocks noGrp="1"/>
          </p:cNvSpPr>
          <p:nvPr>
            <p:ph type="title"/>
          </p:nvPr>
        </p:nvSpPr>
        <p:spPr>
          <a:xfrm>
            <a:off x="802640" y="355601"/>
            <a:ext cx="3525520" cy="1087119"/>
          </a:xfrm>
        </p:spPr>
        <p:txBody>
          <a:bodyPr/>
          <a:lstStyle/>
          <a:p>
            <a:r>
              <a:rPr lang="en-IN" b="1" dirty="0"/>
              <a:t>GDI</a:t>
            </a:r>
          </a:p>
        </p:txBody>
      </p:sp>
      <p:sp>
        <p:nvSpPr>
          <p:cNvPr id="6" name="TextBox 5">
            <a:extLst>
              <a:ext uri="{FF2B5EF4-FFF2-40B4-BE49-F238E27FC236}">
                <a16:creationId xmlns:a16="http://schemas.microsoft.com/office/drawing/2014/main" id="{AB4D1D98-2D9D-73BB-9663-D9722609B6A9}"/>
              </a:ext>
            </a:extLst>
          </p:cNvPr>
          <p:cNvSpPr txBox="1"/>
          <p:nvPr/>
        </p:nvSpPr>
        <p:spPr>
          <a:xfrm>
            <a:off x="802640" y="1788160"/>
            <a:ext cx="10322560" cy="3323987"/>
          </a:xfrm>
          <a:prstGeom prst="rect">
            <a:avLst/>
          </a:prstGeom>
          <a:noFill/>
        </p:spPr>
        <p:txBody>
          <a:bodyPr wrap="square" rtlCol="0">
            <a:spAutoFit/>
          </a:bodyPr>
          <a:lstStyle/>
          <a:p>
            <a:pPr marL="285750" indent="-285750" algn="just">
              <a:lnSpc>
                <a:spcPct val="115000"/>
              </a:lnSpc>
              <a:buFont typeface="Arial" panose="020B0604020202020204" pitchFamily="34" charset="0"/>
              <a:buChar char="•"/>
            </a:pPr>
            <a:endParaRPr lang="en-US" sz="2000" dirty="0">
              <a:effectLst/>
              <a:latin typeface="Times New Roman" panose="02020603050405020304" pitchFamily="18" charset="0"/>
              <a:ea typeface="Times New Roman" panose="02020603050405020304" pitchFamily="18" charset="0"/>
            </a:endParaRPr>
          </a:p>
          <a:p>
            <a:pPr marL="285750" indent="-285750" algn="just">
              <a:lnSpc>
                <a:spcPct val="115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This is a new low power design technique that allows solving most of the problems mentioned in above digital design circuit techniques i.e. Gate Diffusion Input technique (GDI). </a:t>
            </a:r>
          </a:p>
          <a:p>
            <a:pPr algn="just">
              <a:lnSpc>
                <a:spcPct val="115000"/>
              </a:lnSpc>
            </a:pPr>
            <a:endParaRPr lang="en-IN" sz="20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000" kern="0" dirty="0">
                <a:effectLst/>
                <a:latin typeface="Times New Roman" panose="02020603050405020304" pitchFamily="18" charset="0"/>
                <a:ea typeface="Times New Roman" panose="02020603050405020304" pitchFamily="18" charset="0"/>
              </a:rPr>
              <a:t>The GDI approach allows implementation of a wide range of complex logic functions using only two transistors. This method is suitable for design of fast, low power circuits, using reduced number of transistors, while improving logic level swing and static power characteristics.</a:t>
            </a:r>
          </a:p>
          <a:p>
            <a:pPr marL="285750" indent="-285750">
              <a:buFont typeface="Arial" panose="020B0604020202020204" pitchFamily="34" charset="0"/>
              <a:buChar char="•"/>
            </a:pPr>
            <a:endParaRPr lang="en-US" sz="2000" kern="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000" kern="0" dirty="0">
                <a:effectLst/>
                <a:latin typeface="Times New Roman" panose="02020603050405020304" pitchFamily="18" charset="0"/>
                <a:ea typeface="Times New Roman" panose="02020603050405020304" pitchFamily="18" charset="0"/>
              </a:rPr>
              <a:t>The GDI method which is first proposed by A. Morgenstern, A. Fish, and I. A. Wagner in 2001. </a:t>
            </a:r>
          </a:p>
          <a:p>
            <a:pPr marL="285750" indent="-285750">
              <a:buFont typeface="Arial" panose="020B0604020202020204" pitchFamily="34" charset="0"/>
              <a:buChar char="•"/>
            </a:pPr>
            <a:endParaRPr lang="en-US" kern="0" dirty="0">
              <a:latin typeface="Times New Roman" panose="02020603050405020304" pitchFamily="18" charset="0"/>
            </a:endParaRPr>
          </a:p>
        </p:txBody>
      </p:sp>
    </p:spTree>
    <p:extLst>
      <p:ext uri="{BB962C8B-B14F-4D97-AF65-F5344CB8AC3E}">
        <p14:creationId xmlns:p14="http://schemas.microsoft.com/office/powerpoint/2010/main" val="1160426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8E7D06-100E-D4C9-0F9F-54B0A3E6761B}"/>
              </a:ext>
            </a:extLst>
          </p:cNvPr>
          <p:cNvSpPr>
            <a:spLocks noGrp="1"/>
          </p:cNvSpPr>
          <p:nvPr>
            <p:ph idx="1"/>
          </p:nvPr>
        </p:nvSpPr>
        <p:spPr>
          <a:xfrm>
            <a:off x="304800" y="1005840"/>
            <a:ext cx="11176000" cy="5547360"/>
          </a:xfrm>
        </p:spPr>
        <p:txBody>
          <a:bodyPr>
            <a:normAutofit/>
          </a:bodyPr>
          <a:lstStyle/>
          <a:p>
            <a:r>
              <a:rPr lang="en-US" sz="2000" kern="0" dirty="0">
                <a:effectLst/>
                <a:latin typeface="Times New Roman" panose="02020603050405020304" pitchFamily="18" charset="0"/>
                <a:ea typeface="Times New Roman" panose="02020603050405020304" pitchFamily="18" charset="0"/>
              </a:rPr>
              <a:t>The basic cell of GDI is shown below:</a:t>
            </a:r>
            <a:endParaRPr lang="en-IN" sz="2000" dirty="0"/>
          </a:p>
        </p:txBody>
      </p:sp>
      <p:pic>
        <p:nvPicPr>
          <p:cNvPr id="4" name="Picture 3">
            <a:extLst>
              <a:ext uri="{FF2B5EF4-FFF2-40B4-BE49-F238E27FC236}">
                <a16:creationId xmlns:a16="http://schemas.microsoft.com/office/drawing/2014/main" id="{CAC2624D-A9B6-7FBB-2870-B0B3461DF07F}"/>
              </a:ext>
            </a:extLst>
          </p:cNvPr>
          <p:cNvPicPr>
            <a:picLocks noChangeAspect="1"/>
          </p:cNvPicPr>
          <p:nvPr/>
        </p:nvPicPr>
        <p:blipFill rotWithShape="1">
          <a:blip r:embed="rId2">
            <a:extLst>
              <a:ext uri="{28A0092B-C50C-407E-A947-70E740481C1C}">
                <a14:useLocalDpi xmlns:a14="http://schemas.microsoft.com/office/drawing/2010/main" val="0"/>
              </a:ext>
            </a:extLst>
          </a:blip>
          <a:srcRect l="16389" t="6852" r="15963" b="15654"/>
          <a:stretch/>
        </p:blipFill>
        <p:spPr bwMode="auto">
          <a:xfrm>
            <a:off x="1000760" y="1661547"/>
            <a:ext cx="2699098" cy="3092450"/>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49031022-FE0F-FE02-5783-F7FEE4070BEC}"/>
              </a:ext>
            </a:extLst>
          </p:cNvPr>
          <p:cNvSpPr txBox="1"/>
          <p:nvPr/>
        </p:nvSpPr>
        <p:spPr>
          <a:xfrm>
            <a:off x="1000760" y="5205829"/>
            <a:ext cx="2946400" cy="646331"/>
          </a:xfrm>
          <a:prstGeom prst="rect">
            <a:avLst/>
          </a:prstGeom>
          <a:noFill/>
        </p:spPr>
        <p:txBody>
          <a:bodyPr wrap="square" rtlCol="0">
            <a:spAutoFit/>
          </a:bodyPr>
          <a:lstStyle/>
          <a:p>
            <a:r>
              <a:rPr lang="en-US" sz="1800" b="1" dirty="0">
                <a:solidFill>
                  <a:srgbClr val="FF0000"/>
                </a:solidFill>
                <a:effectLst/>
                <a:latin typeface="Times New Roman" panose="02020603050405020304" pitchFamily="18" charset="0"/>
                <a:ea typeface="Times New Roman" panose="02020603050405020304" pitchFamily="18" charset="0"/>
              </a:rPr>
              <a:t>Fig : GDI Basic Cell</a:t>
            </a:r>
            <a:endParaRPr lang="en-IN" sz="1800" dirty="0">
              <a:solidFill>
                <a:srgbClr val="FF0000"/>
              </a:solidFill>
              <a:effectLst/>
              <a:latin typeface="Times New Roman" panose="02020603050405020304" pitchFamily="18" charset="0"/>
              <a:ea typeface="Times New Roman" panose="02020603050405020304" pitchFamily="18" charset="0"/>
            </a:endParaRPr>
          </a:p>
          <a:p>
            <a:endParaRPr lang="en-IN" dirty="0">
              <a:solidFill>
                <a:srgbClr val="FF0000"/>
              </a:solidFill>
            </a:endParaRPr>
          </a:p>
        </p:txBody>
      </p:sp>
      <p:sp>
        <p:nvSpPr>
          <p:cNvPr id="7" name="TextBox 6">
            <a:extLst>
              <a:ext uri="{FF2B5EF4-FFF2-40B4-BE49-F238E27FC236}">
                <a16:creationId xmlns:a16="http://schemas.microsoft.com/office/drawing/2014/main" id="{BA48C23E-93E8-D01B-5F92-9BB4B959F0B6}"/>
              </a:ext>
            </a:extLst>
          </p:cNvPr>
          <p:cNvSpPr txBox="1"/>
          <p:nvPr/>
        </p:nvSpPr>
        <p:spPr>
          <a:xfrm>
            <a:off x="4988560" y="1168400"/>
            <a:ext cx="6898640" cy="3585597"/>
          </a:xfrm>
          <a:prstGeom prst="rect">
            <a:avLst/>
          </a:prstGeom>
          <a:noFill/>
        </p:spPr>
        <p:txBody>
          <a:bodyPr wrap="square" rtlCol="0">
            <a:spAutoFit/>
          </a:bodyPr>
          <a:lstStyle/>
          <a:p>
            <a:pPr algn="just">
              <a:lnSpc>
                <a:spcPct val="115000"/>
              </a:lnSpc>
            </a:pPr>
            <a:r>
              <a:rPr lang="en-US" sz="2000" dirty="0">
                <a:effectLst/>
                <a:latin typeface="Times New Roman" panose="02020603050405020304" pitchFamily="18" charset="0"/>
                <a:ea typeface="Times New Roman" panose="02020603050405020304" pitchFamily="18" charset="0"/>
              </a:rPr>
              <a:t>At first glance, the basic cell reminds the standard CMOS inverter, but there are some important differences: </a:t>
            </a:r>
          </a:p>
          <a:p>
            <a:pPr algn="just">
              <a:lnSpc>
                <a:spcPct val="115000"/>
              </a:lnSpc>
            </a:pPr>
            <a:endParaRPr lang="en-IN" sz="2000" dirty="0">
              <a:latin typeface="Times New Roman" panose="02020603050405020304" pitchFamily="18" charset="0"/>
              <a:ea typeface="Times New Roman" panose="02020603050405020304" pitchFamily="18" charset="0"/>
            </a:endParaRPr>
          </a:p>
          <a:p>
            <a:pPr marL="457200" indent="-457200" algn="just">
              <a:lnSpc>
                <a:spcPct val="115000"/>
              </a:lnSpc>
              <a:buAutoNum type="arabicPeriod"/>
            </a:pPr>
            <a:r>
              <a:rPr lang="en-US" sz="2000" dirty="0">
                <a:effectLst/>
                <a:latin typeface="Times New Roman" panose="02020603050405020304" pitchFamily="18" charset="0"/>
                <a:ea typeface="Times New Roman" panose="02020603050405020304" pitchFamily="18" charset="0"/>
              </a:rPr>
              <a:t>The GDI cell contains three inputs: G (common gate input of </a:t>
            </a:r>
            <a:r>
              <a:rPr lang="en-US" sz="2000" dirty="0" err="1">
                <a:effectLst/>
                <a:latin typeface="Times New Roman" panose="02020603050405020304" pitchFamily="18" charset="0"/>
                <a:ea typeface="Times New Roman" panose="02020603050405020304" pitchFamily="18" charset="0"/>
              </a:rPr>
              <a:t>nMOS</a:t>
            </a:r>
            <a:r>
              <a:rPr lang="en-US" sz="2000" dirty="0">
                <a:effectLst/>
                <a:latin typeface="Times New Roman" panose="02020603050405020304" pitchFamily="18" charset="0"/>
                <a:ea typeface="Times New Roman" panose="02020603050405020304" pitchFamily="18" charset="0"/>
              </a:rPr>
              <a:t> and </a:t>
            </a:r>
            <a:r>
              <a:rPr lang="en-US" sz="2000" dirty="0" err="1">
                <a:effectLst/>
                <a:latin typeface="Times New Roman" panose="02020603050405020304" pitchFamily="18" charset="0"/>
                <a:ea typeface="Times New Roman" panose="02020603050405020304" pitchFamily="18" charset="0"/>
              </a:rPr>
              <a:t>pMOS</a:t>
            </a:r>
            <a:r>
              <a:rPr lang="en-US" sz="2000" dirty="0">
                <a:effectLst/>
                <a:latin typeface="Times New Roman" panose="02020603050405020304" pitchFamily="18" charset="0"/>
                <a:ea typeface="Times New Roman" panose="02020603050405020304" pitchFamily="18" charset="0"/>
              </a:rPr>
              <a:t>), P (input to the source/drain of </a:t>
            </a:r>
            <a:r>
              <a:rPr lang="en-US" sz="2000" dirty="0" err="1">
                <a:effectLst/>
                <a:latin typeface="Times New Roman" panose="02020603050405020304" pitchFamily="18" charset="0"/>
                <a:ea typeface="Times New Roman" panose="02020603050405020304" pitchFamily="18" charset="0"/>
              </a:rPr>
              <a:t>pMOS</a:t>
            </a:r>
            <a:r>
              <a:rPr lang="en-US" sz="2000" dirty="0">
                <a:effectLst/>
                <a:latin typeface="Times New Roman" panose="02020603050405020304" pitchFamily="18" charset="0"/>
                <a:ea typeface="Times New Roman" panose="02020603050405020304" pitchFamily="18" charset="0"/>
              </a:rPr>
              <a:t>), and N (input to the source/drain of </a:t>
            </a:r>
            <a:r>
              <a:rPr lang="en-US" sz="2000" dirty="0" err="1">
                <a:effectLst/>
                <a:latin typeface="Times New Roman" panose="02020603050405020304" pitchFamily="18" charset="0"/>
                <a:ea typeface="Times New Roman" panose="02020603050405020304" pitchFamily="18" charset="0"/>
              </a:rPr>
              <a:t>nMOS</a:t>
            </a:r>
            <a:r>
              <a:rPr lang="en-US" sz="2000" dirty="0">
                <a:effectLst/>
                <a:latin typeface="Times New Roman" panose="02020603050405020304" pitchFamily="18" charset="0"/>
                <a:ea typeface="Times New Roman" panose="02020603050405020304" pitchFamily="18" charset="0"/>
              </a:rPr>
              <a:t>).</a:t>
            </a:r>
          </a:p>
          <a:p>
            <a:pPr algn="just">
              <a:lnSpc>
                <a:spcPct val="115000"/>
              </a:lnSpc>
            </a:pPr>
            <a:endParaRPr lang="en-IN" sz="2000" dirty="0">
              <a:effectLst/>
              <a:latin typeface="Times New Roman" panose="02020603050405020304" pitchFamily="18" charset="0"/>
              <a:ea typeface="Times New Roman" panose="02020603050405020304" pitchFamily="18" charset="0"/>
            </a:endParaRPr>
          </a:p>
          <a:p>
            <a:pPr algn="just">
              <a:lnSpc>
                <a:spcPct val="115000"/>
              </a:lnSpc>
            </a:pPr>
            <a:r>
              <a:rPr lang="en-US" sz="2000" dirty="0">
                <a:effectLst/>
                <a:latin typeface="Times New Roman" panose="02020603050405020304" pitchFamily="18" charset="0"/>
                <a:ea typeface="Times New Roman" panose="02020603050405020304" pitchFamily="18" charset="0"/>
              </a:rPr>
              <a:t>2.  Bulks of both </a:t>
            </a:r>
            <a:r>
              <a:rPr lang="en-US" sz="2000" dirty="0" err="1">
                <a:effectLst/>
                <a:latin typeface="Times New Roman" panose="02020603050405020304" pitchFamily="18" charset="0"/>
                <a:ea typeface="Times New Roman" panose="02020603050405020304" pitchFamily="18" charset="0"/>
              </a:rPr>
              <a:t>nMOS</a:t>
            </a:r>
            <a:r>
              <a:rPr lang="en-US" sz="2000" dirty="0">
                <a:effectLst/>
                <a:latin typeface="Times New Roman" panose="02020603050405020304" pitchFamily="18" charset="0"/>
                <a:ea typeface="Times New Roman" panose="02020603050405020304" pitchFamily="18" charset="0"/>
              </a:rPr>
              <a:t> and </a:t>
            </a:r>
            <a:r>
              <a:rPr lang="en-US" sz="2000" dirty="0" err="1">
                <a:effectLst/>
                <a:latin typeface="Times New Roman" panose="02020603050405020304" pitchFamily="18" charset="0"/>
                <a:ea typeface="Times New Roman" panose="02020603050405020304" pitchFamily="18" charset="0"/>
              </a:rPr>
              <a:t>pMOS</a:t>
            </a:r>
            <a:r>
              <a:rPr lang="en-US" sz="2000" dirty="0">
                <a:effectLst/>
                <a:latin typeface="Times New Roman" panose="02020603050405020304" pitchFamily="18" charset="0"/>
                <a:ea typeface="Times New Roman" panose="02020603050405020304" pitchFamily="18" charset="0"/>
              </a:rPr>
              <a:t> are connected to N or P     	(respectively), so there are differences with a CMOS inverter.</a:t>
            </a:r>
            <a:endParaRPr lang="en-IN" sz="2000" dirty="0">
              <a:effectLst/>
              <a:latin typeface="Times New Roman" panose="02020603050405020304" pitchFamily="18" charset="0"/>
              <a:ea typeface="Times New Roman" panose="02020603050405020304" pitchFamily="18" charset="0"/>
            </a:endParaRPr>
          </a:p>
          <a:p>
            <a:endParaRPr lang="en-IN" sz="2000" dirty="0"/>
          </a:p>
        </p:txBody>
      </p:sp>
    </p:spTree>
    <p:extLst>
      <p:ext uri="{BB962C8B-B14F-4D97-AF65-F5344CB8AC3E}">
        <p14:creationId xmlns:p14="http://schemas.microsoft.com/office/powerpoint/2010/main" val="2691732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85E4F5-E813-9CBB-1CBC-B994D689164A}"/>
              </a:ext>
            </a:extLst>
          </p:cNvPr>
          <p:cNvSpPr>
            <a:spLocks noGrp="1"/>
          </p:cNvSpPr>
          <p:nvPr>
            <p:ph idx="1"/>
          </p:nvPr>
        </p:nvSpPr>
        <p:spPr>
          <a:xfrm>
            <a:off x="701040" y="670560"/>
            <a:ext cx="5537200" cy="6083300"/>
          </a:xfrm>
        </p:spPr>
        <p:txBody>
          <a:bodyPr>
            <a:normAutofit lnSpcReduction="10000"/>
          </a:bodyPr>
          <a:lstStyle/>
          <a:p>
            <a:pPr algn="just">
              <a:lnSpc>
                <a:spcPct val="115000"/>
              </a:lnSpc>
            </a:pPr>
            <a:r>
              <a:rPr lang="en-US" sz="1800" dirty="0">
                <a:effectLst/>
                <a:latin typeface="Times New Roman" panose="02020603050405020304" pitchFamily="18" charset="0"/>
                <a:ea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rPr>
              <a:t>Table I shows comparison of transistor counts of GDI and static CMOS.</a:t>
            </a:r>
            <a:endParaRPr lang="en-IN" sz="1900" dirty="0">
              <a:effectLst/>
              <a:latin typeface="Times New Roman" panose="02020603050405020304" pitchFamily="18" charset="0"/>
              <a:ea typeface="Times New Roman" panose="02020603050405020304" pitchFamily="18" charset="0"/>
            </a:endParaRPr>
          </a:p>
          <a:p>
            <a:pPr algn="just">
              <a:lnSpc>
                <a:spcPct val="115000"/>
              </a:lnSpc>
            </a:pPr>
            <a:r>
              <a:rPr lang="en-US" sz="1900" b="1" dirty="0">
                <a:effectLst/>
                <a:latin typeface="Times New Roman" panose="02020603050405020304" pitchFamily="18" charset="0"/>
                <a:ea typeface="Times New Roman" panose="02020603050405020304" pitchFamily="18" charset="0"/>
              </a:rPr>
              <a:t> </a:t>
            </a:r>
            <a:r>
              <a:rPr lang="en-US" sz="1900" b="1" dirty="0">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1900" dirty="0">
                <a:latin typeface="Times New Roman" panose="02020603050405020304" pitchFamily="18" charset="0"/>
                <a:cs typeface="Times New Roman" panose="02020603050405020304" pitchFamily="18" charset="0"/>
              </a:rPr>
              <a:t>t can be seen that large number of functions can be implemented using the basic GDI cell. </a:t>
            </a:r>
          </a:p>
          <a:p>
            <a:pPr algn="just">
              <a:lnSpc>
                <a:spcPct val="115000"/>
              </a:lnSpc>
            </a:pPr>
            <a:r>
              <a:rPr lang="en-US" sz="1900" dirty="0">
                <a:latin typeface="Times New Roman" panose="02020603050405020304" pitchFamily="18" charset="0"/>
                <a:cs typeface="Times New Roman" panose="02020603050405020304" pitchFamily="18" charset="0"/>
              </a:rPr>
              <a:t>MUX design is the most complex design that can be implemented with GDI, which requires only 2 transistors, which requires 8-12 transistors with the traditional CMOS or PTL design. </a:t>
            </a:r>
          </a:p>
          <a:p>
            <a:pPr algn="just">
              <a:lnSpc>
                <a:spcPct val="115000"/>
              </a:lnSpc>
            </a:pPr>
            <a:r>
              <a:rPr lang="en-US" sz="1900" dirty="0">
                <a:latin typeface="Times New Roman" panose="02020603050405020304" pitchFamily="18" charset="0"/>
                <a:cs typeface="Times New Roman" panose="02020603050405020304" pitchFamily="18" charset="0"/>
              </a:rPr>
              <a:t>Many functions can be implemented efficiently by GDI by means of transistor count. Table I shows the comparison between GDI and the static CMOS design in terms of transistors count. It can be seen from table I that using GDI technique AND, OR, Function1, Function2, XOR, XNOR can be implemented more efficiently. However, to implement NAND, NOR it requires 4 transistors as same as in Static CMOS design.</a:t>
            </a:r>
            <a:endParaRPr lang="en-IN" sz="18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34B9EC60-51C0-E0CC-9CF0-B25FB3DBF175}"/>
              </a:ext>
            </a:extLst>
          </p:cNvPr>
          <p:cNvSpPr txBox="1"/>
          <p:nvPr/>
        </p:nvSpPr>
        <p:spPr>
          <a:xfrm>
            <a:off x="7152640" y="965200"/>
            <a:ext cx="3403600" cy="369332"/>
          </a:xfrm>
          <a:prstGeom prst="rect">
            <a:avLst/>
          </a:prstGeom>
          <a:noFill/>
        </p:spPr>
        <p:txBody>
          <a:bodyPr wrap="square" rtlCol="0">
            <a:spAutoFit/>
          </a:bodyPr>
          <a:lstStyle/>
          <a:p>
            <a:r>
              <a:rPr lang="en-IN" dirty="0">
                <a:solidFill>
                  <a:srgbClr val="FF0000"/>
                </a:solidFill>
              </a:rPr>
              <a:t>TABLE I: </a:t>
            </a:r>
            <a:r>
              <a:rPr lang="en-IN" dirty="0" err="1">
                <a:solidFill>
                  <a:srgbClr val="FF0000"/>
                </a:solidFill>
              </a:rPr>
              <a:t>Comparision</a:t>
            </a:r>
            <a:endParaRPr lang="en-IN" dirty="0">
              <a:solidFill>
                <a:srgbClr val="FF0000"/>
              </a:solidFill>
            </a:endParaRPr>
          </a:p>
        </p:txBody>
      </p:sp>
      <p:pic>
        <p:nvPicPr>
          <p:cNvPr id="8" name="Picture 7">
            <a:extLst>
              <a:ext uri="{FF2B5EF4-FFF2-40B4-BE49-F238E27FC236}">
                <a16:creationId xmlns:a16="http://schemas.microsoft.com/office/drawing/2014/main" id="{17E7E1FA-726C-C3EA-B64B-E17BC34CD6AF}"/>
              </a:ext>
            </a:extLst>
          </p:cNvPr>
          <p:cNvPicPr>
            <a:picLocks noChangeAspect="1"/>
          </p:cNvPicPr>
          <p:nvPr/>
        </p:nvPicPr>
        <p:blipFill rotWithShape="1">
          <a:blip r:embed="rId2"/>
          <a:srcRect l="2722" t="1517" r="2926" b="2992"/>
          <a:stretch/>
        </p:blipFill>
        <p:spPr>
          <a:xfrm>
            <a:off x="6487160" y="1334532"/>
            <a:ext cx="4734560" cy="4744720"/>
          </a:xfrm>
          <a:prstGeom prst="rect">
            <a:avLst/>
          </a:prstGeom>
        </p:spPr>
      </p:pic>
    </p:spTree>
    <p:extLst>
      <p:ext uri="{BB962C8B-B14F-4D97-AF65-F5344CB8AC3E}">
        <p14:creationId xmlns:p14="http://schemas.microsoft.com/office/powerpoint/2010/main" val="2549471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7D12-21C7-EA51-39F9-9CC5AAEA7B51}"/>
              </a:ext>
            </a:extLst>
          </p:cNvPr>
          <p:cNvSpPr>
            <a:spLocks noGrp="1"/>
          </p:cNvSpPr>
          <p:nvPr>
            <p:ph type="title"/>
          </p:nvPr>
        </p:nvSpPr>
        <p:spPr>
          <a:xfrm>
            <a:off x="375920" y="294640"/>
            <a:ext cx="6441440" cy="772160"/>
          </a:xfrm>
        </p:spPr>
        <p:txBody>
          <a:bodyPr>
            <a:normAutofit fontScale="90000"/>
          </a:bodyPr>
          <a:lstStyle/>
          <a:p>
            <a:pPr algn="just"/>
            <a:r>
              <a:rPr lang="en-IN" b="1" dirty="0"/>
              <a:t>2-4 Decoder using GDI logic</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5A0D727-528E-FF7F-86D2-812382E3D0B9}"/>
              </a:ext>
            </a:extLst>
          </p:cNvPr>
          <p:cNvSpPr>
            <a:spLocks noGrp="1"/>
          </p:cNvSpPr>
          <p:nvPr>
            <p:ph idx="1"/>
          </p:nvPr>
        </p:nvSpPr>
        <p:spPr>
          <a:xfrm>
            <a:off x="467360" y="1737360"/>
            <a:ext cx="11094720" cy="4704080"/>
          </a:xfrm>
        </p:spPr>
        <p:txBody>
          <a:bodyPr/>
          <a:lstStyle/>
          <a:p>
            <a:pPr algn="just">
              <a:lnSpc>
                <a:spcPct val="115000"/>
              </a:lnSpc>
            </a:pPr>
            <a:r>
              <a:rPr lang="en-US" sz="2000" dirty="0">
                <a:effectLst/>
                <a:latin typeface="Times New Roman" panose="02020603050405020304" pitchFamily="18" charset="0"/>
                <a:ea typeface="Times New Roman" panose="02020603050405020304" pitchFamily="18" charset="0"/>
              </a:rPr>
              <a:t>To design a 2-4 decoder using static CMOS requires up to 20 transistors, and it also consumes more power. To overcome this, mixed logic design was introduced. Through mixed logic design, it requires 14 transistors but has decent power consumption compared to CMOS. </a:t>
            </a:r>
            <a:endParaRPr lang="en-IN" sz="2000" dirty="0">
              <a:effectLst/>
              <a:latin typeface="Times New Roman" panose="02020603050405020304" pitchFamily="18" charset="0"/>
              <a:ea typeface="Times New Roman" panose="02020603050405020304" pitchFamily="18" charset="0"/>
            </a:endParaRPr>
          </a:p>
          <a:p>
            <a:pPr algn="just">
              <a:lnSpc>
                <a:spcPct val="115000"/>
              </a:lnSpc>
            </a:pPr>
            <a:r>
              <a:rPr lang="en-US" sz="2000" dirty="0">
                <a:effectLst/>
                <a:latin typeface="Times New Roman" panose="02020603050405020304" pitchFamily="18" charset="0"/>
                <a:ea typeface="Times New Roman" panose="02020603050405020304" pitchFamily="18" charset="0"/>
              </a:rPr>
              <a:t>So, we try to design a 2-4 decoder using a new technique called GDI. </a:t>
            </a:r>
            <a:endParaRPr lang="en-IN" sz="2000" dirty="0">
              <a:effectLst/>
              <a:latin typeface="Times New Roman" panose="02020603050405020304" pitchFamily="18" charset="0"/>
              <a:ea typeface="Times New Roman" panose="02020603050405020304" pitchFamily="18" charset="0"/>
            </a:endParaRPr>
          </a:p>
          <a:p>
            <a:pPr algn="just">
              <a:lnSpc>
                <a:spcPct val="115000"/>
              </a:lnSpc>
            </a:pPr>
            <a:r>
              <a:rPr lang="en-US" sz="2000" dirty="0">
                <a:effectLst/>
                <a:latin typeface="Times New Roman" panose="02020603050405020304" pitchFamily="18" charset="0"/>
                <a:ea typeface="Times New Roman" panose="02020603050405020304" pitchFamily="18" charset="0"/>
              </a:rPr>
              <a:t> It uses three different methodologies for every output. For </a:t>
            </a:r>
            <a:r>
              <a:rPr lang="en-US" sz="2000" b="1" dirty="0">
                <a:effectLst/>
                <a:latin typeface="Times New Roman" panose="02020603050405020304" pitchFamily="18" charset="0"/>
                <a:ea typeface="Times New Roman" panose="02020603050405020304" pitchFamily="18" charset="0"/>
              </a:rPr>
              <a:t>D0</a:t>
            </a:r>
            <a:r>
              <a:rPr lang="en-US" sz="2000" dirty="0">
                <a:effectLst/>
                <a:latin typeface="Times New Roman" panose="02020603050405020304" pitchFamily="18" charset="0"/>
                <a:ea typeface="Times New Roman" panose="02020603050405020304" pitchFamily="18" charset="0"/>
              </a:rPr>
              <a:t>, it uses the GDI technique; for </a:t>
            </a:r>
            <a:r>
              <a:rPr lang="en-US" sz="2000" b="1" dirty="0">
                <a:effectLst/>
                <a:latin typeface="Times New Roman" panose="02020603050405020304" pitchFamily="18" charset="0"/>
                <a:ea typeface="Times New Roman" panose="02020603050405020304" pitchFamily="18" charset="0"/>
              </a:rPr>
              <a:t>D1</a:t>
            </a:r>
            <a:r>
              <a:rPr lang="en-US" sz="2000" dirty="0">
                <a:effectLst/>
                <a:latin typeface="Times New Roman" panose="02020603050405020304" pitchFamily="18" charset="0"/>
                <a:ea typeface="Times New Roman" panose="02020603050405020304" pitchFamily="18" charset="0"/>
              </a:rPr>
              <a:t>, it employs the TGL technique; for </a:t>
            </a:r>
            <a:r>
              <a:rPr lang="en-US" sz="2000" b="1" dirty="0">
                <a:effectLst/>
                <a:latin typeface="Times New Roman" panose="02020603050405020304" pitchFamily="18" charset="0"/>
                <a:ea typeface="Times New Roman" panose="02020603050405020304" pitchFamily="18" charset="0"/>
              </a:rPr>
              <a:t>D2</a:t>
            </a:r>
            <a:r>
              <a:rPr lang="en-US" sz="2000" dirty="0">
                <a:effectLst/>
                <a:latin typeface="Times New Roman" panose="02020603050405020304" pitchFamily="18" charset="0"/>
                <a:ea typeface="Times New Roman" panose="02020603050405020304" pitchFamily="18" charset="0"/>
              </a:rPr>
              <a:t>, it utilizes the DVL technique, and for </a:t>
            </a:r>
            <a:r>
              <a:rPr lang="en-US" sz="2000" b="1" dirty="0">
                <a:effectLst/>
                <a:latin typeface="Times New Roman" panose="02020603050405020304" pitchFamily="18" charset="0"/>
                <a:ea typeface="Times New Roman" panose="02020603050405020304" pitchFamily="18" charset="0"/>
              </a:rPr>
              <a:t>D3</a:t>
            </a:r>
            <a:r>
              <a:rPr lang="en-US" sz="2000" dirty="0">
                <a:effectLst/>
                <a:latin typeface="Times New Roman" panose="02020603050405020304" pitchFamily="18" charset="0"/>
                <a:ea typeface="Times New Roman" panose="02020603050405020304" pitchFamily="18" charset="0"/>
              </a:rPr>
              <a:t>, it again utilizes the GDI technique. So, the total transistor count is 12. In this, we have two inputs, A and B. The input A is propagated from CMOS inverter.</a:t>
            </a:r>
            <a:endParaRPr lang="en-IN" sz="2000" dirty="0">
              <a:effectLst/>
              <a:latin typeface="Times New Roman" panose="02020603050405020304" pitchFamily="18" charset="0"/>
              <a:ea typeface="Times New Roman" panose="02020603050405020304" pitchFamily="18" charset="0"/>
            </a:endParaRPr>
          </a:p>
          <a:p>
            <a:pPr algn="just">
              <a:lnSpc>
                <a:spcPct val="115000"/>
              </a:lnSpc>
            </a:pPr>
            <a:r>
              <a:rPr lang="en-US" sz="2000" dirty="0">
                <a:effectLst/>
                <a:latin typeface="Times New Roman" panose="02020603050405020304" pitchFamily="18" charset="0"/>
                <a:ea typeface="Times New Roman" panose="02020603050405020304" pitchFamily="18" charset="0"/>
              </a:rPr>
              <a:t>So finally, there is a decreased transistor count in GDI decoder compared to 20 transistors in CMOS and 14 transistors in mixed logic designs. There is a reduction in power dissipation of the GDI circuits compared to CMOS and Mixed logic designs.</a:t>
            </a:r>
            <a:endParaRPr lang="en-IN" sz="20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375307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2F23-B5E1-6646-A3E5-FC0CCCAC4AB0}"/>
              </a:ext>
            </a:extLst>
          </p:cNvPr>
          <p:cNvSpPr>
            <a:spLocks noGrp="1"/>
          </p:cNvSpPr>
          <p:nvPr>
            <p:ph type="title"/>
          </p:nvPr>
        </p:nvSpPr>
        <p:spPr>
          <a:xfrm>
            <a:off x="436880" y="467360"/>
            <a:ext cx="4521200" cy="589280"/>
          </a:xfrm>
        </p:spPr>
        <p:txBody>
          <a:bodyPr>
            <a:normAutofit fontScale="90000"/>
          </a:bodyPr>
          <a:lstStyle/>
          <a:p>
            <a:r>
              <a:rPr lang="en-IN" dirty="0"/>
              <a:t>Proposed design</a:t>
            </a:r>
          </a:p>
        </p:txBody>
      </p:sp>
      <p:pic>
        <p:nvPicPr>
          <p:cNvPr id="5" name="Content Placeholder 4">
            <a:extLst>
              <a:ext uri="{FF2B5EF4-FFF2-40B4-BE49-F238E27FC236}">
                <a16:creationId xmlns:a16="http://schemas.microsoft.com/office/drawing/2014/main" id="{FD433280-8FE8-CA53-76A2-32ED4D7BD2DB}"/>
              </a:ext>
            </a:extLst>
          </p:cNvPr>
          <p:cNvPicPr>
            <a:picLocks noGrp="1" noChangeAspect="1"/>
          </p:cNvPicPr>
          <p:nvPr>
            <p:ph idx="1"/>
          </p:nvPr>
        </p:nvPicPr>
        <p:blipFill>
          <a:blip r:embed="rId2"/>
          <a:stretch>
            <a:fillRect/>
          </a:stretch>
        </p:blipFill>
        <p:spPr>
          <a:xfrm>
            <a:off x="1143815" y="1351280"/>
            <a:ext cx="9727385" cy="5324706"/>
          </a:xfrm>
        </p:spPr>
      </p:pic>
    </p:spTree>
    <p:extLst>
      <p:ext uri="{BB962C8B-B14F-4D97-AF65-F5344CB8AC3E}">
        <p14:creationId xmlns:p14="http://schemas.microsoft.com/office/powerpoint/2010/main" val="3569834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48BE-ADD3-096D-0010-8B9E5384D89A}"/>
              </a:ext>
            </a:extLst>
          </p:cNvPr>
          <p:cNvSpPr>
            <a:spLocks noGrp="1"/>
          </p:cNvSpPr>
          <p:nvPr>
            <p:ph type="title"/>
          </p:nvPr>
        </p:nvSpPr>
        <p:spPr>
          <a:xfrm>
            <a:off x="243840" y="386080"/>
            <a:ext cx="5171440" cy="863600"/>
          </a:xfrm>
        </p:spPr>
        <p:txBody>
          <a:bodyPr/>
          <a:lstStyle/>
          <a:p>
            <a:r>
              <a:rPr lang="en-IN" dirty="0"/>
              <a:t>Simulation results</a:t>
            </a:r>
          </a:p>
        </p:txBody>
      </p:sp>
      <p:pic>
        <p:nvPicPr>
          <p:cNvPr id="7" name="Content Placeholder 6" descr="A screen shot of a computer monitor&#10;&#10;Description automatically generated">
            <a:extLst>
              <a:ext uri="{FF2B5EF4-FFF2-40B4-BE49-F238E27FC236}">
                <a16:creationId xmlns:a16="http://schemas.microsoft.com/office/drawing/2014/main" id="{DACC9F07-6DE9-4EE3-574E-1DB405715ADE}"/>
              </a:ext>
            </a:extLst>
          </p:cNvPr>
          <p:cNvPicPr>
            <a:picLocks noGrp="1" noChangeAspect="1"/>
          </p:cNvPicPr>
          <p:nvPr>
            <p:ph idx="1"/>
          </p:nvPr>
        </p:nvPicPr>
        <p:blipFill>
          <a:blip r:embed="rId2"/>
          <a:stretch>
            <a:fillRect/>
          </a:stretch>
        </p:blipFill>
        <p:spPr>
          <a:xfrm>
            <a:off x="677332" y="1442719"/>
            <a:ext cx="10837335" cy="4917441"/>
          </a:xfrm>
        </p:spPr>
      </p:pic>
    </p:spTree>
    <p:extLst>
      <p:ext uri="{BB962C8B-B14F-4D97-AF65-F5344CB8AC3E}">
        <p14:creationId xmlns:p14="http://schemas.microsoft.com/office/powerpoint/2010/main" val="2945858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8333E-235B-1DB0-B3C0-4AE459961B68}"/>
              </a:ext>
            </a:extLst>
          </p:cNvPr>
          <p:cNvSpPr>
            <a:spLocks noGrp="1"/>
          </p:cNvSpPr>
          <p:nvPr>
            <p:ph type="title"/>
          </p:nvPr>
        </p:nvSpPr>
        <p:spPr>
          <a:xfrm>
            <a:off x="589280" y="1493521"/>
            <a:ext cx="11247120" cy="3545840"/>
          </a:xfrm>
        </p:spPr>
        <p:txBody>
          <a:bodyPr>
            <a:normAutofit/>
          </a:bodyPr>
          <a:lstStyle/>
          <a:p>
            <a:pPr marL="36900" indent="0"/>
            <a:r>
              <a:rPr lang="en-IN" sz="3600" b="1" dirty="0">
                <a:solidFill>
                  <a:schemeClr val="tx1"/>
                </a:solidFill>
                <a:highlight>
                  <a:srgbClr val="000000"/>
                </a:highlight>
              </a:rPr>
              <a:t>Design And Implementation of Low Power Decoder Using GDI Technique</a:t>
            </a:r>
            <a:endParaRPr lang="en-IN" dirty="0">
              <a:highlight>
                <a:srgbClr val="000000"/>
              </a:highlight>
            </a:endParaRPr>
          </a:p>
        </p:txBody>
      </p:sp>
    </p:spTree>
    <p:extLst>
      <p:ext uri="{BB962C8B-B14F-4D97-AF65-F5344CB8AC3E}">
        <p14:creationId xmlns:p14="http://schemas.microsoft.com/office/powerpoint/2010/main" val="717548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6B7D6-64BD-307D-0067-E883DE78D815}"/>
              </a:ext>
            </a:extLst>
          </p:cNvPr>
          <p:cNvSpPr>
            <a:spLocks noGrp="1"/>
          </p:cNvSpPr>
          <p:nvPr>
            <p:ph type="title"/>
          </p:nvPr>
        </p:nvSpPr>
        <p:spPr>
          <a:xfrm>
            <a:off x="406400" y="254000"/>
            <a:ext cx="4998720" cy="1087120"/>
          </a:xfrm>
        </p:spPr>
        <p:txBody>
          <a:bodyPr>
            <a:normAutofit/>
          </a:bodyPr>
          <a:lstStyle/>
          <a:p>
            <a:r>
              <a:rPr lang="en-IN" dirty="0"/>
              <a:t>Performance analysis</a:t>
            </a:r>
          </a:p>
        </p:txBody>
      </p:sp>
      <p:sp>
        <p:nvSpPr>
          <p:cNvPr id="3" name="Content Placeholder 2">
            <a:extLst>
              <a:ext uri="{FF2B5EF4-FFF2-40B4-BE49-F238E27FC236}">
                <a16:creationId xmlns:a16="http://schemas.microsoft.com/office/drawing/2014/main" id="{FEB0D7BE-4B3B-FD45-853B-4E3F9092DE95}"/>
              </a:ext>
            </a:extLst>
          </p:cNvPr>
          <p:cNvSpPr>
            <a:spLocks noGrp="1"/>
          </p:cNvSpPr>
          <p:nvPr>
            <p:ph idx="1"/>
          </p:nvPr>
        </p:nvSpPr>
        <p:spPr>
          <a:xfrm>
            <a:off x="492760" y="1503680"/>
            <a:ext cx="11003280" cy="5425440"/>
          </a:xfrm>
        </p:spPr>
        <p:txBody>
          <a:bodyPr/>
          <a:lstStyle/>
          <a:p>
            <a:r>
              <a:rPr lang="en-US" sz="2000" dirty="0">
                <a:effectLst/>
                <a:latin typeface="Times New Roman" panose="02020603050405020304" pitchFamily="18" charset="0"/>
                <a:ea typeface="Times New Roman" panose="02020603050405020304" pitchFamily="18" charset="0"/>
              </a:rPr>
              <a:t>The parameters taken for the analysis is: Power dissipation. Various performance analyses are given in Table III for power dissipation. Each proposed design technique is compared with conventional CMOS logic technique.</a:t>
            </a:r>
            <a:endParaRPr lang="en-IN" sz="2000" dirty="0">
              <a:effectLst/>
              <a:latin typeface="Times New Roman" panose="02020603050405020304" pitchFamily="18" charset="0"/>
              <a:ea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8" name="TextBox 7">
            <a:extLst>
              <a:ext uri="{FF2B5EF4-FFF2-40B4-BE49-F238E27FC236}">
                <a16:creationId xmlns:a16="http://schemas.microsoft.com/office/drawing/2014/main" id="{20FEB06D-C6BA-28FD-026C-8769D3F793BC}"/>
              </a:ext>
            </a:extLst>
          </p:cNvPr>
          <p:cNvSpPr txBox="1"/>
          <p:nvPr/>
        </p:nvSpPr>
        <p:spPr>
          <a:xfrm>
            <a:off x="4447540" y="6218359"/>
            <a:ext cx="3860800" cy="369332"/>
          </a:xfrm>
          <a:prstGeom prst="rect">
            <a:avLst/>
          </a:prstGeom>
          <a:noFill/>
        </p:spPr>
        <p:txBody>
          <a:bodyPr wrap="square" rtlCol="0">
            <a:spAutoFit/>
          </a:bodyPr>
          <a:lstStyle/>
          <a:p>
            <a:r>
              <a:rPr lang="en-IN" dirty="0">
                <a:solidFill>
                  <a:srgbClr val="FF0000"/>
                </a:solidFill>
              </a:rPr>
              <a:t>TABLE 3: power dissipation</a:t>
            </a:r>
          </a:p>
        </p:txBody>
      </p:sp>
      <p:pic>
        <p:nvPicPr>
          <p:cNvPr id="6" name="Picture 5" descr="A screenshot of a computer&#10;&#10;Description automatically generated">
            <a:extLst>
              <a:ext uri="{FF2B5EF4-FFF2-40B4-BE49-F238E27FC236}">
                <a16:creationId xmlns:a16="http://schemas.microsoft.com/office/drawing/2014/main" id="{B586C6D6-60A8-9003-2202-53D14D8AC665}"/>
              </a:ext>
            </a:extLst>
          </p:cNvPr>
          <p:cNvPicPr>
            <a:picLocks noChangeAspect="1"/>
          </p:cNvPicPr>
          <p:nvPr/>
        </p:nvPicPr>
        <p:blipFill>
          <a:blip r:embed="rId2"/>
          <a:stretch>
            <a:fillRect/>
          </a:stretch>
        </p:blipFill>
        <p:spPr>
          <a:xfrm>
            <a:off x="2032000" y="2976881"/>
            <a:ext cx="8128000" cy="3078918"/>
          </a:xfrm>
          <a:prstGeom prst="rect">
            <a:avLst/>
          </a:prstGeom>
        </p:spPr>
      </p:pic>
    </p:spTree>
    <p:extLst>
      <p:ext uri="{BB962C8B-B14F-4D97-AF65-F5344CB8AC3E}">
        <p14:creationId xmlns:p14="http://schemas.microsoft.com/office/powerpoint/2010/main" val="3832032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4F79-BB9C-22A5-A049-A47AC85B37EC}"/>
              </a:ext>
            </a:extLst>
          </p:cNvPr>
          <p:cNvSpPr>
            <a:spLocks noGrp="1"/>
          </p:cNvSpPr>
          <p:nvPr>
            <p:ph type="title"/>
          </p:nvPr>
        </p:nvSpPr>
        <p:spPr/>
        <p:txBody>
          <a:bodyPr/>
          <a:lstStyle/>
          <a:p>
            <a:r>
              <a:rPr lang="en-IN" b="1" dirty="0"/>
              <a:t>pros of Gdi</a:t>
            </a:r>
          </a:p>
        </p:txBody>
      </p:sp>
      <p:sp>
        <p:nvSpPr>
          <p:cNvPr id="3" name="Content Placeholder 2">
            <a:extLst>
              <a:ext uri="{FF2B5EF4-FFF2-40B4-BE49-F238E27FC236}">
                <a16:creationId xmlns:a16="http://schemas.microsoft.com/office/drawing/2014/main" id="{44D059FF-8108-460E-CB28-9BBF9113D48B}"/>
              </a:ext>
            </a:extLst>
          </p:cNvPr>
          <p:cNvSpPr>
            <a:spLocks noGrp="1"/>
          </p:cNvSpPr>
          <p:nvPr>
            <p:ph idx="1"/>
          </p:nvPr>
        </p:nvSpPr>
        <p:spPr>
          <a:xfrm>
            <a:off x="995680" y="2509520"/>
            <a:ext cx="10668000" cy="3545840"/>
          </a:xfrm>
        </p:spPr>
        <p:txBody>
          <a:bodyPr/>
          <a:lstStyle/>
          <a:p>
            <a:pPr marL="0" indent="0">
              <a:lnSpc>
                <a:spcPct val="150000"/>
              </a:lnSpc>
              <a:buNone/>
            </a:pPr>
            <a:r>
              <a:rPr lang="en-IN" dirty="0">
                <a:solidFill>
                  <a:srgbClr val="FF0000"/>
                </a:solidFill>
              </a:rPr>
              <a:t>Transistor count:</a:t>
            </a:r>
          </a:p>
          <a:p>
            <a:pPr marL="0" indent="0">
              <a:buNone/>
            </a:pPr>
            <a:r>
              <a:rPr lang="en-IN" dirty="0"/>
              <a:t>		There is a decreased in transistor count compared to 20 transistors in CMOS and 16 transistors in Mixed logic design.</a:t>
            </a:r>
          </a:p>
          <a:p>
            <a:pPr marL="0" indent="0">
              <a:buNone/>
            </a:pPr>
            <a:r>
              <a:rPr lang="en-IN" dirty="0">
                <a:solidFill>
                  <a:srgbClr val="FF0000"/>
                </a:solidFill>
              </a:rPr>
              <a:t>Reduced power consumption:</a:t>
            </a:r>
          </a:p>
          <a:p>
            <a:pPr marL="0" indent="0">
              <a:buNone/>
            </a:pPr>
            <a:r>
              <a:rPr lang="en-IN" dirty="0">
                <a:solidFill>
                  <a:srgbClr val="FF0000"/>
                </a:solidFill>
              </a:rPr>
              <a:t>		</a:t>
            </a:r>
            <a:r>
              <a:rPr lang="en-IN" dirty="0">
                <a:solidFill>
                  <a:schemeClr val="tx1"/>
                </a:solidFill>
              </a:rPr>
              <a:t>GDI circuits  typically consume less power compared to other logic families, making them  suitable for low power application</a:t>
            </a:r>
            <a:r>
              <a:rPr lang="en-IN" dirty="0">
                <a:solidFill>
                  <a:srgbClr val="FF0000"/>
                </a:solidFill>
              </a:rPr>
              <a:t>.</a:t>
            </a:r>
          </a:p>
          <a:p>
            <a:pPr marL="0" indent="0">
              <a:buNone/>
            </a:pPr>
            <a:r>
              <a:rPr lang="en-IN" dirty="0">
                <a:solidFill>
                  <a:srgbClr val="FF0000"/>
                </a:solidFill>
              </a:rPr>
              <a:t>High speed operation</a:t>
            </a:r>
          </a:p>
          <a:p>
            <a:pPr marL="0" indent="0">
              <a:buNone/>
            </a:pPr>
            <a:r>
              <a:rPr lang="en-IN" dirty="0">
                <a:solidFill>
                  <a:srgbClr val="FF0000"/>
                </a:solidFill>
              </a:rPr>
              <a:t>Simplified circuitry:</a:t>
            </a:r>
          </a:p>
          <a:p>
            <a:pPr marL="0" indent="0">
              <a:buNone/>
            </a:pPr>
            <a:r>
              <a:rPr lang="en-IN" dirty="0">
                <a:solidFill>
                  <a:srgbClr val="FF0000"/>
                </a:solidFill>
              </a:rPr>
              <a:t>		</a:t>
            </a:r>
            <a:r>
              <a:rPr lang="en-IN" dirty="0">
                <a:solidFill>
                  <a:schemeClr val="tx1"/>
                </a:solidFill>
              </a:rPr>
              <a:t>The structure of GDI gates is simple, leading to reduced complexity in circuit design.</a:t>
            </a:r>
          </a:p>
          <a:p>
            <a:endParaRPr lang="en-IN" dirty="0"/>
          </a:p>
        </p:txBody>
      </p:sp>
    </p:spTree>
    <p:extLst>
      <p:ext uri="{BB962C8B-B14F-4D97-AF65-F5344CB8AC3E}">
        <p14:creationId xmlns:p14="http://schemas.microsoft.com/office/powerpoint/2010/main" val="2821175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A8C538ED-6ABE-D563-9C53-471B984E9B8C}"/>
              </a:ext>
            </a:extLst>
          </p:cNvPr>
          <p:cNvGraphicFramePr>
            <a:graphicFrameLocks noGrp="1"/>
          </p:cNvGraphicFramePr>
          <p:nvPr>
            <p:extLst>
              <p:ext uri="{D42A27DB-BD31-4B8C-83A1-F6EECF244321}">
                <p14:modId xmlns:p14="http://schemas.microsoft.com/office/powerpoint/2010/main" val="525358901"/>
              </p:ext>
            </p:extLst>
          </p:nvPr>
        </p:nvGraphicFramePr>
        <p:xfrm>
          <a:off x="1016000" y="1676400"/>
          <a:ext cx="9956800" cy="4551682"/>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400122297"/>
                    </a:ext>
                  </a:extLst>
                </a:gridCol>
                <a:gridCol w="2489200">
                  <a:extLst>
                    <a:ext uri="{9D8B030D-6E8A-4147-A177-3AD203B41FA5}">
                      <a16:colId xmlns:a16="http://schemas.microsoft.com/office/drawing/2014/main" val="485066722"/>
                    </a:ext>
                  </a:extLst>
                </a:gridCol>
                <a:gridCol w="2489200">
                  <a:extLst>
                    <a:ext uri="{9D8B030D-6E8A-4147-A177-3AD203B41FA5}">
                      <a16:colId xmlns:a16="http://schemas.microsoft.com/office/drawing/2014/main" val="4057140196"/>
                    </a:ext>
                  </a:extLst>
                </a:gridCol>
                <a:gridCol w="2489200">
                  <a:extLst>
                    <a:ext uri="{9D8B030D-6E8A-4147-A177-3AD203B41FA5}">
                      <a16:colId xmlns:a16="http://schemas.microsoft.com/office/drawing/2014/main" val="11748841"/>
                    </a:ext>
                  </a:extLst>
                </a:gridCol>
              </a:tblGrid>
              <a:tr h="484709">
                <a:tc>
                  <a:txBody>
                    <a:bodyPr/>
                    <a:lstStyle/>
                    <a:p>
                      <a:r>
                        <a:rPr lang="en-IN" dirty="0"/>
                        <a:t>Features </a:t>
                      </a:r>
                    </a:p>
                  </a:txBody>
                  <a:tcPr/>
                </a:tc>
                <a:tc>
                  <a:txBody>
                    <a:bodyPr/>
                    <a:lstStyle/>
                    <a:p>
                      <a:r>
                        <a:rPr lang="en-IN" dirty="0"/>
                        <a:t>CMOS</a:t>
                      </a:r>
                    </a:p>
                  </a:txBody>
                  <a:tcPr/>
                </a:tc>
                <a:tc>
                  <a:txBody>
                    <a:bodyPr/>
                    <a:lstStyle/>
                    <a:p>
                      <a:r>
                        <a:rPr lang="en-IN" dirty="0"/>
                        <a:t>Mixed Logic Design</a:t>
                      </a:r>
                    </a:p>
                  </a:txBody>
                  <a:tcPr/>
                </a:tc>
                <a:tc>
                  <a:txBody>
                    <a:bodyPr/>
                    <a:lstStyle/>
                    <a:p>
                      <a:r>
                        <a:rPr lang="en-IN" dirty="0"/>
                        <a:t>GDI</a:t>
                      </a:r>
                    </a:p>
                  </a:txBody>
                  <a:tcPr/>
                </a:tc>
                <a:extLst>
                  <a:ext uri="{0D108BD9-81ED-4DB2-BD59-A6C34878D82A}">
                    <a16:rowId xmlns:a16="http://schemas.microsoft.com/office/drawing/2014/main" val="3174465427"/>
                  </a:ext>
                </a:extLst>
              </a:tr>
              <a:tr h="484709">
                <a:tc>
                  <a:txBody>
                    <a:bodyPr/>
                    <a:lstStyle/>
                    <a:p>
                      <a:r>
                        <a:rPr lang="en-IN" dirty="0"/>
                        <a:t>Transistor Count</a:t>
                      </a:r>
                    </a:p>
                  </a:txBody>
                  <a:tcPr/>
                </a:tc>
                <a:tc>
                  <a:txBody>
                    <a:bodyPr/>
                    <a:lstStyle/>
                    <a:p>
                      <a:r>
                        <a:rPr lang="en-IN" dirty="0"/>
                        <a:t>More</a:t>
                      </a:r>
                    </a:p>
                  </a:txBody>
                  <a:tcPr/>
                </a:tc>
                <a:tc>
                  <a:txBody>
                    <a:bodyPr/>
                    <a:lstStyle/>
                    <a:p>
                      <a:r>
                        <a:rPr lang="en-IN" dirty="0"/>
                        <a:t>Moderate</a:t>
                      </a:r>
                    </a:p>
                  </a:txBody>
                  <a:tcPr/>
                </a:tc>
                <a:tc>
                  <a:txBody>
                    <a:bodyPr/>
                    <a:lstStyle/>
                    <a:p>
                      <a:r>
                        <a:rPr lang="en-IN" dirty="0"/>
                        <a:t>Less</a:t>
                      </a:r>
                    </a:p>
                  </a:txBody>
                  <a:tcPr/>
                </a:tc>
                <a:extLst>
                  <a:ext uri="{0D108BD9-81ED-4DB2-BD59-A6C34878D82A}">
                    <a16:rowId xmlns:a16="http://schemas.microsoft.com/office/drawing/2014/main" val="3946045824"/>
                  </a:ext>
                </a:extLst>
              </a:tr>
              <a:tr h="484709">
                <a:tc>
                  <a:txBody>
                    <a:bodyPr/>
                    <a:lstStyle/>
                    <a:p>
                      <a:r>
                        <a:rPr lang="en-IN" dirty="0"/>
                        <a:t>Power consumption</a:t>
                      </a:r>
                    </a:p>
                  </a:txBody>
                  <a:tcPr/>
                </a:tc>
                <a:tc>
                  <a:txBody>
                    <a:bodyPr/>
                    <a:lstStyle/>
                    <a:p>
                      <a:r>
                        <a:rPr lang="en-IN" dirty="0"/>
                        <a:t>High</a:t>
                      </a:r>
                    </a:p>
                  </a:txBody>
                  <a:tcPr/>
                </a:tc>
                <a:tc>
                  <a:txBody>
                    <a:bodyPr/>
                    <a:lstStyle/>
                    <a:p>
                      <a:r>
                        <a:rPr lang="en-IN" dirty="0"/>
                        <a:t>Moderate</a:t>
                      </a:r>
                    </a:p>
                  </a:txBody>
                  <a:tcPr/>
                </a:tc>
                <a:tc>
                  <a:txBody>
                    <a:bodyPr/>
                    <a:lstStyle/>
                    <a:p>
                      <a:r>
                        <a:rPr lang="en-IN" dirty="0"/>
                        <a:t>Less</a:t>
                      </a:r>
                    </a:p>
                  </a:txBody>
                  <a:tcPr/>
                </a:tc>
                <a:extLst>
                  <a:ext uri="{0D108BD9-81ED-4DB2-BD59-A6C34878D82A}">
                    <a16:rowId xmlns:a16="http://schemas.microsoft.com/office/drawing/2014/main" val="3360651609"/>
                  </a:ext>
                </a:extLst>
              </a:tr>
              <a:tr h="671609">
                <a:tc>
                  <a:txBody>
                    <a:bodyPr/>
                    <a:lstStyle/>
                    <a:p>
                      <a:r>
                        <a:rPr lang="en-IN" dirty="0"/>
                        <a:t>Area</a:t>
                      </a:r>
                    </a:p>
                  </a:txBody>
                  <a:tcPr/>
                </a:tc>
                <a:tc>
                  <a:txBody>
                    <a:bodyPr/>
                    <a:lstStyle/>
                    <a:p>
                      <a:r>
                        <a:rPr lang="en-IN" dirty="0"/>
                        <a:t>Moderate</a:t>
                      </a:r>
                    </a:p>
                  </a:txBody>
                  <a:tcPr/>
                </a:tc>
                <a:tc>
                  <a:txBody>
                    <a:bodyPr/>
                    <a:lstStyle/>
                    <a:p>
                      <a:r>
                        <a:rPr lang="en-IN" dirty="0"/>
                        <a:t>High</a:t>
                      </a:r>
                    </a:p>
                  </a:txBody>
                  <a:tcPr/>
                </a:tc>
                <a:tc>
                  <a:txBody>
                    <a:bodyPr/>
                    <a:lstStyle/>
                    <a:p>
                      <a:r>
                        <a:rPr lang="en-IN" dirty="0"/>
                        <a:t>Moderate</a:t>
                      </a:r>
                    </a:p>
                  </a:txBody>
                  <a:tcPr/>
                </a:tc>
                <a:extLst>
                  <a:ext uri="{0D108BD9-81ED-4DB2-BD59-A6C34878D82A}">
                    <a16:rowId xmlns:a16="http://schemas.microsoft.com/office/drawing/2014/main" val="3227980870"/>
                  </a:ext>
                </a:extLst>
              </a:tr>
              <a:tr h="484709">
                <a:tc>
                  <a:txBody>
                    <a:bodyPr/>
                    <a:lstStyle/>
                    <a:p>
                      <a:r>
                        <a:rPr lang="en-IN" dirty="0"/>
                        <a:t>Noise Immunity</a:t>
                      </a:r>
                    </a:p>
                  </a:txBody>
                  <a:tcPr/>
                </a:tc>
                <a:tc>
                  <a:txBody>
                    <a:bodyPr/>
                    <a:lstStyle/>
                    <a:p>
                      <a:r>
                        <a:rPr lang="en-IN" dirty="0"/>
                        <a:t>Moderate</a:t>
                      </a:r>
                    </a:p>
                  </a:txBody>
                  <a:tcPr/>
                </a:tc>
                <a:tc>
                  <a:txBody>
                    <a:bodyPr/>
                    <a:lstStyle/>
                    <a:p>
                      <a:r>
                        <a:rPr lang="en-IN" dirty="0"/>
                        <a:t>High</a:t>
                      </a:r>
                    </a:p>
                  </a:txBody>
                  <a:tcPr/>
                </a:tc>
                <a:tc>
                  <a:txBody>
                    <a:bodyPr/>
                    <a:lstStyle/>
                    <a:p>
                      <a:r>
                        <a:rPr lang="en-IN" dirty="0"/>
                        <a:t>Moderate</a:t>
                      </a:r>
                    </a:p>
                  </a:txBody>
                  <a:tcPr/>
                </a:tc>
                <a:extLst>
                  <a:ext uri="{0D108BD9-81ED-4DB2-BD59-A6C34878D82A}">
                    <a16:rowId xmlns:a16="http://schemas.microsoft.com/office/drawing/2014/main" val="4095901250"/>
                  </a:ext>
                </a:extLst>
              </a:tr>
              <a:tr h="484709">
                <a:tc>
                  <a:txBody>
                    <a:bodyPr/>
                    <a:lstStyle/>
                    <a:p>
                      <a:r>
                        <a:rPr lang="en-IN" dirty="0"/>
                        <a:t>Circuit design</a:t>
                      </a:r>
                    </a:p>
                  </a:txBody>
                  <a:tcPr/>
                </a:tc>
                <a:tc>
                  <a:txBody>
                    <a:bodyPr/>
                    <a:lstStyle/>
                    <a:p>
                      <a:r>
                        <a:rPr lang="en-IN" dirty="0"/>
                        <a:t>complex</a:t>
                      </a:r>
                    </a:p>
                  </a:txBody>
                  <a:tcPr/>
                </a:tc>
                <a:tc>
                  <a:txBody>
                    <a:bodyPr/>
                    <a:lstStyle/>
                    <a:p>
                      <a:r>
                        <a:rPr lang="en-IN" dirty="0"/>
                        <a:t>Moderate</a:t>
                      </a:r>
                    </a:p>
                  </a:txBody>
                  <a:tcPr/>
                </a:tc>
                <a:tc>
                  <a:txBody>
                    <a:bodyPr/>
                    <a:lstStyle/>
                    <a:p>
                      <a:r>
                        <a:rPr lang="en-IN" dirty="0"/>
                        <a:t>Simple</a:t>
                      </a:r>
                    </a:p>
                  </a:txBody>
                  <a:tcPr/>
                </a:tc>
                <a:extLst>
                  <a:ext uri="{0D108BD9-81ED-4DB2-BD59-A6C34878D82A}">
                    <a16:rowId xmlns:a16="http://schemas.microsoft.com/office/drawing/2014/main" val="2421709413"/>
                  </a:ext>
                </a:extLst>
              </a:tr>
              <a:tr h="971819">
                <a:tc>
                  <a:txBody>
                    <a:bodyPr/>
                    <a:lstStyle/>
                    <a:p>
                      <a:r>
                        <a:rPr lang="en-IN" dirty="0"/>
                        <a:t>Applications</a:t>
                      </a:r>
                    </a:p>
                  </a:txBody>
                  <a:tcPr/>
                </a:tc>
                <a:tc>
                  <a:txBody>
                    <a:bodyPr/>
                    <a:lstStyle/>
                    <a:p>
                      <a:r>
                        <a:rPr lang="en-IN" dirty="0"/>
                        <a:t>General purpose applications</a:t>
                      </a:r>
                    </a:p>
                  </a:txBody>
                  <a:tcPr/>
                </a:tc>
                <a:tc>
                  <a:txBody>
                    <a:bodyPr/>
                    <a:lstStyle/>
                    <a:p>
                      <a:r>
                        <a:rPr lang="en-IN" dirty="0"/>
                        <a:t>High performance and low power applications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High performance and low power And high speed applications</a:t>
                      </a:r>
                    </a:p>
                  </a:txBody>
                  <a:tcPr/>
                </a:tc>
                <a:extLst>
                  <a:ext uri="{0D108BD9-81ED-4DB2-BD59-A6C34878D82A}">
                    <a16:rowId xmlns:a16="http://schemas.microsoft.com/office/drawing/2014/main" val="3671211013"/>
                  </a:ext>
                </a:extLst>
              </a:tr>
              <a:tr h="484709">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346901884"/>
                  </a:ext>
                </a:extLst>
              </a:tr>
            </a:tbl>
          </a:graphicData>
        </a:graphic>
      </p:graphicFrame>
      <p:sp>
        <p:nvSpPr>
          <p:cNvPr id="9" name="Title 1">
            <a:extLst>
              <a:ext uri="{FF2B5EF4-FFF2-40B4-BE49-F238E27FC236}">
                <a16:creationId xmlns:a16="http://schemas.microsoft.com/office/drawing/2014/main" id="{C61B2786-26C4-B54A-6211-BBAC3E0A3A5B}"/>
              </a:ext>
            </a:extLst>
          </p:cNvPr>
          <p:cNvSpPr>
            <a:spLocks noGrp="1"/>
          </p:cNvSpPr>
          <p:nvPr>
            <p:ph type="title"/>
          </p:nvPr>
        </p:nvSpPr>
        <p:spPr>
          <a:xfrm>
            <a:off x="1097280" y="314960"/>
            <a:ext cx="8950960" cy="1036320"/>
          </a:xfrm>
        </p:spPr>
        <p:txBody>
          <a:bodyPr>
            <a:normAutofit/>
          </a:bodyPr>
          <a:lstStyle/>
          <a:p>
            <a:r>
              <a:rPr lang="en-IN" b="1" dirty="0"/>
              <a:t>Comparisons</a:t>
            </a:r>
          </a:p>
        </p:txBody>
      </p:sp>
    </p:spTree>
    <p:extLst>
      <p:ext uri="{BB962C8B-B14F-4D97-AF65-F5344CB8AC3E}">
        <p14:creationId xmlns:p14="http://schemas.microsoft.com/office/powerpoint/2010/main" val="2366449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007F7-A863-6C0D-70DE-647B88B79FF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B797C45-ABC1-EBBE-309A-2EB4D4740B42}"/>
              </a:ext>
            </a:extLst>
          </p:cNvPr>
          <p:cNvSpPr>
            <a:spLocks noGrp="1"/>
          </p:cNvSpPr>
          <p:nvPr>
            <p:ph idx="1"/>
          </p:nvPr>
        </p:nvSpPr>
        <p:spPr/>
        <p:txBody>
          <a:bodyPr>
            <a:normAutofit/>
          </a:bodyPr>
          <a:lstStyle/>
          <a:p>
            <a:endParaRPr lang="en-US" sz="2000" dirty="0">
              <a:effectLst/>
              <a:latin typeface="Times New Roman" panose="02020603050405020304" pitchFamily="18" charset="0"/>
              <a:ea typeface="Times New Roman" panose="02020603050405020304" pitchFamily="18" charset="0"/>
            </a:endParaRPr>
          </a:p>
          <a:p>
            <a:endParaRPr lang="en-US" sz="2000" dirty="0">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This paper proposed a GDI technique and implemented a 2-4 decoder. The analysis concludes that proposed 2-4 decoder consumes less power compared to existing mixed logic and conventional CMOS based 2-4 decoders. </a:t>
            </a:r>
          </a:p>
          <a:p>
            <a:endParaRPr lang="en-IN" sz="2000" dirty="0"/>
          </a:p>
        </p:txBody>
      </p:sp>
    </p:spTree>
    <p:extLst>
      <p:ext uri="{BB962C8B-B14F-4D97-AF65-F5344CB8AC3E}">
        <p14:creationId xmlns:p14="http://schemas.microsoft.com/office/powerpoint/2010/main" val="1591720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96EBB-46DD-8C11-71A9-937A73F81F1C}"/>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BEAA04B6-3801-FE21-882E-DF34B4C163A5}"/>
              </a:ext>
            </a:extLst>
          </p:cNvPr>
          <p:cNvSpPr>
            <a:spLocks noGrp="1"/>
          </p:cNvSpPr>
          <p:nvPr>
            <p:ph idx="1"/>
          </p:nvPr>
        </p:nvSpPr>
        <p:spPr/>
        <p:txBody>
          <a:bodyPr/>
          <a:lstStyle/>
          <a:p>
            <a:r>
              <a:rPr lang="en-US" dirty="0"/>
              <a:t>In future MOSFET can be replaced by CNTFET and GNRFET for low power applications.</a:t>
            </a:r>
            <a:endParaRPr lang="en-IN" dirty="0"/>
          </a:p>
        </p:txBody>
      </p:sp>
    </p:spTree>
    <p:extLst>
      <p:ext uri="{BB962C8B-B14F-4D97-AF65-F5344CB8AC3E}">
        <p14:creationId xmlns:p14="http://schemas.microsoft.com/office/powerpoint/2010/main" val="966211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B69F-C208-6E6E-575D-65BB2F9CD8A0}"/>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898C24FC-0908-A1B0-18C5-6D059CDDA7A5}"/>
              </a:ext>
            </a:extLst>
          </p:cNvPr>
          <p:cNvSpPr>
            <a:spLocks noGrp="1"/>
          </p:cNvSpPr>
          <p:nvPr>
            <p:ph idx="1"/>
          </p:nvPr>
        </p:nvSpPr>
        <p:spPr>
          <a:xfrm>
            <a:off x="325120" y="2367280"/>
            <a:ext cx="11582400" cy="4104640"/>
          </a:xfrm>
        </p:spPr>
        <p:txBody>
          <a:bodyPr>
            <a:normAutofit/>
          </a:bodyPr>
          <a:lstStyle/>
          <a:p>
            <a:r>
              <a:rPr lang="en-IN" sz="2000" dirty="0">
                <a:solidFill>
                  <a:schemeClr val="tx1"/>
                </a:solidFill>
                <a:latin typeface="Times New Roman" panose="02020603050405020304" pitchFamily="18" charset="0"/>
                <a:cs typeface="Times New Roman" panose="02020603050405020304" pitchFamily="18" charset="0"/>
              </a:rPr>
              <a:t>K Yano, et al., 1990 A 3.8-ns CMOS 16x16-b multiplier using complementary pass transistor Logic IEEE Journal of Solid-State Circuits, vol. 25 pp 388-393 </a:t>
            </a:r>
          </a:p>
          <a:p>
            <a:r>
              <a:rPr lang="en-IN" sz="2000" dirty="0">
                <a:solidFill>
                  <a:schemeClr val="tx1"/>
                </a:solidFill>
                <a:latin typeface="Times New Roman" panose="02020603050405020304" pitchFamily="18" charset="0"/>
                <a:cs typeface="Times New Roman" panose="02020603050405020304" pitchFamily="18" charset="0"/>
              </a:rPr>
              <a:t>D Balobas and N Konofaos 2017 Design of Low- Power High-Performance 2–4 and 4–16 Mixed-Logic Line Decoders IEEE Transactions- Circuits Systems II Express Briefs, vol. 64 no. 2 pp 176-180 </a:t>
            </a:r>
          </a:p>
          <a:p>
            <a:r>
              <a:rPr lang="en-IN" sz="2000" dirty="0">
                <a:solidFill>
                  <a:schemeClr val="tx1"/>
                </a:solidFill>
                <a:latin typeface="Times New Roman" panose="02020603050405020304" pitchFamily="18" charset="0"/>
                <a:cs typeface="Times New Roman" panose="02020603050405020304" pitchFamily="18" charset="0"/>
              </a:rPr>
              <a:t> S Meena, J A Jacob, M Poornalakshmi and S Preyanga 2018 Design of Low Power, Area Efficient 2–4 Mixed Logic Line Decoder International Conference of Electronics, Communication and Aerospace Technology (ICECA), Coimbatore pp 1536-1540</a:t>
            </a:r>
          </a:p>
          <a:p>
            <a:r>
              <a:rPr lang="en-IN" sz="2000" dirty="0">
                <a:solidFill>
                  <a:schemeClr val="tx1"/>
                </a:solidFill>
                <a:latin typeface="Times New Roman" panose="02020603050405020304" pitchFamily="18" charset="0"/>
                <a:cs typeface="Times New Roman" panose="02020603050405020304" pitchFamily="18" charset="0"/>
              </a:rPr>
              <a:t>A Sharma 2019 Optimizing Power and Improving Performance of 4-16 Hybrid-Logic Line Decoder using Power Gating Technique Proceedings of Electronics, Information, Communication &amp; Technology (RTEICT), Bangalore, India pp 510-513. </a:t>
            </a:r>
          </a:p>
          <a:p>
            <a:endParaRPr lang="en-IN" sz="2000" dirty="0"/>
          </a:p>
        </p:txBody>
      </p:sp>
    </p:spTree>
    <p:extLst>
      <p:ext uri="{BB962C8B-B14F-4D97-AF65-F5344CB8AC3E}">
        <p14:creationId xmlns:p14="http://schemas.microsoft.com/office/powerpoint/2010/main" val="91120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9FE9174-B9D9-EB46-4E7F-42C3E6F14F4E}"/>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l="10000" r="10000"/>
          <a:stretch/>
        </p:blipFill>
        <p:spPr>
          <a:xfrm>
            <a:off x="-216747" y="-60960"/>
            <a:ext cx="12408747" cy="6979920"/>
          </a:xfrm>
          <a:prstGeom prst="rect">
            <a:avLst/>
          </a:prstGeom>
        </p:spPr>
      </p:pic>
      <p:sp>
        <p:nvSpPr>
          <p:cNvPr id="6" name="TextBox 5">
            <a:extLst>
              <a:ext uri="{FF2B5EF4-FFF2-40B4-BE49-F238E27FC236}">
                <a16:creationId xmlns:a16="http://schemas.microsoft.com/office/drawing/2014/main" id="{48803468-0E85-8564-9D7A-0878CF636D9A}"/>
              </a:ext>
            </a:extLst>
          </p:cNvPr>
          <p:cNvSpPr txBox="1"/>
          <p:nvPr/>
        </p:nvSpPr>
        <p:spPr>
          <a:xfrm>
            <a:off x="1056640" y="1610866"/>
            <a:ext cx="8084820" cy="1569660"/>
          </a:xfrm>
          <a:prstGeom prst="rect">
            <a:avLst/>
          </a:prstGeom>
          <a:noFill/>
        </p:spPr>
        <p:txBody>
          <a:bodyPr wrap="square">
            <a:spAutoFit/>
          </a:bodyPr>
          <a:lstStyle/>
          <a:p>
            <a:pPr defTabSz="457200">
              <a:spcBef>
                <a:spcPct val="0"/>
              </a:spcBef>
              <a:spcAft>
                <a:spcPts val="600"/>
              </a:spcAft>
            </a:pPr>
            <a:r>
              <a:rPr lang="en-US" sz="9600" b="1"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THANK YOU</a:t>
            </a:r>
          </a:p>
        </p:txBody>
      </p:sp>
    </p:spTree>
    <p:extLst>
      <p:ext uri="{BB962C8B-B14F-4D97-AF65-F5344CB8AC3E}">
        <p14:creationId xmlns:p14="http://schemas.microsoft.com/office/powerpoint/2010/main" val="4020039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781D-0409-B5B7-DB43-86B90CA8F873}"/>
              </a:ext>
            </a:extLst>
          </p:cNvPr>
          <p:cNvSpPr>
            <a:spLocks noGrp="1"/>
          </p:cNvSpPr>
          <p:nvPr>
            <p:ph type="title"/>
          </p:nvPr>
        </p:nvSpPr>
        <p:spPr>
          <a:xfrm>
            <a:off x="3098800" y="294640"/>
            <a:ext cx="6004560" cy="823333"/>
          </a:xfrm>
        </p:spPr>
        <p:txBody>
          <a:bodyPr/>
          <a:lstStyle/>
          <a:p>
            <a:r>
              <a:rPr lang="en-IN" dirty="0"/>
              <a:t>Abstract</a:t>
            </a:r>
          </a:p>
        </p:txBody>
      </p:sp>
      <p:sp>
        <p:nvSpPr>
          <p:cNvPr id="3" name="Content Placeholder 2">
            <a:extLst>
              <a:ext uri="{FF2B5EF4-FFF2-40B4-BE49-F238E27FC236}">
                <a16:creationId xmlns:a16="http://schemas.microsoft.com/office/drawing/2014/main" id="{9070DA22-19AC-CDBC-5A67-BBE6B2D6CAE5}"/>
              </a:ext>
            </a:extLst>
          </p:cNvPr>
          <p:cNvSpPr>
            <a:spLocks noGrp="1"/>
          </p:cNvSpPr>
          <p:nvPr>
            <p:ph idx="1"/>
          </p:nvPr>
        </p:nvSpPr>
        <p:spPr>
          <a:xfrm>
            <a:off x="375920" y="1320800"/>
            <a:ext cx="11521440" cy="5374640"/>
          </a:xfrm>
        </p:spPr>
        <p:txBody>
          <a:bodyPr>
            <a:noAutofit/>
          </a:bodyPr>
          <a:lstStyle/>
          <a:p>
            <a:pPr indent="128270" algn="just">
              <a:lnSpc>
                <a:spcPct val="115000"/>
              </a:lnSpc>
              <a:spcBef>
                <a:spcPts val="100"/>
              </a:spcBef>
            </a:pPr>
            <a:r>
              <a:rPr lang="en-US" b="1" dirty="0">
                <a:effectLst/>
                <a:latin typeface="Times New Roman" panose="02020603050405020304" pitchFamily="18" charset="0"/>
                <a:ea typeface="Times New Roman" panose="02020603050405020304" pitchFamily="18" charset="0"/>
              </a:rPr>
              <a:t> </a:t>
            </a:r>
            <a:r>
              <a:rPr lang="en-US" b="1" spc="-10" dirty="0">
                <a:solidFill>
                  <a:srgbClr val="000000"/>
                </a:solidFill>
                <a:effectLst/>
                <a:latin typeface="Times New Roman" panose="02020603050405020304" pitchFamily="18" charset="0"/>
                <a:ea typeface="Times New Roman" panose="02020603050405020304" pitchFamily="18" charset="0"/>
              </a:rPr>
              <a:t>This paper proposes an innovative approach to address the increasing demand for high-performance, energy-efficient electronic devices.</a:t>
            </a:r>
            <a:r>
              <a:rPr lang="en-US" b="1" dirty="0">
                <a:effectLst/>
                <a:latin typeface="Times New Roman" panose="02020603050405020304" pitchFamily="18" charset="0"/>
                <a:ea typeface="Times New Roman" panose="02020603050405020304" pitchFamily="18" charset="0"/>
              </a:rPr>
              <a:t> </a:t>
            </a:r>
            <a:r>
              <a:rPr lang="en-US" b="1" spc="-10" dirty="0">
                <a:solidFill>
                  <a:srgbClr val="000000"/>
                </a:solidFill>
                <a:effectLst/>
                <a:latin typeface="Times New Roman" panose="02020603050405020304" pitchFamily="18" charset="0"/>
                <a:ea typeface="Times New Roman" panose="02020603050405020304" pitchFamily="18" charset="0"/>
              </a:rPr>
              <a:t>Nowadays, there is a greater demand for integrated circuits that provide top-notch performance, use less power, and remain cost-effective.</a:t>
            </a:r>
            <a:r>
              <a:rPr lang="en-US" b="1" dirty="0">
                <a:effectLst/>
                <a:latin typeface="Times New Roman" panose="02020603050405020304" pitchFamily="18" charset="0"/>
                <a:ea typeface="Times New Roman" panose="02020603050405020304" pitchFamily="18" charset="0"/>
              </a:rPr>
              <a:t> </a:t>
            </a:r>
            <a:r>
              <a:rPr lang="en-US" b="1" spc="-10" dirty="0">
                <a:solidFill>
                  <a:srgbClr val="000000"/>
                </a:solidFill>
                <a:effectLst/>
                <a:latin typeface="Times New Roman" panose="02020603050405020304" pitchFamily="18" charset="0"/>
                <a:ea typeface="Times New Roman" panose="02020603050405020304" pitchFamily="18" charset="0"/>
              </a:rPr>
              <a:t>Our project's aim is to create and implement a low power decoder, which is an important part of modern integrated circuits. Our main goal is to enhance the decoder's design to decrease power usage while maintaining top-notch performance and scalability.</a:t>
            </a:r>
            <a:r>
              <a:rPr lang="en-US" b="1" dirty="0">
                <a:effectLst/>
                <a:latin typeface="Times New Roman" panose="02020603050405020304" pitchFamily="18" charset="0"/>
                <a:ea typeface="Times New Roman" panose="02020603050405020304" pitchFamily="18" charset="0"/>
              </a:rPr>
              <a:t> </a:t>
            </a:r>
            <a:r>
              <a:rPr lang="en-US" b="1" spc="-10" dirty="0">
                <a:solidFill>
                  <a:srgbClr val="000000"/>
                </a:solidFill>
                <a:effectLst/>
                <a:latin typeface="Times New Roman" panose="02020603050405020304" pitchFamily="18" charset="0"/>
                <a:ea typeface="Times New Roman" panose="02020603050405020304" pitchFamily="18" charset="0"/>
              </a:rPr>
              <a:t>To achieve this objective, we explore various VLSI design styles, including CMOS, Transmission Gate Logic (TGL), Pass-transistor Dual-Value Logic (PDVL), and Gate Diffusion Input (GDI). </a:t>
            </a:r>
          </a:p>
          <a:p>
            <a:pPr indent="128270" algn="just">
              <a:lnSpc>
                <a:spcPct val="115000"/>
              </a:lnSpc>
              <a:spcBef>
                <a:spcPts val="100"/>
              </a:spcBef>
            </a:pPr>
            <a:endParaRPr lang="en-US" b="1" spc="-10" dirty="0">
              <a:solidFill>
                <a:srgbClr val="000000"/>
              </a:solidFill>
              <a:effectLst/>
              <a:latin typeface="Times New Roman" panose="02020603050405020304" pitchFamily="18" charset="0"/>
              <a:ea typeface="Times New Roman" panose="02020603050405020304" pitchFamily="18" charset="0"/>
            </a:endParaRPr>
          </a:p>
          <a:p>
            <a:pPr indent="128270" algn="just">
              <a:lnSpc>
                <a:spcPct val="115000"/>
              </a:lnSpc>
              <a:spcBef>
                <a:spcPts val="100"/>
              </a:spcBef>
            </a:pPr>
            <a:r>
              <a:rPr lang="en-US" b="1" spc="-10" dirty="0">
                <a:solidFill>
                  <a:srgbClr val="000000"/>
                </a:solidFill>
                <a:effectLst/>
                <a:latin typeface="Times New Roman" panose="02020603050405020304" pitchFamily="18" charset="0"/>
                <a:ea typeface="Times New Roman" panose="02020603050405020304" pitchFamily="18" charset="0"/>
              </a:rPr>
              <a:t>Each of these</a:t>
            </a:r>
            <a:r>
              <a:rPr lang="en-IN" b="1" dirty="0">
                <a:latin typeface="Times New Roman" panose="02020603050405020304" pitchFamily="18" charset="0"/>
                <a:ea typeface="Times New Roman" panose="02020603050405020304" pitchFamily="18" charset="0"/>
              </a:rPr>
              <a:t> </a:t>
            </a:r>
            <a:r>
              <a:rPr lang="en-US" b="1" spc="-10" dirty="0">
                <a:solidFill>
                  <a:srgbClr val="000000"/>
                </a:solidFill>
                <a:effectLst/>
                <a:latin typeface="Times New Roman" panose="02020603050405020304" pitchFamily="18" charset="0"/>
                <a:ea typeface="Times New Roman" panose="02020603050405020304" pitchFamily="18" charset="0"/>
              </a:rPr>
              <a:t>methodologies present unique advantages in terms of power efficiency, speed, and area utilization.</a:t>
            </a:r>
            <a:r>
              <a:rPr lang="en-US" b="1" dirty="0">
                <a:effectLst/>
                <a:latin typeface="Times New Roman" panose="02020603050405020304" pitchFamily="18" charset="0"/>
                <a:ea typeface="Times New Roman" panose="02020603050405020304" pitchFamily="18" charset="0"/>
              </a:rPr>
              <a:t> Here the proposed design is GDI logic to build decoder which significantly decreases the transistor’s count that results in low power consumption. The spread of Cadence (Virtuoso) simulation at </a:t>
            </a:r>
            <a:r>
              <a:rPr lang="en-US" b="1" dirty="0">
                <a:latin typeface="Times New Roman" panose="02020603050405020304" pitchFamily="18" charset="0"/>
                <a:ea typeface="Times New Roman" panose="02020603050405020304" pitchFamily="18" charset="0"/>
              </a:rPr>
              <a:t>90</a:t>
            </a:r>
            <a:r>
              <a:rPr lang="en-US" b="1" dirty="0">
                <a:effectLst/>
                <a:latin typeface="Times New Roman" panose="02020603050405020304" pitchFamily="18" charset="0"/>
                <a:ea typeface="Times New Roman" panose="02020603050405020304" pitchFamily="18" charset="0"/>
              </a:rPr>
              <a:t>nm is used for implementing this proposed GDI decoder with different various supply voltages, which shows reduction in power dissipation as compared to typical CMOS and existing mixed logic design.</a:t>
            </a:r>
            <a:endParaRPr lang="en-IN" b="1" dirty="0">
              <a:effectLst/>
              <a:latin typeface="Times New Roman" panose="02020603050405020304" pitchFamily="18" charset="0"/>
              <a:ea typeface="Times New Roman" panose="02020603050405020304" pitchFamily="18" charset="0"/>
            </a:endParaRPr>
          </a:p>
          <a:p>
            <a:pPr marL="0" indent="0">
              <a:buNone/>
            </a:pPr>
            <a:br>
              <a:rPr lang="en-US" b="1" kern="0" spc="-10" dirty="0">
                <a:solidFill>
                  <a:srgbClr val="000000"/>
                </a:solidFill>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311920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C8E9-121C-1D81-430C-7A24DE562B4A}"/>
              </a:ext>
            </a:extLst>
          </p:cNvPr>
          <p:cNvSpPr>
            <a:spLocks noGrp="1"/>
          </p:cNvSpPr>
          <p:nvPr>
            <p:ph type="title"/>
          </p:nvPr>
        </p:nvSpPr>
        <p:spPr>
          <a:xfrm>
            <a:off x="2622265" y="198120"/>
            <a:ext cx="7827264" cy="1188720"/>
          </a:xfrm>
        </p:spPr>
        <p:txBody>
          <a:bodyPr/>
          <a:lstStyle/>
          <a:p>
            <a:r>
              <a:rPr lang="en-IN" b="1" dirty="0"/>
              <a:t>Introduction</a:t>
            </a:r>
          </a:p>
        </p:txBody>
      </p:sp>
      <p:sp>
        <p:nvSpPr>
          <p:cNvPr id="3" name="Content Placeholder 2">
            <a:extLst>
              <a:ext uri="{FF2B5EF4-FFF2-40B4-BE49-F238E27FC236}">
                <a16:creationId xmlns:a16="http://schemas.microsoft.com/office/drawing/2014/main" id="{3E5D6484-A746-4696-DE8A-B178BC6B9145}"/>
              </a:ext>
            </a:extLst>
          </p:cNvPr>
          <p:cNvSpPr>
            <a:spLocks noGrp="1"/>
          </p:cNvSpPr>
          <p:nvPr>
            <p:ph idx="1"/>
          </p:nvPr>
        </p:nvSpPr>
        <p:spPr>
          <a:xfrm>
            <a:off x="528320" y="1534160"/>
            <a:ext cx="11236960" cy="4947920"/>
          </a:xfrm>
        </p:spPr>
        <p:txBody>
          <a:bodyPr/>
          <a:lstStyle/>
          <a:p>
            <a:pPr marL="0" indent="0">
              <a:buNone/>
            </a:pPr>
            <a:endParaRPr lang="en-US" sz="2400" b="0" i="0" dirty="0">
              <a:solidFill>
                <a:schemeClr val="tx1">
                  <a:lumMod val="95000"/>
                </a:schemeClr>
              </a:solidFill>
              <a:effectLst/>
              <a:latin typeface="Times New Roman" panose="02020603050405020304" pitchFamily="18" charset="0"/>
            </a:endParaRPr>
          </a:p>
          <a:p>
            <a:pPr marL="0" indent="0">
              <a:buNone/>
            </a:pPr>
            <a:r>
              <a:rPr lang="en-US" sz="2400" b="0" i="0" dirty="0">
                <a:solidFill>
                  <a:schemeClr val="tx1">
                    <a:lumMod val="95000"/>
                  </a:schemeClr>
                </a:solidFill>
                <a:effectLst/>
                <a:latin typeface="Times New Roman" panose="02020603050405020304" pitchFamily="18" charset="0"/>
              </a:rPr>
              <a:t>A decoder is a multiple-input, multiple-output logic circuit that converts coded inputs into coded outputs, where the input and output codes are different. The basic block diagram of Decoder is shown below:</a:t>
            </a:r>
          </a:p>
        </p:txBody>
      </p:sp>
      <p:pic>
        <p:nvPicPr>
          <p:cNvPr id="4" name="Picture 4" descr="Decoder in Digital Electronics - Javatpoint">
            <a:extLst>
              <a:ext uri="{FF2B5EF4-FFF2-40B4-BE49-F238E27FC236}">
                <a16:creationId xmlns:a16="http://schemas.microsoft.com/office/drawing/2014/main" id="{7AA984C8-8E33-57C9-2590-FB6093A26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2265" y="3738880"/>
            <a:ext cx="6947468" cy="2570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299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BB0A-E4E0-5538-D76E-D8CD1637EE3D}"/>
              </a:ext>
            </a:extLst>
          </p:cNvPr>
          <p:cNvSpPr>
            <a:spLocks noGrp="1"/>
          </p:cNvSpPr>
          <p:nvPr>
            <p:ph type="title"/>
          </p:nvPr>
        </p:nvSpPr>
        <p:spPr/>
        <p:txBody>
          <a:bodyPr/>
          <a:lstStyle/>
          <a:p>
            <a:r>
              <a:rPr lang="en-IN" b="1" dirty="0"/>
              <a:t>Existing</a:t>
            </a:r>
            <a:r>
              <a:rPr lang="en-IN" dirty="0"/>
              <a:t> </a:t>
            </a:r>
            <a:r>
              <a:rPr lang="en-IN" b="1" dirty="0"/>
              <a:t>technologies</a:t>
            </a:r>
          </a:p>
        </p:txBody>
      </p:sp>
      <p:sp>
        <p:nvSpPr>
          <p:cNvPr id="3" name="Content Placeholder 2">
            <a:extLst>
              <a:ext uri="{FF2B5EF4-FFF2-40B4-BE49-F238E27FC236}">
                <a16:creationId xmlns:a16="http://schemas.microsoft.com/office/drawing/2014/main" id="{6562C91B-A0BE-2196-F363-273EEB43DC7C}"/>
              </a:ext>
            </a:extLst>
          </p:cNvPr>
          <p:cNvSpPr>
            <a:spLocks noGrp="1"/>
          </p:cNvSpPr>
          <p:nvPr>
            <p:ph idx="1"/>
          </p:nvPr>
        </p:nvSpPr>
        <p:spPr/>
        <p:txBody>
          <a:bodyPr>
            <a:normAutofit/>
          </a:bodyPr>
          <a:lstStyle/>
          <a:p>
            <a:r>
              <a:rPr lang="en-IN" sz="2800" dirty="0">
                <a:solidFill>
                  <a:schemeClr val="tx1"/>
                </a:solidFill>
                <a:latin typeface="Times New Roman" panose="02020603050405020304" pitchFamily="18" charset="0"/>
                <a:cs typeface="Times New Roman" panose="02020603050405020304" pitchFamily="18" charset="0"/>
              </a:rPr>
              <a:t>Static CMOS</a:t>
            </a:r>
          </a:p>
          <a:p>
            <a:pPr marL="0" indent="0">
              <a:buNone/>
            </a:pPr>
            <a:endParaRPr lang="en-IN" sz="2800" dirty="0">
              <a:solidFill>
                <a:schemeClr val="tx1"/>
              </a:solidFill>
              <a:latin typeface="Times New Roman" panose="02020603050405020304" pitchFamily="18" charset="0"/>
              <a:cs typeface="Times New Roman" panose="02020603050405020304" pitchFamily="18" charset="0"/>
            </a:endParaRPr>
          </a:p>
          <a:p>
            <a:r>
              <a:rPr lang="en-IN" sz="2800" dirty="0">
                <a:solidFill>
                  <a:schemeClr val="tx1"/>
                </a:solidFill>
                <a:latin typeface="Times New Roman" panose="02020603050405020304" pitchFamily="18" charset="0"/>
                <a:cs typeface="Times New Roman" panose="02020603050405020304" pitchFamily="18" charset="0"/>
              </a:rPr>
              <a:t>Mixed – Logic Methodology</a:t>
            </a:r>
          </a:p>
          <a:p>
            <a:endParaRPr lang="en-IN" sz="2800" dirty="0"/>
          </a:p>
        </p:txBody>
      </p:sp>
    </p:spTree>
    <p:extLst>
      <p:ext uri="{BB962C8B-B14F-4D97-AF65-F5344CB8AC3E}">
        <p14:creationId xmlns:p14="http://schemas.microsoft.com/office/powerpoint/2010/main" val="3319432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47D72DA-0CEF-22BE-05DD-167DFA18FB79}"/>
              </a:ext>
            </a:extLst>
          </p:cNvPr>
          <p:cNvPicPr>
            <a:picLocks noGrp="1" noChangeAspect="1"/>
          </p:cNvPicPr>
          <p:nvPr>
            <p:ph idx="1"/>
          </p:nvPr>
        </p:nvPicPr>
        <p:blipFill>
          <a:blip r:embed="rId2"/>
          <a:stretch>
            <a:fillRect/>
          </a:stretch>
        </p:blipFill>
        <p:spPr>
          <a:xfrm>
            <a:off x="3754120" y="2669571"/>
            <a:ext cx="4155440" cy="2141405"/>
          </a:xfrm>
          <a:ln>
            <a:solidFill>
              <a:schemeClr val="tx1"/>
            </a:solidFill>
          </a:ln>
        </p:spPr>
      </p:pic>
      <p:sp>
        <p:nvSpPr>
          <p:cNvPr id="4" name="Title 1">
            <a:extLst>
              <a:ext uri="{FF2B5EF4-FFF2-40B4-BE49-F238E27FC236}">
                <a16:creationId xmlns:a16="http://schemas.microsoft.com/office/drawing/2014/main" id="{EE45E0C5-605D-B27F-3170-EDB8B36216A5}"/>
              </a:ext>
            </a:extLst>
          </p:cNvPr>
          <p:cNvSpPr txBox="1">
            <a:spLocks/>
          </p:cNvSpPr>
          <p:nvPr/>
        </p:nvSpPr>
        <p:spPr bwMode="black">
          <a:xfrm>
            <a:off x="548640" y="1635760"/>
            <a:ext cx="4287520" cy="81280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IN" b="1" dirty="0"/>
              <a:t>(1)Static cmos</a:t>
            </a:r>
          </a:p>
        </p:txBody>
      </p:sp>
      <p:sp>
        <p:nvSpPr>
          <p:cNvPr id="6" name="Title 5">
            <a:extLst>
              <a:ext uri="{FF2B5EF4-FFF2-40B4-BE49-F238E27FC236}">
                <a16:creationId xmlns:a16="http://schemas.microsoft.com/office/drawing/2014/main" id="{AC29A86E-035A-4555-1AD3-366592908D4E}"/>
              </a:ext>
            </a:extLst>
          </p:cNvPr>
          <p:cNvSpPr>
            <a:spLocks noGrp="1"/>
          </p:cNvSpPr>
          <p:nvPr>
            <p:ph type="title"/>
          </p:nvPr>
        </p:nvSpPr>
        <p:spPr>
          <a:xfrm>
            <a:off x="670560" y="375920"/>
            <a:ext cx="10922000" cy="1070356"/>
          </a:xfrm>
        </p:spPr>
        <p:txBody>
          <a:bodyPr>
            <a:normAutofit/>
          </a:bodyPr>
          <a:lstStyle/>
          <a:p>
            <a:r>
              <a:rPr lang="en-IN" b="1" dirty="0"/>
              <a:t>Existing system’s</a:t>
            </a:r>
          </a:p>
        </p:txBody>
      </p:sp>
      <p:sp>
        <p:nvSpPr>
          <p:cNvPr id="13" name="TextBox 12">
            <a:extLst>
              <a:ext uri="{FF2B5EF4-FFF2-40B4-BE49-F238E27FC236}">
                <a16:creationId xmlns:a16="http://schemas.microsoft.com/office/drawing/2014/main" id="{D93D4EBE-54F4-85AD-0C32-9C991BC3E47F}"/>
              </a:ext>
            </a:extLst>
          </p:cNvPr>
          <p:cNvSpPr txBox="1"/>
          <p:nvPr/>
        </p:nvSpPr>
        <p:spPr>
          <a:xfrm>
            <a:off x="294640" y="5466790"/>
            <a:ext cx="1164336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2-4 decoder has four outputs labeled </a:t>
            </a:r>
            <a:r>
              <a:rPr lang="en-US" sz="2400" b="1" dirty="0">
                <a:latin typeface="Times New Roman" panose="02020603050405020304" pitchFamily="18" charset="0"/>
                <a:cs typeface="Times New Roman" panose="02020603050405020304" pitchFamily="18" charset="0"/>
              </a:rPr>
              <a:t>D0</a:t>
            </a:r>
            <a:r>
              <a:rPr lang="en-US" sz="2400" dirty="0">
                <a:latin typeface="Times New Roman" panose="02020603050405020304" pitchFamily="18" charset="0"/>
                <a:cs typeface="Times New Roman" panose="02020603050405020304" pitchFamily="18" charset="0"/>
              </a:rPr>
              <a:t> to </a:t>
            </a:r>
            <a:r>
              <a:rPr lang="en-US" sz="2400" b="1" dirty="0">
                <a:latin typeface="Times New Roman" panose="02020603050405020304" pitchFamily="18" charset="0"/>
                <a:cs typeface="Times New Roman" panose="02020603050405020304" pitchFamily="18" charset="0"/>
              </a:rPr>
              <a:t>D3</a:t>
            </a:r>
            <a:r>
              <a:rPr lang="en-US" sz="2400" dirty="0">
                <a:latin typeface="Times New Roman" panose="02020603050405020304" pitchFamily="18" charset="0"/>
                <a:cs typeface="Times New Roman" panose="02020603050405020304" pitchFamily="18" charset="0"/>
              </a:rPr>
              <a:t>, and it takes two inputs A and B. Depending on the input combination, only one output is set to one at a time, while the rest are set to zero. </a:t>
            </a:r>
            <a:endParaRPr lang="en-IN" sz="24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74D4B6B8-DE96-3B45-7F83-CA4C891CC28E}"/>
              </a:ext>
            </a:extLst>
          </p:cNvPr>
          <p:cNvSpPr txBox="1"/>
          <p:nvPr/>
        </p:nvSpPr>
        <p:spPr>
          <a:xfrm>
            <a:off x="3754120" y="5037574"/>
            <a:ext cx="4155440" cy="369332"/>
          </a:xfrm>
          <a:prstGeom prst="rect">
            <a:avLst/>
          </a:prstGeom>
          <a:noFill/>
        </p:spPr>
        <p:txBody>
          <a:bodyPr wrap="square" rtlCol="0">
            <a:spAutoFit/>
          </a:bodyPr>
          <a:lstStyle/>
          <a:p>
            <a:r>
              <a:rPr lang="en-IN" dirty="0">
                <a:solidFill>
                  <a:srgbClr val="FF0000"/>
                </a:solidFill>
              </a:rPr>
              <a:t>2-4 decoder verification table</a:t>
            </a:r>
          </a:p>
        </p:txBody>
      </p:sp>
    </p:spTree>
    <p:extLst>
      <p:ext uri="{BB962C8B-B14F-4D97-AF65-F5344CB8AC3E}">
        <p14:creationId xmlns:p14="http://schemas.microsoft.com/office/powerpoint/2010/main" val="2564192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E26ED-3330-9AB5-3C20-12B3075033F4}"/>
              </a:ext>
            </a:extLst>
          </p:cNvPr>
          <p:cNvSpPr>
            <a:spLocks noGrp="1"/>
          </p:cNvSpPr>
          <p:nvPr>
            <p:ph idx="1"/>
          </p:nvPr>
        </p:nvSpPr>
        <p:spPr>
          <a:xfrm>
            <a:off x="589280" y="609600"/>
            <a:ext cx="11338560" cy="5953760"/>
          </a:xfrm>
        </p:spPr>
        <p:txBody>
          <a:bodyPr>
            <a:normAutofit fontScale="92500" lnSpcReduction="10000"/>
          </a:bodyPr>
          <a:lstStyle/>
          <a:p>
            <a:r>
              <a:rPr lang="en-US" sz="2000" dirty="0">
                <a:latin typeface="Times New Roman" panose="02020603050405020304" pitchFamily="18" charset="0"/>
                <a:cs typeface="Times New Roman" panose="02020603050405020304" pitchFamily="18" charset="0"/>
              </a:rPr>
              <a:t>Static CMOS circuits are commonly used in conventional decoders. However, direct implementation of AND gates in static CMOS circuits is not possible. Because of issues like more transistor count, high power consumption, more area usage and complex design. To overcome this limitation, universal gates and inverters are employed instead. This approach not only reduces the number of transistors required but also minimizes power consumption and delay.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Another reason is NAND/NOR gates in conventional CMOS logic are designed with 4 transistors each, while AND/OR gates require 6 transistors. This is why NAND/NOR gates are preferred over AND/OR gates for efficient logic function implementation in CMOS logic design.</a:t>
            </a:r>
          </a:p>
          <a:p>
            <a:endParaRPr lang="en-IN" dirty="0"/>
          </a:p>
          <a:p>
            <a:endParaRPr lang="en-IN" dirty="0"/>
          </a:p>
          <a:p>
            <a:endParaRPr lang="en-IN" dirty="0"/>
          </a:p>
          <a:p>
            <a:pPr lvl="8"/>
            <a:endParaRPr lang="en-IN" dirty="0"/>
          </a:p>
          <a:p>
            <a:pPr lvl="8"/>
            <a:endParaRPr lang="en-IN" dirty="0"/>
          </a:p>
          <a:p>
            <a:endParaRPr lang="en-IN" dirty="0"/>
          </a:p>
          <a:p>
            <a:endParaRPr lang="en-IN" dirty="0"/>
          </a:p>
          <a:p>
            <a:endParaRPr lang="en-IN" dirty="0"/>
          </a:p>
          <a:p>
            <a:r>
              <a:rPr lang="en-IN" dirty="0">
                <a:solidFill>
                  <a:srgbClr val="FF0000"/>
                </a:solidFill>
              </a:rPr>
              <a:t>2-4 decoder using inverter and NAND 		        2-4 decoder using inverter and NOR </a:t>
            </a:r>
          </a:p>
          <a:p>
            <a:endParaRPr lang="en-IN" dirty="0"/>
          </a:p>
          <a:p>
            <a:endParaRPr lang="en-IN" dirty="0"/>
          </a:p>
          <a:p>
            <a:endParaRPr lang="en-IN" dirty="0"/>
          </a:p>
        </p:txBody>
      </p:sp>
      <p:pic>
        <p:nvPicPr>
          <p:cNvPr id="10" name="Picture 9">
            <a:extLst>
              <a:ext uri="{FF2B5EF4-FFF2-40B4-BE49-F238E27FC236}">
                <a16:creationId xmlns:a16="http://schemas.microsoft.com/office/drawing/2014/main" id="{034190E2-39F7-E9F5-BE40-B30E9D30CFCB}"/>
              </a:ext>
            </a:extLst>
          </p:cNvPr>
          <p:cNvPicPr>
            <a:picLocks noChangeAspect="1"/>
          </p:cNvPicPr>
          <p:nvPr/>
        </p:nvPicPr>
        <p:blipFill rotWithShape="1">
          <a:blip r:embed="rId2"/>
          <a:srcRect t="-1463" b="1"/>
          <a:stretch/>
        </p:blipFill>
        <p:spPr>
          <a:xfrm>
            <a:off x="1217207" y="3586479"/>
            <a:ext cx="3244910" cy="2247277"/>
          </a:xfrm>
          <a:prstGeom prst="rect">
            <a:avLst/>
          </a:prstGeom>
          <a:ln>
            <a:solidFill>
              <a:schemeClr val="tx1"/>
            </a:solidFill>
          </a:ln>
        </p:spPr>
      </p:pic>
      <p:pic>
        <p:nvPicPr>
          <p:cNvPr id="12" name="Picture 11">
            <a:extLst>
              <a:ext uri="{FF2B5EF4-FFF2-40B4-BE49-F238E27FC236}">
                <a16:creationId xmlns:a16="http://schemas.microsoft.com/office/drawing/2014/main" id="{4DE45763-D2EF-B48A-4A60-9E903B42C53A}"/>
              </a:ext>
            </a:extLst>
          </p:cNvPr>
          <p:cNvPicPr>
            <a:picLocks noChangeAspect="1"/>
          </p:cNvPicPr>
          <p:nvPr/>
        </p:nvPicPr>
        <p:blipFill>
          <a:blip r:embed="rId3"/>
          <a:stretch>
            <a:fillRect/>
          </a:stretch>
        </p:blipFill>
        <p:spPr>
          <a:xfrm>
            <a:off x="6723034" y="3586480"/>
            <a:ext cx="2895658" cy="2247277"/>
          </a:xfrm>
          <a:prstGeom prst="rect">
            <a:avLst/>
          </a:prstGeom>
          <a:ln>
            <a:solidFill>
              <a:schemeClr val="tx1"/>
            </a:solidFill>
          </a:ln>
        </p:spPr>
      </p:pic>
    </p:spTree>
    <p:extLst>
      <p:ext uri="{BB962C8B-B14F-4D97-AF65-F5344CB8AC3E}">
        <p14:creationId xmlns:p14="http://schemas.microsoft.com/office/powerpoint/2010/main" val="3564978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FE7E-6BB5-8FF0-83B0-0A0AFC425E62}"/>
              </a:ext>
            </a:extLst>
          </p:cNvPr>
          <p:cNvSpPr>
            <a:spLocks noGrp="1"/>
          </p:cNvSpPr>
          <p:nvPr>
            <p:ph type="title"/>
          </p:nvPr>
        </p:nvSpPr>
        <p:spPr>
          <a:xfrm>
            <a:off x="2231136" y="964692"/>
            <a:ext cx="6790944" cy="1188720"/>
          </a:xfrm>
        </p:spPr>
        <p:txBody>
          <a:bodyPr/>
          <a:lstStyle/>
          <a:p>
            <a:r>
              <a:rPr lang="en-IN" dirty="0"/>
              <a:t>Drawbacks of static </a:t>
            </a:r>
            <a:r>
              <a:rPr lang="en-IN" dirty="0" err="1"/>
              <a:t>cmos</a:t>
            </a:r>
            <a:endParaRPr lang="en-IN" dirty="0"/>
          </a:p>
        </p:txBody>
      </p:sp>
      <p:sp>
        <p:nvSpPr>
          <p:cNvPr id="3" name="Content Placeholder 2">
            <a:extLst>
              <a:ext uri="{FF2B5EF4-FFF2-40B4-BE49-F238E27FC236}">
                <a16:creationId xmlns:a16="http://schemas.microsoft.com/office/drawing/2014/main" id="{D68509B2-B01F-4200-8212-256D0A0E16F7}"/>
              </a:ext>
            </a:extLst>
          </p:cNvPr>
          <p:cNvSpPr>
            <a:spLocks noGrp="1"/>
          </p:cNvSpPr>
          <p:nvPr>
            <p:ph idx="1"/>
          </p:nvPr>
        </p:nvSpPr>
        <p:spPr/>
        <p:txBody>
          <a:bodyPr/>
          <a:lstStyle/>
          <a:p>
            <a:r>
              <a:rPr lang="en-IN" sz="2000" dirty="0">
                <a:latin typeface="Times New Roman" panose="02020603050405020304" pitchFamily="18" charset="0"/>
                <a:cs typeface="Times New Roman" panose="02020603050405020304" pitchFamily="18" charset="0"/>
              </a:rPr>
              <a:t>Using  static CMOS designed decoder have many drawbacks such that as it requires 20 transistors to implement 2-4 decoder .(2 inverters and 4 NAND gates.) </a:t>
            </a:r>
          </a:p>
          <a:p>
            <a:r>
              <a:rPr lang="en-IN" sz="2000" dirty="0">
                <a:latin typeface="Times New Roman" panose="02020603050405020304" pitchFamily="18" charset="0"/>
                <a:cs typeface="Times New Roman" panose="02020603050405020304" pitchFamily="18" charset="0"/>
              </a:rPr>
              <a:t>It consumes more power during switching and to achieve high speed in static CMOS circuits requires complex techniques.</a:t>
            </a:r>
          </a:p>
          <a:p>
            <a:r>
              <a:rPr lang="en-IN" sz="2000" dirty="0">
                <a:latin typeface="Times New Roman" panose="02020603050405020304" pitchFamily="18" charset="0"/>
                <a:cs typeface="Times New Roman" panose="02020603050405020304" pitchFamily="18" charset="0"/>
              </a:rPr>
              <a:t>To overcome from this ;Here is a new approach based on mixed logic design is proposed that will reduces the transistor count required to build 2 to 4 decoder.</a:t>
            </a:r>
          </a:p>
          <a:p>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25719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8089-0C80-F958-4768-0CD6B521000D}"/>
              </a:ext>
            </a:extLst>
          </p:cNvPr>
          <p:cNvSpPr>
            <a:spLocks noGrp="1"/>
          </p:cNvSpPr>
          <p:nvPr>
            <p:ph type="title"/>
          </p:nvPr>
        </p:nvSpPr>
        <p:spPr>
          <a:xfrm>
            <a:off x="416560" y="182880"/>
            <a:ext cx="6228080" cy="924560"/>
          </a:xfrm>
        </p:spPr>
        <p:txBody>
          <a:bodyPr>
            <a:normAutofit/>
          </a:bodyPr>
          <a:lstStyle/>
          <a:p>
            <a:r>
              <a:rPr lang="en-IN" b="1" dirty="0"/>
              <a:t>(2) mixed</a:t>
            </a:r>
            <a:r>
              <a:rPr lang="en-IN" dirty="0"/>
              <a:t> </a:t>
            </a:r>
            <a:r>
              <a:rPr lang="en-IN" b="1" dirty="0"/>
              <a:t>logic</a:t>
            </a:r>
            <a:r>
              <a:rPr lang="en-IN" dirty="0"/>
              <a:t> </a:t>
            </a:r>
            <a:r>
              <a:rPr lang="en-IN" b="1" dirty="0"/>
              <a:t>decoder</a:t>
            </a:r>
          </a:p>
        </p:txBody>
      </p:sp>
      <p:sp>
        <p:nvSpPr>
          <p:cNvPr id="6" name="TextBox 5">
            <a:extLst>
              <a:ext uri="{FF2B5EF4-FFF2-40B4-BE49-F238E27FC236}">
                <a16:creationId xmlns:a16="http://schemas.microsoft.com/office/drawing/2014/main" id="{8FFC848F-A1B8-33DF-3ACA-71CDB4AE9590}"/>
              </a:ext>
            </a:extLst>
          </p:cNvPr>
          <p:cNvSpPr txBox="1"/>
          <p:nvPr/>
        </p:nvSpPr>
        <p:spPr>
          <a:xfrm>
            <a:off x="416560" y="1330960"/>
            <a:ext cx="11176000" cy="3754874"/>
          </a:xfrm>
          <a:prstGeom prst="rect">
            <a:avLst/>
          </a:prstGeom>
          <a:noFill/>
        </p:spPr>
        <p:txBody>
          <a:bodyPr wrap="square" rtlCol="0">
            <a:spAutoFit/>
          </a:bodyPr>
          <a:lstStyle/>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this we combine both TGL(Transmission and Gate Logic) and DVL (Dual value Logic) so it is named as Mixed logic decoder.</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Designing a 2-4 decoder with TGL and DVL gates would require a total number of 14 transistors .</a:t>
            </a:r>
          </a:p>
          <a:p>
            <a:pPr marL="285750" indent="-28575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kern="0" dirty="0">
                <a:effectLst/>
                <a:latin typeface="Times New Roman" panose="02020603050405020304" pitchFamily="18" charset="0"/>
                <a:ea typeface="Times New Roman" panose="02020603050405020304" pitchFamily="18" charset="0"/>
              </a:rPr>
              <a:t>In TGL/DVL 2-input AND/OR are used because AND/OR gates require only 3 transistors when complementary inputs are available</a:t>
            </a:r>
            <a:r>
              <a:rPr lang="en-US" sz="1800" kern="0" dirty="0">
                <a:effectLst/>
                <a:latin typeface="Times New Roman" panose="02020603050405020304" pitchFamily="18" charset="0"/>
                <a:ea typeface="Times New Roman" panose="02020603050405020304" pitchFamily="18" charset="0"/>
              </a:rPr>
              <a:t>.</a:t>
            </a:r>
          </a:p>
          <a:p>
            <a:pPr marL="285750" indent="-285750">
              <a:buFont typeface="Arial" panose="020B0604020202020204" pitchFamily="34" charset="0"/>
              <a:buChar char="•"/>
            </a:pPr>
            <a:endParaRPr lang="en-US" kern="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kern="0" dirty="0">
                <a:effectLst/>
                <a:latin typeface="Times New Roman" panose="02020603050405020304" pitchFamily="18" charset="0"/>
                <a:ea typeface="Times New Roman" panose="02020603050405020304" pitchFamily="18" charset="0"/>
              </a:rPr>
              <a:t>Decoder circuits have a high fanout and multiple gates use only a few inverters. This is why using TGL/DVL gates can lower the transistor count compared to regular CMOS design.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92546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329</TotalTime>
  <Words>1817</Words>
  <Application>Microsoft Office PowerPoint</Application>
  <PresentationFormat>Widescreen</PresentationFormat>
  <Paragraphs>179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Gill Sans MT</vt:lpstr>
      <vt:lpstr>Times New Roman</vt:lpstr>
      <vt:lpstr>Parcel</vt:lpstr>
      <vt:lpstr>PowerPoint Presentation</vt:lpstr>
      <vt:lpstr>Design And Implementation of Low Power Decoder Using GDI Technique</vt:lpstr>
      <vt:lpstr>Abstract</vt:lpstr>
      <vt:lpstr>Introduction</vt:lpstr>
      <vt:lpstr>Existing technologies</vt:lpstr>
      <vt:lpstr>Existing system’s</vt:lpstr>
      <vt:lpstr>PowerPoint Presentation</vt:lpstr>
      <vt:lpstr>Drawbacks of static cmos</vt:lpstr>
      <vt:lpstr>(2) mixed logic decoder</vt:lpstr>
      <vt:lpstr>PowerPoint Presentation</vt:lpstr>
      <vt:lpstr>PowerPoint Presentation</vt:lpstr>
      <vt:lpstr>Drawbacks of existing systems</vt:lpstr>
      <vt:lpstr>Proposed decoder technique</vt:lpstr>
      <vt:lpstr>GDI</vt:lpstr>
      <vt:lpstr>PowerPoint Presentation</vt:lpstr>
      <vt:lpstr>PowerPoint Presentation</vt:lpstr>
      <vt:lpstr>2-4 Decoder using GDI logic </vt:lpstr>
      <vt:lpstr>Proposed design</vt:lpstr>
      <vt:lpstr>Simulation results</vt:lpstr>
      <vt:lpstr>Performance analysis</vt:lpstr>
      <vt:lpstr>pros of Gdi</vt:lpstr>
      <vt:lpstr>Comparisons</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Shaik Thufel</dc:creator>
  <cp:lastModifiedBy>Bhaskar Reddy</cp:lastModifiedBy>
  <cp:revision>13</cp:revision>
  <dcterms:created xsi:type="dcterms:W3CDTF">2024-03-18T04:27:48Z</dcterms:created>
  <dcterms:modified xsi:type="dcterms:W3CDTF">2024-05-02T06:01:56Z</dcterms:modified>
</cp:coreProperties>
</file>