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ontserrat"/>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ca227f8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ca227f8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ca227f8e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ca227f8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ca227f8e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ca227f8e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ca227f8e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ca227f8e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ca227f8e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ca227f8e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ca227f8e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ca227f8e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ca227f8e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ca227f8e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ca227f8e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ca227f8e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ca227f8e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7ca227f8e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ca227f8e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ca227f8e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ca227f8e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7ca227f8e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ca227f8e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ca227f8e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ca227f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ca227f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ca227f8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ca227f8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ca227f8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ca227f8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26" name="Google Shape;126;p2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Course Curriculum</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Normal Distribution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Sampling</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Hypothesis Testing</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Regression</a:t>
            </a:r>
            <a:endParaRPr sz="2800">
              <a:solidFill>
                <a:srgbClr val="434343"/>
              </a:solidFill>
              <a:latin typeface="Montserrat"/>
              <a:ea typeface="Montserrat"/>
              <a:cs typeface="Montserrat"/>
              <a:sym typeface="Montserrat"/>
            </a:endParaRPr>
          </a:p>
        </p:txBody>
      </p:sp>
      <p:pic>
        <p:nvPicPr>
          <p:cNvPr id="127" name="Google Shape;127;p2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8" name="Google Shape;128;p2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9" name="Google Shape;129;p2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35" name="Google Shape;135;p2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Core Data Concepts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We’ll start the course with some basics ideas about data, including measurements of data, such as mean, median, mode, variance, and standard deviation.</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36" name="Google Shape;136;p2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7" name="Google Shape;137;p2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8" name="Google Shape;138;p2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44" name="Google Shape;144;p2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Visualizing Data</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Once we understand the basics of data, we’ll move on to discuss the wide variety of visualizing data, which will aid us later on when learning about data distributions.</a:t>
            </a:r>
            <a:endParaRPr sz="2800">
              <a:solidFill>
                <a:srgbClr val="434343"/>
              </a:solidFill>
              <a:latin typeface="Montserrat"/>
              <a:ea typeface="Montserrat"/>
              <a:cs typeface="Montserrat"/>
              <a:sym typeface="Montserrat"/>
            </a:endParaRPr>
          </a:p>
        </p:txBody>
      </p:sp>
      <p:pic>
        <p:nvPicPr>
          <p:cNvPr id="145" name="Google Shape;145;p2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46" name="Google Shape;146;p2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7" name="Google Shape;147;p2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53" name="Google Shape;153;p2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Combinatorics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Then we’ll dive into the basics of combinatorics - the study of counting.</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section will help us understand concepts like counting combinations or permutations of objects.</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54" name="Google Shape;154;p2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5" name="Google Shape;155;p2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6" name="Google Shape;156;p2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62" name="Google Shape;162;p2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Probability</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Afterwards we’ll learn about the basics of probability.</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section also includes conditional probability concepts such as Bayes’ Theorem.</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63" name="Google Shape;163;p2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4" name="Google Shape;164;p2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5" name="Google Shape;165;p2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71" name="Google Shape;171;p2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Joint Distributions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section will discuss relations between data sets, such as covariance and the Pearson Correlation coefficient.</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72" name="Google Shape;172;p2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73" name="Google Shape;173;p2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74" name="Google Shape;174;p2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80" name="Google Shape;180;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Data Distributions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start by understanding probability mass and density functions and how they relate to random variables.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Then we’ll take a tour of the most popular and common data distribution, such as Bernoulli, Poisson, Uniform, and more.</a:t>
            </a:r>
            <a:endParaRPr sz="2800">
              <a:solidFill>
                <a:srgbClr val="434343"/>
              </a:solidFill>
              <a:latin typeface="Montserrat"/>
              <a:ea typeface="Montserrat"/>
              <a:cs typeface="Montserrat"/>
              <a:sym typeface="Montserrat"/>
            </a:endParaRPr>
          </a:p>
        </p:txBody>
      </p:sp>
      <p:pic>
        <p:nvPicPr>
          <p:cNvPr id="181" name="Google Shape;181;p2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82" name="Google Shape;182;p2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83" name="Google Shape;183;p2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89" name="Google Shape;189;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Normal Distribution</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have an entire section on the normal distribution due to its unique properties and common occurrences in real world data sets.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section will heavily focus on real world applications.</a:t>
            </a:r>
            <a:endParaRPr sz="2800">
              <a:solidFill>
                <a:srgbClr val="434343"/>
              </a:solidFill>
              <a:latin typeface="Montserrat"/>
              <a:ea typeface="Montserrat"/>
              <a:cs typeface="Montserrat"/>
              <a:sym typeface="Montserrat"/>
            </a:endParaRPr>
          </a:p>
        </p:txBody>
      </p:sp>
      <p:pic>
        <p:nvPicPr>
          <p:cNvPr id="190" name="Google Shape;190;p2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91" name="Google Shape;191;p2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92" name="Google Shape;192;p2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98" name="Google Shape;198;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Sampling</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section will focus on ideas such as the central limit theorem, which are critical for understanding how to apply statistical concepts to real world data sets.</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99" name="Google Shape;199;p3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00" name="Google Shape;200;p3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01" name="Google Shape;201;p3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207" name="Google Shape;207;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Hypothesis Testing</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Here we will discover the statistical methods used to test a hypothesis, covering concepts such as p-values, AB Testing, significance levels, and more.</a:t>
            </a:r>
            <a:endParaRPr sz="2800">
              <a:solidFill>
                <a:srgbClr val="434343"/>
              </a:solidFill>
              <a:latin typeface="Montserrat"/>
              <a:ea typeface="Montserrat"/>
              <a:cs typeface="Montserrat"/>
              <a:sym typeface="Montserrat"/>
            </a:endParaRPr>
          </a:p>
        </p:txBody>
      </p:sp>
      <p:pic>
        <p:nvPicPr>
          <p:cNvPr id="208" name="Google Shape;208;p3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09" name="Google Shape;209;p3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10" name="Google Shape;210;p3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216" name="Google Shape;216;p3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Regression</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To conclude the course, we’ll touch on one of the most common statistical modeling techniques</a:t>
            </a:r>
            <a:endParaRPr sz="2800">
              <a:solidFill>
                <a:srgbClr val="434343"/>
              </a:solidFill>
              <a:latin typeface="Montserrat"/>
              <a:ea typeface="Montserrat"/>
              <a:cs typeface="Montserrat"/>
              <a:sym typeface="Montserrat"/>
            </a:endParaRPr>
          </a:p>
        </p:txBody>
      </p:sp>
      <p:pic>
        <p:nvPicPr>
          <p:cNvPr id="217" name="Google Shape;217;p3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18" name="Google Shape;218;p3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19" name="Google Shape;219;p3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300">
                <a:solidFill>
                  <a:srgbClr val="CC4125"/>
                </a:solidFill>
                <a:latin typeface="Montserrat"/>
                <a:ea typeface="Montserrat"/>
                <a:cs typeface="Montserrat"/>
                <a:sym typeface="Montserrat"/>
              </a:rPr>
              <a:t>L</a:t>
            </a:r>
            <a:r>
              <a:rPr b="1" lang="en" sz="6300">
                <a:solidFill>
                  <a:srgbClr val="E06666"/>
                </a:solidFill>
                <a:latin typeface="Montserrat"/>
                <a:ea typeface="Montserrat"/>
                <a:cs typeface="Montserrat"/>
                <a:sym typeface="Montserrat"/>
              </a:rPr>
              <a:t>e</a:t>
            </a:r>
            <a:r>
              <a:rPr b="1" lang="en" sz="6300">
                <a:solidFill>
                  <a:srgbClr val="F6B26B"/>
                </a:solidFill>
                <a:latin typeface="Montserrat"/>
                <a:ea typeface="Montserrat"/>
                <a:cs typeface="Montserrat"/>
                <a:sym typeface="Montserrat"/>
              </a:rPr>
              <a:t>t</a:t>
            </a:r>
            <a:r>
              <a:rPr b="1" lang="en" sz="6300">
                <a:solidFill>
                  <a:srgbClr val="FFD966"/>
                </a:solidFill>
                <a:latin typeface="Montserrat"/>
                <a:ea typeface="Montserrat"/>
                <a:cs typeface="Montserrat"/>
                <a:sym typeface="Montserrat"/>
              </a:rPr>
              <a:t>’</a:t>
            </a:r>
            <a:r>
              <a:rPr b="1" lang="en" sz="6300">
                <a:solidFill>
                  <a:srgbClr val="93C47D"/>
                </a:solidFill>
                <a:latin typeface="Montserrat"/>
                <a:ea typeface="Montserrat"/>
                <a:cs typeface="Montserrat"/>
                <a:sym typeface="Montserrat"/>
              </a:rPr>
              <a:t>s</a:t>
            </a:r>
            <a:r>
              <a:rPr b="1" lang="en" sz="6300">
                <a:latin typeface="Montserrat"/>
                <a:ea typeface="Montserrat"/>
                <a:cs typeface="Montserrat"/>
                <a:sym typeface="Montserrat"/>
              </a:rPr>
              <a:t> </a:t>
            </a:r>
            <a:r>
              <a:rPr b="1" lang="en" sz="6300">
                <a:solidFill>
                  <a:srgbClr val="76A5AF"/>
                </a:solidFill>
                <a:latin typeface="Montserrat"/>
                <a:ea typeface="Montserrat"/>
                <a:cs typeface="Montserrat"/>
                <a:sym typeface="Montserrat"/>
              </a:rPr>
              <a:t>ge</a:t>
            </a:r>
            <a:r>
              <a:rPr b="1" lang="en" sz="6300">
                <a:solidFill>
                  <a:srgbClr val="6FA8DC"/>
                </a:solidFill>
                <a:latin typeface="Montserrat"/>
                <a:ea typeface="Montserrat"/>
                <a:cs typeface="Montserrat"/>
                <a:sym typeface="Montserrat"/>
              </a:rPr>
              <a:t>t</a:t>
            </a:r>
            <a:r>
              <a:rPr b="1" lang="en" sz="6300">
                <a:latin typeface="Montserrat"/>
                <a:ea typeface="Montserrat"/>
                <a:cs typeface="Montserrat"/>
                <a:sym typeface="Montserrat"/>
              </a:rPr>
              <a:t> </a:t>
            </a:r>
            <a:r>
              <a:rPr b="1" lang="en" sz="6300">
                <a:solidFill>
                  <a:srgbClr val="8E7CC3"/>
                </a:solidFill>
                <a:latin typeface="Montserrat"/>
                <a:ea typeface="Montserrat"/>
                <a:cs typeface="Montserrat"/>
                <a:sym typeface="Montserrat"/>
              </a:rPr>
              <a:t>s</a:t>
            </a:r>
            <a:r>
              <a:rPr b="1" lang="en" sz="6300">
                <a:solidFill>
                  <a:srgbClr val="C27BA0"/>
                </a:solidFill>
                <a:latin typeface="Montserrat"/>
                <a:ea typeface="Montserrat"/>
                <a:cs typeface="Montserrat"/>
                <a:sym typeface="Montserrat"/>
              </a:rPr>
              <a:t>t</a:t>
            </a:r>
            <a:r>
              <a:rPr b="1" lang="en" sz="6300">
                <a:solidFill>
                  <a:srgbClr val="CC4125"/>
                </a:solidFill>
                <a:latin typeface="Montserrat"/>
                <a:ea typeface="Montserrat"/>
                <a:cs typeface="Montserrat"/>
                <a:sym typeface="Montserrat"/>
              </a:rPr>
              <a:t>a</a:t>
            </a:r>
            <a:r>
              <a:rPr b="1" lang="en" sz="6300">
                <a:solidFill>
                  <a:srgbClr val="E06666"/>
                </a:solidFill>
                <a:latin typeface="Montserrat"/>
                <a:ea typeface="Montserrat"/>
                <a:cs typeface="Montserrat"/>
                <a:sym typeface="Montserrat"/>
              </a:rPr>
              <a:t>r</a:t>
            </a:r>
            <a:r>
              <a:rPr b="1" lang="en" sz="6300">
                <a:solidFill>
                  <a:srgbClr val="F6B26B"/>
                </a:solidFill>
                <a:latin typeface="Montserrat"/>
                <a:ea typeface="Montserrat"/>
                <a:cs typeface="Montserrat"/>
                <a:sym typeface="Montserrat"/>
              </a:rPr>
              <a:t>t</a:t>
            </a:r>
            <a:r>
              <a:rPr b="1" lang="en" sz="6300">
                <a:solidFill>
                  <a:srgbClr val="FFD966"/>
                </a:solidFill>
                <a:latin typeface="Montserrat"/>
                <a:ea typeface="Montserrat"/>
                <a:cs typeface="Montserrat"/>
                <a:sym typeface="Montserrat"/>
              </a:rPr>
              <a:t>e</a:t>
            </a:r>
            <a:r>
              <a:rPr b="1" lang="en" sz="6300">
                <a:solidFill>
                  <a:srgbClr val="93C47D"/>
                </a:solidFill>
                <a:latin typeface="Montserrat"/>
                <a:ea typeface="Montserrat"/>
                <a:cs typeface="Montserrat"/>
                <a:sym typeface="Montserrat"/>
              </a:rPr>
              <a:t>d</a:t>
            </a:r>
            <a:r>
              <a:rPr b="1" lang="en" sz="6300">
                <a:solidFill>
                  <a:srgbClr val="76A5AF"/>
                </a:solidFill>
                <a:latin typeface="Montserrat"/>
                <a:ea typeface="Montserrat"/>
                <a:cs typeface="Montserrat"/>
                <a:sym typeface="Montserrat"/>
              </a:rPr>
              <a:t>!</a:t>
            </a:r>
            <a:endParaRPr b="1" sz="6300">
              <a:solidFill>
                <a:srgbClr val="76A5AF"/>
              </a:solidFill>
              <a:latin typeface="Montserrat"/>
              <a:ea typeface="Montserrat"/>
              <a:cs typeface="Montserrat"/>
              <a:sym typeface="Montserrat"/>
            </a:endParaRPr>
          </a:p>
        </p:txBody>
      </p:sp>
      <p:pic>
        <p:nvPicPr>
          <p:cNvPr id="225" name="Google Shape;225;p3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26" name="Google Shape;226;p3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27" name="Google Shape;227;p3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Course Overview</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Welcome the course and thank you so much for enrolling!</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In this lecture we’ll briefly go over the course curriculum and outline.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i="1" lang="en" sz="2800">
                <a:solidFill>
                  <a:srgbClr val="434343"/>
                </a:solidFill>
                <a:latin typeface="Montserrat"/>
                <a:ea typeface="Montserrat"/>
                <a:cs typeface="Montserrat"/>
                <a:sym typeface="Montserrat"/>
              </a:rPr>
              <a:t>Remember to check out the first lecture in the course for important information, such as the link for the course slides.</a:t>
            </a:r>
            <a:endParaRPr i="1" sz="2800">
              <a:solidFill>
                <a:srgbClr val="434343"/>
              </a:solidFill>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Course Curriculum</a:t>
            </a:r>
            <a:endParaRPr b="1" i="1" sz="2800">
              <a:solidFill>
                <a:srgbClr val="434343"/>
              </a:solidFill>
              <a:latin typeface="Montserrat"/>
              <a:ea typeface="Montserrat"/>
              <a:cs typeface="Montserrat"/>
              <a:sym typeface="Montserrat"/>
            </a:endParaRPr>
          </a:p>
        </p:txBody>
      </p:sp>
      <p:pic>
        <p:nvPicPr>
          <p:cNvPr id="100" name="Google Shape;100;p1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2" name="Google Shape;102;p1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08" name="Google Shape;108;p2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Course Curriculum</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course focuses on the mathematics behind the key concepts for data science and analysis, allowing you to understand the intuition behind many methods and procedures in the field of data science.</a:t>
            </a:r>
            <a:endParaRPr sz="2800">
              <a:solidFill>
                <a:srgbClr val="434343"/>
              </a:solidFill>
              <a:latin typeface="Montserrat"/>
              <a:ea typeface="Montserrat"/>
              <a:cs typeface="Montserrat"/>
              <a:sym typeface="Montserrat"/>
            </a:endParaRPr>
          </a:p>
        </p:txBody>
      </p:sp>
      <p:pic>
        <p:nvPicPr>
          <p:cNvPr id="109" name="Google Shape;109;p2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0" name="Google Shape;110;p2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11" name="Google Shape;111;p2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Course Overview</a:t>
            </a:r>
            <a:endParaRPr b="1" sz="2820">
              <a:solidFill>
                <a:srgbClr val="666666"/>
              </a:solidFill>
              <a:latin typeface="Montserrat"/>
              <a:ea typeface="Montserrat"/>
              <a:cs typeface="Montserrat"/>
              <a:sym typeface="Montserrat"/>
            </a:endParaRPr>
          </a:p>
        </p:txBody>
      </p:sp>
      <p:sp>
        <p:nvSpPr>
          <p:cNvPr id="117" name="Google Shape;117;p2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Course Curriculum</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Core Data Concepts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Visualizing Data</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Combinatorics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Joint Distributions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Data Distributions</a:t>
            </a:r>
            <a:endParaRPr sz="2800">
              <a:solidFill>
                <a:srgbClr val="434343"/>
              </a:solidFill>
              <a:latin typeface="Montserrat"/>
              <a:ea typeface="Montserrat"/>
              <a:cs typeface="Montserrat"/>
              <a:sym typeface="Montserrat"/>
            </a:endParaRPr>
          </a:p>
        </p:txBody>
      </p:sp>
      <p:pic>
        <p:nvPicPr>
          <p:cNvPr id="118" name="Google Shape;118;p2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9" name="Google Shape;119;p2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0" name="Google Shape;120;p2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