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6858000" cy="9144000"/>
  <p:embeddedFontLst>
    <p:embeddedFont>
      <p:font typeface="Nunito"/>
      <p:regular r:id="rId65"/>
      <p:bold r:id="rId66"/>
      <p:italic r:id="rId67"/>
      <p:boldItalic r:id="rId68"/>
    </p:embeddedFont>
    <p:embeddedFont>
      <p:font typeface="Montserrat"/>
      <p:regular r:id="rId69"/>
      <p:bold r:id="rId70"/>
      <p:italic r:id="rId71"/>
      <p:boldItalic r:id="rId72"/>
    </p:embeddedFont>
    <p:embeddedFont>
      <p:font typeface="Comfortaa"/>
      <p:regular r:id="rId73"/>
      <p:bold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E15507-B0BA-4495-9E6B-382E93822EED}">
  <a:tblStyle styleId="{90E15507-B0BA-4495-9E6B-382E93822E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Comfortaa-regular.fntdata"/><Relationship Id="rId72" Type="http://schemas.openxmlformats.org/officeDocument/2006/relationships/font" Target="fonts/Montserrat-boldItalic.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Comfortaa-bold.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Nunito-bold.fntdata"/><Relationship Id="rId21" Type="http://schemas.openxmlformats.org/officeDocument/2006/relationships/slide" Target="slides/slide15.xml"/><Relationship Id="rId65" Type="http://schemas.openxmlformats.org/officeDocument/2006/relationships/font" Target="fonts/Nunito-regular.fntdata"/><Relationship Id="rId24" Type="http://schemas.openxmlformats.org/officeDocument/2006/relationships/slide" Target="slides/slide18.xml"/><Relationship Id="rId68" Type="http://schemas.openxmlformats.org/officeDocument/2006/relationships/font" Target="fonts/Nunito-boldItalic.fntdata"/><Relationship Id="rId23" Type="http://schemas.openxmlformats.org/officeDocument/2006/relationships/slide" Target="slides/slide17.xml"/><Relationship Id="rId67" Type="http://schemas.openxmlformats.org/officeDocument/2006/relationships/font" Target="fonts/Nunito-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2e20e9b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32e20e9b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69464f7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69464f7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69464f7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69464f7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69464f75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69464f75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69464f75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69464f75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69464f75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69464f75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69464f75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69464f75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69464f75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69464f75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69464f75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69464f75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69464f75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69464f75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69464f75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69464f75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2e20e9b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2e20e9b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69464f75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69464f75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69464f75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69464f75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69464f75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69464f75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69464f75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69464f75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69464f75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69464f75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69464f75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69464f75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69464f75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69464f75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69464f75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69464f75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69464f75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69464f75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69464f75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69464f75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e20e9b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e20e9b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69464f75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69464f75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69464f75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69464f75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69464f75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69464f75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69464f75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69464f75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69464f75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69464f75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69464f75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369464f75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69464f757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369464f757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69464f757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69464f757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69464f75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69464f75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369464f757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369464f757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369464f75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369464f75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69464f757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369464f757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369464f757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369464f757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69464f75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369464f7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369464f757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369464f75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369464f75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369464f75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369464f75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369464f75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369464f75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369464f75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369464f757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369464f757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369464f757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369464f757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2e20e9b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2e20e9b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369464f75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369464f75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369464f757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369464f757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369464f757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369464f757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369464f757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369464f757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369464f75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369464f75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369464f757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369464f757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369464f757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369464f757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369464f757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369464f757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369464f757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369464f757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e20e9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2e20e9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69464f75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69464f75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69464f7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69464f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69464f7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69464f7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074500" y="4718300"/>
            <a:ext cx="391526" cy="392048"/>
          </a:xfrm>
          <a:prstGeom prst="rect">
            <a:avLst/>
          </a:prstGeom>
          <a:noFill/>
          <a:ln>
            <a:noFill/>
          </a:ln>
        </p:spPr>
      </p:pic>
      <p:sp>
        <p:nvSpPr>
          <p:cNvPr id="21" name="Google Shape;21;p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X</a:t>
            </a:r>
            <a:endParaRPr b="1" sz="1100">
              <a:latin typeface="Comfortaa"/>
              <a:ea typeface="Comfortaa"/>
              <a:cs typeface="Comfortaa"/>
              <a:sym typeface="Comfortaa"/>
            </a:endParaRPr>
          </a:p>
        </p:txBody>
      </p:sp>
      <p:pic>
        <p:nvPicPr>
          <p:cNvPr id="22" name="Google Shape;22;p4"/>
          <p:cNvPicPr preferRelativeResize="0"/>
          <p:nvPr/>
        </p:nvPicPr>
        <p:blipFill>
          <a:blip r:embed="rId3">
            <a:alphaModFix/>
          </a:blip>
          <a:stretch>
            <a:fillRect/>
          </a:stretch>
        </p:blipFill>
        <p:spPr>
          <a:xfrm>
            <a:off x="8725049" y="4718549"/>
            <a:ext cx="391524" cy="3915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jpg"/><Relationship Id="rId5"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png"/><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26" name="Google Shape;126;p2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Data Examples:</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Information about penguins</a:t>
            </a:r>
            <a:endParaRPr sz="2800">
              <a:solidFill>
                <a:srgbClr val="434343"/>
              </a:solidFill>
              <a:latin typeface="Montserrat"/>
              <a:ea typeface="Montserrat"/>
              <a:cs typeface="Montserrat"/>
              <a:sym typeface="Montserrat"/>
            </a:endParaRPr>
          </a:p>
        </p:txBody>
      </p:sp>
      <p:pic>
        <p:nvPicPr>
          <p:cNvPr id="127" name="Google Shape;127;p2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28" name="Google Shape;128;p2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9" name="Google Shape;129;p2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30" name="Google Shape;130;p22"/>
          <p:cNvPicPr preferRelativeResize="0"/>
          <p:nvPr/>
        </p:nvPicPr>
        <p:blipFill>
          <a:blip r:embed="rId5">
            <a:alphaModFix/>
          </a:blip>
          <a:stretch>
            <a:fillRect/>
          </a:stretch>
        </p:blipFill>
        <p:spPr>
          <a:xfrm>
            <a:off x="2184225" y="2181025"/>
            <a:ext cx="4775549" cy="238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36" name="Google Shape;136;p2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Data Examples:</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Information about penguins</a:t>
            </a:r>
            <a:endParaRPr sz="2800">
              <a:solidFill>
                <a:srgbClr val="434343"/>
              </a:solidFill>
              <a:latin typeface="Montserrat"/>
              <a:ea typeface="Montserrat"/>
              <a:cs typeface="Montserrat"/>
              <a:sym typeface="Montserrat"/>
            </a:endParaRPr>
          </a:p>
        </p:txBody>
      </p:sp>
      <p:pic>
        <p:nvPicPr>
          <p:cNvPr id="137" name="Google Shape;137;p2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38" name="Google Shape;138;p2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39" name="Google Shape;139;p2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graphicFrame>
        <p:nvGraphicFramePr>
          <p:cNvPr id="140" name="Google Shape;140;p23"/>
          <p:cNvGraphicFramePr/>
          <p:nvPr/>
        </p:nvGraphicFramePr>
        <p:xfrm>
          <a:off x="1086025" y="2211625"/>
          <a:ext cx="3000000" cy="3000000"/>
        </p:xfrm>
        <a:graphic>
          <a:graphicData uri="http://schemas.openxmlformats.org/drawingml/2006/table">
            <a:tbl>
              <a:tblPr>
                <a:noFill/>
                <a:tableStyleId>{90E15507-B0BA-4495-9E6B-382E93822EED}</a:tableStyleId>
              </a:tblPr>
              <a:tblGrid>
                <a:gridCol w="1907425"/>
                <a:gridCol w="1907425"/>
                <a:gridCol w="1907425"/>
              </a:tblGrid>
              <a:tr h="471425">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Penguin ID</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Flipper Length (mm)</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Body Mass (g)</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181.0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3750.0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186.0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3800.0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2</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195.0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3250.0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193.0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3450.0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46" name="Google Shape;146;p2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Data Examples:</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Notice unit of measurements and structure.</a:t>
            </a:r>
            <a:endParaRPr sz="2800">
              <a:solidFill>
                <a:srgbClr val="434343"/>
              </a:solidFill>
              <a:latin typeface="Montserrat"/>
              <a:ea typeface="Montserrat"/>
              <a:cs typeface="Montserrat"/>
              <a:sym typeface="Montserrat"/>
            </a:endParaRPr>
          </a:p>
        </p:txBody>
      </p:sp>
      <p:pic>
        <p:nvPicPr>
          <p:cNvPr id="147" name="Google Shape;147;p2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48" name="Google Shape;148;p2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49" name="Google Shape;149;p2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graphicFrame>
        <p:nvGraphicFramePr>
          <p:cNvPr id="150" name="Google Shape;150;p24"/>
          <p:cNvGraphicFramePr/>
          <p:nvPr/>
        </p:nvGraphicFramePr>
        <p:xfrm>
          <a:off x="1086025" y="2211625"/>
          <a:ext cx="3000000" cy="3000000"/>
        </p:xfrm>
        <a:graphic>
          <a:graphicData uri="http://schemas.openxmlformats.org/drawingml/2006/table">
            <a:tbl>
              <a:tblPr>
                <a:noFill/>
                <a:tableStyleId>{90E15507-B0BA-4495-9E6B-382E93822EED}</a:tableStyleId>
              </a:tblPr>
              <a:tblGrid>
                <a:gridCol w="1907425"/>
                <a:gridCol w="1907425"/>
                <a:gridCol w="1907425"/>
              </a:tblGrid>
              <a:tr h="471425">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Penguin ID</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Flipper Length (mm)</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Body Mass (g)</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181.0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3750.0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186.0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3800.0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2</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195.0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3250.0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193.0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3450.0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56" name="Google Shape;156;p2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Data Examples:</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Not all data needs to be numeric!</a:t>
            </a:r>
            <a:endParaRPr sz="2800">
              <a:solidFill>
                <a:srgbClr val="434343"/>
              </a:solidFill>
              <a:latin typeface="Montserrat"/>
              <a:ea typeface="Montserrat"/>
              <a:cs typeface="Montserrat"/>
              <a:sym typeface="Montserrat"/>
            </a:endParaRPr>
          </a:p>
        </p:txBody>
      </p:sp>
      <p:pic>
        <p:nvPicPr>
          <p:cNvPr id="157" name="Google Shape;157;p2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8" name="Google Shape;158;p2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9" name="Google Shape;159;p2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graphicFrame>
        <p:nvGraphicFramePr>
          <p:cNvPr id="160" name="Google Shape;160;p25"/>
          <p:cNvGraphicFramePr/>
          <p:nvPr/>
        </p:nvGraphicFramePr>
        <p:xfrm>
          <a:off x="1086025" y="2211625"/>
          <a:ext cx="3000000" cy="3000000"/>
        </p:xfrm>
        <a:graphic>
          <a:graphicData uri="http://schemas.openxmlformats.org/drawingml/2006/table">
            <a:tbl>
              <a:tblPr>
                <a:noFill/>
                <a:tableStyleId>{90E15507-B0BA-4495-9E6B-382E93822EED}</a:tableStyleId>
              </a:tblPr>
              <a:tblGrid>
                <a:gridCol w="1679500"/>
                <a:gridCol w="2079300"/>
                <a:gridCol w="1533400"/>
                <a:gridCol w="1948600"/>
              </a:tblGrid>
              <a:tr h="471425">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Penguin ID</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Flipper Length (mm)</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Body Mass (g)</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b="1" lang="en" sz="1200">
                          <a:latin typeface="Montserrat"/>
                          <a:ea typeface="Montserrat"/>
                          <a:cs typeface="Montserrat"/>
                          <a:sym typeface="Montserrat"/>
                        </a:rPr>
                        <a:t>Sex</a:t>
                      </a:r>
                      <a:endParaRPr b="1"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181.0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3750.0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Male</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186.0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3800.0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Female</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2</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195.0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3250.0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Male</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471425">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193.0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3450.0</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lnSpc>
                          <a:spcPct val="115000"/>
                        </a:lnSpc>
                        <a:spcBef>
                          <a:spcPts val="1200"/>
                        </a:spcBef>
                        <a:spcAft>
                          <a:spcPts val="1800"/>
                        </a:spcAft>
                        <a:buNone/>
                      </a:pPr>
                      <a:r>
                        <a:rPr lang="en" sz="1200">
                          <a:latin typeface="Montserrat"/>
                          <a:ea typeface="Montserrat"/>
                          <a:cs typeface="Montserrat"/>
                          <a:sym typeface="Montserrat"/>
                        </a:rPr>
                        <a:t>Female</a:t>
                      </a:r>
                      <a:endParaRPr sz="1200">
                        <a:latin typeface="Montserrat"/>
                        <a:ea typeface="Montserrat"/>
                        <a:cs typeface="Montserrat"/>
                        <a:sym typeface="Montserrat"/>
                      </a:endParaRPr>
                    </a:p>
                  </a:txBody>
                  <a:tcPr marT="38100" marB="38100" marR="76200" marL="76200"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66" name="Google Shape;166;p2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Data Examples:</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This is actually a real dataset! The data was collected and made available by Dr. Kristen Gorman and the Palmer Station, Antarctica LTER, a member of the Long Term Ecological Research Network.</a:t>
            </a:r>
            <a:endParaRPr sz="2800">
              <a:solidFill>
                <a:srgbClr val="434343"/>
              </a:solidFill>
              <a:latin typeface="Montserrat"/>
              <a:ea typeface="Montserrat"/>
              <a:cs typeface="Montserrat"/>
              <a:sym typeface="Montserrat"/>
            </a:endParaRPr>
          </a:p>
        </p:txBody>
      </p:sp>
      <p:pic>
        <p:nvPicPr>
          <p:cNvPr id="167" name="Google Shape;167;p2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68" name="Google Shape;168;p2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69" name="Google Shape;169;p2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75" name="Google Shape;175;p27"/>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Types of Data</a:t>
            </a:r>
            <a:r>
              <a:rPr b="1" i="1" lang="en" sz="2800">
                <a:solidFill>
                  <a:srgbClr val="434343"/>
                </a:solidFill>
                <a:latin typeface="Montserrat"/>
                <a:ea typeface="Montserrat"/>
                <a:cs typeface="Montserrat"/>
                <a:sym typeface="Montserrat"/>
              </a:rPr>
              <a:t>:</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So far we’ve seen that data doesn’t need to be numerical (e.g. color of cars). </a:t>
            </a:r>
            <a:endParaRPr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We can distinguish between different types of data, such as </a:t>
            </a:r>
            <a:r>
              <a:rPr b="1" lang="en" sz="2800">
                <a:solidFill>
                  <a:srgbClr val="434343"/>
                </a:solidFill>
                <a:latin typeface="Montserrat"/>
                <a:ea typeface="Montserrat"/>
                <a:cs typeface="Montserrat"/>
                <a:sym typeface="Montserrat"/>
              </a:rPr>
              <a:t>continuous </a:t>
            </a:r>
            <a:r>
              <a:rPr lang="en" sz="2800">
                <a:solidFill>
                  <a:srgbClr val="434343"/>
                </a:solidFill>
                <a:latin typeface="Montserrat"/>
                <a:ea typeface="Montserrat"/>
                <a:cs typeface="Montserrat"/>
                <a:sym typeface="Montserrat"/>
              </a:rPr>
              <a:t>vs. </a:t>
            </a:r>
            <a:r>
              <a:rPr b="1" lang="en" sz="2800">
                <a:solidFill>
                  <a:srgbClr val="434343"/>
                </a:solidFill>
                <a:latin typeface="Montserrat"/>
                <a:ea typeface="Montserrat"/>
                <a:cs typeface="Montserrat"/>
                <a:sym typeface="Montserrat"/>
              </a:rPr>
              <a:t>discrete data</a:t>
            </a:r>
            <a:r>
              <a:rPr lang="en" sz="2800">
                <a:solidFill>
                  <a:srgbClr val="434343"/>
                </a:solidFill>
                <a:latin typeface="Montserrat"/>
                <a:ea typeface="Montserrat"/>
                <a:cs typeface="Montserrat"/>
                <a:sym typeface="Montserrat"/>
              </a:rPr>
              <a:t>. As well as </a:t>
            </a:r>
            <a:r>
              <a:rPr b="1" lang="en" sz="2800">
                <a:solidFill>
                  <a:srgbClr val="434343"/>
                </a:solidFill>
                <a:latin typeface="Montserrat"/>
                <a:ea typeface="Montserrat"/>
                <a:cs typeface="Montserrat"/>
                <a:sym typeface="Montserrat"/>
              </a:rPr>
              <a:t>structured data </a:t>
            </a:r>
            <a:r>
              <a:rPr lang="en" sz="2800">
                <a:solidFill>
                  <a:srgbClr val="434343"/>
                </a:solidFill>
                <a:latin typeface="Montserrat"/>
                <a:ea typeface="Montserrat"/>
                <a:cs typeface="Montserrat"/>
                <a:sym typeface="Montserrat"/>
              </a:rPr>
              <a:t>vs. </a:t>
            </a:r>
            <a:r>
              <a:rPr b="1" lang="en" sz="2800">
                <a:solidFill>
                  <a:srgbClr val="434343"/>
                </a:solidFill>
                <a:latin typeface="Montserrat"/>
                <a:ea typeface="Montserrat"/>
                <a:cs typeface="Montserrat"/>
                <a:sym typeface="Montserrat"/>
              </a:rPr>
              <a:t>unstructured data.</a:t>
            </a:r>
            <a:endParaRPr b="1" sz="2800">
              <a:solidFill>
                <a:srgbClr val="434343"/>
              </a:solidFill>
              <a:latin typeface="Montserrat"/>
              <a:ea typeface="Montserrat"/>
              <a:cs typeface="Montserrat"/>
              <a:sym typeface="Montserrat"/>
            </a:endParaRPr>
          </a:p>
        </p:txBody>
      </p:sp>
      <p:pic>
        <p:nvPicPr>
          <p:cNvPr id="176" name="Google Shape;176;p2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77" name="Google Shape;177;p2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78" name="Google Shape;178;p2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84" name="Google Shape;184;p28"/>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Data Vocabulary</a:t>
            </a:r>
            <a:r>
              <a:rPr b="1" i="1" lang="en" sz="2800">
                <a:solidFill>
                  <a:srgbClr val="434343"/>
                </a:solidFill>
                <a:latin typeface="Montserrat"/>
                <a:ea typeface="Montserrat"/>
                <a:cs typeface="Montserrat"/>
                <a:sym typeface="Montserrat"/>
              </a:rPr>
              <a:t>:</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Let’s explore some core concepts and the vocabulary used to describe them:</a:t>
            </a:r>
            <a:endParaRPr sz="2800">
              <a:solidFill>
                <a:srgbClr val="434343"/>
              </a:solidFill>
              <a:latin typeface="Montserrat"/>
              <a:ea typeface="Montserrat"/>
              <a:cs typeface="Montserrat"/>
              <a:sym typeface="Montserrat"/>
            </a:endParaRPr>
          </a:p>
          <a:p>
            <a:pPr indent="-406400" lvl="0" marL="914400" rtl="0" algn="l">
              <a:spcBef>
                <a:spcPts val="120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Continuous vs. Discrete (Categorical)</a:t>
            </a:r>
            <a:endParaRPr sz="2800">
              <a:solidFill>
                <a:srgbClr val="434343"/>
              </a:solidFill>
              <a:latin typeface="Montserrat"/>
              <a:ea typeface="Montserrat"/>
              <a:cs typeface="Montserrat"/>
              <a:sym typeface="Montserrat"/>
            </a:endParaRPr>
          </a:p>
          <a:p>
            <a:pPr indent="-406400" lvl="0"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Structured vs. Unstructured</a:t>
            </a:r>
            <a:endParaRPr sz="2800">
              <a:solidFill>
                <a:srgbClr val="434343"/>
              </a:solidFill>
              <a:latin typeface="Montserrat"/>
              <a:ea typeface="Montserrat"/>
              <a:cs typeface="Montserrat"/>
              <a:sym typeface="Montserrat"/>
            </a:endParaRPr>
          </a:p>
          <a:p>
            <a:pPr indent="-406400" lvl="0"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Nominal vs. Ordinal</a:t>
            </a:r>
            <a:endParaRPr sz="2800">
              <a:solidFill>
                <a:srgbClr val="434343"/>
              </a:solidFill>
              <a:latin typeface="Montserrat"/>
              <a:ea typeface="Montserrat"/>
              <a:cs typeface="Montserrat"/>
              <a:sym typeface="Montserrat"/>
            </a:endParaRPr>
          </a:p>
          <a:p>
            <a:pPr indent="-406400" lvl="0"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Population vs. Sample</a:t>
            </a:r>
            <a:endParaRPr sz="2800">
              <a:solidFill>
                <a:srgbClr val="434343"/>
              </a:solidFill>
              <a:latin typeface="Montserrat"/>
              <a:ea typeface="Montserrat"/>
              <a:cs typeface="Montserrat"/>
              <a:sym typeface="Montserrat"/>
            </a:endParaRPr>
          </a:p>
        </p:txBody>
      </p:sp>
      <p:pic>
        <p:nvPicPr>
          <p:cNvPr id="185" name="Google Shape;185;p2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86" name="Google Shape;186;p2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87" name="Google Shape;187;p2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93" name="Google Shape;193;p2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r>
              <a:rPr b="1" i="1" lang="en" sz="2800">
                <a:solidFill>
                  <a:srgbClr val="434343"/>
                </a:solidFill>
                <a:latin typeface="Montserrat"/>
                <a:ea typeface="Montserrat"/>
                <a:cs typeface="Montserrat"/>
                <a:sym typeface="Montserrat"/>
              </a:rPr>
              <a:t>:</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194" name="Google Shape;194;p2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95" name="Google Shape;195;p2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96" name="Google Shape;196;p2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02" name="Google Shape;202;p3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Discrete Data:</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Can only take certain values, there are no values “in-between” values.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03" name="Google Shape;203;p3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04" name="Google Shape;204;p3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05" name="Google Shape;205;p3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1"/>
          <p:cNvPicPr preferRelativeResize="0"/>
          <p:nvPr/>
        </p:nvPicPr>
        <p:blipFill>
          <a:blip r:embed="rId3">
            <a:alphaModFix/>
          </a:blip>
          <a:stretch>
            <a:fillRect/>
          </a:stretch>
        </p:blipFill>
        <p:spPr>
          <a:xfrm>
            <a:off x="5909650" y="2755725"/>
            <a:ext cx="3397626" cy="2540174"/>
          </a:xfrm>
          <a:prstGeom prst="rect">
            <a:avLst/>
          </a:prstGeom>
          <a:noFill/>
          <a:ln>
            <a:noFill/>
          </a:ln>
        </p:spPr>
      </p:pic>
      <p:sp>
        <p:nvSpPr>
          <p:cNvPr id="211" name="Google Shape;211;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12" name="Google Shape;212;p3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Discrete Data:</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Can only take certain values, there are no values “in-between” values.</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	Car models: Toyota, Tesla, Ferrari</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13" name="Google Shape;213;p31"/>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14" name="Google Shape;214;p31"/>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15" name="Google Shape;215;p3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2"/>
          <p:cNvPicPr preferRelativeResize="0"/>
          <p:nvPr/>
        </p:nvPicPr>
        <p:blipFill>
          <a:blip r:embed="rId3">
            <a:alphaModFix/>
          </a:blip>
          <a:stretch>
            <a:fillRect/>
          </a:stretch>
        </p:blipFill>
        <p:spPr>
          <a:xfrm>
            <a:off x="5873800" y="2912275"/>
            <a:ext cx="2958501" cy="2058976"/>
          </a:xfrm>
          <a:prstGeom prst="rect">
            <a:avLst/>
          </a:prstGeom>
          <a:noFill/>
          <a:ln>
            <a:noFill/>
          </a:ln>
        </p:spPr>
      </p:pic>
      <p:sp>
        <p:nvSpPr>
          <p:cNvPr id="221" name="Google Shape;221;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22" name="Google Shape;222;p3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Discrete Data:</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Can only take certain values, there are no values “in-between” values.</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	Playing Card Values: A,2,3..J,Q,K</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23" name="Google Shape;223;p32"/>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24" name="Google Shape;224;p32"/>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25" name="Google Shape;225;p3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3"/>
          <p:cNvPicPr preferRelativeResize="0"/>
          <p:nvPr/>
        </p:nvPicPr>
        <p:blipFill>
          <a:blip r:embed="rId3">
            <a:alphaModFix/>
          </a:blip>
          <a:stretch>
            <a:fillRect/>
          </a:stretch>
        </p:blipFill>
        <p:spPr>
          <a:xfrm>
            <a:off x="4740325" y="2740075"/>
            <a:ext cx="2403425" cy="2403425"/>
          </a:xfrm>
          <a:prstGeom prst="rect">
            <a:avLst/>
          </a:prstGeom>
          <a:noFill/>
          <a:ln>
            <a:noFill/>
          </a:ln>
        </p:spPr>
      </p:pic>
      <p:sp>
        <p:nvSpPr>
          <p:cNvPr id="231" name="Google Shape;231;p3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32" name="Google Shape;232;p3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Discrete Data:</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Note that discrete data can be numeric. Such as the possible values of rolling a single die are only 1,2,3,4,5 and 6.</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33" name="Google Shape;233;p33"/>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34" name="Google Shape;234;p33"/>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35" name="Google Shape;235;p3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41" name="Google Shape;241;p3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Continuous</a:t>
            </a:r>
            <a:r>
              <a:rPr b="1" lang="en" sz="2800">
                <a:solidFill>
                  <a:srgbClr val="434343"/>
                </a:solidFill>
                <a:latin typeface="Montserrat"/>
                <a:ea typeface="Montserrat"/>
                <a:cs typeface="Montserrat"/>
                <a:sym typeface="Montserrat"/>
              </a:rPr>
              <a:t> Data:</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Can take any value, there are an “infinite” amount of values in-between any two values if you are able to get precise enough.</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42" name="Google Shape;242;p3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43" name="Google Shape;243;p3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44" name="Google Shape;244;p3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5"/>
          <p:cNvPicPr preferRelativeResize="0"/>
          <p:nvPr/>
        </p:nvPicPr>
        <p:blipFill>
          <a:blip r:embed="rId3">
            <a:alphaModFix/>
          </a:blip>
          <a:stretch>
            <a:fillRect/>
          </a:stretch>
        </p:blipFill>
        <p:spPr>
          <a:xfrm>
            <a:off x="2708421" y="3084524"/>
            <a:ext cx="3098676" cy="2293825"/>
          </a:xfrm>
          <a:prstGeom prst="rect">
            <a:avLst/>
          </a:prstGeom>
          <a:noFill/>
          <a:ln>
            <a:noFill/>
          </a:ln>
        </p:spPr>
      </p:pic>
      <p:sp>
        <p:nvSpPr>
          <p:cNvPr id="250" name="Google Shape;250;p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51" name="Google Shape;251;p3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Continuous Data:</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Height of people is a continuous value (e.g. 172 cm tall or 173 cm tall). </a:t>
            </a:r>
            <a:endParaRPr sz="2800">
              <a:solidFill>
                <a:srgbClr val="434343"/>
              </a:solidFill>
              <a:latin typeface="Montserrat"/>
              <a:ea typeface="Montserrat"/>
              <a:cs typeface="Montserrat"/>
              <a:sym typeface="Montserrat"/>
            </a:endParaRPr>
          </a:p>
        </p:txBody>
      </p:sp>
      <p:pic>
        <p:nvPicPr>
          <p:cNvPr id="252" name="Google Shape;252;p35"/>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53" name="Google Shape;253;p35"/>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54" name="Google Shape;254;p3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6"/>
          <p:cNvPicPr preferRelativeResize="0"/>
          <p:nvPr/>
        </p:nvPicPr>
        <p:blipFill>
          <a:blip r:embed="rId3">
            <a:alphaModFix/>
          </a:blip>
          <a:stretch>
            <a:fillRect/>
          </a:stretch>
        </p:blipFill>
        <p:spPr>
          <a:xfrm>
            <a:off x="2708421" y="3084524"/>
            <a:ext cx="3098676" cy="2293825"/>
          </a:xfrm>
          <a:prstGeom prst="rect">
            <a:avLst/>
          </a:prstGeom>
          <a:noFill/>
          <a:ln>
            <a:noFill/>
          </a:ln>
        </p:spPr>
      </p:pic>
      <p:sp>
        <p:nvSpPr>
          <p:cNvPr id="260" name="Google Shape;260;p3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61" name="Google Shape;261;p3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Continuous Data:</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Notice how someone could be in between that at 172.5 cm tall.</a:t>
            </a:r>
            <a:endParaRPr sz="2800">
              <a:solidFill>
                <a:srgbClr val="434343"/>
              </a:solidFill>
              <a:latin typeface="Montserrat"/>
              <a:ea typeface="Montserrat"/>
              <a:cs typeface="Montserrat"/>
              <a:sym typeface="Montserrat"/>
            </a:endParaRPr>
          </a:p>
        </p:txBody>
      </p:sp>
      <p:pic>
        <p:nvPicPr>
          <p:cNvPr id="262" name="Google Shape;262;p36"/>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63" name="Google Shape;263;p36"/>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64" name="Google Shape;264;p3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7"/>
          <p:cNvPicPr preferRelativeResize="0"/>
          <p:nvPr/>
        </p:nvPicPr>
        <p:blipFill>
          <a:blip r:embed="rId3">
            <a:alphaModFix/>
          </a:blip>
          <a:stretch>
            <a:fillRect/>
          </a:stretch>
        </p:blipFill>
        <p:spPr>
          <a:xfrm>
            <a:off x="2708421" y="3084524"/>
            <a:ext cx="3098676" cy="2293825"/>
          </a:xfrm>
          <a:prstGeom prst="rect">
            <a:avLst/>
          </a:prstGeom>
          <a:noFill/>
          <a:ln>
            <a:noFill/>
          </a:ln>
        </p:spPr>
      </p:pic>
      <p:sp>
        <p:nvSpPr>
          <p:cNvPr id="270" name="Google Shape;270;p3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71" name="Google Shape;271;p3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Continuous Data:</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Notice how someone could be in between that at 172.5 cm tall, or 172.54 cm tall, or 172.542cm.</a:t>
            </a:r>
            <a:endParaRPr sz="2800">
              <a:solidFill>
                <a:srgbClr val="434343"/>
              </a:solidFill>
              <a:latin typeface="Montserrat"/>
              <a:ea typeface="Montserrat"/>
              <a:cs typeface="Montserrat"/>
              <a:sym typeface="Montserrat"/>
            </a:endParaRPr>
          </a:p>
        </p:txBody>
      </p:sp>
      <p:pic>
        <p:nvPicPr>
          <p:cNvPr id="272" name="Google Shape;272;p37"/>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73" name="Google Shape;273;p37"/>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74" name="Google Shape;274;p3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80" name="Google Shape;280;p38"/>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Remember that while continuous data is numeric (160kg), discrete data can be numeric (dice roll of 2) or a string (“Blue”).</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Keep in mind that sometimes the context and framing of a dataset will decide whether you should think of data as continuous or discrete.</a:t>
            </a:r>
            <a:endParaRPr sz="2800">
              <a:solidFill>
                <a:srgbClr val="434343"/>
              </a:solidFill>
              <a:latin typeface="Montserrat"/>
              <a:ea typeface="Montserrat"/>
              <a:cs typeface="Montserrat"/>
              <a:sym typeface="Montserrat"/>
            </a:endParaRPr>
          </a:p>
        </p:txBody>
      </p:sp>
      <p:pic>
        <p:nvPicPr>
          <p:cNvPr id="281" name="Google Shape;281;p3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82" name="Google Shape;282;p3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83" name="Google Shape;283;p3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89" name="Google Shape;289;p3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For example, is color data continuous or discrete?</a:t>
            </a:r>
            <a:endParaRPr i="1" sz="2800">
              <a:solidFill>
                <a:srgbClr val="434343"/>
              </a:solidFill>
              <a:latin typeface="Montserrat"/>
              <a:ea typeface="Montserrat"/>
              <a:cs typeface="Montserrat"/>
              <a:sym typeface="Montserrat"/>
            </a:endParaRPr>
          </a:p>
        </p:txBody>
      </p:sp>
      <p:pic>
        <p:nvPicPr>
          <p:cNvPr id="290" name="Google Shape;290;p3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91" name="Google Shape;291;p3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92" name="Google Shape;292;p3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298" name="Google Shape;298;p4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For example, is color data continuous or discrete?</a:t>
            </a:r>
            <a:r>
              <a:rPr lang="en" sz="2800">
                <a:solidFill>
                  <a:srgbClr val="434343"/>
                </a:solidFill>
                <a:latin typeface="Montserrat"/>
                <a:ea typeface="Montserrat"/>
                <a:cs typeface="Montserrat"/>
                <a:sym typeface="Montserrat"/>
              </a:rPr>
              <a:t> You may want to immediately say discrete:</a:t>
            </a:r>
            <a:endParaRPr sz="2800">
              <a:solidFill>
                <a:srgbClr val="434343"/>
              </a:solidFill>
              <a:latin typeface="Montserrat"/>
              <a:ea typeface="Montserrat"/>
              <a:cs typeface="Montserrat"/>
              <a:sym typeface="Montserrat"/>
            </a:endParaRPr>
          </a:p>
        </p:txBody>
      </p:sp>
      <p:pic>
        <p:nvPicPr>
          <p:cNvPr id="299" name="Google Shape;299;p4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00" name="Google Shape;300;p4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01" name="Google Shape;301;p4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02" name="Google Shape;302;p40"/>
          <p:cNvPicPr preferRelativeResize="0"/>
          <p:nvPr/>
        </p:nvPicPr>
        <p:blipFill rotWithShape="1">
          <a:blip r:embed="rId5">
            <a:alphaModFix/>
          </a:blip>
          <a:srcRect b="16853" l="0" r="0" t="0"/>
          <a:stretch/>
        </p:blipFill>
        <p:spPr>
          <a:xfrm rot="10800000">
            <a:off x="2176400" y="3220950"/>
            <a:ext cx="4337127" cy="1648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08" name="Google Shape;308;p4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For example, is color data continuous or discrete?</a:t>
            </a:r>
            <a:r>
              <a:rPr lang="en" sz="2800">
                <a:solidFill>
                  <a:srgbClr val="434343"/>
                </a:solidFill>
                <a:latin typeface="Montserrat"/>
                <a:ea typeface="Montserrat"/>
                <a:cs typeface="Montserrat"/>
                <a:sym typeface="Montserrat"/>
              </a:rPr>
              <a:t> But what if the context is physics and the visible spectrum of light in wavelengths?</a:t>
            </a:r>
            <a:endParaRPr sz="2800">
              <a:solidFill>
                <a:srgbClr val="434343"/>
              </a:solidFill>
              <a:latin typeface="Montserrat"/>
              <a:ea typeface="Montserrat"/>
              <a:cs typeface="Montserrat"/>
              <a:sym typeface="Montserrat"/>
            </a:endParaRPr>
          </a:p>
        </p:txBody>
      </p:sp>
      <p:pic>
        <p:nvPicPr>
          <p:cNvPr id="309" name="Google Shape;309;p4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10" name="Google Shape;310;p4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11" name="Google Shape;311;p4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12" name="Google Shape;312;p41"/>
          <p:cNvPicPr preferRelativeResize="0"/>
          <p:nvPr/>
        </p:nvPicPr>
        <p:blipFill rotWithShape="1">
          <a:blip r:embed="rId5">
            <a:alphaModFix/>
          </a:blip>
          <a:srcRect b="16853" l="0" r="0" t="0"/>
          <a:stretch/>
        </p:blipFill>
        <p:spPr>
          <a:xfrm rot="10800000">
            <a:off x="2176400" y="3220950"/>
            <a:ext cx="4337127" cy="164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89488" y="2789075"/>
            <a:ext cx="5256373" cy="2190150"/>
          </a:xfrm>
          <a:prstGeom prst="rect">
            <a:avLst/>
          </a:prstGeom>
          <a:noFill/>
          <a:ln>
            <a:noFill/>
          </a:ln>
        </p:spPr>
      </p:pic>
      <p:pic>
        <p:nvPicPr>
          <p:cNvPr id="67" name="Google Shape;67;p15"/>
          <p:cNvPicPr preferRelativeResize="0"/>
          <p:nvPr/>
        </p:nvPicPr>
        <p:blipFill>
          <a:blip r:embed="rId4">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18" name="Google Shape;318;p4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For example, is color data continuous or discrete?</a:t>
            </a:r>
            <a:r>
              <a:rPr lang="en" sz="2800">
                <a:solidFill>
                  <a:srgbClr val="434343"/>
                </a:solidFill>
                <a:latin typeface="Montserrat"/>
                <a:ea typeface="Montserrat"/>
                <a:cs typeface="Montserrat"/>
                <a:sym typeface="Montserrat"/>
              </a:rPr>
              <a:t> But what if the context is physics and the visible spectrum of light in wavelengths?</a:t>
            </a:r>
            <a:endParaRPr sz="2800">
              <a:solidFill>
                <a:srgbClr val="434343"/>
              </a:solidFill>
              <a:latin typeface="Montserrat"/>
              <a:ea typeface="Montserrat"/>
              <a:cs typeface="Montserrat"/>
              <a:sym typeface="Montserrat"/>
            </a:endParaRPr>
          </a:p>
        </p:txBody>
      </p:sp>
      <p:pic>
        <p:nvPicPr>
          <p:cNvPr id="319" name="Google Shape;319;p4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20" name="Google Shape;320;p4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21" name="Google Shape;321;p4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22" name="Google Shape;322;p42"/>
          <p:cNvPicPr preferRelativeResize="0"/>
          <p:nvPr/>
        </p:nvPicPr>
        <p:blipFill>
          <a:blip r:embed="rId5">
            <a:alphaModFix/>
          </a:blip>
          <a:stretch>
            <a:fillRect/>
          </a:stretch>
        </p:blipFill>
        <p:spPr>
          <a:xfrm>
            <a:off x="1102389" y="3251425"/>
            <a:ext cx="6939226" cy="1317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3"/>
          <p:cNvPicPr preferRelativeResize="0"/>
          <p:nvPr/>
        </p:nvPicPr>
        <p:blipFill>
          <a:blip r:embed="rId3">
            <a:alphaModFix/>
          </a:blip>
          <a:stretch>
            <a:fillRect/>
          </a:stretch>
        </p:blipFill>
        <p:spPr>
          <a:xfrm>
            <a:off x="1349625" y="2395600"/>
            <a:ext cx="5837174" cy="2758950"/>
          </a:xfrm>
          <a:prstGeom prst="rect">
            <a:avLst/>
          </a:prstGeom>
          <a:noFill/>
          <a:ln>
            <a:noFill/>
          </a:ln>
        </p:spPr>
      </p:pic>
      <p:sp>
        <p:nvSpPr>
          <p:cNvPr id="328" name="Google Shape;328;p4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29" name="Google Shape;329;p4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For example, is color data continuous or discrete?</a:t>
            </a:r>
            <a:r>
              <a:rPr lang="en" sz="2800">
                <a:solidFill>
                  <a:srgbClr val="434343"/>
                </a:solidFill>
                <a:latin typeface="Montserrat"/>
                <a:ea typeface="Montserrat"/>
                <a:cs typeface="Montserrat"/>
                <a:sym typeface="Montserrat"/>
              </a:rPr>
              <a:t> The does the term “color” even make sense?</a:t>
            </a:r>
            <a:endParaRPr sz="2800">
              <a:solidFill>
                <a:srgbClr val="434343"/>
              </a:solidFill>
              <a:latin typeface="Montserrat"/>
              <a:ea typeface="Montserrat"/>
              <a:cs typeface="Montserrat"/>
              <a:sym typeface="Montserrat"/>
            </a:endParaRPr>
          </a:p>
        </p:txBody>
      </p:sp>
      <p:pic>
        <p:nvPicPr>
          <p:cNvPr id="330" name="Google Shape;330;p43"/>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331" name="Google Shape;331;p43"/>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332" name="Google Shape;332;p4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38" name="Google Shape;338;p4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Do not confuse numeric and ordered discrete data with continuous data!</a:t>
            </a:r>
            <a:endParaRPr sz="2800">
              <a:solidFill>
                <a:srgbClr val="434343"/>
              </a:solidFill>
              <a:latin typeface="Montserrat"/>
              <a:ea typeface="Montserrat"/>
              <a:cs typeface="Montserrat"/>
              <a:sym typeface="Montserrat"/>
            </a:endParaRPr>
          </a:p>
        </p:txBody>
      </p:sp>
      <p:pic>
        <p:nvPicPr>
          <p:cNvPr id="339" name="Google Shape;339;p4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40" name="Google Shape;340;p4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41" name="Google Shape;341;p4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42" name="Google Shape;342;p44"/>
          <p:cNvPicPr preferRelativeResize="0"/>
          <p:nvPr/>
        </p:nvPicPr>
        <p:blipFill>
          <a:blip r:embed="rId5">
            <a:alphaModFix/>
          </a:blip>
          <a:stretch>
            <a:fillRect/>
          </a:stretch>
        </p:blipFill>
        <p:spPr>
          <a:xfrm>
            <a:off x="2332975" y="3232500"/>
            <a:ext cx="4251025" cy="20049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5"/>
          <p:cNvPicPr preferRelativeResize="0"/>
          <p:nvPr/>
        </p:nvPicPr>
        <p:blipFill>
          <a:blip r:embed="rId3">
            <a:alphaModFix/>
          </a:blip>
          <a:stretch>
            <a:fillRect/>
          </a:stretch>
        </p:blipFill>
        <p:spPr>
          <a:xfrm>
            <a:off x="2332975" y="3232500"/>
            <a:ext cx="4251025" cy="2004951"/>
          </a:xfrm>
          <a:prstGeom prst="rect">
            <a:avLst/>
          </a:prstGeom>
          <a:noFill/>
          <a:ln>
            <a:noFill/>
          </a:ln>
        </p:spPr>
      </p:pic>
      <p:sp>
        <p:nvSpPr>
          <p:cNvPr id="348" name="Google Shape;348;p4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49" name="Google Shape;349;p4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Consider an airline with passenger classes: 1st, 2nd, and 3rd class. This is numeric data with a clear order, but it’s still discrete! There is no 1.57 passenger class.</a:t>
            </a:r>
            <a:endParaRPr sz="2800">
              <a:solidFill>
                <a:srgbClr val="434343"/>
              </a:solidFill>
              <a:latin typeface="Montserrat"/>
              <a:ea typeface="Montserrat"/>
              <a:cs typeface="Montserrat"/>
              <a:sym typeface="Montserrat"/>
            </a:endParaRPr>
          </a:p>
        </p:txBody>
      </p:sp>
      <p:pic>
        <p:nvPicPr>
          <p:cNvPr id="350" name="Google Shape;350;p45"/>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351" name="Google Shape;351;p45"/>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352" name="Google Shape;352;p4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6"/>
          <p:cNvPicPr preferRelativeResize="0"/>
          <p:nvPr/>
        </p:nvPicPr>
        <p:blipFill>
          <a:blip r:embed="rId3">
            <a:alphaModFix/>
          </a:blip>
          <a:stretch>
            <a:fillRect/>
          </a:stretch>
        </p:blipFill>
        <p:spPr>
          <a:xfrm>
            <a:off x="2332975" y="3232500"/>
            <a:ext cx="4251025" cy="2004951"/>
          </a:xfrm>
          <a:prstGeom prst="rect">
            <a:avLst/>
          </a:prstGeom>
          <a:noFill/>
          <a:ln>
            <a:noFill/>
          </a:ln>
        </p:spPr>
      </p:pic>
      <p:sp>
        <p:nvSpPr>
          <p:cNvPr id="358" name="Google Shape;358;p4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59" name="Google Shape;359;p4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Continuous vs. Discrete: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To help distinguish this type of data, we need to consider </a:t>
            </a:r>
            <a:r>
              <a:rPr b="1" lang="en" sz="2800">
                <a:solidFill>
                  <a:srgbClr val="434343"/>
                </a:solidFill>
                <a:latin typeface="Montserrat"/>
                <a:ea typeface="Montserrat"/>
                <a:cs typeface="Montserrat"/>
                <a:sym typeface="Montserrat"/>
              </a:rPr>
              <a:t>nominal</a:t>
            </a:r>
            <a:r>
              <a:rPr lang="en" sz="2800">
                <a:solidFill>
                  <a:srgbClr val="434343"/>
                </a:solidFill>
                <a:latin typeface="Montserrat"/>
                <a:ea typeface="Montserrat"/>
                <a:cs typeface="Montserrat"/>
                <a:sym typeface="Montserrat"/>
              </a:rPr>
              <a:t> vs. </a:t>
            </a:r>
            <a:r>
              <a:rPr b="1" lang="en" sz="2800">
                <a:solidFill>
                  <a:srgbClr val="434343"/>
                </a:solidFill>
                <a:latin typeface="Montserrat"/>
                <a:ea typeface="Montserrat"/>
                <a:cs typeface="Montserrat"/>
                <a:sym typeface="Montserrat"/>
              </a:rPr>
              <a:t>ordinal </a:t>
            </a:r>
            <a:r>
              <a:rPr lang="en" sz="2800">
                <a:solidFill>
                  <a:srgbClr val="434343"/>
                </a:solidFill>
                <a:latin typeface="Montserrat"/>
                <a:ea typeface="Montserrat"/>
                <a:cs typeface="Montserrat"/>
                <a:sym typeface="Montserrat"/>
              </a:rPr>
              <a:t>data.</a:t>
            </a:r>
            <a:endParaRPr sz="2800">
              <a:solidFill>
                <a:srgbClr val="434343"/>
              </a:solidFill>
              <a:latin typeface="Montserrat"/>
              <a:ea typeface="Montserrat"/>
              <a:cs typeface="Montserrat"/>
              <a:sym typeface="Montserrat"/>
            </a:endParaRPr>
          </a:p>
        </p:txBody>
      </p:sp>
      <p:pic>
        <p:nvPicPr>
          <p:cNvPr id="360" name="Google Shape;360;p46"/>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361" name="Google Shape;361;p46"/>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362" name="Google Shape;362;p4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68" name="Google Shape;368;p4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Nominal vs. Ordinal</a:t>
            </a:r>
            <a:r>
              <a:rPr b="1" i="1" lang="en" sz="2800">
                <a:solidFill>
                  <a:srgbClr val="434343"/>
                </a:solidFill>
                <a:latin typeface="Montserrat"/>
                <a:ea typeface="Montserrat"/>
                <a:cs typeface="Montserrat"/>
                <a:sym typeface="Montserrat"/>
              </a:rPr>
              <a:t>: </a:t>
            </a:r>
            <a:endParaRPr b="1" i="1"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Nominal data is classified without a natural order or rank.</a:t>
            </a:r>
            <a:endParaRPr sz="2800">
              <a:solidFill>
                <a:srgbClr val="434343"/>
              </a:solidFill>
              <a:latin typeface="Montserrat"/>
              <a:ea typeface="Montserrat"/>
              <a:cs typeface="Montserrat"/>
              <a:sym typeface="Montserrat"/>
            </a:endParaRPr>
          </a:p>
        </p:txBody>
      </p:sp>
      <p:pic>
        <p:nvPicPr>
          <p:cNvPr id="369" name="Google Shape;369;p4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70" name="Google Shape;370;p4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71" name="Google Shape;371;p4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77" name="Google Shape;377;p4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Nominal vs. Ordinal: </a:t>
            </a:r>
            <a:endParaRPr b="1" i="1" sz="2800">
              <a:solidFill>
                <a:srgbClr val="434343"/>
              </a:solidFill>
              <a:latin typeface="Montserrat"/>
              <a:ea typeface="Montserrat"/>
              <a:cs typeface="Montserrat"/>
              <a:sym typeface="Montserrat"/>
            </a:endParaRPr>
          </a:p>
          <a:p>
            <a:pPr indent="457200" lvl="0" marL="0" rtl="0" algn="l">
              <a:spcBef>
                <a:spcPts val="1200"/>
              </a:spcBef>
              <a:spcAft>
                <a:spcPts val="0"/>
              </a:spcAft>
              <a:buNone/>
            </a:pPr>
            <a:r>
              <a:rPr lang="en" sz="2800">
                <a:solidFill>
                  <a:srgbClr val="434343"/>
                </a:solidFill>
                <a:latin typeface="Montserrat"/>
                <a:ea typeface="Montserrat"/>
                <a:cs typeface="Montserrat"/>
                <a:sym typeface="Montserrat"/>
              </a:rPr>
              <a:t>Nominal data is classified without a natural order or rank.</a:t>
            </a:r>
            <a:endParaRPr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For example categories of discrete animals: dogs, cats, lizards, horses, etc…</a:t>
            </a:r>
            <a:endParaRPr sz="2800">
              <a:solidFill>
                <a:srgbClr val="434343"/>
              </a:solidFill>
              <a:latin typeface="Montserrat"/>
              <a:ea typeface="Montserrat"/>
              <a:cs typeface="Montserrat"/>
              <a:sym typeface="Montserrat"/>
            </a:endParaRPr>
          </a:p>
        </p:txBody>
      </p:sp>
      <p:pic>
        <p:nvPicPr>
          <p:cNvPr id="378" name="Google Shape;378;p4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79" name="Google Shape;379;p4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80" name="Google Shape;380;p4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86" name="Google Shape;386;p4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Nominal vs. Ordinal: </a:t>
            </a:r>
            <a:endParaRPr b="1" i="1" sz="2800">
              <a:solidFill>
                <a:srgbClr val="434343"/>
              </a:solidFill>
              <a:latin typeface="Montserrat"/>
              <a:ea typeface="Montserrat"/>
              <a:cs typeface="Montserrat"/>
              <a:sym typeface="Montserrat"/>
            </a:endParaRPr>
          </a:p>
          <a:p>
            <a:pPr indent="457200" lvl="0" marL="0" rtl="0" algn="l">
              <a:spcBef>
                <a:spcPts val="1200"/>
              </a:spcBef>
              <a:spcAft>
                <a:spcPts val="0"/>
              </a:spcAft>
              <a:buNone/>
            </a:pPr>
            <a:r>
              <a:rPr lang="en" sz="2800">
                <a:solidFill>
                  <a:srgbClr val="434343"/>
                </a:solidFill>
                <a:latin typeface="Montserrat"/>
                <a:ea typeface="Montserrat"/>
                <a:cs typeface="Montserrat"/>
                <a:sym typeface="Montserrat"/>
              </a:rPr>
              <a:t>Nominal data is classified without a natural order or rank.</a:t>
            </a:r>
            <a:endParaRPr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A good test for nominal data is if it can be clearly sorted or not. Nominal data can </a:t>
            </a:r>
            <a:r>
              <a:rPr b="1" lang="en" sz="2800">
                <a:solidFill>
                  <a:srgbClr val="434343"/>
                </a:solidFill>
                <a:latin typeface="Montserrat"/>
                <a:ea typeface="Montserrat"/>
                <a:cs typeface="Montserrat"/>
                <a:sym typeface="Montserrat"/>
              </a:rPr>
              <a:t>not</a:t>
            </a:r>
            <a:r>
              <a:rPr lang="en" sz="2800">
                <a:solidFill>
                  <a:srgbClr val="434343"/>
                </a:solidFill>
                <a:latin typeface="Montserrat"/>
                <a:ea typeface="Montserrat"/>
                <a:cs typeface="Montserrat"/>
                <a:sym typeface="Montserrat"/>
              </a:rPr>
              <a:t> be sorted.</a:t>
            </a:r>
            <a:endParaRPr sz="2800">
              <a:solidFill>
                <a:srgbClr val="434343"/>
              </a:solidFill>
              <a:latin typeface="Montserrat"/>
              <a:ea typeface="Montserrat"/>
              <a:cs typeface="Montserrat"/>
              <a:sym typeface="Montserrat"/>
            </a:endParaRPr>
          </a:p>
        </p:txBody>
      </p:sp>
      <p:pic>
        <p:nvPicPr>
          <p:cNvPr id="387" name="Google Shape;387;p4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88" name="Google Shape;388;p4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89" name="Google Shape;389;p4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395" name="Google Shape;395;p5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Nominal vs. Ordinal: </a:t>
            </a:r>
            <a:endParaRPr b="1" i="1" sz="2800">
              <a:solidFill>
                <a:srgbClr val="434343"/>
              </a:solidFill>
              <a:latin typeface="Montserrat"/>
              <a:ea typeface="Montserrat"/>
              <a:cs typeface="Montserrat"/>
              <a:sym typeface="Montserrat"/>
            </a:endParaRPr>
          </a:p>
          <a:p>
            <a:pPr indent="457200" lvl="0" marL="0" rtl="0" algn="l">
              <a:spcBef>
                <a:spcPts val="1200"/>
              </a:spcBef>
              <a:spcAft>
                <a:spcPts val="0"/>
              </a:spcAft>
              <a:buNone/>
            </a:pPr>
            <a:r>
              <a:rPr lang="en" sz="2800">
                <a:solidFill>
                  <a:srgbClr val="434343"/>
                </a:solidFill>
                <a:latin typeface="Montserrat"/>
                <a:ea typeface="Montserrat"/>
                <a:cs typeface="Montserrat"/>
                <a:sym typeface="Montserrat"/>
              </a:rPr>
              <a:t>Ordinal data can be sorted (it has an </a:t>
            </a:r>
            <a:r>
              <a:rPr b="1" lang="en" sz="2800">
                <a:solidFill>
                  <a:srgbClr val="434343"/>
                </a:solidFill>
                <a:latin typeface="Montserrat"/>
                <a:ea typeface="Montserrat"/>
                <a:cs typeface="Montserrat"/>
                <a:sym typeface="Montserrat"/>
              </a:rPr>
              <a:t>order</a:t>
            </a:r>
            <a:r>
              <a:rPr lang="en" sz="2800">
                <a:solidFill>
                  <a:srgbClr val="434343"/>
                </a:solidFill>
                <a:latin typeface="Montserrat"/>
                <a:ea typeface="Montserrat"/>
                <a:cs typeface="Montserrat"/>
                <a:sym typeface="Montserrat"/>
              </a:rPr>
              <a:t> to it).</a:t>
            </a:r>
            <a:endParaRPr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396" name="Google Shape;396;p5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97" name="Google Shape;397;p5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98" name="Google Shape;398;p5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04" name="Google Shape;404;p5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Nominal vs. Ordinal: </a:t>
            </a:r>
            <a:endParaRPr b="1" i="1"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Ordinal data can be sorted (it has an </a:t>
            </a:r>
            <a:r>
              <a:rPr b="1" lang="en" sz="2800">
                <a:solidFill>
                  <a:srgbClr val="434343"/>
                </a:solidFill>
                <a:latin typeface="Montserrat"/>
                <a:ea typeface="Montserrat"/>
                <a:cs typeface="Montserrat"/>
                <a:sym typeface="Montserrat"/>
              </a:rPr>
              <a:t>order</a:t>
            </a:r>
            <a:r>
              <a:rPr lang="en" sz="2800">
                <a:solidFill>
                  <a:srgbClr val="434343"/>
                </a:solidFill>
                <a:latin typeface="Montserrat"/>
                <a:ea typeface="Montserrat"/>
                <a:cs typeface="Montserrat"/>
                <a:sym typeface="Montserrat"/>
              </a:rPr>
              <a:t> to it). Our previous examples of passenger classes is an ordinal </a:t>
            </a:r>
            <a:r>
              <a:rPr lang="en" sz="2800">
                <a:solidFill>
                  <a:srgbClr val="434343"/>
                </a:solidFill>
                <a:latin typeface="Montserrat"/>
                <a:ea typeface="Montserrat"/>
                <a:cs typeface="Montserrat"/>
                <a:sym typeface="Montserrat"/>
              </a:rPr>
              <a:t>discrete</a:t>
            </a:r>
            <a:r>
              <a:rPr lang="en" sz="2800">
                <a:solidFill>
                  <a:srgbClr val="434343"/>
                </a:solidFill>
                <a:latin typeface="Montserrat"/>
                <a:ea typeface="Montserrat"/>
                <a:cs typeface="Montserrat"/>
                <a:sym typeface="Montserrat"/>
              </a:rPr>
              <a:t> data set.</a:t>
            </a:r>
            <a:endParaRPr sz="2800">
              <a:solidFill>
                <a:srgbClr val="434343"/>
              </a:solidFill>
              <a:latin typeface="Montserrat"/>
              <a:ea typeface="Montserrat"/>
              <a:cs typeface="Montserrat"/>
              <a:sym typeface="Montserrat"/>
            </a:endParaRPr>
          </a:p>
        </p:txBody>
      </p:sp>
      <p:pic>
        <p:nvPicPr>
          <p:cNvPr id="405" name="Google Shape;405;p5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06" name="Google Shape;406;p5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07" name="Google Shape;407;p5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08" name="Google Shape;408;p51"/>
          <p:cNvPicPr preferRelativeResize="0"/>
          <p:nvPr/>
        </p:nvPicPr>
        <p:blipFill>
          <a:blip r:embed="rId5">
            <a:alphaModFix/>
          </a:blip>
          <a:stretch>
            <a:fillRect/>
          </a:stretch>
        </p:blipFill>
        <p:spPr>
          <a:xfrm>
            <a:off x="2332975" y="3232500"/>
            <a:ext cx="4251025" cy="2004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89500" y="2789075"/>
            <a:ext cx="5256360" cy="2190150"/>
          </a:xfrm>
          <a:prstGeom prst="rect">
            <a:avLst/>
          </a:prstGeom>
          <a:noFill/>
          <a:ln>
            <a:noFill/>
          </a:ln>
        </p:spPr>
      </p:pic>
      <p:pic>
        <p:nvPicPr>
          <p:cNvPr id="73" name="Google Shape;73;p16"/>
          <p:cNvPicPr preferRelativeResize="0"/>
          <p:nvPr/>
        </p:nvPicPr>
        <p:blipFill>
          <a:blip r:embed="rId4">
            <a:alphaModFix/>
          </a:blip>
          <a:stretch>
            <a:fillRect/>
          </a:stretch>
        </p:blipFill>
        <p:spPr>
          <a:xfrm>
            <a:off x="1100950" y="590748"/>
            <a:ext cx="6942075" cy="1161650"/>
          </a:xfrm>
          <a:prstGeom prst="rect">
            <a:avLst/>
          </a:prstGeom>
          <a:noFill/>
          <a:ln>
            <a:noFill/>
          </a:ln>
        </p:spPr>
      </p:pic>
      <p:pic>
        <p:nvPicPr>
          <p:cNvPr id="74" name="Google Shape;74;p16"/>
          <p:cNvPicPr preferRelativeResize="0"/>
          <p:nvPr/>
        </p:nvPicPr>
        <p:blipFill>
          <a:blip r:embed="rId5">
            <a:alphaModFix/>
          </a:blip>
          <a:stretch>
            <a:fillRect/>
          </a:stretch>
        </p:blipFill>
        <p:spPr>
          <a:xfrm>
            <a:off x="1100975" y="590750"/>
            <a:ext cx="6942030" cy="1161650"/>
          </a:xfrm>
          <a:prstGeom prst="rect">
            <a:avLst/>
          </a:prstGeom>
          <a:noFill/>
          <a:ln>
            <a:noFill/>
          </a:ln>
        </p:spPr>
      </p:pic>
      <p:sp>
        <p:nvSpPr>
          <p:cNvPr id="75" name="Google Shape;75;p16"/>
          <p:cNvSpPr txBox="1"/>
          <p:nvPr/>
        </p:nvSpPr>
        <p:spPr>
          <a:xfrm>
            <a:off x="3664450" y="1835250"/>
            <a:ext cx="1539300" cy="10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900">
                <a:latin typeface="Nunito"/>
                <a:ea typeface="Nunito"/>
                <a:cs typeface="Nunito"/>
                <a:sym typeface="Nunito"/>
              </a:rPr>
              <a:t>X</a:t>
            </a:r>
            <a:endParaRPr b="1" sz="6900">
              <a:latin typeface="Nunito"/>
              <a:ea typeface="Nunito"/>
              <a:cs typeface="Nunito"/>
              <a:sym typeface="Nunito"/>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14" name="Google Shape;414;p5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Nominal vs. Ordinal: </a:t>
            </a:r>
            <a:endParaRPr b="1" i="1"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Ordinal data can be sorted (it has an </a:t>
            </a:r>
            <a:r>
              <a:rPr b="1" lang="en" sz="2800">
                <a:solidFill>
                  <a:srgbClr val="434343"/>
                </a:solidFill>
                <a:latin typeface="Montserrat"/>
                <a:ea typeface="Montserrat"/>
                <a:cs typeface="Montserrat"/>
                <a:sym typeface="Montserrat"/>
              </a:rPr>
              <a:t>order</a:t>
            </a:r>
            <a:r>
              <a:rPr lang="en" sz="2800">
                <a:solidFill>
                  <a:srgbClr val="434343"/>
                </a:solidFill>
                <a:latin typeface="Montserrat"/>
                <a:ea typeface="Montserrat"/>
                <a:cs typeface="Montserrat"/>
                <a:sym typeface="Montserrat"/>
              </a:rPr>
              <a:t> to it). We understand that 2nd class is in between 1st and 3rd class.</a:t>
            </a:r>
            <a:endParaRPr sz="2800">
              <a:solidFill>
                <a:srgbClr val="434343"/>
              </a:solidFill>
              <a:latin typeface="Montserrat"/>
              <a:ea typeface="Montserrat"/>
              <a:cs typeface="Montserrat"/>
              <a:sym typeface="Montserrat"/>
            </a:endParaRPr>
          </a:p>
        </p:txBody>
      </p:sp>
      <p:pic>
        <p:nvPicPr>
          <p:cNvPr id="415" name="Google Shape;415;p5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16" name="Google Shape;416;p5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17" name="Google Shape;417;p5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18" name="Google Shape;418;p52"/>
          <p:cNvPicPr preferRelativeResize="0"/>
          <p:nvPr/>
        </p:nvPicPr>
        <p:blipFill>
          <a:blip r:embed="rId5">
            <a:alphaModFix/>
          </a:blip>
          <a:stretch>
            <a:fillRect/>
          </a:stretch>
        </p:blipFill>
        <p:spPr>
          <a:xfrm>
            <a:off x="2332975" y="3232500"/>
            <a:ext cx="4251025" cy="20049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24" name="Google Shape;424;p5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Nominal vs. Ordinal: </a:t>
            </a:r>
            <a:endParaRPr b="1" i="1"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Ordinal data doesn’t necessarily need to be numeric. Weather data terms such as “hot”, “mild”, and “cold” can be said to be ordinal.</a:t>
            </a:r>
            <a:endParaRPr sz="2800">
              <a:solidFill>
                <a:srgbClr val="434343"/>
              </a:solidFill>
              <a:latin typeface="Montserrat"/>
              <a:ea typeface="Montserrat"/>
              <a:cs typeface="Montserrat"/>
              <a:sym typeface="Montserrat"/>
            </a:endParaRPr>
          </a:p>
        </p:txBody>
      </p:sp>
      <p:pic>
        <p:nvPicPr>
          <p:cNvPr id="425" name="Google Shape;425;p5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26" name="Google Shape;426;p5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27" name="Google Shape;427;p5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28" name="Google Shape;428;p53"/>
          <p:cNvPicPr preferRelativeResize="0"/>
          <p:nvPr/>
        </p:nvPicPr>
        <p:blipFill>
          <a:blip r:embed="rId5">
            <a:alphaModFix/>
          </a:blip>
          <a:stretch>
            <a:fillRect/>
          </a:stretch>
        </p:blipFill>
        <p:spPr>
          <a:xfrm>
            <a:off x="2787050" y="3238650"/>
            <a:ext cx="4337124" cy="2195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34" name="Google Shape;434;p54"/>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 sz="2800">
                <a:solidFill>
                  <a:srgbClr val="434343"/>
                </a:solidFill>
                <a:latin typeface="Montserrat"/>
                <a:ea typeface="Montserrat"/>
                <a:cs typeface="Montserrat"/>
                <a:sym typeface="Montserrat"/>
              </a:rPr>
              <a:t>When thinking about continuous vs. discrete and nominal vs. ordinal, try to keep in mind the context of the problem you are trying to solve.</a:t>
            </a:r>
            <a:endParaRPr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It may not be necessary to apply labels such as ordinal if they aren’t useful to the challenge at hand.</a:t>
            </a:r>
            <a:endParaRPr sz="2800">
              <a:solidFill>
                <a:srgbClr val="434343"/>
              </a:solidFill>
              <a:latin typeface="Montserrat"/>
              <a:ea typeface="Montserrat"/>
              <a:cs typeface="Montserrat"/>
              <a:sym typeface="Montserrat"/>
            </a:endParaRPr>
          </a:p>
        </p:txBody>
      </p:sp>
      <p:pic>
        <p:nvPicPr>
          <p:cNvPr id="435" name="Google Shape;435;p5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36" name="Google Shape;436;p5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37" name="Google Shape;437;p5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43" name="Google Shape;443;p5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Structured vs. Unstructured</a:t>
            </a:r>
            <a:r>
              <a:rPr b="1" i="1" lang="en" sz="2800">
                <a:solidFill>
                  <a:srgbClr val="434343"/>
                </a:solidFill>
                <a:latin typeface="Montserrat"/>
                <a:ea typeface="Montserrat"/>
                <a:cs typeface="Montserrat"/>
                <a:sym typeface="Montserrat"/>
              </a:rPr>
              <a:t>:</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We also need to understand that not all data is formatted nicely in a table or spreadsheet, and in some cases we don’t even want it in a structured format!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444" name="Google Shape;444;p5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45" name="Google Shape;445;p5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46" name="Google Shape;446;p5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52" name="Google Shape;452;p5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Structured vs. Unstructured:</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Structured data </a:t>
            </a:r>
            <a:r>
              <a:rPr lang="en" sz="2800">
                <a:solidFill>
                  <a:srgbClr val="434343"/>
                </a:solidFill>
                <a:latin typeface="Montserrat"/>
                <a:ea typeface="Montserrat"/>
                <a:cs typeface="Montserrat"/>
                <a:sym typeface="Montserrat"/>
              </a:rPr>
              <a:t>is highly specific and is stored in a predefined format.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For example: Excel spreadsheets, JSON files, XML files, or SQL databases follow a predefined format.</a:t>
            </a:r>
            <a:endParaRPr sz="2800">
              <a:solidFill>
                <a:srgbClr val="434343"/>
              </a:solidFill>
              <a:latin typeface="Montserrat"/>
              <a:ea typeface="Montserrat"/>
              <a:cs typeface="Montserrat"/>
              <a:sym typeface="Montserrat"/>
            </a:endParaRPr>
          </a:p>
        </p:txBody>
      </p:sp>
      <p:pic>
        <p:nvPicPr>
          <p:cNvPr id="453" name="Google Shape;453;p5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54" name="Google Shape;454;p5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55" name="Google Shape;455;p5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61" name="Google Shape;461;p5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Structured vs. Unstructured:</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Uns</a:t>
            </a:r>
            <a:r>
              <a:rPr b="1" lang="en" sz="2800">
                <a:solidFill>
                  <a:srgbClr val="434343"/>
                </a:solidFill>
                <a:latin typeface="Montserrat"/>
                <a:ea typeface="Montserrat"/>
                <a:cs typeface="Montserrat"/>
                <a:sym typeface="Montserrat"/>
              </a:rPr>
              <a:t>tructured data </a:t>
            </a:r>
            <a:r>
              <a:rPr lang="en" sz="2800">
                <a:solidFill>
                  <a:srgbClr val="434343"/>
                </a:solidFill>
                <a:latin typeface="Montserrat"/>
                <a:ea typeface="Montserrat"/>
                <a:cs typeface="Montserrat"/>
                <a:sym typeface="Montserrat"/>
              </a:rPr>
              <a:t>is not in a particular format.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For example audio, video, or text </a:t>
            </a:r>
            <a:r>
              <a:rPr lang="en" sz="2800">
                <a:solidFill>
                  <a:srgbClr val="434343"/>
                </a:solidFill>
                <a:latin typeface="Montserrat"/>
                <a:ea typeface="Montserrat"/>
                <a:cs typeface="Montserrat"/>
                <a:sym typeface="Montserrat"/>
              </a:rPr>
              <a:t>data</a:t>
            </a:r>
            <a:r>
              <a:rPr lang="en" sz="2800">
                <a:solidFill>
                  <a:srgbClr val="434343"/>
                </a:solidFill>
                <a:latin typeface="Montserrat"/>
                <a:ea typeface="Montserrat"/>
                <a:cs typeface="Montserrat"/>
                <a:sym typeface="Montserrat"/>
              </a:rPr>
              <a:t> doesn’t need to follow any particular predefined structured format.</a:t>
            </a:r>
            <a:endParaRPr sz="2800">
              <a:solidFill>
                <a:srgbClr val="434343"/>
              </a:solidFill>
              <a:latin typeface="Montserrat"/>
              <a:ea typeface="Montserrat"/>
              <a:cs typeface="Montserrat"/>
              <a:sym typeface="Montserrat"/>
            </a:endParaRPr>
          </a:p>
        </p:txBody>
      </p:sp>
      <p:pic>
        <p:nvPicPr>
          <p:cNvPr id="462" name="Google Shape;462;p5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63" name="Google Shape;463;p5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64" name="Google Shape;464;p5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70" name="Google Shape;470;p58"/>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Structured vs. Unstructured:</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Unstructured data </a:t>
            </a:r>
            <a:r>
              <a:rPr lang="en" sz="2800">
                <a:solidFill>
                  <a:srgbClr val="434343"/>
                </a:solidFill>
                <a:latin typeface="Montserrat"/>
                <a:ea typeface="Montserrat"/>
                <a:cs typeface="Montserrat"/>
                <a:sym typeface="Montserrat"/>
              </a:rPr>
              <a:t>is not in a particular format.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Be careful not to confused computer encoded file formats with “formatted data”! Just because text is in a PDF format doesn’t make it structured data.</a:t>
            </a:r>
            <a:endParaRPr sz="2800">
              <a:solidFill>
                <a:srgbClr val="434343"/>
              </a:solidFill>
              <a:latin typeface="Montserrat"/>
              <a:ea typeface="Montserrat"/>
              <a:cs typeface="Montserrat"/>
              <a:sym typeface="Montserrat"/>
            </a:endParaRPr>
          </a:p>
        </p:txBody>
      </p:sp>
      <p:pic>
        <p:nvPicPr>
          <p:cNvPr id="471" name="Google Shape;471;p5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72" name="Google Shape;472;p5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73" name="Google Shape;473;p5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79" name="Google Shape;479;p5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Structured vs. Unstructured:</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Typical unstructured data is harder to work with, but in certain fields it’s actually necessary to achieve results!</a:t>
            </a:r>
            <a:endParaRPr sz="2800">
              <a:solidFill>
                <a:srgbClr val="434343"/>
              </a:solidFill>
              <a:latin typeface="Montserrat"/>
              <a:ea typeface="Montserrat"/>
              <a:cs typeface="Montserrat"/>
              <a:sym typeface="Montserrat"/>
            </a:endParaRPr>
          </a:p>
        </p:txBody>
      </p:sp>
      <p:pic>
        <p:nvPicPr>
          <p:cNvPr id="480" name="Google Shape;480;p5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81" name="Google Shape;481;p5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82" name="Google Shape;482;p5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88" name="Google Shape;488;p6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Structured vs. Unstructured:</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Many state of the art deep learning techniques use unstructured data to learn patterns and generate new objects.</a:t>
            </a:r>
            <a:endParaRPr sz="2800">
              <a:solidFill>
                <a:srgbClr val="434343"/>
              </a:solidFill>
              <a:latin typeface="Montserrat"/>
              <a:ea typeface="Montserrat"/>
              <a:cs typeface="Montserrat"/>
              <a:sym typeface="Montserrat"/>
            </a:endParaRPr>
          </a:p>
        </p:txBody>
      </p:sp>
      <p:pic>
        <p:nvPicPr>
          <p:cNvPr id="489" name="Google Shape;489;p6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90" name="Google Shape;490;p6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91" name="Google Shape;491;p6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497" name="Google Shape;497;p6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Structured vs. Unstructured:</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For example: DALLE-2 from OpenAI</a:t>
            </a:r>
            <a:endParaRPr sz="2800">
              <a:solidFill>
                <a:srgbClr val="434343"/>
              </a:solidFill>
              <a:latin typeface="Montserrat"/>
              <a:ea typeface="Montserrat"/>
              <a:cs typeface="Montserrat"/>
              <a:sym typeface="Montserrat"/>
            </a:endParaRPr>
          </a:p>
        </p:txBody>
      </p:sp>
      <p:pic>
        <p:nvPicPr>
          <p:cNvPr id="498" name="Google Shape;498;p6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99" name="Google Shape;499;p6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00" name="Google Shape;500;p6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01" name="Google Shape;501;p61"/>
          <p:cNvPicPr preferRelativeResize="0"/>
          <p:nvPr/>
        </p:nvPicPr>
        <p:blipFill>
          <a:blip r:embed="rId5">
            <a:alphaModFix/>
          </a:blip>
          <a:stretch>
            <a:fillRect/>
          </a:stretch>
        </p:blipFill>
        <p:spPr>
          <a:xfrm>
            <a:off x="2155350" y="2038675"/>
            <a:ext cx="4833299" cy="310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Core Data Concepts</a:t>
            </a:r>
            <a:endParaRPr b="1">
              <a:latin typeface="Montserrat"/>
              <a:ea typeface="Montserrat"/>
              <a:cs typeface="Montserrat"/>
              <a:sym typeface="Montserrat"/>
            </a:endParaRPr>
          </a:p>
        </p:txBody>
      </p:sp>
      <p:sp>
        <p:nvSpPr>
          <p:cNvPr id="81" name="Google Shape;8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Measures of Data</a:t>
            </a:r>
            <a:endParaRPr>
              <a:latin typeface="Montserrat"/>
              <a:ea typeface="Montserrat"/>
              <a:cs typeface="Montserrat"/>
              <a:sym typeface="Montserrat"/>
            </a:endParaRPr>
          </a:p>
        </p:txBody>
      </p:sp>
      <p:pic>
        <p:nvPicPr>
          <p:cNvPr id="82" name="Google Shape;82;p1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83" name="Google Shape;83;p1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84" name="Google Shape;84;p1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507" name="Google Shape;507;p6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Population vs. Sample</a:t>
            </a:r>
            <a:r>
              <a:rPr b="1" i="1" lang="en" sz="2800">
                <a:solidFill>
                  <a:srgbClr val="434343"/>
                </a:solidFill>
                <a:latin typeface="Montserrat"/>
                <a:ea typeface="Montserrat"/>
                <a:cs typeface="Montserrat"/>
                <a:sym typeface="Montserrat"/>
              </a:rPr>
              <a:t>:</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Finally, we also need to consider the scope of our data collection.</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Is this data a full representation of everything available and known? Or is it a </a:t>
            </a:r>
            <a:r>
              <a:rPr b="1" lang="en" sz="2800">
                <a:solidFill>
                  <a:srgbClr val="434343"/>
                </a:solidFill>
                <a:latin typeface="Montserrat"/>
                <a:ea typeface="Montserrat"/>
                <a:cs typeface="Montserrat"/>
                <a:sym typeface="Montserrat"/>
              </a:rPr>
              <a:t>sample</a:t>
            </a:r>
            <a:r>
              <a:rPr lang="en" sz="2800">
                <a:solidFill>
                  <a:srgbClr val="434343"/>
                </a:solidFill>
                <a:latin typeface="Montserrat"/>
                <a:ea typeface="Montserrat"/>
                <a:cs typeface="Montserrat"/>
                <a:sym typeface="Montserrat"/>
              </a:rPr>
              <a:t> of everything?</a:t>
            </a:r>
            <a:endParaRPr sz="2800">
              <a:solidFill>
                <a:srgbClr val="434343"/>
              </a:solidFill>
              <a:latin typeface="Montserrat"/>
              <a:ea typeface="Montserrat"/>
              <a:cs typeface="Montserrat"/>
              <a:sym typeface="Montserrat"/>
            </a:endParaRPr>
          </a:p>
        </p:txBody>
      </p:sp>
      <p:pic>
        <p:nvPicPr>
          <p:cNvPr id="508" name="Google Shape;508;p6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09" name="Google Shape;509;p6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10" name="Google Shape;510;p6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516" name="Google Shape;516;p6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Population vs. Sample: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Population </a:t>
            </a:r>
            <a:r>
              <a:rPr lang="en" sz="2800">
                <a:solidFill>
                  <a:srgbClr val="434343"/>
                </a:solidFill>
                <a:latin typeface="Montserrat"/>
                <a:ea typeface="Montserrat"/>
                <a:cs typeface="Montserrat"/>
                <a:sym typeface="Montserrat"/>
              </a:rPr>
              <a:t>consists of every member of a group. This is dependent on the context of the situation.</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For example a list of all the student names in a school contains data on the entire</a:t>
            </a:r>
            <a:r>
              <a:rPr b="1" lang="en" sz="2800">
                <a:solidFill>
                  <a:srgbClr val="434343"/>
                </a:solidFill>
                <a:latin typeface="Montserrat"/>
                <a:ea typeface="Montserrat"/>
                <a:cs typeface="Montserrat"/>
                <a:sym typeface="Montserrat"/>
              </a:rPr>
              <a:t> population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517" name="Google Shape;517;p6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18" name="Google Shape;518;p6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19" name="Google Shape;519;p6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525" name="Google Shape;525;p6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Population vs. Sample: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Don’t confuse the term “population” in this context with the population of an entire country. In the context of data science we use </a:t>
            </a:r>
            <a:r>
              <a:rPr b="1" lang="en" sz="2800">
                <a:solidFill>
                  <a:srgbClr val="434343"/>
                </a:solidFill>
                <a:latin typeface="Montserrat"/>
                <a:ea typeface="Montserrat"/>
                <a:cs typeface="Montserrat"/>
                <a:sym typeface="Montserrat"/>
              </a:rPr>
              <a:t>population </a:t>
            </a:r>
            <a:r>
              <a:rPr lang="en" sz="2800">
                <a:solidFill>
                  <a:srgbClr val="434343"/>
                </a:solidFill>
                <a:latin typeface="Montserrat"/>
                <a:ea typeface="Montserrat"/>
                <a:cs typeface="Montserrat"/>
                <a:sym typeface="Montserrat"/>
              </a:rPr>
              <a:t>to describe the entire available data set.</a:t>
            </a:r>
            <a:endParaRPr sz="2800">
              <a:solidFill>
                <a:srgbClr val="434343"/>
              </a:solidFill>
              <a:latin typeface="Montserrat"/>
              <a:ea typeface="Montserrat"/>
              <a:cs typeface="Montserrat"/>
              <a:sym typeface="Montserrat"/>
            </a:endParaRPr>
          </a:p>
        </p:txBody>
      </p:sp>
      <p:pic>
        <p:nvPicPr>
          <p:cNvPr id="526" name="Google Shape;526;p6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27" name="Google Shape;527;p6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28" name="Google Shape;528;p6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534" name="Google Shape;534;p6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Population vs. Sample: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Often however it is not possible to record data on an entire population.</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In this case we rely on a </a:t>
            </a:r>
            <a:r>
              <a:rPr b="1" lang="en" sz="2800">
                <a:solidFill>
                  <a:srgbClr val="434343"/>
                </a:solidFill>
                <a:latin typeface="Montserrat"/>
                <a:ea typeface="Montserrat"/>
                <a:cs typeface="Montserrat"/>
                <a:sym typeface="Montserrat"/>
              </a:rPr>
              <a:t>sample</a:t>
            </a:r>
            <a:r>
              <a:rPr lang="en" sz="2800">
                <a:solidFill>
                  <a:srgbClr val="434343"/>
                </a:solidFill>
                <a:latin typeface="Montserrat"/>
                <a:ea typeface="Montserrat"/>
                <a:cs typeface="Montserrat"/>
                <a:sym typeface="Montserrat"/>
              </a:rPr>
              <a:t> from the population, which is a subset of the members of the group.</a:t>
            </a:r>
            <a:endParaRPr sz="2800">
              <a:solidFill>
                <a:srgbClr val="434343"/>
              </a:solidFill>
              <a:latin typeface="Montserrat"/>
              <a:ea typeface="Montserrat"/>
              <a:cs typeface="Montserrat"/>
              <a:sym typeface="Montserrat"/>
            </a:endParaRPr>
          </a:p>
        </p:txBody>
      </p:sp>
      <p:pic>
        <p:nvPicPr>
          <p:cNvPr id="535" name="Google Shape;535;p6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36" name="Google Shape;536;p6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37" name="Google Shape;537;p6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543" name="Google Shape;543;p66"/>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Population vs. Sample: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For example an optional school survey that we only ask some students fill out would be a </a:t>
            </a:r>
            <a:r>
              <a:rPr b="1" lang="en" sz="2800">
                <a:solidFill>
                  <a:srgbClr val="434343"/>
                </a:solidFill>
                <a:latin typeface="Montserrat"/>
                <a:ea typeface="Montserrat"/>
                <a:cs typeface="Montserrat"/>
                <a:sym typeface="Montserrat"/>
              </a:rPr>
              <a:t>sample</a:t>
            </a:r>
            <a:r>
              <a:rPr lang="en" sz="2800">
                <a:solidFill>
                  <a:srgbClr val="434343"/>
                </a:solidFill>
                <a:latin typeface="Montserrat"/>
                <a:ea typeface="Montserrat"/>
                <a:cs typeface="Montserrat"/>
                <a:sym typeface="Montserrat"/>
              </a:rPr>
              <a:t> of a </a:t>
            </a:r>
            <a:r>
              <a:rPr b="1" lang="en" sz="2800">
                <a:solidFill>
                  <a:srgbClr val="434343"/>
                </a:solidFill>
                <a:latin typeface="Montserrat"/>
                <a:ea typeface="Montserrat"/>
                <a:cs typeface="Montserrat"/>
                <a:sym typeface="Montserrat"/>
              </a:rPr>
              <a:t>population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We should always try to have samples that are representative of the population we’re trying to understand.</a:t>
            </a:r>
            <a:endParaRPr sz="2800">
              <a:solidFill>
                <a:srgbClr val="434343"/>
              </a:solidFill>
              <a:latin typeface="Montserrat"/>
              <a:ea typeface="Montserrat"/>
              <a:cs typeface="Montserrat"/>
              <a:sym typeface="Montserrat"/>
            </a:endParaRPr>
          </a:p>
        </p:txBody>
      </p:sp>
      <p:pic>
        <p:nvPicPr>
          <p:cNvPr id="544" name="Google Shape;544;p6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45" name="Google Shape;545;p6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46" name="Google Shape;546;p6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552" name="Google Shape;552;p6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Population vs. Sample:</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Later on we’ll discover that sample sizes are a well studied science.</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For example: How many students should we survey for a school of 1,000 students to get a representative sample?</a:t>
            </a:r>
            <a:endParaRPr sz="2800">
              <a:solidFill>
                <a:srgbClr val="434343"/>
              </a:solidFill>
              <a:latin typeface="Montserrat"/>
              <a:ea typeface="Montserrat"/>
              <a:cs typeface="Montserrat"/>
              <a:sym typeface="Montserrat"/>
            </a:endParaRPr>
          </a:p>
        </p:txBody>
      </p:sp>
      <p:pic>
        <p:nvPicPr>
          <p:cNvPr id="553" name="Google Shape;553;p6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54" name="Google Shape;554;p6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55" name="Google Shape;555;p6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561" name="Google Shape;561;p68"/>
          <p:cNvSpPr txBox="1"/>
          <p:nvPr>
            <p:ph idx="1" type="body"/>
          </p:nvPr>
        </p:nvSpPr>
        <p:spPr>
          <a:xfrm>
            <a:off x="311700" y="874000"/>
            <a:ext cx="88323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Population vs. Sample:</a:t>
            </a:r>
            <a:endParaRPr b="1"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In case you're curious on the answer to that question, it actually depends a bit on our assumptions of the overall population and the task at hand. You can find out more now at: </a:t>
            </a:r>
            <a:r>
              <a:rPr b="1" lang="en" sz="2700">
                <a:solidFill>
                  <a:srgbClr val="0B5394"/>
                </a:solidFill>
                <a:latin typeface="Montserrat"/>
                <a:ea typeface="Montserrat"/>
                <a:cs typeface="Montserrat"/>
                <a:sym typeface="Montserrat"/>
              </a:rPr>
              <a:t>wikipedia.org/wiki/Sample_size_determination</a:t>
            </a:r>
            <a:endParaRPr b="1" sz="2700">
              <a:solidFill>
                <a:srgbClr val="0B5394"/>
              </a:solidFill>
              <a:latin typeface="Montserrat"/>
              <a:ea typeface="Montserrat"/>
              <a:cs typeface="Montserrat"/>
              <a:sym typeface="Montserrat"/>
            </a:endParaRPr>
          </a:p>
        </p:txBody>
      </p:sp>
      <p:pic>
        <p:nvPicPr>
          <p:cNvPr id="562" name="Google Shape;562;p6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63" name="Google Shape;563;p6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64" name="Google Shape;564;p6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570" name="Google Shape;570;p69"/>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We’ve seen that data comes in different forms and that we need to be cognizant of the context surrounding the data and more importantly on what we are using the data for.</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ability to measure certain features of data is crucial to understanding data sets, especially numeric ones.</a:t>
            </a:r>
            <a:endParaRPr sz="2800">
              <a:solidFill>
                <a:srgbClr val="434343"/>
              </a:solidFill>
              <a:latin typeface="Montserrat"/>
              <a:ea typeface="Montserrat"/>
              <a:cs typeface="Montserrat"/>
              <a:sym typeface="Montserrat"/>
            </a:endParaRPr>
          </a:p>
        </p:txBody>
      </p:sp>
      <p:pic>
        <p:nvPicPr>
          <p:cNvPr id="571" name="Google Shape;571;p6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72" name="Google Shape;572;p6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73" name="Google Shape;573;p6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579" name="Google Shape;579;p7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Let’s continue by exploring two key concepts of data measurements:</a:t>
            </a:r>
            <a:endParaRPr sz="2800">
              <a:solidFill>
                <a:srgbClr val="434343"/>
              </a:solidFill>
              <a:latin typeface="Montserrat"/>
              <a:ea typeface="Montserrat"/>
              <a:cs typeface="Montserrat"/>
              <a:sym typeface="Montserrat"/>
            </a:endParaRPr>
          </a:p>
          <a:p>
            <a:pPr indent="-406400" lvl="0" marL="457200" rtl="0" algn="l">
              <a:spcBef>
                <a:spcPts val="120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Measurements of Central Tendency</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Mean, Median , and Mode</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Measurements of Dispersion</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Variance and Standard Deviation</a:t>
            </a:r>
            <a:endParaRPr sz="2800">
              <a:solidFill>
                <a:srgbClr val="434343"/>
              </a:solidFill>
              <a:latin typeface="Montserrat"/>
              <a:ea typeface="Montserrat"/>
              <a:cs typeface="Montserrat"/>
              <a:sym typeface="Montserrat"/>
            </a:endParaRPr>
          </a:p>
        </p:txBody>
      </p:sp>
      <p:pic>
        <p:nvPicPr>
          <p:cNvPr id="580" name="Google Shape;580;p7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81" name="Google Shape;581;p7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82" name="Google Shape;582;p7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90" name="Google Shape;90;p1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2800">
                <a:solidFill>
                  <a:srgbClr val="434343"/>
                </a:solidFill>
                <a:latin typeface="Montserrat"/>
                <a:ea typeface="Montserrat"/>
                <a:cs typeface="Montserrat"/>
                <a:sym typeface="Montserrat"/>
              </a:rPr>
              <a:t>Fundamentally at the core of using data science to solve real world problems and find solutions to business challenges, we use </a:t>
            </a:r>
            <a:r>
              <a:rPr b="1" lang="en" sz="2800">
                <a:solidFill>
                  <a:srgbClr val="434343"/>
                </a:solidFill>
                <a:latin typeface="Montserrat"/>
                <a:ea typeface="Montserrat"/>
                <a:cs typeface="Montserrat"/>
                <a:sym typeface="Montserrat"/>
              </a:rPr>
              <a:t>data</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457200" lvl="0" marL="0" rtl="0" algn="l">
              <a:spcBef>
                <a:spcPts val="1200"/>
              </a:spcBef>
              <a:spcAft>
                <a:spcPts val="1200"/>
              </a:spcAft>
              <a:buNone/>
            </a:pPr>
            <a:r>
              <a:rPr lang="en" sz="2800">
                <a:solidFill>
                  <a:srgbClr val="434343"/>
                </a:solidFill>
                <a:latin typeface="Montserrat"/>
                <a:ea typeface="Montserrat"/>
                <a:cs typeface="Montserrat"/>
                <a:sym typeface="Montserrat"/>
              </a:rPr>
              <a:t>It’s important to understand core concepts of data before continuing on to use it with a </a:t>
            </a:r>
            <a:r>
              <a:rPr lang="en" sz="2800">
                <a:solidFill>
                  <a:srgbClr val="434343"/>
                </a:solidFill>
                <a:latin typeface="Montserrat"/>
                <a:ea typeface="Montserrat"/>
                <a:cs typeface="Montserrat"/>
                <a:sym typeface="Montserrat"/>
              </a:rPr>
              <a:t>variety</a:t>
            </a:r>
            <a:r>
              <a:rPr lang="en" sz="2800">
                <a:solidFill>
                  <a:srgbClr val="434343"/>
                </a:solidFill>
                <a:latin typeface="Montserrat"/>
                <a:ea typeface="Montserrat"/>
                <a:cs typeface="Montserrat"/>
                <a:sym typeface="Montserrat"/>
              </a:rPr>
              <a:t> of methods.</a:t>
            </a:r>
            <a:endParaRPr sz="2800">
              <a:solidFill>
                <a:srgbClr val="434343"/>
              </a:solidFill>
              <a:latin typeface="Montserrat"/>
              <a:ea typeface="Montserrat"/>
              <a:cs typeface="Montserrat"/>
              <a:sym typeface="Montserrat"/>
            </a:endParaRPr>
          </a:p>
        </p:txBody>
      </p:sp>
      <p:pic>
        <p:nvPicPr>
          <p:cNvPr id="91" name="Google Shape;91;p1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92" name="Google Shape;92;p1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93" name="Google Shape;93;p1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99" name="Google Shape;99;p1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In this section of the course we’ll focus on some core topics to understanding </a:t>
            </a:r>
            <a:r>
              <a:rPr b="1" lang="en" sz="2800">
                <a:solidFill>
                  <a:srgbClr val="434343"/>
                </a:solidFill>
                <a:latin typeface="Montserrat"/>
                <a:ea typeface="Montserrat"/>
                <a:cs typeface="Montserrat"/>
                <a:sym typeface="Montserrat"/>
              </a:rPr>
              <a:t>data</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As we begin to learn about probability, statistics, and visualizations regarding data, we should take some time to understand what we mean by the term “</a:t>
            </a:r>
            <a:r>
              <a:rPr b="1" lang="en" sz="2800">
                <a:solidFill>
                  <a:srgbClr val="434343"/>
                </a:solidFill>
                <a:latin typeface="Montserrat"/>
                <a:ea typeface="Montserrat"/>
                <a:cs typeface="Montserrat"/>
                <a:sym typeface="Montserrat"/>
              </a:rPr>
              <a:t>data</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100" name="Google Shape;100;p1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01" name="Google Shape;101;p1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02" name="Google Shape;102;p1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08" name="Google Shape;108;p2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n" sz="2800">
                <a:solidFill>
                  <a:srgbClr val="434343"/>
                </a:solidFill>
                <a:latin typeface="Montserrat"/>
                <a:ea typeface="Montserrat"/>
                <a:cs typeface="Montserrat"/>
                <a:sym typeface="Montserrat"/>
              </a:rPr>
              <a:t>What is data?</a:t>
            </a:r>
            <a:endParaRPr b="1" i="1" sz="2800">
              <a:solidFill>
                <a:srgbClr val="434343"/>
              </a:solidFill>
              <a:latin typeface="Montserrat"/>
              <a:ea typeface="Montserrat"/>
              <a:cs typeface="Montserrat"/>
              <a:sym typeface="Montserrat"/>
            </a:endParaRPr>
          </a:p>
        </p:txBody>
      </p:sp>
      <p:pic>
        <p:nvPicPr>
          <p:cNvPr id="109" name="Google Shape;109;p2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0" name="Google Shape;110;p2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11" name="Google Shape;111;p2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Core Data Concepts</a:t>
            </a:r>
            <a:endParaRPr b="1" sz="2820">
              <a:solidFill>
                <a:srgbClr val="666666"/>
              </a:solidFill>
              <a:latin typeface="Montserrat"/>
              <a:ea typeface="Montserrat"/>
              <a:cs typeface="Montserrat"/>
              <a:sym typeface="Montserrat"/>
            </a:endParaRPr>
          </a:p>
        </p:txBody>
      </p:sp>
      <p:sp>
        <p:nvSpPr>
          <p:cNvPr id="117" name="Google Shape;117;p2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800">
                <a:solidFill>
                  <a:srgbClr val="434343"/>
                </a:solidFill>
                <a:latin typeface="Montserrat"/>
                <a:ea typeface="Montserrat"/>
                <a:cs typeface="Montserrat"/>
                <a:sym typeface="Montserrat"/>
              </a:rPr>
              <a:t>What is data?</a:t>
            </a:r>
            <a:endParaRPr b="1" i="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i="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Collected observations and information about something, which can be structured or unstructured.</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Let’s think about a few examples of data…</a:t>
            </a:r>
            <a:endParaRPr sz="2800">
              <a:solidFill>
                <a:srgbClr val="434343"/>
              </a:solidFill>
              <a:latin typeface="Montserrat"/>
              <a:ea typeface="Montserrat"/>
              <a:cs typeface="Montserrat"/>
              <a:sym typeface="Montserrat"/>
            </a:endParaRPr>
          </a:p>
        </p:txBody>
      </p:sp>
      <p:pic>
        <p:nvPicPr>
          <p:cNvPr id="118" name="Google Shape;118;p2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9" name="Google Shape;119;p2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0" name="Google Shape;120;p2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