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Nunito"/>
      <p:regular r:id="rId73"/>
      <p:bold r:id="rId74"/>
      <p:italic r:id="rId75"/>
      <p:boldItalic r:id="rId76"/>
    </p:embeddedFont>
    <p:embeddedFont>
      <p:font typeface="Montserrat"/>
      <p:regular r:id="rId77"/>
      <p:bold r:id="rId78"/>
      <p:italic r:id="rId79"/>
      <p:boldItalic r:id="rId80"/>
    </p:embeddedFont>
    <p:embeddedFont>
      <p:font typeface="Comfortaa"/>
      <p:regular r:id="rId81"/>
      <p:bold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ontserrat-boldItalic.fntdata"/><Relationship Id="rId82" Type="http://schemas.openxmlformats.org/officeDocument/2006/relationships/font" Target="fonts/Comfortaa-bold.fntdata"/><Relationship Id="rId81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Nunito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Nunito-italic.fntdata"/><Relationship Id="rId30" Type="http://schemas.openxmlformats.org/officeDocument/2006/relationships/slide" Target="slides/slide25.xml"/><Relationship Id="rId74" Type="http://schemas.openxmlformats.org/officeDocument/2006/relationships/font" Target="fonts/Nunito-bold.fntdata"/><Relationship Id="rId33" Type="http://schemas.openxmlformats.org/officeDocument/2006/relationships/slide" Target="slides/slide28.xml"/><Relationship Id="rId77" Type="http://schemas.openxmlformats.org/officeDocument/2006/relationships/font" Target="fonts/Montserrat-regular.fntdata"/><Relationship Id="rId32" Type="http://schemas.openxmlformats.org/officeDocument/2006/relationships/slide" Target="slides/slide27.xml"/><Relationship Id="rId76" Type="http://schemas.openxmlformats.org/officeDocument/2006/relationships/font" Target="fonts/Nunito-boldItalic.fntdata"/><Relationship Id="rId35" Type="http://schemas.openxmlformats.org/officeDocument/2006/relationships/slide" Target="slides/slide30.xml"/><Relationship Id="rId79" Type="http://schemas.openxmlformats.org/officeDocument/2006/relationships/font" Target="fonts/Montserrat-italic.fntdata"/><Relationship Id="rId34" Type="http://schemas.openxmlformats.org/officeDocument/2006/relationships/slide" Target="slides/slide29.xml"/><Relationship Id="rId78" Type="http://schemas.openxmlformats.org/officeDocument/2006/relationships/font" Target="fonts/Montserrat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2e20e9bf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2e20e9bf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a3584df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a3584df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a3584df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a3584df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a3584df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a3584df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a3584d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a3584d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a3584df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a3584df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a3584df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a3584df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a3584df2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a3584df2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a3584df2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a3584df2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a3584df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a3584df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a3584df2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a3584df2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2e20e9b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2e20e9b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a3584df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a3584df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a3584df2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a3584df2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a3584df2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a3584df2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a3584df2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a3584df2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a3584df2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a3584df2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3584df2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a3584df2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a3584df2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a3584df2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a3584df2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4a3584df2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a3584df2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4a3584df2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a3584df2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a3584df2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2e20e9b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2e20e9b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a3584df2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a3584df2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a3584df2e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a3584df2e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a3584df2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a3584df2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a3584df2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a3584df2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a3584df2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a3584df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4a3584df2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4a3584df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a3584df2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a3584df2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a3584df2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4a3584df2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a3584df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a3584df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a3584df2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a3584df2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a3584df2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a3584df2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4a3584df2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4a3584df2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a3584df2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a3584df2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a3584df2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4a3584df2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a3584df2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a3584df2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4a3584df2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4a3584df2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a3584df2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4a3584df2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a3584df2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4a3584df2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4a3584df2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4a3584df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a3584df2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4a3584df2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e20e9b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e20e9b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a3584df2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4a3584df2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4a3584df2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4a3584df2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4a3584df2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4a3584df2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4a3584df2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4a3584df2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a3584df2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a3584df2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4a3584df2e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4a3584df2e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4a3584df2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4a3584df2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4a3584df2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4a3584df2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a3584df2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a3584df2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a3584df2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a3584df2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2e20e9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2e20e9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4a3584df2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4a3584df2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a3584df2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4a3584df2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a3584df2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a3584df2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4a3584df2e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4a3584df2e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4a3584df2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4a3584df2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4a3584df2e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4a3584df2e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4a3584df2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4a3584df2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4a3584df2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4a3584df2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a3584df2e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a3584df2e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a3584df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a3584df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a3584df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a3584df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X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42" y="2745325"/>
            <a:ext cx="3669524" cy="23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data visualization as the interface between those who work directly with data sources and those who make higher level strategic decisions in a business.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part of data visualization is understanding what type of plot, chart, or visualization to use.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656" y="2571750"/>
            <a:ext cx="3368676" cy="2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also be careful with visualizations! Often information doesn’t need a pretty visual to be useful, like simple metrics (e.g. mean).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7656" y="2571750"/>
            <a:ext cx="3368676" cy="2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which data visualization to use, let’s have a quick 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of the different data visualizations categories we’ll cover in this section: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1371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1371600" rtl="0" algn="l"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each of these plot types, we’ll slowly construct the plot step-by-step.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briefly mention some more advanced variations for certain plot types.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A typical scatter plot will represent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dimensions (data features). For example, the height vs. weight of a group of people. A scatter plot can reveal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data features. 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Imagine the following data set: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Imagine the following data set: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2109450" y="2145675"/>
            <a:ext cx="842100" cy="268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023850" y="2145675"/>
            <a:ext cx="579600" cy="268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/>
          <p:nvPr/>
        </p:nvSpPr>
        <p:spPr>
          <a:xfrm>
            <a:off x="2163775" y="2027975"/>
            <a:ext cx="5042700" cy="26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2797675" y="2027975"/>
            <a:ext cx="4408800" cy="265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/>
          <p:nvPr/>
        </p:nvSpPr>
        <p:spPr>
          <a:xfrm>
            <a:off x="2797675" y="2178500"/>
            <a:ext cx="3938400" cy="25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>
            <a:off x="2797675" y="3571600"/>
            <a:ext cx="3938400" cy="11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4139175" y="2161300"/>
            <a:ext cx="2487900" cy="24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/>
          <p:nvPr/>
        </p:nvSpPr>
        <p:spPr>
          <a:xfrm>
            <a:off x="2797675" y="3571600"/>
            <a:ext cx="3938400" cy="110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4391425" y="2161300"/>
            <a:ext cx="2235600" cy="24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relationship between tip and bill?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Tip tends to increase as Total Bill increases.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- Considerations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- Considerations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a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Trend Line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6" name="Google Shape;32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41"/>
          <p:cNvCxnSpPr/>
          <p:nvPr/>
        </p:nvCxnSpPr>
        <p:spPr>
          <a:xfrm flipH="1" rot="10800000">
            <a:off x="2958175" y="2419200"/>
            <a:ext cx="3812400" cy="22818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88" y="2789075"/>
            <a:ext cx="5256373" cy="21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- Considerations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transparency for stacked scatter points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463" y="2013800"/>
            <a:ext cx="4571082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/>
          <p:nvPr/>
        </p:nvSpPr>
        <p:spPr>
          <a:xfrm>
            <a:off x="3520025" y="3479875"/>
            <a:ext cx="1135200" cy="1135200"/>
          </a:xfrm>
          <a:prstGeom prst="ellipse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75" y="2018775"/>
            <a:ext cx="4571076" cy="312969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4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- Considerations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transparency for stacked scatter points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6" name="Google Shape;3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483" y="2015475"/>
            <a:ext cx="4571090" cy="312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- Considerations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more variables (data features)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48" y="2015468"/>
            <a:ext cx="4571100" cy="312970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Scatter Plots - Considerations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more variables (data features)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we already know there should be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 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relationship between points along an axis. This is where we can use a simple line to indicate a known relationship between points along a data feature.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previous example, it would </a:t>
            </a:r>
            <a:r>
              <a:rPr b="1" i="1" lang="en" sz="28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make sense to draw a line between the points!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587" y="2540050"/>
            <a:ext cx="3904826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line connecting total bills of separate parties doesn’t represent anything.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6" name="Google Shape;40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587" y="2540050"/>
            <a:ext cx="3904826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 line is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misleading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indicating some known relationship between each party bill!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6" name="Google Shape;41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587" y="2540050"/>
            <a:ext cx="3904826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trend line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would have been the correct way to address a need to show linear fit.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3" name="Google Shape;4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587" y="2540050"/>
            <a:ext cx="3904826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00" y="2789075"/>
            <a:ext cx="5256360" cy="21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950" y="590748"/>
            <a:ext cx="6942075" cy="11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975" y="590750"/>
            <a:ext cx="6942030" cy="11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664450" y="1835250"/>
            <a:ext cx="15393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latin typeface="Nunito"/>
                <a:ea typeface="Nunito"/>
                <a:cs typeface="Nunito"/>
                <a:sym typeface="Nunito"/>
              </a:rPr>
              <a:t>X</a:t>
            </a:r>
            <a:endParaRPr b="1" sz="6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5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trend line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would have been the correct way to address a need to show linear fit.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3" name="Google Shape;4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6" name="Google Shape;43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799" y="2645550"/>
            <a:ext cx="3648400" cy="249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52"/>
          <p:cNvCxnSpPr/>
          <p:nvPr/>
        </p:nvCxnSpPr>
        <p:spPr>
          <a:xfrm flipH="1" rot="10800000">
            <a:off x="3283925" y="2969021"/>
            <a:ext cx="3042900" cy="18213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is a line plot appropriate?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4" name="Google Shape;4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is a line plot appropriate?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we already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know for certain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there is a continuous relationship between data points along a feature. For example, timestamps. We know for certain there are continuous times in between each time stamped point.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" name="Google Shape;4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the following data set: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5" name="Google Shape;46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613" y="2640825"/>
            <a:ext cx="2796775" cy="2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the following data set: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5" name="Google Shape;47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613" y="2640825"/>
            <a:ext cx="2796775" cy="23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/>
          <p:nvPr/>
        </p:nvSpPr>
        <p:spPr>
          <a:xfrm>
            <a:off x="4160025" y="3047888"/>
            <a:ext cx="201000" cy="158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E7CC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flights occurred between years!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3" name="Google Shape;4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6" name="Google Shape;48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363" y="2083175"/>
            <a:ext cx="4481274" cy="30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line indicates that continuous knowledge.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3" name="Google Shape;4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6" name="Google Shape;49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366" y="2128314"/>
            <a:ext cx="4481274" cy="301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5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 plots also make it easy to stack features: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3" name="Google Shape;5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6" name="Google Shape;50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6212" y="2128325"/>
            <a:ext cx="5211563" cy="30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3" name="Google Shape;5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discussions on measurements of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dispersion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data. Distribution plots allow us to visualize the dispersion of data across a feature or variable. One of the most common ways to do this is through a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Methods for Displaying Information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6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revisit our “tips” data set: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1" name="Google Shape;53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6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distribution of Total Bill amounts?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1" name="Google Shape;5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4" name="Google Shape;54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6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distribution of Total Bill amounts?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answer this through some statistical metrics: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 Total Bill is $18.79 with a standard deviation is $8.9 with a min value of </a:t>
            </a: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$3.07 and max value of $50.81.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1" name="Google Shape;5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distribution of Total Bill amounts?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answer this through some statistical metrics: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Mean Total Bill is $18.79 with a standard deviation is $8.9 with a min value of $3.07 and max value of $50.81.</a:t>
            </a:r>
            <a:endParaRPr i="1" sz="28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histogram will count the number of occurrences within a range and then create a bar of the height of the count of the occurrences within the range.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how the x-axis feature is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this must be the case for a histogram!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9" name="Google Shape;56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6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8" name="Google Shape;5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1" name="Google Shape;58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187" y="1520000"/>
            <a:ext cx="5373623" cy="36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8" name="Google Shape;5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1" name="Google Shape;59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185" y="1519988"/>
            <a:ext cx="5373626" cy="362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6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8" name="Google Shape;59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1" name="Google Shape;60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185" y="1519988"/>
            <a:ext cx="5373626" cy="3623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69"/>
          <p:cNvCxnSpPr/>
          <p:nvPr/>
        </p:nvCxnSpPr>
        <p:spPr>
          <a:xfrm rot="10800000">
            <a:off x="2459325" y="1766375"/>
            <a:ext cx="951600" cy="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3" name="Google Shape;603;p69"/>
          <p:cNvSpPr/>
          <p:nvPr/>
        </p:nvSpPr>
        <p:spPr>
          <a:xfrm>
            <a:off x="3426150" y="1766375"/>
            <a:ext cx="391500" cy="2862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more types of plots to display distribution, such as box-and-whisker plots and KDE (Kernel Density Estimation) plots, but by far the most common you will encounter is the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histogram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0" name="Google Shape;6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7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9" name="Google Shape;6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a key aspect of data science!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be able to convey information to others, especially people who may not have the full technical knowledge or understanding to view the raw data or statistical analysis.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72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 simply display some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metric per category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For example, a mean value per category or a count per category. There are many variations of these types of plots, but one of the most common is the simple bar plot.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8" name="Google Shape;62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2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73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careful not to confuse the bar plot for a histogram! While they may appear similar, carefully look at the x-axis feature. For a bar chart, the feature is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while for a histogram it is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7" name="Google Shape;6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73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74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4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9" name="Google Shape;64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75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6" name="Google Shape;65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5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9" name="Google Shape;659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6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expenditure per day?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6" name="Google Shape;6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6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9" name="Google Shape;66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138" y="2137399"/>
            <a:ext cx="6101725" cy="27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77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expenditure per day?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6" name="Google Shape;67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7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9" name="Google Shape;67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600" y="2121975"/>
            <a:ext cx="4562800" cy="30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78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Plots</a:t>
            </a:r>
            <a:endParaRPr b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expenditure per day?</a:t>
            </a:r>
            <a:endParaRPr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8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9" name="Google Shape;689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602" y="2121947"/>
            <a:ext cx="4562800" cy="302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7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there are a lot more types of visualizations than the ones shown here on our quick “tour”, but you should always keep in mind first: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“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information I want to share or story I am trying to tell? How does this visualization help in conveying that information to others?”</a:t>
            </a:r>
            <a:endParaRPr b="1" i="1"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6" name="Google Shape;6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learning about data visualization, you should always keep in mind: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i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information I want to share or story I am trying to tell? How does this visualization help in conveying that information to others?”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325" y="2877175"/>
            <a:ext cx="3591351" cy="24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 is especially crucial in organizations because often </a:t>
            </a:r>
            <a:r>
              <a:rPr b="1"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decisions</a:t>
            </a: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made based on a final visualization or interpretation of the data.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</a:t>
            </a:r>
            <a:endParaRPr b="1" sz="282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874000"/>
            <a:ext cx="8520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the purpose of data science at an enterprise level is to use it to make key decisions and improve products or services!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49" y="4718549"/>
            <a:ext cx="391524" cy="39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4500" y="4718300"/>
            <a:ext cx="391526" cy="392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402025" y="4730250"/>
            <a:ext cx="3915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3682" y="2471825"/>
            <a:ext cx="3796625" cy="23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