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Lst>
  <p:sldSz cy="5143500" cx="9144000"/>
  <p:notesSz cx="6858000" cy="9144000"/>
  <p:embeddedFontLst>
    <p:embeddedFont>
      <p:font typeface="Nunito"/>
      <p:regular r:id="rId66"/>
      <p:bold r:id="rId67"/>
      <p:italic r:id="rId68"/>
      <p:boldItalic r:id="rId69"/>
    </p:embeddedFont>
    <p:embeddedFont>
      <p:font typeface="Montserrat"/>
      <p:regular r:id="rId70"/>
      <p:bold r:id="rId71"/>
      <p:italic r:id="rId72"/>
      <p:boldItalic r:id="rId73"/>
    </p:embeddedFont>
    <p:embeddedFont>
      <p:font typeface="Comfortaa"/>
      <p:regular r:id="rId74"/>
      <p:bold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Montserrat-boldItalic.fntdata"/><Relationship Id="rId72" Type="http://schemas.openxmlformats.org/officeDocument/2006/relationships/font" Target="fonts/Montserrat-italic.fntdata"/><Relationship Id="rId31" Type="http://schemas.openxmlformats.org/officeDocument/2006/relationships/slide" Target="slides/slide26.xml"/><Relationship Id="rId75" Type="http://schemas.openxmlformats.org/officeDocument/2006/relationships/font" Target="fonts/Comfortaa-bold.fntdata"/><Relationship Id="rId30" Type="http://schemas.openxmlformats.org/officeDocument/2006/relationships/slide" Target="slides/slide25.xml"/><Relationship Id="rId74" Type="http://schemas.openxmlformats.org/officeDocument/2006/relationships/font" Target="fonts/Comfortaa-regular.fntdata"/><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Montserrat-bold.fntdata"/><Relationship Id="rId70" Type="http://schemas.openxmlformats.org/officeDocument/2006/relationships/font" Target="fonts/Montserrat-regular.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Nunito-regular.fntdata"/><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Nunito-italic.fntdata"/><Relationship Id="rId23" Type="http://schemas.openxmlformats.org/officeDocument/2006/relationships/slide" Target="slides/slide18.xml"/><Relationship Id="rId67" Type="http://schemas.openxmlformats.org/officeDocument/2006/relationships/font" Target="fonts/Nunito-bold.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Nunito-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132e20e9bf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132e20e9bf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345fc44e8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345fc44e8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345fc44e8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345fc44e8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345fc44e8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345fc44e8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345fc44e8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345fc44e8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45fc44e8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45fc44e8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2e20e9bf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2e20e9bf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32e20e9bf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32e20e9bf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2e20e9bf7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32e20e9bf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2e20e9bf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32e20e9bf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32e20e9bf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32e20e9bf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32e20e9bf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32e20e9bf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32e20e9bf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32e20e9bf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32e20e9bf7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32e20e9bf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32e20e9bf7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32e20e9bf7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32e20e9bf7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32e20e9bf7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32e20e9bf7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32e20e9bf7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32e20e9bf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32e20e9bf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32e20e9bf7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32e20e9bf7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32e20e9bf7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32e20e9bf7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32e20e9bf7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32e20e9bf7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32e20e9bf7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32e20e9bf7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32e20e9bf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32e20e9bf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32e20e9bf7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32e20e9bf7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32e20e9bf7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32e20e9bf7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32e20e9bf7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32e20e9bf7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32e20e9bf7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32e20e9bf7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32e20e9bf7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32e20e9bf7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32e20e9bf7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32e20e9bf7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32e20e9bf7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32e20e9bf7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32e20e9bf7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32e20e9bf7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32e20e9bf7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32e20e9bf7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32e20e9bf7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32e20e9bf7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32e20e9bf7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32e20e9bf7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32e20e9bf7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32e20e9bf7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32e20e9bf7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32e20e9bf7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32e20e9bf7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32e20e9bf7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32e20e9bf7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32e20e9bf7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32e20e9bf7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32e20e9bf7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32e20e9bf7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32e20e9bf7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32e20e9bf7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32e20e9bf7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32e20e9bf7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32e20e9bf7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32e20e9bf7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32e20e9bf7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32e20e9bf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32e20e9bf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32e20e9bf7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32e20e9bf7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32e20e9bf7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32e20e9bf7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32e20e9bf7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32e20e9bf7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32e20e9bf7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32e20e9bf7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32e20e9bf7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32e20e9bf7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32e20e9bf7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32e20e9bf7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32e20e9bf7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32e20e9bf7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32e20e9bf7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32e20e9bf7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32e20e9bf7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32e20e9bf7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32e20e9bf7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132e20e9bf7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32e20e9b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32e20e9b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32e20e9bf7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32e20e9bf7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32e20e9bf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32e20e9bf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32e20e9bf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32e20e9bf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345fc44e8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345fc44e8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0" name="Google Shape;50;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0" name="Google Shape;20;p4"/>
          <p:cNvPicPr preferRelativeResize="0"/>
          <p:nvPr/>
        </p:nvPicPr>
        <p:blipFill>
          <a:blip r:embed="rId2">
            <a:alphaModFix/>
          </a:blip>
          <a:stretch>
            <a:fillRect/>
          </a:stretch>
        </p:blipFill>
        <p:spPr>
          <a:xfrm>
            <a:off x="8074500" y="4718300"/>
            <a:ext cx="391526" cy="392048"/>
          </a:xfrm>
          <a:prstGeom prst="rect">
            <a:avLst/>
          </a:prstGeom>
          <a:noFill/>
          <a:ln>
            <a:noFill/>
          </a:ln>
        </p:spPr>
      </p:pic>
      <p:sp>
        <p:nvSpPr>
          <p:cNvPr id="21" name="Google Shape;21;p4"/>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Comfortaa"/>
                <a:ea typeface="Comfortaa"/>
                <a:cs typeface="Comfortaa"/>
                <a:sym typeface="Comfortaa"/>
              </a:rPr>
              <a:t>X</a:t>
            </a:r>
            <a:endParaRPr b="1" sz="1100">
              <a:latin typeface="Comfortaa"/>
              <a:ea typeface="Comfortaa"/>
              <a:cs typeface="Comfortaa"/>
              <a:sym typeface="Comfortaa"/>
            </a:endParaRPr>
          </a:p>
        </p:txBody>
      </p:sp>
      <p:pic>
        <p:nvPicPr>
          <p:cNvPr id="22" name="Google Shape;22;p4"/>
          <p:cNvPicPr preferRelativeResize="0"/>
          <p:nvPr/>
        </p:nvPicPr>
        <p:blipFill>
          <a:blip r:embed="rId3">
            <a:alphaModFix/>
          </a:blip>
          <a:stretch>
            <a:fillRect/>
          </a:stretch>
        </p:blipFill>
        <p:spPr>
          <a:xfrm>
            <a:off x="8725049" y="4718549"/>
            <a:ext cx="391524" cy="39152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1" name="Google Shape;41;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3" name="Google Shape;43;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6" name="Google Shape;46;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6.pn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3.jpg"/><Relationship Id="rId5"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Combinatorics</a:t>
            </a:r>
            <a:endParaRPr b="1" sz="2820">
              <a:solidFill>
                <a:srgbClr val="666666"/>
              </a:solidFill>
              <a:latin typeface="Montserrat"/>
              <a:ea typeface="Montserrat"/>
              <a:cs typeface="Montserrat"/>
              <a:sym typeface="Montserrat"/>
            </a:endParaRPr>
          </a:p>
        </p:txBody>
      </p:sp>
      <p:sp>
        <p:nvSpPr>
          <p:cNvPr id="117" name="Google Shape;117;p22"/>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We can use combinatorics to address real business questions:</a:t>
            </a:r>
            <a:endParaRPr b="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i="1" lang="en" sz="2800">
                <a:solidFill>
                  <a:srgbClr val="434343"/>
                </a:solidFill>
                <a:latin typeface="Montserrat"/>
                <a:ea typeface="Montserrat"/>
                <a:cs typeface="Montserrat"/>
                <a:sym typeface="Montserrat"/>
              </a:rPr>
              <a:t>For a subscription box company, how many possible combinations of products are there that can be delivered to a customer?</a:t>
            </a:r>
            <a:endParaRPr i="1" sz="2800">
              <a:solidFill>
                <a:srgbClr val="434343"/>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Combinatorics</a:t>
            </a:r>
            <a:endParaRPr b="1" sz="2820">
              <a:solidFill>
                <a:srgbClr val="666666"/>
              </a:solidFill>
              <a:latin typeface="Montserrat"/>
              <a:ea typeface="Montserrat"/>
              <a:cs typeface="Montserrat"/>
              <a:sym typeface="Montserrat"/>
            </a:endParaRPr>
          </a:p>
        </p:txBody>
      </p:sp>
      <p:sp>
        <p:nvSpPr>
          <p:cNvPr id="123" name="Google Shape;123;p23"/>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We can use combinatorics to address real business questions:</a:t>
            </a:r>
            <a:endParaRPr b="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i="1" lang="en" sz="2800">
                <a:solidFill>
                  <a:srgbClr val="434343"/>
                </a:solidFill>
                <a:latin typeface="Montserrat"/>
                <a:ea typeface="Montserrat"/>
                <a:cs typeface="Montserrat"/>
                <a:sym typeface="Montserrat"/>
              </a:rPr>
              <a:t>For a feedback survey, how many different feedback scores are possible for a given number of questions with each reporting 1-5 star ratings?</a:t>
            </a:r>
            <a:endParaRPr i="1" sz="2800">
              <a:solidFill>
                <a:srgbClr val="434343"/>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Combinatorics</a:t>
            </a:r>
            <a:endParaRPr b="1" sz="2820">
              <a:solidFill>
                <a:srgbClr val="666666"/>
              </a:solidFill>
              <a:latin typeface="Montserrat"/>
              <a:ea typeface="Montserrat"/>
              <a:cs typeface="Montserrat"/>
              <a:sym typeface="Montserrat"/>
            </a:endParaRPr>
          </a:p>
        </p:txBody>
      </p:sp>
      <p:sp>
        <p:nvSpPr>
          <p:cNvPr id="129" name="Google Shape;129;p24"/>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We can use combinatorics to address real business questions:</a:t>
            </a:r>
            <a:endParaRPr b="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i="1" lang="en" sz="2800">
                <a:solidFill>
                  <a:srgbClr val="434343"/>
                </a:solidFill>
                <a:latin typeface="Montserrat"/>
                <a:ea typeface="Montserrat"/>
                <a:cs typeface="Montserrat"/>
                <a:sym typeface="Montserrat"/>
              </a:rPr>
              <a:t>For an online marketplace, how many combinations of products are possible within a customer’s budget?</a:t>
            </a:r>
            <a:endParaRPr i="1" sz="2800">
              <a:solidFill>
                <a:srgbClr val="434343"/>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Combinatorics</a:t>
            </a:r>
            <a:endParaRPr b="1" sz="2820">
              <a:solidFill>
                <a:srgbClr val="666666"/>
              </a:solidFill>
              <a:latin typeface="Montserrat"/>
              <a:ea typeface="Montserrat"/>
              <a:cs typeface="Montserrat"/>
              <a:sym typeface="Montserrat"/>
            </a:endParaRPr>
          </a:p>
        </p:txBody>
      </p:sp>
      <p:sp>
        <p:nvSpPr>
          <p:cNvPr id="135" name="Google Shape;135;p25"/>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We can use combinatorics to address real business questions:</a:t>
            </a:r>
            <a:endParaRPr b="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i="1" lang="en" sz="2800">
                <a:solidFill>
                  <a:srgbClr val="434343"/>
                </a:solidFill>
                <a:latin typeface="Montserrat"/>
                <a:ea typeface="Montserrat"/>
                <a:cs typeface="Montserrat"/>
                <a:sym typeface="Montserrat"/>
              </a:rPr>
              <a:t>For an food delivery business, how many different possible order combinations can be created given a certain subset of possible food items?</a:t>
            </a:r>
            <a:endParaRPr i="1" sz="2800">
              <a:solidFill>
                <a:srgbClr val="434343"/>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Combinatorics</a:t>
            </a:r>
            <a:endParaRPr b="1" sz="2820">
              <a:solidFill>
                <a:srgbClr val="666666"/>
              </a:solidFill>
              <a:latin typeface="Montserrat"/>
              <a:ea typeface="Montserrat"/>
              <a:cs typeface="Montserrat"/>
              <a:sym typeface="Montserrat"/>
            </a:endParaRPr>
          </a:p>
        </p:txBody>
      </p:sp>
      <p:sp>
        <p:nvSpPr>
          <p:cNvPr id="141" name="Google Shape;141;p26"/>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We can use combinatorics to address real business questions:</a:t>
            </a:r>
            <a:endParaRPr b="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i="1" lang="en" sz="2800">
                <a:solidFill>
                  <a:srgbClr val="434343"/>
                </a:solidFill>
                <a:latin typeface="Montserrat"/>
                <a:ea typeface="Montserrat"/>
                <a:cs typeface="Montserrat"/>
                <a:sym typeface="Montserrat"/>
              </a:rPr>
              <a:t>Using the power of factorials, permutations, and combinations we can directly find answers to these questions!</a:t>
            </a:r>
            <a:endParaRPr i="1" sz="2800">
              <a:solidFill>
                <a:srgbClr val="434343"/>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Combinatorics</a:t>
            </a:r>
            <a:endParaRPr b="1" sz="2820">
              <a:solidFill>
                <a:srgbClr val="666666"/>
              </a:solidFill>
              <a:latin typeface="Montserrat"/>
              <a:ea typeface="Montserrat"/>
              <a:cs typeface="Montserrat"/>
              <a:sym typeface="Montserrat"/>
            </a:endParaRPr>
          </a:p>
        </p:txBody>
      </p:sp>
      <p:sp>
        <p:nvSpPr>
          <p:cNvPr id="147" name="Google Shape;147;p27"/>
          <p:cNvSpPr txBox="1"/>
          <p:nvPr>
            <p:ph idx="1" type="body"/>
          </p:nvPr>
        </p:nvSpPr>
        <p:spPr>
          <a:xfrm>
            <a:off x="311700" y="874000"/>
            <a:ext cx="8520600" cy="3694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solidFill>
                  <a:srgbClr val="434343"/>
                </a:solidFill>
                <a:latin typeface="Montserrat"/>
                <a:ea typeface="Montserrat"/>
                <a:cs typeface="Montserrat"/>
                <a:sym typeface="Montserrat"/>
              </a:rPr>
              <a:t>In this section of the course, we’ll be exploring three key ideas in combinatorics that can have direct applications to business scenarios:</a:t>
            </a:r>
            <a:endParaRPr sz="2800">
              <a:solidFill>
                <a:srgbClr val="434343"/>
              </a:solidFill>
              <a:latin typeface="Montserrat"/>
              <a:ea typeface="Montserrat"/>
              <a:cs typeface="Montserrat"/>
              <a:sym typeface="Montserrat"/>
            </a:endParaRPr>
          </a:p>
          <a:p>
            <a:pPr indent="-406400" lvl="0" marL="914400" rtl="0" algn="l">
              <a:spcBef>
                <a:spcPts val="120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Factorials</a:t>
            </a:r>
            <a:endParaRPr sz="2800">
              <a:solidFill>
                <a:srgbClr val="434343"/>
              </a:solidFill>
              <a:latin typeface="Montserrat"/>
              <a:ea typeface="Montserrat"/>
              <a:cs typeface="Montserrat"/>
              <a:sym typeface="Montserrat"/>
            </a:endParaRPr>
          </a:p>
          <a:p>
            <a:pPr indent="-406400" lvl="0"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Permutations</a:t>
            </a:r>
            <a:endParaRPr sz="2800">
              <a:solidFill>
                <a:srgbClr val="434343"/>
              </a:solidFill>
              <a:latin typeface="Montserrat"/>
              <a:ea typeface="Montserrat"/>
              <a:cs typeface="Montserrat"/>
              <a:sym typeface="Montserrat"/>
            </a:endParaRPr>
          </a:p>
          <a:p>
            <a:pPr indent="-406400" lvl="0"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Combinations</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t/>
            </a:r>
            <a:endParaRPr sz="2800">
              <a:solidFill>
                <a:srgbClr val="434343"/>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Combinatorics</a:t>
            </a:r>
            <a:endParaRPr b="1" sz="2820">
              <a:solidFill>
                <a:srgbClr val="666666"/>
              </a:solidFill>
              <a:latin typeface="Montserrat"/>
              <a:ea typeface="Montserrat"/>
              <a:cs typeface="Montserrat"/>
              <a:sym typeface="Montserrat"/>
            </a:endParaRPr>
          </a:p>
        </p:txBody>
      </p:sp>
      <p:sp>
        <p:nvSpPr>
          <p:cNvPr id="153" name="Google Shape;153;p28"/>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solidFill>
                  <a:srgbClr val="434343"/>
                </a:solidFill>
                <a:latin typeface="Montserrat"/>
                <a:ea typeface="Montserrat"/>
                <a:cs typeface="Montserrat"/>
                <a:sym typeface="Montserrat"/>
              </a:rPr>
              <a:t>Let’s quickly explore these three concepts before diving deeper into the details and getting some practice with them!</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t/>
            </a:r>
            <a:endParaRPr sz="2800">
              <a:solidFill>
                <a:srgbClr val="434343"/>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Combinatorics</a:t>
            </a:r>
            <a:endParaRPr b="1" sz="2820">
              <a:solidFill>
                <a:srgbClr val="666666"/>
              </a:solidFill>
              <a:latin typeface="Montserrat"/>
              <a:ea typeface="Montserrat"/>
              <a:cs typeface="Montserrat"/>
              <a:sym typeface="Montserrat"/>
            </a:endParaRPr>
          </a:p>
        </p:txBody>
      </p:sp>
      <p:sp>
        <p:nvSpPr>
          <p:cNvPr id="159" name="Google Shape;159;p29"/>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Factorial:</a:t>
            </a:r>
            <a:endParaRPr b="1"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b="1" lang="en" sz="2800">
                <a:solidFill>
                  <a:srgbClr val="434343"/>
                </a:solidFill>
                <a:latin typeface="Montserrat"/>
                <a:ea typeface="Montserrat"/>
                <a:cs typeface="Montserrat"/>
                <a:sym typeface="Montserrat"/>
              </a:rPr>
              <a:t>	</a:t>
            </a:r>
            <a:r>
              <a:rPr lang="en" sz="2800">
                <a:solidFill>
                  <a:srgbClr val="434343"/>
                </a:solidFill>
                <a:latin typeface="Montserrat"/>
                <a:ea typeface="Montserrat"/>
                <a:cs typeface="Montserrat"/>
                <a:sym typeface="Montserrat"/>
              </a:rPr>
              <a:t>In mathematics, the factorial is an operation on a non-negative integer </a:t>
            </a:r>
            <a:r>
              <a:rPr b="1" lang="en" sz="2800">
                <a:solidFill>
                  <a:srgbClr val="434343"/>
                </a:solidFill>
                <a:latin typeface="Montserrat"/>
                <a:ea typeface="Montserrat"/>
                <a:cs typeface="Montserrat"/>
                <a:sym typeface="Montserrat"/>
              </a:rPr>
              <a:t>n</a:t>
            </a:r>
            <a:r>
              <a:rPr lang="en" sz="2800">
                <a:solidFill>
                  <a:srgbClr val="434343"/>
                </a:solidFill>
                <a:latin typeface="Montserrat"/>
                <a:ea typeface="Montserrat"/>
                <a:cs typeface="Montserrat"/>
                <a:sym typeface="Montserrat"/>
              </a:rPr>
              <a:t> (denoted by </a:t>
            </a:r>
            <a:r>
              <a:rPr b="1" lang="en" sz="2800">
                <a:solidFill>
                  <a:srgbClr val="434343"/>
                </a:solidFill>
                <a:latin typeface="Montserrat"/>
                <a:ea typeface="Montserrat"/>
                <a:cs typeface="Montserrat"/>
                <a:sym typeface="Montserrat"/>
              </a:rPr>
              <a:t>n!</a:t>
            </a:r>
            <a:r>
              <a:rPr lang="en" sz="2800">
                <a:solidFill>
                  <a:srgbClr val="434343"/>
                </a:solidFill>
                <a:latin typeface="Montserrat"/>
                <a:ea typeface="Montserrat"/>
                <a:cs typeface="Montserrat"/>
                <a:sym typeface="Montserrat"/>
              </a:rPr>
              <a:t>) that is equal to the product of all </a:t>
            </a:r>
            <a:r>
              <a:rPr lang="en" sz="2800">
                <a:solidFill>
                  <a:srgbClr val="434343"/>
                </a:solidFill>
                <a:latin typeface="Montserrat"/>
                <a:ea typeface="Montserrat"/>
                <a:cs typeface="Montserrat"/>
                <a:sym typeface="Montserrat"/>
              </a:rPr>
              <a:t>positive</a:t>
            </a:r>
            <a:r>
              <a:rPr lang="en" sz="2800">
                <a:solidFill>
                  <a:srgbClr val="434343"/>
                </a:solidFill>
                <a:latin typeface="Montserrat"/>
                <a:ea typeface="Montserrat"/>
                <a:cs typeface="Montserrat"/>
                <a:sym typeface="Montserrat"/>
              </a:rPr>
              <a:t> integers less than or equal to </a:t>
            </a:r>
            <a:r>
              <a:rPr b="1" lang="en" sz="2800">
                <a:solidFill>
                  <a:srgbClr val="434343"/>
                </a:solidFill>
                <a:latin typeface="Montserrat"/>
                <a:ea typeface="Montserrat"/>
                <a:cs typeface="Montserrat"/>
                <a:sym typeface="Montserrat"/>
              </a:rPr>
              <a:t>n</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t/>
            </a:r>
            <a:endParaRPr sz="2800">
              <a:solidFill>
                <a:srgbClr val="434343"/>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Combinatorics</a:t>
            </a:r>
            <a:endParaRPr b="1" sz="2820">
              <a:solidFill>
                <a:srgbClr val="666666"/>
              </a:solidFill>
              <a:latin typeface="Montserrat"/>
              <a:ea typeface="Montserrat"/>
              <a:cs typeface="Montserrat"/>
              <a:sym typeface="Montserrat"/>
            </a:endParaRPr>
          </a:p>
        </p:txBody>
      </p:sp>
      <p:sp>
        <p:nvSpPr>
          <p:cNvPr id="165" name="Google Shape;165;p30"/>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Factorial: </a:t>
            </a:r>
            <a:r>
              <a:rPr lang="en" sz="2800">
                <a:solidFill>
                  <a:srgbClr val="434343"/>
                </a:solidFill>
                <a:latin typeface="Montserrat"/>
                <a:ea typeface="Montserrat"/>
                <a:cs typeface="Montserrat"/>
                <a:sym typeface="Montserrat"/>
              </a:rPr>
              <a:t>P</a:t>
            </a:r>
            <a:r>
              <a:rPr lang="en" sz="2800">
                <a:solidFill>
                  <a:srgbClr val="434343"/>
                </a:solidFill>
                <a:latin typeface="Montserrat"/>
                <a:ea typeface="Montserrat"/>
                <a:cs typeface="Montserrat"/>
                <a:sym typeface="Montserrat"/>
              </a:rPr>
              <a:t>roduct of all positive integers less than or equal to </a:t>
            </a:r>
            <a:r>
              <a:rPr b="1" lang="en" sz="2800">
                <a:solidFill>
                  <a:srgbClr val="434343"/>
                </a:solidFill>
                <a:latin typeface="Montserrat"/>
                <a:ea typeface="Montserrat"/>
                <a:cs typeface="Montserrat"/>
                <a:sym typeface="Montserrat"/>
              </a:rPr>
              <a:t>n</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a:p>
            <a:pPr indent="0" lvl="0" marL="0" rtl="0" algn="l">
              <a:spcBef>
                <a:spcPts val="1200"/>
              </a:spcBef>
              <a:spcAft>
                <a:spcPts val="0"/>
              </a:spcAft>
              <a:buNone/>
            </a:pPr>
            <a:r>
              <a:t/>
            </a:r>
            <a:endParaRPr sz="2800">
              <a:solidFill>
                <a:srgbClr val="434343"/>
              </a:solidFill>
              <a:latin typeface="Montserrat"/>
              <a:ea typeface="Montserrat"/>
              <a:cs typeface="Montserrat"/>
              <a:sym typeface="Montserrat"/>
            </a:endParaRPr>
          </a:p>
          <a:p>
            <a:pPr indent="0" lvl="0" marL="0" rtl="0" algn="l">
              <a:spcBef>
                <a:spcPts val="1200"/>
              </a:spcBef>
              <a:spcAft>
                <a:spcPts val="0"/>
              </a:spcAft>
              <a:buNone/>
            </a:pPr>
            <a:r>
              <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t/>
            </a:r>
            <a:endParaRPr sz="2800">
              <a:solidFill>
                <a:srgbClr val="434343"/>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Combinatorics</a:t>
            </a:r>
            <a:endParaRPr b="1" sz="2820">
              <a:solidFill>
                <a:srgbClr val="666666"/>
              </a:solidFill>
              <a:latin typeface="Montserrat"/>
              <a:ea typeface="Montserrat"/>
              <a:cs typeface="Montserrat"/>
              <a:sym typeface="Montserrat"/>
            </a:endParaRPr>
          </a:p>
        </p:txBody>
      </p:sp>
      <p:sp>
        <p:nvSpPr>
          <p:cNvPr id="171" name="Google Shape;171;p31"/>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Factorial: </a:t>
            </a:r>
            <a:r>
              <a:rPr lang="en" sz="2800">
                <a:solidFill>
                  <a:srgbClr val="434343"/>
                </a:solidFill>
                <a:latin typeface="Montserrat"/>
                <a:ea typeface="Montserrat"/>
                <a:cs typeface="Montserrat"/>
                <a:sym typeface="Montserrat"/>
              </a:rPr>
              <a:t>Product of all positive integers less than or equal to </a:t>
            </a:r>
            <a:r>
              <a:rPr b="1" lang="en" sz="2800">
                <a:solidFill>
                  <a:srgbClr val="434343"/>
                </a:solidFill>
                <a:latin typeface="Montserrat"/>
                <a:ea typeface="Montserrat"/>
                <a:cs typeface="Montserrat"/>
                <a:sym typeface="Montserrat"/>
              </a:rPr>
              <a:t>n</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a:p>
            <a:pPr indent="0" lvl="0" marL="0" rtl="0" algn="l">
              <a:spcBef>
                <a:spcPts val="1200"/>
              </a:spcBef>
              <a:spcAft>
                <a:spcPts val="0"/>
              </a:spcAft>
              <a:buNone/>
            </a:pPr>
            <a:r>
              <a:t/>
            </a:r>
            <a:endParaRPr sz="2800">
              <a:solidFill>
                <a:srgbClr val="434343"/>
              </a:solidFill>
              <a:latin typeface="Montserrat"/>
              <a:ea typeface="Montserrat"/>
              <a:cs typeface="Montserrat"/>
              <a:sym typeface="Montserrat"/>
            </a:endParaRPr>
          </a:p>
          <a:p>
            <a:pPr indent="0" lvl="0" marL="0" rtl="0" algn="l">
              <a:spcBef>
                <a:spcPts val="1200"/>
              </a:spcBef>
              <a:spcAft>
                <a:spcPts val="0"/>
              </a:spcAft>
              <a:buNone/>
            </a:pPr>
            <a:r>
              <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t/>
            </a:r>
            <a:endParaRPr sz="2800">
              <a:solidFill>
                <a:srgbClr val="434343"/>
              </a:solidFill>
              <a:latin typeface="Montserrat"/>
              <a:ea typeface="Montserrat"/>
              <a:cs typeface="Montserrat"/>
              <a:sym typeface="Montserrat"/>
            </a:endParaRPr>
          </a:p>
        </p:txBody>
      </p:sp>
      <p:pic>
        <p:nvPicPr>
          <p:cNvPr id="172" name="Google Shape;172;p31"/>
          <p:cNvPicPr preferRelativeResize="0"/>
          <p:nvPr/>
        </p:nvPicPr>
        <p:blipFill rotWithShape="1">
          <a:blip r:embed="rId3">
            <a:alphaModFix/>
          </a:blip>
          <a:srcRect b="0" l="0" r="94186" t="0"/>
          <a:stretch/>
        </p:blipFill>
        <p:spPr>
          <a:xfrm>
            <a:off x="554862" y="2140950"/>
            <a:ext cx="483126" cy="668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1100950" y="590748"/>
            <a:ext cx="6942075" cy="1161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Combinatorics</a:t>
            </a:r>
            <a:endParaRPr b="1" sz="2820">
              <a:solidFill>
                <a:srgbClr val="666666"/>
              </a:solidFill>
              <a:latin typeface="Montserrat"/>
              <a:ea typeface="Montserrat"/>
              <a:cs typeface="Montserrat"/>
              <a:sym typeface="Montserrat"/>
            </a:endParaRPr>
          </a:p>
        </p:txBody>
      </p:sp>
      <p:sp>
        <p:nvSpPr>
          <p:cNvPr id="178" name="Google Shape;178;p32"/>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Factorial: </a:t>
            </a:r>
            <a:r>
              <a:rPr lang="en" sz="2800">
                <a:solidFill>
                  <a:srgbClr val="434343"/>
                </a:solidFill>
                <a:latin typeface="Montserrat"/>
                <a:ea typeface="Montserrat"/>
                <a:cs typeface="Montserrat"/>
                <a:sym typeface="Montserrat"/>
              </a:rPr>
              <a:t>Product of all positive integers less than or equal to </a:t>
            </a:r>
            <a:r>
              <a:rPr b="1" lang="en" sz="2800">
                <a:solidFill>
                  <a:srgbClr val="434343"/>
                </a:solidFill>
                <a:latin typeface="Montserrat"/>
                <a:ea typeface="Montserrat"/>
                <a:cs typeface="Montserrat"/>
                <a:sym typeface="Montserrat"/>
              </a:rPr>
              <a:t>n</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a:p>
            <a:pPr indent="0" lvl="0" marL="0" rtl="0" algn="l">
              <a:spcBef>
                <a:spcPts val="1200"/>
              </a:spcBef>
              <a:spcAft>
                <a:spcPts val="0"/>
              </a:spcAft>
              <a:buNone/>
            </a:pPr>
            <a:r>
              <a:t/>
            </a:r>
            <a:endParaRPr sz="2800">
              <a:solidFill>
                <a:srgbClr val="434343"/>
              </a:solidFill>
              <a:latin typeface="Montserrat"/>
              <a:ea typeface="Montserrat"/>
              <a:cs typeface="Montserrat"/>
              <a:sym typeface="Montserrat"/>
            </a:endParaRPr>
          </a:p>
          <a:p>
            <a:pPr indent="0" lvl="0" marL="0" rtl="0" algn="l">
              <a:spcBef>
                <a:spcPts val="1200"/>
              </a:spcBef>
              <a:spcAft>
                <a:spcPts val="0"/>
              </a:spcAft>
              <a:buNone/>
            </a:pPr>
            <a:r>
              <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t/>
            </a:r>
            <a:endParaRPr sz="2800">
              <a:solidFill>
                <a:srgbClr val="434343"/>
              </a:solidFill>
              <a:latin typeface="Montserrat"/>
              <a:ea typeface="Montserrat"/>
              <a:cs typeface="Montserrat"/>
              <a:sym typeface="Montserrat"/>
            </a:endParaRPr>
          </a:p>
        </p:txBody>
      </p:sp>
      <p:pic>
        <p:nvPicPr>
          <p:cNvPr id="179" name="Google Shape;179;p32"/>
          <p:cNvPicPr preferRelativeResize="0"/>
          <p:nvPr/>
        </p:nvPicPr>
        <p:blipFill rotWithShape="1">
          <a:blip r:embed="rId3">
            <a:alphaModFix/>
          </a:blip>
          <a:srcRect b="0" l="0" r="85861" t="0"/>
          <a:stretch/>
        </p:blipFill>
        <p:spPr>
          <a:xfrm>
            <a:off x="554834" y="2140950"/>
            <a:ext cx="1175098" cy="668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Combinatorics</a:t>
            </a:r>
            <a:endParaRPr b="1" sz="2820">
              <a:solidFill>
                <a:srgbClr val="666666"/>
              </a:solidFill>
              <a:latin typeface="Montserrat"/>
              <a:ea typeface="Montserrat"/>
              <a:cs typeface="Montserrat"/>
              <a:sym typeface="Montserrat"/>
            </a:endParaRPr>
          </a:p>
        </p:txBody>
      </p:sp>
      <p:sp>
        <p:nvSpPr>
          <p:cNvPr id="185" name="Google Shape;185;p33"/>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Factorial: </a:t>
            </a:r>
            <a:r>
              <a:rPr lang="en" sz="2800">
                <a:solidFill>
                  <a:srgbClr val="434343"/>
                </a:solidFill>
                <a:latin typeface="Montserrat"/>
                <a:ea typeface="Montserrat"/>
                <a:cs typeface="Montserrat"/>
                <a:sym typeface="Montserrat"/>
              </a:rPr>
              <a:t>Product of all positive integers less than or equal to </a:t>
            </a:r>
            <a:r>
              <a:rPr b="1" lang="en" sz="2800">
                <a:solidFill>
                  <a:srgbClr val="434343"/>
                </a:solidFill>
                <a:latin typeface="Montserrat"/>
                <a:ea typeface="Montserrat"/>
                <a:cs typeface="Montserrat"/>
                <a:sym typeface="Montserrat"/>
              </a:rPr>
              <a:t>n</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a:p>
            <a:pPr indent="0" lvl="0" marL="0" rtl="0" algn="l">
              <a:spcBef>
                <a:spcPts val="1200"/>
              </a:spcBef>
              <a:spcAft>
                <a:spcPts val="0"/>
              </a:spcAft>
              <a:buNone/>
            </a:pPr>
            <a:r>
              <a:t/>
            </a:r>
            <a:endParaRPr sz="2800">
              <a:solidFill>
                <a:srgbClr val="434343"/>
              </a:solidFill>
              <a:latin typeface="Montserrat"/>
              <a:ea typeface="Montserrat"/>
              <a:cs typeface="Montserrat"/>
              <a:sym typeface="Montserrat"/>
            </a:endParaRPr>
          </a:p>
          <a:p>
            <a:pPr indent="0" lvl="0" marL="0" rtl="0" algn="l">
              <a:spcBef>
                <a:spcPts val="1200"/>
              </a:spcBef>
              <a:spcAft>
                <a:spcPts val="0"/>
              </a:spcAft>
              <a:buNone/>
            </a:pPr>
            <a:r>
              <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t/>
            </a:r>
            <a:endParaRPr sz="2800">
              <a:solidFill>
                <a:srgbClr val="434343"/>
              </a:solidFill>
              <a:latin typeface="Montserrat"/>
              <a:ea typeface="Montserrat"/>
              <a:cs typeface="Montserrat"/>
              <a:sym typeface="Montserrat"/>
            </a:endParaRPr>
          </a:p>
        </p:txBody>
      </p:sp>
      <p:pic>
        <p:nvPicPr>
          <p:cNvPr id="186" name="Google Shape;186;p33"/>
          <p:cNvPicPr preferRelativeResize="0"/>
          <p:nvPr/>
        </p:nvPicPr>
        <p:blipFill rotWithShape="1">
          <a:blip r:embed="rId3">
            <a:alphaModFix/>
          </a:blip>
          <a:srcRect b="0" l="0" r="67648" t="0"/>
          <a:stretch/>
        </p:blipFill>
        <p:spPr>
          <a:xfrm>
            <a:off x="554814" y="2140950"/>
            <a:ext cx="2688825" cy="668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Combinatorics</a:t>
            </a:r>
            <a:endParaRPr b="1" sz="2820">
              <a:solidFill>
                <a:srgbClr val="666666"/>
              </a:solidFill>
              <a:latin typeface="Montserrat"/>
              <a:ea typeface="Montserrat"/>
              <a:cs typeface="Montserrat"/>
              <a:sym typeface="Montserrat"/>
            </a:endParaRPr>
          </a:p>
        </p:txBody>
      </p:sp>
      <p:sp>
        <p:nvSpPr>
          <p:cNvPr id="192" name="Google Shape;192;p34"/>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Factorial: </a:t>
            </a:r>
            <a:r>
              <a:rPr lang="en" sz="2800">
                <a:solidFill>
                  <a:srgbClr val="434343"/>
                </a:solidFill>
                <a:latin typeface="Montserrat"/>
                <a:ea typeface="Montserrat"/>
                <a:cs typeface="Montserrat"/>
                <a:sym typeface="Montserrat"/>
              </a:rPr>
              <a:t>Product of all positive integers less than or equal to </a:t>
            </a:r>
            <a:r>
              <a:rPr b="1" lang="en" sz="2800">
                <a:solidFill>
                  <a:srgbClr val="434343"/>
                </a:solidFill>
                <a:latin typeface="Montserrat"/>
                <a:ea typeface="Montserrat"/>
                <a:cs typeface="Montserrat"/>
                <a:sym typeface="Montserrat"/>
              </a:rPr>
              <a:t>n</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a:p>
            <a:pPr indent="0" lvl="0" marL="0" rtl="0" algn="l">
              <a:spcBef>
                <a:spcPts val="1200"/>
              </a:spcBef>
              <a:spcAft>
                <a:spcPts val="0"/>
              </a:spcAft>
              <a:buNone/>
            </a:pPr>
            <a:r>
              <a:t/>
            </a:r>
            <a:endParaRPr sz="2800">
              <a:solidFill>
                <a:srgbClr val="434343"/>
              </a:solidFill>
              <a:latin typeface="Montserrat"/>
              <a:ea typeface="Montserrat"/>
              <a:cs typeface="Montserrat"/>
              <a:sym typeface="Montserrat"/>
            </a:endParaRPr>
          </a:p>
          <a:p>
            <a:pPr indent="0" lvl="0" marL="0" rtl="0" algn="l">
              <a:spcBef>
                <a:spcPts val="1200"/>
              </a:spcBef>
              <a:spcAft>
                <a:spcPts val="0"/>
              </a:spcAft>
              <a:buNone/>
            </a:pPr>
            <a:r>
              <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t/>
            </a:r>
            <a:endParaRPr sz="2800">
              <a:solidFill>
                <a:srgbClr val="434343"/>
              </a:solidFill>
              <a:latin typeface="Montserrat"/>
              <a:ea typeface="Montserrat"/>
              <a:cs typeface="Montserrat"/>
              <a:sym typeface="Montserrat"/>
            </a:endParaRPr>
          </a:p>
        </p:txBody>
      </p:sp>
      <p:pic>
        <p:nvPicPr>
          <p:cNvPr id="193" name="Google Shape;193;p34"/>
          <p:cNvPicPr preferRelativeResize="0"/>
          <p:nvPr/>
        </p:nvPicPr>
        <p:blipFill rotWithShape="1">
          <a:blip r:embed="rId3">
            <a:alphaModFix/>
          </a:blip>
          <a:srcRect b="0" l="0" r="49882" t="0"/>
          <a:stretch/>
        </p:blipFill>
        <p:spPr>
          <a:xfrm>
            <a:off x="554831" y="2140950"/>
            <a:ext cx="4165448" cy="668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Combinatorics</a:t>
            </a:r>
            <a:endParaRPr b="1" sz="2820">
              <a:solidFill>
                <a:srgbClr val="666666"/>
              </a:solidFill>
              <a:latin typeface="Montserrat"/>
              <a:ea typeface="Montserrat"/>
              <a:cs typeface="Montserrat"/>
              <a:sym typeface="Montserrat"/>
            </a:endParaRPr>
          </a:p>
        </p:txBody>
      </p:sp>
      <p:sp>
        <p:nvSpPr>
          <p:cNvPr id="199" name="Google Shape;199;p35"/>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Factorial: </a:t>
            </a:r>
            <a:r>
              <a:rPr lang="en" sz="2800">
                <a:solidFill>
                  <a:srgbClr val="434343"/>
                </a:solidFill>
                <a:latin typeface="Montserrat"/>
                <a:ea typeface="Montserrat"/>
                <a:cs typeface="Montserrat"/>
                <a:sym typeface="Montserrat"/>
              </a:rPr>
              <a:t>Product of all positive integers less than or equal to </a:t>
            </a:r>
            <a:r>
              <a:rPr b="1" lang="en" sz="2800">
                <a:solidFill>
                  <a:srgbClr val="434343"/>
                </a:solidFill>
                <a:latin typeface="Montserrat"/>
                <a:ea typeface="Montserrat"/>
                <a:cs typeface="Montserrat"/>
                <a:sym typeface="Montserrat"/>
              </a:rPr>
              <a:t>n</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a:p>
            <a:pPr indent="0" lvl="0" marL="0" rtl="0" algn="l">
              <a:spcBef>
                <a:spcPts val="1200"/>
              </a:spcBef>
              <a:spcAft>
                <a:spcPts val="0"/>
              </a:spcAft>
              <a:buNone/>
            </a:pPr>
            <a:r>
              <a:t/>
            </a:r>
            <a:endParaRPr sz="2800">
              <a:solidFill>
                <a:srgbClr val="434343"/>
              </a:solidFill>
              <a:latin typeface="Montserrat"/>
              <a:ea typeface="Montserrat"/>
              <a:cs typeface="Montserrat"/>
              <a:sym typeface="Montserrat"/>
            </a:endParaRPr>
          </a:p>
          <a:p>
            <a:pPr indent="0" lvl="0" marL="0" rtl="0" algn="l">
              <a:spcBef>
                <a:spcPts val="1200"/>
              </a:spcBef>
              <a:spcAft>
                <a:spcPts val="0"/>
              </a:spcAft>
              <a:buNone/>
            </a:pPr>
            <a:r>
              <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t/>
            </a:r>
            <a:endParaRPr sz="2800">
              <a:solidFill>
                <a:srgbClr val="434343"/>
              </a:solidFill>
              <a:latin typeface="Montserrat"/>
              <a:ea typeface="Montserrat"/>
              <a:cs typeface="Montserrat"/>
              <a:sym typeface="Montserrat"/>
            </a:endParaRPr>
          </a:p>
        </p:txBody>
      </p:sp>
      <p:pic>
        <p:nvPicPr>
          <p:cNvPr id="200" name="Google Shape;200;p35"/>
          <p:cNvPicPr preferRelativeResize="0"/>
          <p:nvPr/>
        </p:nvPicPr>
        <p:blipFill rotWithShape="1">
          <a:blip r:embed="rId3">
            <a:alphaModFix/>
          </a:blip>
          <a:srcRect b="0" l="0" r="31299" t="0"/>
          <a:stretch/>
        </p:blipFill>
        <p:spPr>
          <a:xfrm>
            <a:off x="554823" y="2140950"/>
            <a:ext cx="5710052" cy="6688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6"/>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Combinatorics</a:t>
            </a:r>
            <a:endParaRPr b="1" sz="2820">
              <a:solidFill>
                <a:srgbClr val="666666"/>
              </a:solidFill>
              <a:latin typeface="Montserrat"/>
              <a:ea typeface="Montserrat"/>
              <a:cs typeface="Montserrat"/>
              <a:sym typeface="Montserrat"/>
            </a:endParaRPr>
          </a:p>
        </p:txBody>
      </p:sp>
      <p:sp>
        <p:nvSpPr>
          <p:cNvPr id="206" name="Google Shape;206;p36"/>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Factorial: </a:t>
            </a:r>
            <a:r>
              <a:rPr lang="en" sz="2800">
                <a:solidFill>
                  <a:srgbClr val="434343"/>
                </a:solidFill>
                <a:latin typeface="Montserrat"/>
                <a:ea typeface="Montserrat"/>
                <a:cs typeface="Montserrat"/>
                <a:sym typeface="Montserrat"/>
              </a:rPr>
              <a:t>Product of all positive integers less than or equal to </a:t>
            </a:r>
            <a:r>
              <a:rPr b="1" lang="en" sz="2800">
                <a:solidFill>
                  <a:srgbClr val="434343"/>
                </a:solidFill>
                <a:latin typeface="Montserrat"/>
                <a:ea typeface="Montserrat"/>
                <a:cs typeface="Montserrat"/>
                <a:sym typeface="Montserrat"/>
              </a:rPr>
              <a:t>n</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a:p>
            <a:pPr indent="0" lvl="0" marL="0" rtl="0" algn="l">
              <a:spcBef>
                <a:spcPts val="1200"/>
              </a:spcBef>
              <a:spcAft>
                <a:spcPts val="0"/>
              </a:spcAft>
              <a:buNone/>
            </a:pPr>
            <a:r>
              <a:t/>
            </a:r>
            <a:endParaRPr sz="2800">
              <a:solidFill>
                <a:srgbClr val="434343"/>
              </a:solidFill>
              <a:latin typeface="Montserrat"/>
              <a:ea typeface="Montserrat"/>
              <a:cs typeface="Montserrat"/>
              <a:sym typeface="Montserrat"/>
            </a:endParaRPr>
          </a:p>
          <a:p>
            <a:pPr indent="0" lvl="0" marL="0" rtl="0" algn="l">
              <a:spcBef>
                <a:spcPts val="1200"/>
              </a:spcBef>
              <a:spcAft>
                <a:spcPts val="0"/>
              </a:spcAft>
              <a:buNone/>
            </a:pPr>
            <a:r>
              <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t/>
            </a:r>
            <a:endParaRPr sz="2800">
              <a:solidFill>
                <a:srgbClr val="434343"/>
              </a:solidFill>
              <a:latin typeface="Montserrat"/>
              <a:ea typeface="Montserrat"/>
              <a:cs typeface="Montserrat"/>
              <a:sym typeface="Montserrat"/>
            </a:endParaRPr>
          </a:p>
        </p:txBody>
      </p:sp>
      <p:pic>
        <p:nvPicPr>
          <p:cNvPr id="207" name="Google Shape;207;p36"/>
          <p:cNvPicPr preferRelativeResize="0"/>
          <p:nvPr/>
        </p:nvPicPr>
        <p:blipFill rotWithShape="1">
          <a:blip r:embed="rId3">
            <a:alphaModFix/>
          </a:blip>
          <a:srcRect b="0" l="0" r="408" t="0"/>
          <a:stretch/>
        </p:blipFill>
        <p:spPr>
          <a:xfrm>
            <a:off x="554826" y="2140950"/>
            <a:ext cx="8277474" cy="668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7"/>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Combinatorics</a:t>
            </a:r>
            <a:endParaRPr b="1" sz="2820">
              <a:solidFill>
                <a:srgbClr val="666666"/>
              </a:solidFill>
              <a:latin typeface="Montserrat"/>
              <a:ea typeface="Montserrat"/>
              <a:cs typeface="Montserrat"/>
              <a:sym typeface="Montserrat"/>
            </a:endParaRPr>
          </a:p>
        </p:txBody>
      </p:sp>
      <p:sp>
        <p:nvSpPr>
          <p:cNvPr id="213" name="Google Shape;213;p37"/>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Factorial: </a:t>
            </a:r>
            <a:r>
              <a:rPr lang="en" sz="2800">
                <a:solidFill>
                  <a:srgbClr val="434343"/>
                </a:solidFill>
                <a:latin typeface="Montserrat"/>
                <a:ea typeface="Montserrat"/>
                <a:cs typeface="Montserrat"/>
                <a:sym typeface="Montserrat"/>
              </a:rPr>
              <a:t>Product of all positive integers less than or equal to </a:t>
            </a:r>
            <a:r>
              <a:rPr b="1" lang="en" sz="2800">
                <a:solidFill>
                  <a:srgbClr val="434343"/>
                </a:solidFill>
                <a:latin typeface="Montserrat"/>
                <a:ea typeface="Montserrat"/>
                <a:cs typeface="Montserrat"/>
                <a:sym typeface="Montserrat"/>
              </a:rPr>
              <a:t>n</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a:p>
            <a:pPr indent="0" lvl="0" marL="0" rtl="0" algn="l">
              <a:spcBef>
                <a:spcPts val="1200"/>
              </a:spcBef>
              <a:spcAft>
                <a:spcPts val="0"/>
              </a:spcAft>
              <a:buNone/>
            </a:pPr>
            <a:r>
              <a:t/>
            </a:r>
            <a:endParaRPr sz="2800">
              <a:solidFill>
                <a:srgbClr val="434343"/>
              </a:solidFill>
              <a:latin typeface="Montserrat"/>
              <a:ea typeface="Montserrat"/>
              <a:cs typeface="Montserrat"/>
              <a:sym typeface="Montserrat"/>
            </a:endParaRPr>
          </a:p>
          <a:p>
            <a:pPr indent="0" lvl="0" marL="0" rtl="0" algn="l">
              <a:spcBef>
                <a:spcPts val="1200"/>
              </a:spcBef>
              <a:spcAft>
                <a:spcPts val="0"/>
              </a:spcAft>
              <a:buNone/>
            </a:pPr>
            <a:r>
              <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t/>
            </a:r>
            <a:endParaRPr sz="2800">
              <a:solidFill>
                <a:srgbClr val="434343"/>
              </a:solidFill>
              <a:latin typeface="Montserrat"/>
              <a:ea typeface="Montserrat"/>
              <a:cs typeface="Montserrat"/>
              <a:sym typeface="Montserrat"/>
            </a:endParaRPr>
          </a:p>
        </p:txBody>
      </p:sp>
      <p:pic>
        <p:nvPicPr>
          <p:cNvPr id="214" name="Google Shape;214;p37"/>
          <p:cNvPicPr preferRelativeResize="0"/>
          <p:nvPr/>
        </p:nvPicPr>
        <p:blipFill>
          <a:blip r:embed="rId3">
            <a:alphaModFix/>
          </a:blip>
          <a:stretch>
            <a:fillRect/>
          </a:stretch>
        </p:blipFill>
        <p:spPr>
          <a:xfrm>
            <a:off x="554862" y="2140962"/>
            <a:ext cx="8311115" cy="668825"/>
          </a:xfrm>
          <a:prstGeom prst="rect">
            <a:avLst/>
          </a:prstGeom>
          <a:noFill/>
          <a:ln>
            <a:noFill/>
          </a:ln>
        </p:spPr>
      </p:pic>
      <p:pic>
        <p:nvPicPr>
          <p:cNvPr id="215" name="Google Shape;215;p37"/>
          <p:cNvPicPr preferRelativeResize="0"/>
          <p:nvPr/>
        </p:nvPicPr>
        <p:blipFill rotWithShape="1">
          <a:blip r:embed="rId4">
            <a:alphaModFix/>
          </a:blip>
          <a:srcRect b="0" l="0" r="92575" t="0"/>
          <a:stretch/>
        </p:blipFill>
        <p:spPr>
          <a:xfrm>
            <a:off x="825298" y="2903525"/>
            <a:ext cx="540826" cy="668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8"/>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Combinatorics</a:t>
            </a:r>
            <a:endParaRPr b="1" sz="2820">
              <a:solidFill>
                <a:srgbClr val="666666"/>
              </a:solidFill>
              <a:latin typeface="Montserrat"/>
              <a:ea typeface="Montserrat"/>
              <a:cs typeface="Montserrat"/>
              <a:sym typeface="Montserrat"/>
            </a:endParaRPr>
          </a:p>
        </p:txBody>
      </p:sp>
      <p:sp>
        <p:nvSpPr>
          <p:cNvPr id="221" name="Google Shape;221;p38"/>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Factorial: </a:t>
            </a:r>
            <a:r>
              <a:rPr lang="en" sz="2800">
                <a:solidFill>
                  <a:srgbClr val="434343"/>
                </a:solidFill>
                <a:latin typeface="Montserrat"/>
                <a:ea typeface="Montserrat"/>
                <a:cs typeface="Montserrat"/>
                <a:sym typeface="Montserrat"/>
              </a:rPr>
              <a:t>Product of all positive integers less than or equal to </a:t>
            </a:r>
            <a:r>
              <a:rPr b="1" lang="en" sz="2800">
                <a:solidFill>
                  <a:srgbClr val="434343"/>
                </a:solidFill>
                <a:latin typeface="Montserrat"/>
                <a:ea typeface="Montserrat"/>
                <a:cs typeface="Montserrat"/>
                <a:sym typeface="Montserrat"/>
              </a:rPr>
              <a:t>n</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a:p>
            <a:pPr indent="0" lvl="0" marL="0" rtl="0" algn="l">
              <a:spcBef>
                <a:spcPts val="1200"/>
              </a:spcBef>
              <a:spcAft>
                <a:spcPts val="0"/>
              </a:spcAft>
              <a:buNone/>
            </a:pPr>
            <a:r>
              <a:t/>
            </a:r>
            <a:endParaRPr sz="2800">
              <a:solidFill>
                <a:srgbClr val="434343"/>
              </a:solidFill>
              <a:latin typeface="Montserrat"/>
              <a:ea typeface="Montserrat"/>
              <a:cs typeface="Montserrat"/>
              <a:sym typeface="Montserrat"/>
            </a:endParaRPr>
          </a:p>
          <a:p>
            <a:pPr indent="0" lvl="0" marL="0" rtl="0" algn="l">
              <a:spcBef>
                <a:spcPts val="1200"/>
              </a:spcBef>
              <a:spcAft>
                <a:spcPts val="0"/>
              </a:spcAft>
              <a:buNone/>
            </a:pPr>
            <a:r>
              <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t/>
            </a:r>
            <a:endParaRPr sz="2800">
              <a:solidFill>
                <a:srgbClr val="434343"/>
              </a:solidFill>
              <a:latin typeface="Montserrat"/>
              <a:ea typeface="Montserrat"/>
              <a:cs typeface="Montserrat"/>
              <a:sym typeface="Montserrat"/>
            </a:endParaRPr>
          </a:p>
        </p:txBody>
      </p:sp>
      <p:pic>
        <p:nvPicPr>
          <p:cNvPr id="222" name="Google Shape;222;p38"/>
          <p:cNvPicPr preferRelativeResize="0"/>
          <p:nvPr/>
        </p:nvPicPr>
        <p:blipFill>
          <a:blip r:embed="rId3">
            <a:alphaModFix/>
          </a:blip>
          <a:stretch>
            <a:fillRect/>
          </a:stretch>
        </p:blipFill>
        <p:spPr>
          <a:xfrm>
            <a:off x="554862" y="2140962"/>
            <a:ext cx="8311115" cy="668825"/>
          </a:xfrm>
          <a:prstGeom prst="rect">
            <a:avLst/>
          </a:prstGeom>
          <a:noFill/>
          <a:ln>
            <a:noFill/>
          </a:ln>
        </p:spPr>
      </p:pic>
      <p:pic>
        <p:nvPicPr>
          <p:cNvPr id="223" name="Google Shape;223;p38"/>
          <p:cNvPicPr preferRelativeResize="0"/>
          <p:nvPr/>
        </p:nvPicPr>
        <p:blipFill>
          <a:blip r:embed="rId4">
            <a:alphaModFix/>
          </a:blip>
          <a:stretch>
            <a:fillRect/>
          </a:stretch>
        </p:blipFill>
        <p:spPr>
          <a:xfrm>
            <a:off x="825298" y="2903525"/>
            <a:ext cx="7284154" cy="6688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9"/>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Combinatorics</a:t>
            </a:r>
            <a:endParaRPr b="1" sz="2820">
              <a:solidFill>
                <a:srgbClr val="666666"/>
              </a:solidFill>
              <a:latin typeface="Montserrat"/>
              <a:ea typeface="Montserrat"/>
              <a:cs typeface="Montserrat"/>
              <a:sym typeface="Montserrat"/>
            </a:endParaRPr>
          </a:p>
        </p:txBody>
      </p:sp>
      <p:sp>
        <p:nvSpPr>
          <p:cNvPr id="229" name="Google Shape;229;p39"/>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Factorial: </a:t>
            </a:r>
            <a:r>
              <a:rPr lang="en" sz="2800">
                <a:solidFill>
                  <a:srgbClr val="434343"/>
                </a:solidFill>
                <a:latin typeface="Montserrat"/>
                <a:ea typeface="Montserrat"/>
                <a:cs typeface="Montserrat"/>
                <a:sym typeface="Montserrat"/>
              </a:rPr>
              <a:t>Product of all positive integers less than or equal to </a:t>
            </a:r>
            <a:r>
              <a:rPr b="1" lang="en" sz="2800">
                <a:solidFill>
                  <a:srgbClr val="434343"/>
                </a:solidFill>
                <a:latin typeface="Montserrat"/>
                <a:ea typeface="Montserrat"/>
                <a:cs typeface="Montserrat"/>
                <a:sym typeface="Montserrat"/>
              </a:rPr>
              <a:t>n</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a:p>
            <a:pPr indent="0" lvl="0" marL="0" rtl="0" algn="l">
              <a:spcBef>
                <a:spcPts val="1200"/>
              </a:spcBef>
              <a:spcAft>
                <a:spcPts val="0"/>
              </a:spcAft>
              <a:buNone/>
            </a:pPr>
            <a:r>
              <a:t/>
            </a:r>
            <a:endParaRPr sz="2800">
              <a:solidFill>
                <a:srgbClr val="434343"/>
              </a:solidFill>
              <a:latin typeface="Montserrat"/>
              <a:ea typeface="Montserrat"/>
              <a:cs typeface="Montserrat"/>
              <a:sym typeface="Montserrat"/>
            </a:endParaRPr>
          </a:p>
          <a:p>
            <a:pPr indent="0" lvl="0" marL="0" rtl="0" algn="l">
              <a:spcBef>
                <a:spcPts val="1200"/>
              </a:spcBef>
              <a:spcAft>
                <a:spcPts val="0"/>
              </a:spcAft>
              <a:buNone/>
            </a:pPr>
            <a:r>
              <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t/>
            </a:r>
            <a:endParaRPr sz="2800">
              <a:solidFill>
                <a:srgbClr val="434343"/>
              </a:solidFill>
              <a:latin typeface="Montserrat"/>
              <a:ea typeface="Montserrat"/>
              <a:cs typeface="Montserrat"/>
              <a:sym typeface="Montserrat"/>
            </a:endParaRPr>
          </a:p>
        </p:txBody>
      </p:sp>
      <p:pic>
        <p:nvPicPr>
          <p:cNvPr id="230" name="Google Shape;230;p39"/>
          <p:cNvPicPr preferRelativeResize="0"/>
          <p:nvPr/>
        </p:nvPicPr>
        <p:blipFill>
          <a:blip r:embed="rId3">
            <a:alphaModFix/>
          </a:blip>
          <a:stretch>
            <a:fillRect/>
          </a:stretch>
        </p:blipFill>
        <p:spPr>
          <a:xfrm>
            <a:off x="554862" y="2140962"/>
            <a:ext cx="8311115" cy="668825"/>
          </a:xfrm>
          <a:prstGeom prst="rect">
            <a:avLst/>
          </a:prstGeom>
          <a:noFill/>
          <a:ln>
            <a:noFill/>
          </a:ln>
        </p:spPr>
      </p:pic>
      <p:pic>
        <p:nvPicPr>
          <p:cNvPr id="231" name="Google Shape;231;p39"/>
          <p:cNvPicPr preferRelativeResize="0"/>
          <p:nvPr/>
        </p:nvPicPr>
        <p:blipFill>
          <a:blip r:embed="rId4">
            <a:alphaModFix/>
          </a:blip>
          <a:stretch>
            <a:fillRect/>
          </a:stretch>
        </p:blipFill>
        <p:spPr>
          <a:xfrm>
            <a:off x="825298" y="2903525"/>
            <a:ext cx="7284154" cy="668825"/>
          </a:xfrm>
          <a:prstGeom prst="rect">
            <a:avLst/>
          </a:prstGeom>
          <a:noFill/>
          <a:ln>
            <a:noFill/>
          </a:ln>
        </p:spPr>
      </p:pic>
      <p:pic>
        <p:nvPicPr>
          <p:cNvPr id="232" name="Google Shape;232;p39"/>
          <p:cNvPicPr preferRelativeResize="0"/>
          <p:nvPr/>
        </p:nvPicPr>
        <p:blipFill>
          <a:blip r:embed="rId5">
            <a:alphaModFix/>
          </a:blip>
          <a:stretch>
            <a:fillRect/>
          </a:stretch>
        </p:blipFill>
        <p:spPr>
          <a:xfrm>
            <a:off x="2975885" y="3838425"/>
            <a:ext cx="2195814" cy="541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0"/>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Combinatorics</a:t>
            </a:r>
            <a:endParaRPr b="1" sz="2820">
              <a:solidFill>
                <a:srgbClr val="666666"/>
              </a:solidFill>
              <a:latin typeface="Montserrat"/>
              <a:ea typeface="Montserrat"/>
              <a:cs typeface="Montserrat"/>
              <a:sym typeface="Montserrat"/>
            </a:endParaRPr>
          </a:p>
        </p:txBody>
      </p:sp>
      <p:sp>
        <p:nvSpPr>
          <p:cNvPr id="238" name="Google Shape;238;p40"/>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Factorial: </a:t>
            </a:r>
            <a:r>
              <a:rPr lang="en" sz="2800">
                <a:solidFill>
                  <a:srgbClr val="434343"/>
                </a:solidFill>
                <a:latin typeface="Montserrat"/>
                <a:ea typeface="Montserrat"/>
                <a:cs typeface="Montserrat"/>
                <a:sym typeface="Montserrat"/>
              </a:rPr>
              <a:t>Product of all positive integers less than or equal to </a:t>
            </a:r>
            <a:r>
              <a:rPr b="1" lang="en" sz="2800">
                <a:solidFill>
                  <a:srgbClr val="434343"/>
                </a:solidFill>
                <a:latin typeface="Montserrat"/>
                <a:ea typeface="Montserrat"/>
                <a:cs typeface="Montserrat"/>
                <a:sym typeface="Montserrat"/>
              </a:rPr>
              <a:t>n</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a:p>
            <a:pPr indent="0" lvl="0" marL="0" rtl="0" algn="l">
              <a:spcBef>
                <a:spcPts val="1200"/>
              </a:spcBef>
              <a:spcAft>
                <a:spcPts val="0"/>
              </a:spcAft>
              <a:buNone/>
            </a:pPr>
            <a:r>
              <a:t/>
            </a:r>
            <a:endParaRPr sz="2800">
              <a:solidFill>
                <a:srgbClr val="434343"/>
              </a:solidFill>
              <a:latin typeface="Montserrat"/>
              <a:ea typeface="Montserrat"/>
              <a:cs typeface="Montserrat"/>
              <a:sym typeface="Montserrat"/>
            </a:endParaRPr>
          </a:p>
          <a:p>
            <a:pPr indent="0" lvl="0" marL="0" rtl="0" algn="l">
              <a:spcBef>
                <a:spcPts val="1200"/>
              </a:spcBef>
              <a:spcAft>
                <a:spcPts val="0"/>
              </a:spcAft>
              <a:buNone/>
            </a:pPr>
            <a:r>
              <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t/>
            </a:r>
            <a:endParaRPr sz="2800">
              <a:solidFill>
                <a:srgbClr val="434343"/>
              </a:solidFill>
              <a:latin typeface="Montserrat"/>
              <a:ea typeface="Montserrat"/>
              <a:cs typeface="Montserrat"/>
              <a:sym typeface="Montserrat"/>
            </a:endParaRPr>
          </a:p>
        </p:txBody>
      </p:sp>
      <p:pic>
        <p:nvPicPr>
          <p:cNvPr id="239" name="Google Shape;239;p40"/>
          <p:cNvPicPr preferRelativeResize="0"/>
          <p:nvPr/>
        </p:nvPicPr>
        <p:blipFill>
          <a:blip r:embed="rId3">
            <a:alphaModFix/>
          </a:blip>
          <a:stretch>
            <a:fillRect/>
          </a:stretch>
        </p:blipFill>
        <p:spPr>
          <a:xfrm>
            <a:off x="825298" y="2065325"/>
            <a:ext cx="7284154" cy="6688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1"/>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Combinatorics</a:t>
            </a:r>
            <a:endParaRPr b="1" sz="2820">
              <a:solidFill>
                <a:srgbClr val="666666"/>
              </a:solidFill>
              <a:latin typeface="Montserrat"/>
              <a:ea typeface="Montserrat"/>
              <a:cs typeface="Montserrat"/>
              <a:sym typeface="Montserrat"/>
            </a:endParaRPr>
          </a:p>
        </p:txBody>
      </p:sp>
      <p:sp>
        <p:nvSpPr>
          <p:cNvPr id="245" name="Google Shape;245;p41"/>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Factorial: </a:t>
            </a:r>
            <a:r>
              <a:rPr lang="en" sz="2800">
                <a:solidFill>
                  <a:srgbClr val="434343"/>
                </a:solidFill>
                <a:latin typeface="Montserrat"/>
                <a:ea typeface="Montserrat"/>
                <a:cs typeface="Montserrat"/>
                <a:sym typeface="Montserrat"/>
              </a:rPr>
              <a:t>Product of all positive integers less than or equal to </a:t>
            </a:r>
            <a:r>
              <a:rPr b="1" lang="en" sz="2800">
                <a:solidFill>
                  <a:srgbClr val="434343"/>
                </a:solidFill>
                <a:latin typeface="Montserrat"/>
                <a:ea typeface="Montserrat"/>
                <a:cs typeface="Montserrat"/>
                <a:sym typeface="Montserrat"/>
              </a:rPr>
              <a:t>n</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a:p>
            <a:pPr indent="0" lvl="0" marL="0" rtl="0" algn="l">
              <a:spcBef>
                <a:spcPts val="1200"/>
              </a:spcBef>
              <a:spcAft>
                <a:spcPts val="0"/>
              </a:spcAft>
              <a:buNone/>
            </a:pPr>
            <a:r>
              <a:t/>
            </a:r>
            <a:endParaRPr sz="2800">
              <a:solidFill>
                <a:srgbClr val="434343"/>
              </a:solidFill>
              <a:latin typeface="Montserrat"/>
              <a:ea typeface="Montserrat"/>
              <a:cs typeface="Montserrat"/>
              <a:sym typeface="Montserrat"/>
            </a:endParaRPr>
          </a:p>
          <a:p>
            <a:pPr indent="0" lvl="0" marL="0" rtl="0" algn="l">
              <a:spcBef>
                <a:spcPts val="1200"/>
              </a:spcBef>
              <a:spcAft>
                <a:spcPts val="0"/>
              </a:spcAft>
              <a:buNone/>
            </a:pPr>
            <a:r>
              <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t/>
            </a:r>
            <a:endParaRPr sz="2800">
              <a:solidFill>
                <a:srgbClr val="434343"/>
              </a:solidFill>
              <a:latin typeface="Montserrat"/>
              <a:ea typeface="Montserrat"/>
              <a:cs typeface="Montserrat"/>
              <a:sym typeface="Montserrat"/>
            </a:endParaRPr>
          </a:p>
        </p:txBody>
      </p:sp>
      <p:pic>
        <p:nvPicPr>
          <p:cNvPr id="246" name="Google Shape;246;p41"/>
          <p:cNvPicPr preferRelativeResize="0"/>
          <p:nvPr/>
        </p:nvPicPr>
        <p:blipFill>
          <a:blip r:embed="rId3">
            <a:alphaModFix/>
          </a:blip>
          <a:stretch>
            <a:fillRect/>
          </a:stretch>
        </p:blipFill>
        <p:spPr>
          <a:xfrm>
            <a:off x="825298" y="2065325"/>
            <a:ext cx="7284154" cy="668825"/>
          </a:xfrm>
          <a:prstGeom prst="rect">
            <a:avLst/>
          </a:prstGeom>
          <a:noFill/>
          <a:ln>
            <a:noFill/>
          </a:ln>
        </p:spPr>
      </p:pic>
      <p:sp>
        <p:nvSpPr>
          <p:cNvPr id="247" name="Google Shape;247;p41"/>
          <p:cNvSpPr/>
          <p:nvPr/>
        </p:nvSpPr>
        <p:spPr>
          <a:xfrm>
            <a:off x="2502250" y="2121250"/>
            <a:ext cx="5640900" cy="612900"/>
          </a:xfrm>
          <a:prstGeom prst="roundRect">
            <a:avLst>
              <a:gd fmla="val 16667" name="adj"/>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889488" y="2789075"/>
            <a:ext cx="5256373" cy="2190150"/>
          </a:xfrm>
          <a:prstGeom prst="rect">
            <a:avLst/>
          </a:prstGeom>
          <a:noFill/>
          <a:ln>
            <a:noFill/>
          </a:ln>
        </p:spPr>
      </p:pic>
      <p:pic>
        <p:nvPicPr>
          <p:cNvPr id="67" name="Google Shape;67;p15"/>
          <p:cNvPicPr preferRelativeResize="0"/>
          <p:nvPr/>
        </p:nvPicPr>
        <p:blipFill>
          <a:blip r:embed="rId4">
            <a:alphaModFix/>
          </a:blip>
          <a:stretch>
            <a:fillRect/>
          </a:stretch>
        </p:blipFill>
        <p:spPr>
          <a:xfrm>
            <a:off x="1100950" y="590748"/>
            <a:ext cx="6942075" cy="11616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2"/>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Combinatorics</a:t>
            </a:r>
            <a:endParaRPr b="1" sz="2820">
              <a:solidFill>
                <a:srgbClr val="666666"/>
              </a:solidFill>
              <a:latin typeface="Montserrat"/>
              <a:ea typeface="Montserrat"/>
              <a:cs typeface="Montserrat"/>
              <a:sym typeface="Montserrat"/>
            </a:endParaRPr>
          </a:p>
        </p:txBody>
      </p:sp>
      <p:sp>
        <p:nvSpPr>
          <p:cNvPr id="253" name="Google Shape;253;p42"/>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Factorial: </a:t>
            </a:r>
            <a:r>
              <a:rPr lang="en" sz="2800">
                <a:solidFill>
                  <a:srgbClr val="434343"/>
                </a:solidFill>
                <a:latin typeface="Montserrat"/>
                <a:ea typeface="Montserrat"/>
                <a:cs typeface="Montserrat"/>
                <a:sym typeface="Montserrat"/>
              </a:rPr>
              <a:t>Product of all positive integers less than or equal to </a:t>
            </a:r>
            <a:r>
              <a:rPr b="1" lang="en" sz="2800">
                <a:solidFill>
                  <a:srgbClr val="434343"/>
                </a:solidFill>
                <a:latin typeface="Montserrat"/>
                <a:ea typeface="Montserrat"/>
                <a:cs typeface="Montserrat"/>
                <a:sym typeface="Montserrat"/>
              </a:rPr>
              <a:t>n</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a:p>
            <a:pPr indent="0" lvl="0" marL="0" rtl="0" algn="l">
              <a:spcBef>
                <a:spcPts val="1200"/>
              </a:spcBef>
              <a:spcAft>
                <a:spcPts val="0"/>
              </a:spcAft>
              <a:buNone/>
            </a:pPr>
            <a:r>
              <a:t/>
            </a:r>
            <a:endParaRPr sz="2800">
              <a:solidFill>
                <a:srgbClr val="434343"/>
              </a:solidFill>
              <a:latin typeface="Montserrat"/>
              <a:ea typeface="Montserrat"/>
              <a:cs typeface="Montserrat"/>
              <a:sym typeface="Montserrat"/>
            </a:endParaRPr>
          </a:p>
          <a:p>
            <a:pPr indent="0" lvl="0" marL="0" rtl="0" algn="l">
              <a:spcBef>
                <a:spcPts val="1200"/>
              </a:spcBef>
              <a:spcAft>
                <a:spcPts val="0"/>
              </a:spcAft>
              <a:buNone/>
            </a:pPr>
            <a:r>
              <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t/>
            </a:r>
            <a:endParaRPr sz="2800">
              <a:solidFill>
                <a:srgbClr val="434343"/>
              </a:solidFill>
              <a:latin typeface="Montserrat"/>
              <a:ea typeface="Montserrat"/>
              <a:cs typeface="Montserrat"/>
              <a:sym typeface="Montserrat"/>
            </a:endParaRPr>
          </a:p>
        </p:txBody>
      </p:sp>
      <p:pic>
        <p:nvPicPr>
          <p:cNvPr id="254" name="Google Shape;254;p42"/>
          <p:cNvPicPr preferRelativeResize="0"/>
          <p:nvPr/>
        </p:nvPicPr>
        <p:blipFill>
          <a:blip r:embed="rId3">
            <a:alphaModFix/>
          </a:blip>
          <a:stretch>
            <a:fillRect/>
          </a:stretch>
        </p:blipFill>
        <p:spPr>
          <a:xfrm>
            <a:off x="825298" y="2065325"/>
            <a:ext cx="7284154" cy="668825"/>
          </a:xfrm>
          <a:prstGeom prst="rect">
            <a:avLst/>
          </a:prstGeom>
          <a:noFill/>
          <a:ln>
            <a:noFill/>
          </a:ln>
        </p:spPr>
      </p:pic>
      <p:pic>
        <p:nvPicPr>
          <p:cNvPr id="255" name="Google Shape;255;p42"/>
          <p:cNvPicPr preferRelativeResize="0"/>
          <p:nvPr/>
        </p:nvPicPr>
        <p:blipFill>
          <a:blip r:embed="rId4">
            <a:alphaModFix/>
          </a:blip>
          <a:stretch>
            <a:fillRect/>
          </a:stretch>
        </p:blipFill>
        <p:spPr>
          <a:xfrm>
            <a:off x="807300" y="2764650"/>
            <a:ext cx="2178224" cy="668825"/>
          </a:xfrm>
          <a:prstGeom prst="rect">
            <a:avLst/>
          </a:prstGeom>
          <a:noFill/>
          <a:ln>
            <a:noFill/>
          </a:ln>
        </p:spPr>
      </p:pic>
      <p:sp>
        <p:nvSpPr>
          <p:cNvPr id="256" name="Google Shape;256;p42"/>
          <p:cNvSpPr/>
          <p:nvPr/>
        </p:nvSpPr>
        <p:spPr>
          <a:xfrm>
            <a:off x="2539325" y="2922375"/>
            <a:ext cx="446100" cy="389100"/>
          </a:xfrm>
          <a:prstGeom prst="roundRect">
            <a:avLst>
              <a:gd fmla="val 16667" name="adj"/>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2"/>
          <p:cNvSpPr/>
          <p:nvPr/>
        </p:nvSpPr>
        <p:spPr>
          <a:xfrm>
            <a:off x="2502250" y="2121250"/>
            <a:ext cx="5640900" cy="612900"/>
          </a:xfrm>
          <a:prstGeom prst="roundRect">
            <a:avLst>
              <a:gd fmla="val 16667" name="adj"/>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8" name="Google Shape;258;p42"/>
          <p:cNvCxnSpPr>
            <a:endCxn id="256" idx="1"/>
          </p:cNvCxnSpPr>
          <p:nvPr/>
        </p:nvCxnSpPr>
        <p:spPr>
          <a:xfrm>
            <a:off x="2502125" y="2656725"/>
            <a:ext cx="37200" cy="460200"/>
          </a:xfrm>
          <a:prstGeom prst="straightConnector1">
            <a:avLst/>
          </a:prstGeom>
          <a:noFill/>
          <a:ln cap="flat" cmpd="sng" w="28575">
            <a:solidFill>
              <a:srgbClr val="3C78D8"/>
            </a:solidFill>
            <a:prstDash val="dash"/>
            <a:round/>
            <a:headEnd len="med" w="med" type="none"/>
            <a:tailEnd len="med" w="med" type="none"/>
          </a:ln>
        </p:spPr>
      </p:cxnSp>
      <p:cxnSp>
        <p:nvCxnSpPr>
          <p:cNvPr id="259" name="Google Shape;259;p42"/>
          <p:cNvCxnSpPr/>
          <p:nvPr/>
        </p:nvCxnSpPr>
        <p:spPr>
          <a:xfrm flipH="1">
            <a:off x="2984225" y="2730825"/>
            <a:ext cx="5103000" cy="574500"/>
          </a:xfrm>
          <a:prstGeom prst="straightConnector1">
            <a:avLst/>
          </a:prstGeom>
          <a:noFill/>
          <a:ln cap="flat" cmpd="sng" w="28575">
            <a:solidFill>
              <a:srgbClr val="3C78D8"/>
            </a:solidFill>
            <a:prstDash val="dash"/>
            <a:round/>
            <a:headEnd len="med" w="med" type="none"/>
            <a:tailEnd len="med" w="med" type="non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3"/>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Combinatorics</a:t>
            </a:r>
            <a:endParaRPr b="1" sz="2820">
              <a:solidFill>
                <a:srgbClr val="666666"/>
              </a:solidFill>
              <a:latin typeface="Montserrat"/>
              <a:ea typeface="Montserrat"/>
              <a:cs typeface="Montserrat"/>
              <a:sym typeface="Montserrat"/>
            </a:endParaRPr>
          </a:p>
        </p:txBody>
      </p:sp>
      <p:sp>
        <p:nvSpPr>
          <p:cNvPr id="265" name="Google Shape;265;p43"/>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Factorial: </a:t>
            </a:r>
            <a:r>
              <a:rPr lang="en" sz="2800">
                <a:solidFill>
                  <a:srgbClr val="434343"/>
                </a:solidFill>
                <a:latin typeface="Montserrat"/>
                <a:ea typeface="Montserrat"/>
                <a:cs typeface="Montserrat"/>
                <a:sym typeface="Montserrat"/>
              </a:rPr>
              <a:t>Product of all positive integers less than or equal to </a:t>
            </a:r>
            <a:r>
              <a:rPr b="1" lang="en" sz="2800">
                <a:solidFill>
                  <a:srgbClr val="434343"/>
                </a:solidFill>
                <a:latin typeface="Montserrat"/>
                <a:ea typeface="Montserrat"/>
                <a:cs typeface="Montserrat"/>
                <a:sym typeface="Montserrat"/>
              </a:rPr>
              <a:t>n</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a:p>
            <a:pPr indent="0" lvl="0" marL="0" rtl="0" algn="l">
              <a:spcBef>
                <a:spcPts val="1200"/>
              </a:spcBef>
              <a:spcAft>
                <a:spcPts val="0"/>
              </a:spcAft>
              <a:buNone/>
            </a:pPr>
            <a:r>
              <a:t/>
            </a:r>
            <a:endParaRPr sz="2800">
              <a:solidFill>
                <a:srgbClr val="434343"/>
              </a:solidFill>
              <a:latin typeface="Montserrat"/>
              <a:ea typeface="Montserrat"/>
              <a:cs typeface="Montserrat"/>
              <a:sym typeface="Montserrat"/>
            </a:endParaRPr>
          </a:p>
          <a:p>
            <a:pPr indent="0" lvl="0" marL="0" rtl="0" algn="l">
              <a:spcBef>
                <a:spcPts val="1200"/>
              </a:spcBef>
              <a:spcAft>
                <a:spcPts val="0"/>
              </a:spcAft>
              <a:buNone/>
            </a:pPr>
            <a:r>
              <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t/>
            </a:r>
            <a:endParaRPr sz="2800">
              <a:solidFill>
                <a:srgbClr val="434343"/>
              </a:solidFill>
              <a:latin typeface="Montserrat"/>
              <a:ea typeface="Montserrat"/>
              <a:cs typeface="Montserrat"/>
              <a:sym typeface="Montserrat"/>
            </a:endParaRPr>
          </a:p>
        </p:txBody>
      </p:sp>
      <p:pic>
        <p:nvPicPr>
          <p:cNvPr id="266" name="Google Shape;266;p43"/>
          <p:cNvPicPr preferRelativeResize="0"/>
          <p:nvPr/>
        </p:nvPicPr>
        <p:blipFill>
          <a:blip r:embed="rId3">
            <a:alphaModFix/>
          </a:blip>
          <a:stretch>
            <a:fillRect/>
          </a:stretch>
        </p:blipFill>
        <p:spPr>
          <a:xfrm>
            <a:off x="554862" y="2140962"/>
            <a:ext cx="8311115" cy="668825"/>
          </a:xfrm>
          <a:prstGeom prst="rect">
            <a:avLst/>
          </a:prstGeom>
          <a:noFill/>
          <a:ln>
            <a:noFill/>
          </a:ln>
        </p:spPr>
      </p:pic>
      <p:pic>
        <p:nvPicPr>
          <p:cNvPr id="267" name="Google Shape;267;p43"/>
          <p:cNvPicPr preferRelativeResize="0"/>
          <p:nvPr/>
        </p:nvPicPr>
        <p:blipFill>
          <a:blip r:embed="rId4">
            <a:alphaModFix/>
          </a:blip>
          <a:stretch>
            <a:fillRect/>
          </a:stretch>
        </p:blipFill>
        <p:spPr>
          <a:xfrm>
            <a:off x="554850" y="2809775"/>
            <a:ext cx="2775199" cy="6688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4"/>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Combinatorics</a:t>
            </a:r>
            <a:endParaRPr b="1" sz="2820">
              <a:solidFill>
                <a:srgbClr val="666666"/>
              </a:solidFill>
              <a:latin typeface="Montserrat"/>
              <a:ea typeface="Montserrat"/>
              <a:cs typeface="Montserrat"/>
              <a:sym typeface="Montserrat"/>
            </a:endParaRPr>
          </a:p>
        </p:txBody>
      </p:sp>
      <p:sp>
        <p:nvSpPr>
          <p:cNvPr id="273" name="Google Shape;273;p44"/>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Factorial: </a:t>
            </a:r>
            <a:r>
              <a:rPr lang="en" sz="2800">
                <a:solidFill>
                  <a:srgbClr val="434343"/>
                </a:solidFill>
                <a:latin typeface="Montserrat"/>
                <a:ea typeface="Montserrat"/>
                <a:cs typeface="Montserrat"/>
                <a:sym typeface="Montserrat"/>
              </a:rPr>
              <a:t>Product of all positive integers less than or equal to </a:t>
            </a:r>
            <a:r>
              <a:rPr b="1" lang="en" sz="2800">
                <a:solidFill>
                  <a:srgbClr val="434343"/>
                </a:solidFill>
                <a:latin typeface="Montserrat"/>
                <a:ea typeface="Montserrat"/>
                <a:cs typeface="Montserrat"/>
                <a:sym typeface="Montserrat"/>
              </a:rPr>
              <a:t>n</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a:p>
            <a:pPr indent="0" lvl="0" marL="0" rtl="0" algn="l">
              <a:spcBef>
                <a:spcPts val="1200"/>
              </a:spcBef>
              <a:spcAft>
                <a:spcPts val="0"/>
              </a:spcAft>
              <a:buNone/>
            </a:pPr>
            <a:r>
              <a:t/>
            </a:r>
            <a:endParaRPr sz="2800">
              <a:solidFill>
                <a:srgbClr val="434343"/>
              </a:solidFill>
              <a:latin typeface="Montserrat"/>
              <a:ea typeface="Montserrat"/>
              <a:cs typeface="Montserrat"/>
              <a:sym typeface="Montserrat"/>
            </a:endParaRPr>
          </a:p>
          <a:p>
            <a:pPr indent="0" lvl="0" marL="0" rtl="0" algn="l">
              <a:spcBef>
                <a:spcPts val="1200"/>
              </a:spcBef>
              <a:spcAft>
                <a:spcPts val="0"/>
              </a:spcAft>
              <a:buNone/>
            </a:pPr>
            <a:r>
              <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t/>
            </a:r>
            <a:endParaRPr sz="2800">
              <a:solidFill>
                <a:srgbClr val="434343"/>
              </a:solidFill>
              <a:latin typeface="Montserrat"/>
              <a:ea typeface="Montserrat"/>
              <a:cs typeface="Montserrat"/>
              <a:sym typeface="Montserrat"/>
            </a:endParaRPr>
          </a:p>
        </p:txBody>
      </p:sp>
      <p:pic>
        <p:nvPicPr>
          <p:cNvPr id="274" name="Google Shape;274;p44"/>
          <p:cNvPicPr preferRelativeResize="0"/>
          <p:nvPr/>
        </p:nvPicPr>
        <p:blipFill>
          <a:blip r:embed="rId3">
            <a:alphaModFix/>
          </a:blip>
          <a:stretch>
            <a:fillRect/>
          </a:stretch>
        </p:blipFill>
        <p:spPr>
          <a:xfrm>
            <a:off x="554862" y="2140962"/>
            <a:ext cx="8311115" cy="668825"/>
          </a:xfrm>
          <a:prstGeom prst="rect">
            <a:avLst/>
          </a:prstGeom>
          <a:noFill/>
          <a:ln>
            <a:noFill/>
          </a:ln>
        </p:spPr>
      </p:pic>
      <p:pic>
        <p:nvPicPr>
          <p:cNvPr id="275" name="Google Shape;275;p44"/>
          <p:cNvPicPr preferRelativeResize="0"/>
          <p:nvPr/>
        </p:nvPicPr>
        <p:blipFill>
          <a:blip r:embed="rId4">
            <a:alphaModFix/>
          </a:blip>
          <a:stretch>
            <a:fillRect/>
          </a:stretch>
        </p:blipFill>
        <p:spPr>
          <a:xfrm>
            <a:off x="554850" y="2809775"/>
            <a:ext cx="2775199" cy="668825"/>
          </a:xfrm>
          <a:prstGeom prst="rect">
            <a:avLst/>
          </a:prstGeom>
          <a:noFill/>
          <a:ln>
            <a:noFill/>
          </a:ln>
        </p:spPr>
      </p:pic>
      <p:pic>
        <p:nvPicPr>
          <p:cNvPr id="276" name="Google Shape;276;p44"/>
          <p:cNvPicPr preferRelativeResize="0"/>
          <p:nvPr/>
        </p:nvPicPr>
        <p:blipFill>
          <a:blip r:embed="rId5">
            <a:alphaModFix/>
          </a:blip>
          <a:stretch>
            <a:fillRect/>
          </a:stretch>
        </p:blipFill>
        <p:spPr>
          <a:xfrm>
            <a:off x="2630013" y="3569525"/>
            <a:ext cx="3947975" cy="1153050"/>
          </a:xfrm>
          <a:prstGeom prst="rect">
            <a:avLst/>
          </a:prstGeom>
          <a:noFill/>
          <a:ln cap="flat" cmpd="sng" w="9525">
            <a:solidFill>
              <a:schemeClr val="dk2"/>
            </a:solidFill>
            <a:prstDash val="dash"/>
            <a:round/>
            <a:headEnd len="sm" w="sm" type="none"/>
            <a:tailEnd len="sm" w="sm" type="none"/>
          </a:ln>
        </p:spPr>
      </p:pic>
      <p:sp>
        <p:nvSpPr>
          <p:cNvPr id="277" name="Google Shape;277;p44"/>
          <p:cNvSpPr/>
          <p:nvPr/>
        </p:nvSpPr>
        <p:spPr>
          <a:xfrm>
            <a:off x="3892375" y="3676125"/>
            <a:ext cx="2582700" cy="933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Combinatorics</a:t>
            </a:r>
            <a:endParaRPr b="1" sz="2820">
              <a:solidFill>
                <a:srgbClr val="666666"/>
              </a:solidFill>
              <a:latin typeface="Montserrat"/>
              <a:ea typeface="Montserrat"/>
              <a:cs typeface="Montserrat"/>
              <a:sym typeface="Montserrat"/>
            </a:endParaRPr>
          </a:p>
        </p:txBody>
      </p:sp>
      <p:sp>
        <p:nvSpPr>
          <p:cNvPr id="283" name="Google Shape;283;p45"/>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Factorial: </a:t>
            </a:r>
            <a:r>
              <a:rPr lang="en" sz="2800">
                <a:solidFill>
                  <a:srgbClr val="434343"/>
                </a:solidFill>
                <a:latin typeface="Montserrat"/>
                <a:ea typeface="Montserrat"/>
                <a:cs typeface="Montserrat"/>
                <a:sym typeface="Montserrat"/>
              </a:rPr>
              <a:t>Product of all positive integers less than or equal to </a:t>
            </a:r>
            <a:r>
              <a:rPr b="1" lang="en" sz="2800">
                <a:solidFill>
                  <a:srgbClr val="434343"/>
                </a:solidFill>
                <a:latin typeface="Montserrat"/>
                <a:ea typeface="Montserrat"/>
                <a:cs typeface="Montserrat"/>
                <a:sym typeface="Montserrat"/>
              </a:rPr>
              <a:t>n</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a:p>
            <a:pPr indent="0" lvl="0" marL="0" rtl="0" algn="l">
              <a:spcBef>
                <a:spcPts val="1200"/>
              </a:spcBef>
              <a:spcAft>
                <a:spcPts val="0"/>
              </a:spcAft>
              <a:buNone/>
            </a:pPr>
            <a:r>
              <a:t/>
            </a:r>
            <a:endParaRPr sz="2800">
              <a:solidFill>
                <a:srgbClr val="434343"/>
              </a:solidFill>
              <a:latin typeface="Montserrat"/>
              <a:ea typeface="Montserrat"/>
              <a:cs typeface="Montserrat"/>
              <a:sym typeface="Montserrat"/>
            </a:endParaRPr>
          </a:p>
          <a:p>
            <a:pPr indent="0" lvl="0" marL="0" rtl="0" algn="l">
              <a:spcBef>
                <a:spcPts val="1200"/>
              </a:spcBef>
              <a:spcAft>
                <a:spcPts val="0"/>
              </a:spcAft>
              <a:buNone/>
            </a:pPr>
            <a:r>
              <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t/>
            </a:r>
            <a:endParaRPr sz="2800">
              <a:solidFill>
                <a:srgbClr val="434343"/>
              </a:solidFill>
              <a:latin typeface="Montserrat"/>
              <a:ea typeface="Montserrat"/>
              <a:cs typeface="Montserrat"/>
              <a:sym typeface="Montserrat"/>
            </a:endParaRPr>
          </a:p>
        </p:txBody>
      </p:sp>
      <p:pic>
        <p:nvPicPr>
          <p:cNvPr id="284" name="Google Shape;284;p45"/>
          <p:cNvPicPr preferRelativeResize="0"/>
          <p:nvPr/>
        </p:nvPicPr>
        <p:blipFill>
          <a:blip r:embed="rId3">
            <a:alphaModFix/>
          </a:blip>
          <a:stretch>
            <a:fillRect/>
          </a:stretch>
        </p:blipFill>
        <p:spPr>
          <a:xfrm>
            <a:off x="554862" y="2140962"/>
            <a:ext cx="8311115" cy="668825"/>
          </a:xfrm>
          <a:prstGeom prst="rect">
            <a:avLst/>
          </a:prstGeom>
          <a:noFill/>
          <a:ln>
            <a:noFill/>
          </a:ln>
        </p:spPr>
      </p:pic>
      <p:pic>
        <p:nvPicPr>
          <p:cNvPr id="285" name="Google Shape;285;p45"/>
          <p:cNvPicPr preferRelativeResize="0"/>
          <p:nvPr/>
        </p:nvPicPr>
        <p:blipFill>
          <a:blip r:embed="rId4">
            <a:alphaModFix/>
          </a:blip>
          <a:stretch>
            <a:fillRect/>
          </a:stretch>
        </p:blipFill>
        <p:spPr>
          <a:xfrm>
            <a:off x="554850" y="2809775"/>
            <a:ext cx="2775199" cy="668825"/>
          </a:xfrm>
          <a:prstGeom prst="rect">
            <a:avLst/>
          </a:prstGeom>
          <a:noFill/>
          <a:ln>
            <a:noFill/>
          </a:ln>
        </p:spPr>
      </p:pic>
      <p:pic>
        <p:nvPicPr>
          <p:cNvPr id="286" name="Google Shape;286;p45"/>
          <p:cNvPicPr preferRelativeResize="0"/>
          <p:nvPr/>
        </p:nvPicPr>
        <p:blipFill>
          <a:blip r:embed="rId5">
            <a:alphaModFix/>
          </a:blip>
          <a:stretch>
            <a:fillRect/>
          </a:stretch>
        </p:blipFill>
        <p:spPr>
          <a:xfrm>
            <a:off x="2630013" y="3569525"/>
            <a:ext cx="3947975" cy="1153050"/>
          </a:xfrm>
          <a:prstGeom prst="rect">
            <a:avLst/>
          </a:prstGeom>
          <a:noFill/>
          <a:ln cap="flat" cmpd="sng" w="9525">
            <a:solidFill>
              <a:schemeClr val="dk2"/>
            </a:solidFill>
            <a:prstDash val="dash"/>
            <a:round/>
            <a:headEnd len="sm" w="sm" type="none"/>
            <a:tailEnd len="sm" w="sm" type="none"/>
          </a:ln>
        </p:spPr>
      </p:pic>
      <p:sp>
        <p:nvSpPr>
          <p:cNvPr id="287" name="Google Shape;287;p45"/>
          <p:cNvSpPr/>
          <p:nvPr/>
        </p:nvSpPr>
        <p:spPr>
          <a:xfrm>
            <a:off x="5968325" y="3676125"/>
            <a:ext cx="506700" cy="933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6"/>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Combinatorics</a:t>
            </a:r>
            <a:endParaRPr b="1" sz="2820">
              <a:solidFill>
                <a:srgbClr val="666666"/>
              </a:solidFill>
              <a:latin typeface="Montserrat"/>
              <a:ea typeface="Montserrat"/>
              <a:cs typeface="Montserrat"/>
              <a:sym typeface="Montserrat"/>
            </a:endParaRPr>
          </a:p>
        </p:txBody>
      </p:sp>
      <p:sp>
        <p:nvSpPr>
          <p:cNvPr id="293" name="Google Shape;293;p46"/>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Factorial: </a:t>
            </a:r>
            <a:r>
              <a:rPr lang="en" sz="2800">
                <a:solidFill>
                  <a:srgbClr val="434343"/>
                </a:solidFill>
                <a:latin typeface="Montserrat"/>
                <a:ea typeface="Montserrat"/>
                <a:cs typeface="Montserrat"/>
                <a:sym typeface="Montserrat"/>
              </a:rPr>
              <a:t>Product of all positive integers less than or equal to </a:t>
            </a:r>
            <a:r>
              <a:rPr b="1" lang="en" sz="2800">
                <a:solidFill>
                  <a:srgbClr val="434343"/>
                </a:solidFill>
                <a:latin typeface="Montserrat"/>
                <a:ea typeface="Montserrat"/>
                <a:cs typeface="Montserrat"/>
                <a:sym typeface="Montserrat"/>
              </a:rPr>
              <a:t>n</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a:p>
            <a:pPr indent="0" lvl="0" marL="0" rtl="0" algn="l">
              <a:spcBef>
                <a:spcPts val="1200"/>
              </a:spcBef>
              <a:spcAft>
                <a:spcPts val="0"/>
              </a:spcAft>
              <a:buNone/>
            </a:pPr>
            <a:r>
              <a:t/>
            </a:r>
            <a:endParaRPr sz="2800">
              <a:solidFill>
                <a:srgbClr val="434343"/>
              </a:solidFill>
              <a:latin typeface="Montserrat"/>
              <a:ea typeface="Montserrat"/>
              <a:cs typeface="Montserrat"/>
              <a:sym typeface="Montserrat"/>
            </a:endParaRPr>
          </a:p>
          <a:p>
            <a:pPr indent="0" lvl="0" marL="0" rtl="0" algn="l">
              <a:spcBef>
                <a:spcPts val="1200"/>
              </a:spcBef>
              <a:spcAft>
                <a:spcPts val="0"/>
              </a:spcAft>
              <a:buNone/>
            </a:pPr>
            <a:r>
              <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t/>
            </a:r>
            <a:endParaRPr sz="2800">
              <a:solidFill>
                <a:srgbClr val="434343"/>
              </a:solidFill>
              <a:latin typeface="Montserrat"/>
              <a:ea typeface="Montserrat"/>
              <a:cs typeface="Montserrat"/>
              <a:sym typeface="Montserrat"/>
            </a:endParaRPr>
          </a:p>
        </p:txBody>
      </p:sp>
      <p:pic>
        <p:nvPicPr>
          <p:cNvPr id="294" name="Google Shape;294;p46"/>
          <p:cNvPicPr preferRelativeResize="0"/>
          <p:nvPr/>
        </p:nvPicPr>
        <p:blipFill>
          <a:blip r:embed="rId3">
            <a:alphaModFix/>
          </a:blip>
          <a:stretch>
            <a:fillRect/>
          </a:stretch>
        </p:blipFill>
        <p:spPr>
          <a:xfrm>
            <a:off x="554862" y="2140962"/>
            <a:ext cx="8311115" cy="668825"/>
          </a:xfrm>
          <a:prstGeom prst="rect">
            <a:avLst/>
          </a:prstGeom>
          <a:noFill/>
          <a:ln>
            <a:noFill/>
          </a:ln>
        </p:spPr>
      </p:pic>
      <p:pic>
        <p:nvPicPr>
          <p:cNvPr id="295" name="Google Shape;295;p46"/>
          <p:cNvPicPr preferRelativeResize="0"/>
          <p:nvPr/>
        </p:nvPicPr>
        <p:blipFill>
          <a:blip r:embed="rId4">
            <a:alphaModFix/>
          </a:blip>
          <a:stretch>
            <a:fillRect/>
          </a:stretch>
        </p:blipFill>
        <p:spPr>
          <a:xfrm>
            <a:off x="554850" y="2809775"/>
            <a:ext cx="2775199" cy="668825"/>
          </a:xfrm>
          <a:prstGeom prst="rect">
            <a:avLst/>
          </a:prstGeom>
          <a:noFill/>
          <a:ln>
            <a:noFill/>
          </a:ln>
        </p:spPr>
      </p:pic>
      <p:pic>
        <p:nvPicPr>
          <p:cNvPr id="296" name="Google Shape;296;p46"/>
          <p:cNvPicPr preferRelativeResize="0"/>
          <p:nvPr/>
        </p:nvPicPr>
        <p:blipFill>
          <a:blip r:embed="rId5">
            <a:alphaModFix/>
          </a:blip>
          <a:stretch>
            <a:fillRect/>
          </a:stretch>
        </p:blipFill>
        <p:spPr>
          <a:xfrm>
            <a:off x="2630013" y="3569525"/>
            <a:ext cx="3947975" cy="1153050"/>
          </a:xfrm>
          <a:prstGeom prst="rect">
            <a:avLst/>
          </a:prstGeom>
          <a:noFill/>
          <a:ln cap="flat" cmpd="sng" w="9525">
            <a:solidFill>
              <a:schemeClr val="dk2"/>
            </a:solidFill>
            <a:prstDash val="dash"/>
            <a:round/>
            <a:headEnd len="sm" w="sm" type="none"/>
            <a:tailEnd len="sm" w="sm" type="none"/>
          </a:ln>
        </p:spPr>
      </p:pic>
      <p:sp>
        <p:nvSpPr>
          <p:cNvPr id="297" name="Google Shape;297;p46"/>
          <p:cNvSpPr/>
          <p:nvPr/>
        </p:nvSpPr>
        <p:spPr>
          <a:xfrm>
            <a:off x="5968325" y="3676125"/>
            <a:ext cx="506700" cy="933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8" name="Google Shape;298;p46"/>
          <p:cNvCxnSpPr/>
          <p:nvPr/>
        </p:nvCxnSpPr>
        <p:spPr>
          <a:xfrm flipH="1">
            <a:off x="4559500" y="3725550"/>
            <a:ext cx="1272900" cy="852900"/>
          </a:xfrm>
          <a:prstGeom prst="straightConnector1">
            <a:avLst/>
          </a:prstGeom>
          <a:noFill/>
          <a:ln cap="flat" cmpd="sng" w="28575">
            <a:solidFill>
              <a:srgbClr val="E06666"/>
            </a:solidFill>
            <a:prstDash val="solid"/>
            <a:round/>
            <a:headEnd len="med" w="med" type="none"/>
            <a:tailEnd len="med" w="med" type="non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7"/>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Combinatorics</a:t>
            </a:r>
            <a:endParaRPr b="1" sz="2820">
              <a:solidFill>
                <a:srgbClr val="666666"/>
              </a:solidFill>
              <a:latin typeface="Montserrat"/>
              <a:ea typeface="Montserrat"/>
              <a:cs typeface="Montserrat"/>
              <a:sym typeface="Montserrat"/>
            </a:endParaRPr>
          </a:p>
        </p:txBody>
      </p:sp>
      <p:sp>
        <p:nvSpPr>
          <p:cNvPr id="304" name="Google Shape;304;p47"/>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Factorial: </a:t>
            </a:r>
            <a:r>
              <a:rPr lang="en" sz="2800">
                <a:solidFill>
                  <a:srgbClr val="434343"/>
                </a:solidFill>
                <a:latin typeface="Montserrat"/>
                <a:ea typeface="Montserrat"/>
                <a:cs typeface="Montserrat"/>
                <a:sym typeface="Montserrat"/>
              </a:rPr>
              <a:t>Product of all positive integers less than or equal to </a:t>
            </a:r>
            <a:r>
              <a:rPr b="1" lang="en" sz="2800">
                <a:solidFill>
                  <a:srgbClr val="434343"/>
                </a:solidFill>
                <a:latin typeface="Montserrat"/>
                <a:ea typeface="Montserrat"/>
                <a:cs typeface="Montserrat"/>
                <a:sym typeface="Montserrat"/>
              </a:rPr>
              <a:t>n</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a:p>
            <a:pPr indent="0" lvl="0" marL="0" rtl="0" algn="l">
              <a:spcBef>
                <a:spcPts val="1200"/>
              </a:spcBef>
              <a:spcAft>
                <a:spcPts val="0"/>
              </a:spcAft>
              <a:buNone/>
            </a:pPr>
            <a:r>
              <a:t/>
            </a:r>
            <a:endParaRPr sz="2800">
              <a:solidFill>
                <a:srgbClr val="434343"/>
              </a:solidFill>
              <a:latin typeface="Montserrat"/>
              <a:ea typeface="Montserrat"/>
              <a:cs typeface="Montserrat"/>
              <a:sym typeface="Montserrat"/>
            </a:endParaRPr>
          </a:p>
          <a:p>
            <a:pPr indent="0" lvl="0" marL="0" rtl="0" algn="l">
              <a:spcBef>
                <a:spcPts val="1200"/>
              </a:spcBef>
              <a:spcAft>
                <a:spcPts val="0"/>
              </a:spcAft>
              <a:buNone/>
            </a:pPr>
            <a:r>
              <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t/>
            </a:r>
            <a:endParaRPr sz="2800">
              <a:solidFill>
                <a:srgbClr val="434343"/>
              </a:solidFill>
              <a:latin typeface="Montserrat"/>
              <a:ea typeface="Montserrat"/>
              <a:cs typeface="Montserrat"/>
              <a:sym typeface="Montserrat"/>
            </a:endParaRPr>
          </a:p>
        </p:txBody>
      </p:sp>
      <p:pic>
        <p:nvPicPr>
          <p:cNvPr id="305" name="Google Shape;305;p47"/>
          <p:cNvPicPr preferRelativeResize="0"/>
          <p:nvPr/>
        </p:nvPicPr>
        <p:blipFill>
          <a:blip r:embed="rId3">
            <a:alphaModFix/>
          </a:blip>
          <a:stretch>
            <a:fillRect/>
          </a:stretch>
        </p:blipFill>
        <p:spPr>
          <a:xfrm>
            <a:off x="554862" y="2140962"/>
            <a:ext cx="8311115" cy="668825"/>
          </a:xfrm>
          <a:prstGeom prst="rect">
            <a:avLst/>
          </a:prstGeom>
          <a:noFill/>
          <a:ln>
            <a:noFill/>
          </a:ln>
        </p:spPr>
      </p:pic>
      <p:pic>
        <p:nvPicPr>
          <p:cNvPr id="306" name="Google Shape;306;p47"/>
          <p:cNvPicPr preferRelativeResize="0"/>
          <p:nvPr/>
        </p:nvPicPr>
        <p:blipFill>
          <a:blip r:embed="rId4">
            <a:alphaModFix/>
          </a:blip>
          <a:stretch>
            <a:fillRect/>
          </a:stretch>
        </p:blipFill>
        <p:spPr>
          <a:xfrm>
            <a:off x="554850" y="2809775"/>
            <a:ext cx="2775199" cy="668825"/>
          </a:xfrm>
          <a:prstGeom prst="rect">
            <a:avLst/>
          </a:prstGeom>
          <a:noFill/>
          <a:ln>
            <a:noFill/>
          </a:ln>
        </p:spPr>
      </p:pic>
      <p:pic>
        <p:nvPicPr>
          <p:cNvPr id="307" name="Google Shape;307;p47"/>
          <p:cNvPicPr preferRelativeResize="0"/>
          <p:nvPr/>
        </p:nvPicPr>
        <p:blipFill>
          <a:blip r:embed="rId5">
            <a:alphaModFix/>
          </a:blip>
          <a:stretch>
            <a:fillRect/>
          </a:stretch>
        </p:blipFill>
        <p:spPr>
          <a:xfrm>
            <a:off x="2630013" y="3569525"/>
            <a:ext cx="3947975" cy="1153050"/>
          </a:xfrm>
          <a:prstGeom prst="rect">
            <a:avLst/>
          </a:prstGeom>
          <a:noFill/>
          <a:ln cap="flat" cmpd="sng" w="9525">
            <a:solidFill>
              <a:schemeClr val="dk2"/>
            </a:solidFill>
            <a:prstDash val="dash"/>
            <a:round/>
            <a:headEnd len="sm" w="sm" type="none"/>
            <a:tailEnd len="sm" w="sm" type="none"/>
          </a:ln>
        </p:spPr>
      </p:pic>
      <p:cxnSp>
        <p:nvCxnSpPr>
          <p:cNvPr id="308" name="Google Shape;308;p47"/>
          <p:cNvCxnSpPr/>
          <p:nvPr/>
        </p:nvCxnSpPr>
        <p:spPr>
          <a:xfrm flipH="1">
            <a:off x="4559500" y="3725550"/>
            <a:ext cx="1272900" cy="852900"/>
          </a:xfrm>
          <a:prstGeom prst="straightConnector1">
            <a:avLst/>
          </a:prstGeom>
          <a:noFill/>
          <a:ln cap="flat" cmpd="sng" w="28575">
            <a:solidFill>
              <a:srgbClr val="E06666"/>
            </a:solidFill>
            <a:prstDash val="solid"/>
            <a:round/>
            <a:headEnd len="med" w="med" type="none"/>
            <a:tailEnd len="med" w="med" type="non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8"/>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Combinatorics</a:t>
            </a:r>
            <a:endParaRPr b="1" sz="2820">
              <a:solidFill>
                <a:srgbClr val="666666"/>
              </a:solidFill>
              <a:latin typeface="Montserrat"/>
              <a:ea typeface="Montserrat"/>
              <a:cs typeface="Montserrat"/>
              <a:sym typeface="Montserrat"/>
            </a:endParaRPr>
          </a:p>
        </p:txBody>
      </p:sp>
      <p:sp>
        <p:nvSpPr>
          <p:cNvPr id="314" name="Google Shape;314;p48"/>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Factorial:</a:t>
            </a:r>
            <a:endParaRPr b="1"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b="1" lang="en" sz="2800">
                <a:solidFill>
                  <a:srgbClr val="434343"/>
                </a:solidFill>
                <a:latin typeface="Montserrat"/>
                <a:ea typeface="Montserrat"/>
                <a:cs typeface="Montserrat"/>
                <a:sym typeface="Montserrat"/>
              </a:rPr>
              <a:t>	</a:t>
            </a:r>
            <a:r>
              <a:rPr lang="en" sz="2800">
                <a:solidFill>
                  <a:srgbClr val="434343"/>
                </a:solidFill>
                <a:latin typeface="Montserrat"/>
                <a:ea typeface="Montserrat"/>
                <a:cs typeface="Montserrat"/>
                <a:sym typeface="Montserrat"/>
              </a:rPr>
              <a:t>Understanding the mathematics of factorials allows us to calculate </a:t>
            </a:r>
            <a:r>
              <a:rPr b="1" lang="en" sz="2800">
                <a:solidFill>
                  <a:srgbClr val="434343"/>
                </a:solidFill>
                <a:latin typeface="Montserrat"/>
                <a:ea typeface="Montserrat"/>
                <a:cs typeface="Montserrat"/>
                <a:sym typeface="Montserrat"/>
              </a:rPr>
              <a:t>permutations </a:t>
            </a:r>
            <a:r>
              <a:rPr lang="en" sz="2800">
                <a:solidFill>
                  <a:srgbClr val="434343"/>
                </a:solidFill>
                <a:latin typeface="Montserrat"/>
                <a:ea typeface="Montserrat"/>
                <a:cs typeface="Montserrat"/>
                <a:sym typeface="Montserrat"/>
              </a:rPr>
              <a:t>and </a:t>
            </a:r>
            <a:r>
              <a:rPr b="1" lang="en" sz="2800">
                <a:solidFill>
                  <a:srgbClr val="434343"/>
                </a:solidFill>
                <a:latin typeface="Montserrat"/>
                <a:ea typeface="Montserrat"/>
                <a:cs typeface="Montserrat"/>
                <a:sym typeface="Montserrat"/>
              </a:rPr>
              <a:t>combinations</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lang="en" sz="2800">
                <a:solidFill>
                  <a:srgbClr val="434343"/>
                </a:solidFill>
                <a:latin typeface="Montserrat"/>
                <a:ea typeface="Montserrat"/>
                <a:cs typeface="Montserrat"/>
                <a:sym typeface="Montserrat"/>
              </a:rPr>
              <a:t>	Let’s explore permutations in more detail.</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t/>
            </a:r>
            <a:endParaRPr sz="2800">
              <a:solidFill>
                <a:srgbClr val="434343"/>
              </a:solidFill>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9"/>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Combinatorics</a:t>
            </a:r>
            <a:endParaRPr b="1" sz="2820">
              <a:solidFill>
                <a:srgbClr val="666666"/>
              </a:solidFill>
              <a:latin typeface="Montserrat"/>
              <a:ea typeface="Montserrat"/>
              <a:cs typeface="Montserrat"/>
              <a:sym typeface="Montserrat"/>
            </a:endParaRPr>
          </a:p>
        </p:txBody>
      </p:sp>
      <p:sp>
        <p:nvSpPr>
          <p:cNvPr id="320" name="Google Shape;320;p49"/>
          <p:cNvSpPr txBox="1"/>
          <p:nvPr>
            <p:ph idx="1" type="body"/>
          </p:nvPr>
        </p:nvSpPr>
        <p:spPr>
          <a:xfrm>
            <a:off x="311700" y="874000"/>
            <a:ext cx="8520600" cy="3694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Permutation</a:t>
            </a:r>
            <a:r>
              <a:rPr b="1" lang="en" sz="2800">
                <a:solidFill>
                  <a:srgbClr val="434343"/>
                </a:solidFill>
                <a:latin typeface="Montserrat"/>
                <a:ea typeface="Montserrat"/>
                <a:cs typeface="Montserrat"/>
                <a:sym typeface="Montserrat"/>
              </a:rPr>
              <a:t>:</a:t>
            </a:r>
            <a:endParaRPr b="1"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b="1" lang="en" sz="2800">
                <a:solidFill>
                  <a:srgbClr val="434343"/>
                </a:solidFill>
                <a:latin typeface="Montserrat"/>
                <a:ea typeface="Montserrat"/>
                <a:cs typeface="Montserrat"/>
                <a:sym typeface="Montserrat"/>
              </a:rPr>
              <a:t>	</a:t>
            </a:r>
            <a:r>
              <a:rPr lang="en" sz="2800">
                <a:solidFill>
                  <a:srgbClr val="434343"/>
                </a:solidFill>
                <a:latin typeface="Montserrat"/>
                <a:ea typeface="Montserrat"/>
                <a:cs typeface="Montserrat"/>
                <a:sym typeface="Montserrat"/>
              </a:rPr>
              <a:t>A permutation of a set of objects is an arrangement of the objects in a certain order.</a:t>
            </a:r>
            <a:endParaRPr sz="2800">
              <a:solidFill>
                <a:srgbClr val="434343"/>
              </a:solidFill>
              <a:latin typeface="Montserrat"/>
              <a:ea typeface="Montserrat"/>
              <a:cs typeface="Montserrat"/>
              <a:sym typeface="Montserrat"/>
            </a:endParaRPr>
          </a:p>
          <a:p>
            <a:pPr indent="457200" lvl="0" marL="0" rtl="0" algn="l">
              <a:spcBef>
                <a:spcPts val="1200"/>
              </a:spcBef>
              <a:spcAft>
                <a:spcPts val="0"/>
              </a:spcAft>
              <a:buNone/>
            </a:pPr>
            <a:r>
              <a:rPr lang="en" sz="2800">
                <a:solidFill>
                  <a:srgbClr val="434343"/>
                </a:solidFill>
                <a:latin typeface="Montserrat"/>
                <a:ea typeface="Montserrat"/>
                <a:cs typeface="Montserrat"/>
                <a:sym typeface="Montserrat"/>
              </a:rPr>
              <a:t>This means we can calculate all the possible arrangements (permutations) of a set of objects.</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t/>
            </a:r>
            <a:endParaRPr sz="2800">
              <a:solidFill>
                <a:srgbClr val="434343"/>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0"/>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Combinatorics</a:t>
            </a:r>
            <a:endParaRPr b="1" sz="2820">
              <a:solidFill>
                <a:srgbClr val="666666"/>
              </a:solidFill>
              <a:latin typeface="Montserrat"/>
              <a:ea typeface="Montserrat"/>
              <a:cs typeface="Montserrat"/>
              <a:sym typeface="Montserrat"/>
            </a:endParaRPr>
          </a:p>
        </p:txBody>
      </p:sp>
      <p:sp>
        <p:nvSpPr>
          <p:cNvPr id="326" name="Google Shape;326;p50"/>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Permutation:</a:t>
            </a:r>
            <a:endParaRPr b="1"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b="1" lang="en" sz="2800">
                <a:solidFill>
                  <a:srgbClr val="434343"/>
                </a:solidFill>
                <a:latin typeface="Montserrat"/>
                <a:ea typeface="Montserrat"/>
                <a:cs typeface="Montserrat"/>
                <a:sym typeface="Montserrat"/>
              </a:rPr>
              <a:t>	</a:t>
            </a:r>
            <a:r>
              <a:rPr lang="en" sz="2800">
                <a:solidFill>
                  <a:srgbClr val="434343"/>
                </a:solidFill>
                <a:latin typeface="Montserrat"/>
                <a:ea typeface="Montserrat"/>
                <a:cs typeface="Montserrat"/>
                <a:sym typeface="Montserrat"/>
              </a:rPr>
              <a:t>For example, imagine ordering 3 items from Amazon that will be delivered on separate days.</a:t>
            </a:r>
            <a:endParaRPr sz="2800">
              <a:solidFill>
                <a:srgbClr val="434343"/>
              </a:solidFill>
              <a:latin typeface="Montserrat"/>
              <a:ea typeface="Montserrat"/>
              <a:cs typeface="Montserrat"/>
              <a:sym typeface="Montserrat"/>
            </a:endParaRPr>
          </a:p>
          <a:p>
            <a:pPr indent="457200" lvl="0" marL="0" rtl="0" algn="l">
              <a:spcBef>
                <a:spcPts val="1200"/>
              </a:spcBef>
              <a:spcAft>
                <a:spcPts val="0"/>
              </a:spcAft>
              <a:buNone/>
            </a:pPr>
            <a:r>
              <a:rPr lang="en" sz="2800">
                <a:solidFill>
                  <a:srgbClr val="434343"/>
                </a:solidFill>
                <a:latin typeface="Montserrat"/>
                <a:ea typeface="Montserrat"/>
                <a:cs typeface="Montserrat"/>
                <a:sym typeface="Montserrat"/>
              </a:rPr>
              <a:t>How many permutations are there of the order of their arrivals?</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t/>
            </a:r>
            <a:endParaRPr sz="2800">
              <a:solidFill>
                <a:srgbClr val="434343"/>
              </a:solidFill>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1"/>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Combinatorics</a:t>
            </a:r>
            <a:endParaRPr b="1" sz="2820">
              <a:solidFill>
                <a:srgbClr val="666666"/>
              </a:solidFill>
              <a:latin typeface="Montserrat"/>
              <a:ea typeface="Montserrat"/>
              <a:cs typeface="Montserrat"/>
              <a:sym typeface="Montserrat"/>
            </a:endParaRPr>
          </a:p>
        </p:txBody>
      </p:sp>
      <p:sp>
        <p:nvSpPr>
          <p:cNvPr id="332" name="Google Shape;332;p51"/>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Permutation: </a:t>
            </a:r>
            <a:r>
              <a:rPr lang="en" sz="2800">
                <a:solidFill>
                  <a:srgbClr val="434343"/>
                </a:solidFill>
                <a:latin typeface="Montserrat"/>
                <a:ea typeface="Montserrat"/>
                <a:cs typeface="Montserrat"/>
                <a:sym typeface="Montserrat"/>
              </a:rPr>
              <a:t>How many permutations of the order of arrival of these 3 items?</a:t>
            </a:r>
            <a:endParaRPr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lang="en" sz="2800">
                <a:solidFill>
                  <a:srgbClr val="434343"/>
                </a:solidFill>
                <a:latin typeface="Montserrat"/>
                <a:ea typeface="Montserrat"/>
                <a:cs typeface="Montserrat"/>
                <a:sym typeface="Montserrat"/>
              </a:rPr>
              <a:t>Imagine items are </a:t>
            </a:r>
            <a:r>
              <a:rPr b="1" lang="en" sz="2800">
                <a:solidFill>
                  <a:srgbClr val="1155CC"/>
                </a:solidFill>
                <a:latin typeface="Montserrat"/>
                <a:ea typeface="Montserrat"/>
                <a:cs typeface="Montserrat"/>
                <a:sym typeface="Montserrat"/>
              </a:rPr>
              <a:t>a</a:t>
            </a:r>
            <a:r>
              <a:rPr lang="en" sz="2800">
                <a:solidFill>
                  <a:srgbClr val="434343"/>
                </a:solidFill>
                <a:latin typeface="Montserrat"/>
                <a:ea typeface="Montserrat"/>
                <a:cs typeface="Montserrat"/>
                <a:sym typeface="Montserrat"/>
              </a:rPr>
              <a:t>, </a:t>
            </a:r>
            <a:r>
              <a:rPr b="1" lang="en" sz="2800">
                <a:solidFill>
                  <a:srgbClr val="1155CC"/>
                </a:solidFill>
                <a:latin typeface="Montserrat"/>
                <a:ea typeface="Montserrat"/>
                <a:cs typeface="Montserrat"/>
                <a:sym typeface="Montserrat"/>
              </a:rPr>
              <a:t>b</a:t>
            </a:r>
            <a:r>
              <a:rPr lang="en" sz="2800">
                <a:solidFill>
                  <a:srgbClr val="434343"/>
                </a:solidFill>
                <a:latin typeface="Montserrat"/>
                <a:ea typeface="Montserrat"/>
                <a:cs typeface="Montserrat"/>
                <a:sym typeface="Montserrat"/>
              </a:rPr>
              <a:t>,</a:t>
            </a:r>
            <a:r>
              <a:rPr b="1" lang="en" sz="2800">
                <a:solidFill>
                  <a:srgbClr val="434343"/>
                </a:solidFill>
                <a:latin typeface="Montserrat"/>
                <a:ea typeface="Montserrat"/>
                <a:cs typeface="Montserrat"/>
                <a:sym typeface="Montserrat"/>
              </a:rPr>
              <a:t> </a:t>
            </a:r>
            <a:r>
              <a:rPr lang="en" sz="2800">
                <a:solidFill>
                  <a:srgbClr val="434343"/>
                </a:solidFill>
                <a:latin typeface="Montserrat"/>
                <a:ea typeface="Montserrat"/>
                <a:cs typeface="Montserrat"/>
                <a:sym typeface="Montserrat"/>
              </a:rPr>
              <a:t>and </a:t>
            </a:r>
            <a:r>
              <a:rPr b="1" lang="en" sz="2800">
                <a:solidFill>
                  <a:srgbClr val="1155CC"/>
                </a:solidFill>
                <a:latin typeface="Montserrat"/>
                <a:ea typeface="Montserrat"/>
                <a:cs typeface="Montserrat"/>
                <a:sym typeface="Montserrat"/>
              </a:rPr>
              <a:t>c</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t/>
            </a:r>
            <a:endParaRPr sz="2800">
              <a:solidFill>
                <a:srgbClr val="434343"/>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1889500" y="2789075"/>
            <a:ext cx="5256360" cy="2190150"/>
          </a:xfrm>
          <a:prstGeom prst="rect">
            <a:avLst/>
          </a:prstGeom>
          <a:noFill/>
          <a:ln>
            <a:noFill/>
          </a:ln>
        </p:spPr>
      </p:pic>
      <p:pic>
        <p:nvPicPr>
          <p:cNvPr id="73" name="Google Shape;73;p16"/>
          <p:cNvPicPr preferRelativeResize="0"/>
          <p:nvPr/>
        </p:nvPicPr>
        <p:blipFill>
          <a:blip r:embed="rId4">
            <a:alphaModFix/>
          </a:blip>
          <a:stretch>
            <a:fillRect/>
          </a:stretch>
        </p:blipFill>
        <p:spPr>
          <a:xfrm>
            <a:off x="1100950" y="590748"/>
            <a:ext cx="6942075" cy="1161650"/>
          </a:xfrm>
          <a:prstGeom prst="rect">
            <a:avLst/>
          </a:prstGeom>
          <a:noFill/>
          <a:ln>
            <a:noFill/>
          </a:ln>
        </p:spPr>
      </p:pic>
      <p:pic>
        <p:nvPicPr>
          <p:cNvPr id="74" name="Google Shape;74;p16"/>
          <p:cNvPicPr preferRelativeResize="0"/>
          <p:nvPr/>
        </p:nvPicPr>
        <p:blipFill>
          <a:blip r:embed="rId5">
            <a:alphaModFix/>
          </a:blip>
          <a:stretch>
            <a:fillRect/>
          </a:stretch>
        </p:blipFill>
        <p:spPr>
          <a:xfrm>
            <a:off x="1100975" y="590750"/>
            <a:ext cx="6942030" cy="1161650"/>
          </a:xfrm>
          <a:prstGeom prst="rect">
            <a:avLst/>
          </a:prstGeom>
          <a:noFill/>
          <a:ln>
            <a:noFill/>
          </a:ln>
        </p:spPr>
      </p:pic>
      <p:sp>
        <p:nvSpPr>
          <p:cNvPr id="75" name="Google Shape;75;p16"/>
          <p:cNvSpPr txBox="1"/>
          <p:nvPr/>
        </p:nvSpPr>
        <p:spPr>
          <a:xfrm>
            <a:off x="3664450" y="1835250"/>
            <a:ext cx="1539300" cy="102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6900">
                <a:latin typeface="Nunito"/>
                <a:ea typeface="Nunito"/>
                <a:cs typeface="Nunito"/>
                <a:sym typeface="Nunito"/>
              </a:rPr>
              <a:t>X</a:t>
            </a:r>
            <a:endParaRPr b="1" sz="6900">
              <a:latin typeface="Nunito"/>
              <a:ea typeface="Nunito"/>
              <a:cs typeface="Nunito"/>
              <a:sym typeface="Nunito"/>
            </a:endParaRPr>
          </a:p>
        </p:txBody>
      </p:sp>
    </p:spTree>
  </p:cSld>
  <p:clrMapOvr>
    <a:masterClrMapping/>
  </p:clrMapOvr>
  <mc:AlternateContent>
    <mc:Choice Requires="p14">
      <p:transition spd="slow" p14:dur="1300">
        <p:fade/>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2"/>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Combinatorics</a:t>
            </a:r>
            <a:endParaRPr b="1" sz="2820">
              <a:solidFill>
                <a:srgbClr val="666666"/>
              </a:solidFill>
              <a:latin typeface="Montserrat"/>
              <a:ea typeface="Montserrat"/>
              <a:cs typeface="Montserrat"/>
              <a:sym typeface="Montserrat"/>
            </a:endParaRPr>
          </a:p>
        </p:txBody>
      </p:sp>
      <p:sp>
        <p:nvSpPr>
          <p:cNvPr id="338" name="Google Shape;338;p52"/>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Permutation: </a:t>
            </a:r>
            <a:r>
              <a:rPr lang="en" sz="2800">
                <a:solidFill>
                  <a:srgbClr val="434343"/>
                </a:solidFill>
                <a:latin typeface="Montserrat"/>
                <a:ea typeface="Montserrat"/>
                <a:cs typeface="Montserrat"/>
                <a:sym typeface="Montserrat"/>
              </a:rPr>
              <a:t>How many permutations of the order of arrival of these 3 items?</a:t>
            </a:r>
            <a:endParaRPr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lang="en" sz="2800">
                <a:solidFill>
                  <a:srgbClr val="434343"/>
                </a:solidFill>
                <a:latin typeface="Montserrat"/>
                <a:ea typeface="Montserrat"/>
                <a:cs typeface="Montserrat"/>
                <a:sym typeface="Montserrat"/>
              </a:rPr>
              <a:t>Imagine items are </a:t>
            </a:r>
            <a:r>
              <a:rPr b="1" lang="en" sz="2800">
                <a:solidFill>
                  <a:srgbClr val="1155CC"/>
                </a:solidFill>
                <a:latin typeface="Montserrat"/>
                <a:ea typeface="Montserrat"/>
                <a:cs typeface="Montserrat"/>
                <a:sym typeface="Montserrat"/>
              </a:rPr>
              <a:t>a</a:t>
            </a:r>
            <a:r>
              <a:rPr lang="en" sz="2800">
                <a:solidFill>
                  <a:srgbClr val="434343"/>
                </a:solidFill>
                <a:latin typeface="Montserrat"/>
                <a:ea typeface="Montserrat"/>
                <a:cs typeface="Montserrat"/>
                <a:sym typeface="Montserrat"/>
              </a:rPr>
              <a:t>, </a:t>
            </a:r>
            <a:r>
              <a:rPr b="1" lang="en" sz="2800">
                <a:solidFill>
                  <a:srgbClr val="1155CC"/>
                </a:solidFill>
                <a:latin typeface="Montserrat"/>
                <a:ea typeface="Montserrat"/>
                <a:cs typeface="Montserrat"/>
                <a:sym typeface="Montserrat"/>
              </a:rPr>
              <a:t>b</a:t>
            </a:r>
            <a:r>
              <a:rPr lang="en" sz="2800">
                <a:solidFill>
                  <a:srgbClr val="434343"/>
                </a:solidFill>
                <a:latin typeface="Montserrat"/>
                <a:ea typeface="Montserrat"/>
                <a:cs typeface="Montserrat"/>
                <a:sym typeface="Montserrat"/>
              </a:rPr>
              <a:t>,</a:t>
            </a:r>
            <a:r>
              <a:rPr b="1" lang="en" sz="2800">
                <a:solidFill>
                  <a:srgbClr val="434343"/>
                </a:solidFill>
                <a:latin typeface="Montserrat"/>
                <a:ea typeface="Montserrat"/>
                <a:cs typeface="Montserrat"/>
                <a:sym typeface="Montserrat"/>
              </a:rPr>
              <a:t> </a:t>
            </a:r>
            <a:r>
              <a:rPr lang="en" sz="2800">
                <a:solidFill>
                  <a:srgbClr val="434343"/>
                </a:solidFill>
                <a:latin typeface="Montserrat"/>
                <a:ea typeface="Montserrat"/>
                <a:cs typeface="Montserrat"/>
                <a:sym typeface="Montserrat"/>
              </a:rPr>
              <a:t>and </a:t>
            </a:r>
            <a:r>
              <a:rPr b="1" lang="en" sz="2800">
                <a:solidFill>
                  <a:srgbClr val="1155CC"/>
                </a:solidFill>
                <a:latin typeface="Montserrat"/>
                <a:ea typeface="Montserrat"/>
                <a:cs typeface="Montserrat"/>
                <a:sym typeface="Montserrat"/>
              </a:rPr>
              <a:t>c</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t/>
            </a:r>
            <a:endParaRPr sz="2800">
              <a:solidFill>
                <a:srgbClr val="434343"/>
              </a:solidFill>
              <a:latin typeface="Montserrat"/>
              <a:ea typeface="Montserrat"/>
              <a:cs typeface="Montserrat"/>
              <a:sym typeface="Montserrat"/>
            </a:endParaRPr>
          </a:p>
        </p:txBody>
      </p:sp>
      <p:sp>
        <p:nvSpPr>
          <p:cNvPr id="339" name="Google Shape;339;p52"/>
          <p:cNvSpPr/>
          <p:nvPr/>
        </p:nvSpPr>
        <p:spPr>
          <a:xfrm>
            <a:off x="2002850" y="2738950"/>
            <a:ext cx="1261200" cy="668700"/>
          </a:xfrm>
          <a:prstGeom prst="roundRect">
            <a:avLst>
              <a:gd fmla="val 16667" name="adj"/>
            </a:avLst>
          </a:prstGeom>
          <a:solidFill>
            <a:srgbClr val="F3F3F3"/>
          </a:solidFill>
          <a:ln cap="flat" cmpd="sng" w="3810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1155CC"/>
                </a:solidFill>
                <a:latin typeface="Montserrat"/>
                <a:ea typeface="Montserrat"/>
                <a:cs typeface="Montserrat"/>
                <a:sym typeface="Montserrat"/>
              </a:rPr>
              <a:t>abc</a:t>
            </a:r>
            <a:endParaRPr b="1" sz="3000">
              <a:solidFill>
                <a:srgbClr val="1155CC"/>
              </a:solidFill>
              <a:latin typeface="Montserrat"/>
              <a:ea typeface="Montserrat"/>
              <a:cs typeface="Montserrat"/>
              <a:sym typeface="Montserra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3"/>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Combinatorics</a:t>
            </a:r>
            <a:endParaRPr b="1" sz="2820">
              <a:solidFill>
                <a:srgbClr val="666666"/>
              </a:solidFill>
              <a:latin typeface="Montserrat"/>
              <a:ea typeface="Montserrat"/>
              <a:cs typeface="Montserrat"/>
              <a:sym typeface="Montserrat"/>
            </a:endParaRPr>
          </a:p>
        </p:txBody>
      </p:sp>
      <p:sp>
        <p:nvSpPr>
          <p:cNvPr id="345" name="Google Shape;345;p53"/>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Permutation: </a:t>
            </a:r>
            <a:r>
              <a:rPr lang="en" sz="2800">
                <a:solidFill>
                  <a:srgbClr val="434343"/>
                </a:solidFill>
                <a:latin typeface="Montserrat"/>
                <a:ea typeface="Montserrat"/>
                <a:cs typeface="Montserrat"/>
                <a:sym typeface="Montserrat"/>
              </a:rPr>
              <a:t>How many permutations of the order of arrival of these 3 items?</a:t>
            </a:r>
            <a:endParaRPr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lang="en" sz="2800">
                <a:solidFill>
                  <a:srgbClr val="434343"/>
                </a:solidFill>
                <a:latin typeface="Montserrat"/>
                <a:ea typeface="Montserrat"/>
                <a:cs typeface="Montserrat"/>
                <a:sym typeface="Montserrat"/>
              </a:rPr>
              <a:t>Imagine items are </a:t>
            </a:r>
            <a:r>
              <a:rPr b="1" lang="en" sz="2800">
                <a:solidFill>
                  <a:srgbClr val="1155CC"/>
                </a:solidFill>
                <a:latin typeface="Montserrat"/>
                <a:ea typeface="Montserrat"/>
                <a:cs typeface="Montserrat"/>
                <a:sym typeface="Montserrat"/>
              </a:rPr>
              <a:t>a</a:t>
            </a:r>
            <a:r>
              <a:rPr lang="en" sz="2800">
                <a:solidFill>
                  <a:srgbClr val="434343"/>
                </a:solidFill>
                <a:latin typeface="Montserrat"/>
                <a:ea typeface="Montserrat"/>
                <a:cs typeface="Montserrat"/>
                <a:sym typeface="Montserrat"/>
              </a:rPr>
              <a:t>, </a:t>
            </a:r>
            <a:r>
              <a:rPr b="1" lang="en" sz="2800">
                <a:solidFill>
                  <a:srgbClr val="1155CC"/>
                </a:solidFill>
                <a:latin typeface="Montserrat"/>
                <a:ea typeface="Montserrat"/>
                <a:cs typeface="Montserrat"/>
                <a:sym typeface="Montserrat"/>
              </a:rPr>
              <a:t>b</a:t>
            </a:r>
            <a:r>
              <a:rPr lang="en" sz="2800">
                <a:solidFill>
                  <a:srgbClr val="434343"/>
                </a:solidFill>
                <a:latin typeface="Montserrat"/>
                <a:ea typeface="Montserrat"/>
                <a:cs typeface="Montserrat"/>
                <a:sym typeface="Montserrat"/>
              </a:rPr>
              <a:t>,</a:t>
            </a:r>
            <a:r>
              <a:rPr b="1" lang="en" sz="2800">
                <a:solidFill>
                  <a:srgbClr val="434343"/>
                </a:solidFill>
                <a:latin typeface="Montserrat"/>
                <a:ea typeface="Montserrat"/>
                <a:cs typeface="Montserrat"/>
                <a:sym typeface="Montserrat"/>
              </a:rPr>
              <a:t> </a:t>
            </a:r>
            <a:r>
              <a:rPr lang="en" sz="2800">
                <a:solidFill>
                  <a:srgbClr val="434343"/>
                </a:solidFill>
                <a:latin typeface="Montserrat"/>
                <a:ea typeface="Montserrat"/>
                <a:cs typeface="Montserrat"/>
                <a:sym typeface="Montserrat"/>
              </a:rPr>
              <a:t>and </a:t>
            </a:r>
            <a:r>
              <a:rPr b="1" lang="en" sz="2800">
                <a:solidFill>
                  <a:srgbClr val="1155CC"/>
                </a:solidFill>
                <a:latin typeface="Montserrat"/>
                <a:ea typeface="Montserrat"/>
                <a:cs typeface="Montserrat"/>
                <a:sym typeface="Montserrat"/>
              </a:rPr>
              <a:t>c</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t/>
            </a:r>
            <a:endParaRPr sz="2800">
              <a:solidFill>
                <a:srgbClr val="434343"/>
              </a:solidFill>
              <a:latin typeface="Montserrat"/>
              <a:ea typeface="Montserrat"/>
              <a:cs typeface="Montserrat"/>
              <a:sym typeface="Montserrat"/>
            </a:endParaRPr>
          </a:p>
        </p:txBody>
      </p:sp>
      <p:sp>
        <p:nvSpPr>
          <p:cNvPr id="346" name="Google Shape;346;p53"/>
          <p:cNvSpPr/>
          <p:nvPr/>
        </p:nvSpPr>
        <p:spPr>
          <a:xfrm>
            <a:off x="2002850" y="2738950"/>
            <a:ext cx="1261200" cy="668700"/>
          </a:xfrm>
          <a:prstGeom prst="roundRect">
            <a:avLst>
              <a:gd fmla="val 16667" name="adj"/>
            </a:avLst>
          </a:prstGeom>
          <a:solidFill>
            <a:srgbClr val="F3F3F3"/>
          </a:solidFill>
          <a:ln cap="flat" cmpd="sng" w="3810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1155CC"/>
                </a:solidFill>
                <a:latin typeface="Montserrat"/>
                <a:ea typeface="Montserrat"/>
                <a:cs typeface="Montserrat"/>
                <a:sym typeface="Montserrat"/>
              </a:rPr>
              <a:t>abc</a:t>
            </a:r>
            <a:endParaRPr b="1" sz="3000">
              <a:solidFill>
                <a:srgbClr val="1155CC"/>
              </a:solidFill>
              <a:latin typeface="Montserrat"/>
              <a:ea typeface="Montserrat"/>
              <a:cs typeface="Montserrat"/>
              <a:sym typeface="Montserrat"/>
            </a:endParaRPr>
          </a:p>
        </p:txBody>
      </p:sp>
      <p:sp>
        <p:nvSpPr>
          <p:cNvPr id="347" name="Google Shape;347;p53"/>
          <p:cNvSpPr/>
          <p:nvPr/>
        </p:nvSpPr>
        <p:spPr>
          <a:xfrm>
            <a:off x="3954125" y="2738950"/>
            <a:ext cx="1261200" cy="668700"/>
          </a:xfrm>
          <a:prstGeom prst="roundRect">
            <a:avLst>
              <a:gd fmla="val 16667" name="adj"/>
            </a:avLst>
          </a:prstGeom>
          <a:solidFill>
            <a:srgbClr val="F3F3F3"/>
          </a:solidFill>
          <a:ln cap="flat" cmpd="sng" w="3810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1155CC"/>
                </a:solidFill>
                <a:latin typeface="Montserrat"/>
                <a:ea typeface="Montserrat"/>
                <a:cs typeface="Montserrat"/>
                <a:sym typeface="Montserrat"/>
              </a:rPr>
              <a:t>bac</a:t>
            </a:r>
            <a:endParaRPr b="1" sz="3000">
              <a:solidFill>
                <a:srgbClr val="1155CC"/>
              </a:solidFill>
              <a:latin typeface="Montserrat"/>
              <a:ea typeface="Montserrat"/>
              <a:cs typeface="Montserrat"/>
              <a:sym typeface="Montserra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4"/>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Combinatorics</a:t>
            </a:r>
            <a:endParaRPr b="1" sz="2820">
              <a:solidFill>
                <a:srgbClr val="666666"/>
              </a:solidFill>
              <a:latin typeface="Montserrat"/>
              <a:ea typeface="Montserrat"/>
              <a:cs typeface="Montserrat"/>
              <a:sym typeface="Montserrat"/>
            </a:endParaRPr>
          </a:p>
        </p:txBody>
      </p:sp>
      <p:sp>
        <p:nvSpPr>
          <p:cNvPr id="353" name="Google Shape;353;p54"/>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Permutation: </a:t>
            </a:r>
            <a:r>
              <a:rPr lang="en" sz="2800">
                <a:solidFill>
                  <a:srgbClr val="434343"/>
                </a:solidFill>
                <a:latin typeface="Montserrat"/>
                <a:ea typeface="Montserrat"/>
                <a:cs typeface="Montserrat"/>
                <a:sym typeface="Montserrat"/>
              </a:rPr>
              <a:t>How many permutations of the order of arrival of these 3 items?</a:t>
            </a:r>
            <a:endParaRPr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lang="en" sz="2800">
                <a:solidFill>
                  <a:srgbClr val="434343"/>
                </a:solidFill>
                <a:latin typeface="Montserrat"/>
                <a:ea typeface="Montserrat"/>
                <a:cs typeface="Montserrat"/>
                <a:sym typeface="Montserrat"/>
              </a:rPr>
              <a:t>Imagine items are </a:t>
            </a:r>
            <a:r>
              <a:rPr b="1" lang="en" sz="2800">
                <a:solidFill>
                  <a:srgbClr val="1155CC"/>
                </a:solidFill>
                <a:latin typeface="Montserrat"/>
                <a:ea typeface="Montserrat"/>
                <a:cs typeface="Montserrat"/>
                <a:sym typeface="Montserrat"/>
              </a:rPr>
              <a:t>a</a:t>
            </a:r>
            <a:r>
              <a:rPr lang="en" sz="2800">
                <a:solidFill>
                  <a:srgbClr val="434343"/>
                </a:solidFill>
                <a:latin typeface="Montserrat"/>
                <a:ea typeface="Montserrat"/>
                <a:cs typeface="Montserrat"/>
                <a:sym typeface="Montserrat"/>
              </a:rPr>
              <a:t>, </a:t>
            </a:r>
            <a:r>
              <a:rPr b="1" lang="en" sz="2800">
                <a:solidFill>
                  <a:srgbClr val="1155CC"/>
                </a:solidFill>
                <a:latin typeface="Montserrat"/>
                <a:ea typeface="Montserrat"/>
                <a:cs typeface="Montserrat"/>
                <a:sym typeface="Montserrat"/>
              </a:rPr>
              <a:t>b</a:t>
            </a:r>
            <a:r>
              <a:rPr lang="en" sz="2800">
                <a:solidFill>
                  <a:srgbClr val="434343"/>
                </a:solidFill>
                <a:latin typeface="Montserrat"/>
                <a:ea typeface="Montserrat"/>
                <a:cs typeface="Montserrat"/>
                <a:sym typeface="Montserrat"/>
              </a:rPr>
              <a:t>,</a:t>
            </a:r>
            <a:r>
              <a:rPr b="1" lang="en" sz="2800">
                <a:solidFill>
                  <a:srgbClr val="434343"/>
                </a:solidFill>
                <a:latin typeface="Montserrat"/>
                <a:ea typeface="Montserrat"/>
                <a:cs typeface="Montserrat"/>
                <a:sym typeface="Montserrat"/>
              </a:rPr>
              <a:t> </a:t>
            </a:r>
            <a:r>
              <a:rPr lang="en" sz="2800">
                <a:solidFill>
                  <a:srgbClr val="434343"/>
                </a:solidFill>
                <a:latin typeface="Montserrat"/>
                <a:ea typeface="Montserrat"/>
                <a:cs typeface="Montserrat"/>
                <a:sym typeface="Montserrat"/>
              </a:rPr>
              <a:t>and </a:t>
            </a:r>
            <a:r>
              <a:rPr b="1" lang="en" sz="2800">
                <a:solidFill>
                  <a:srgbClr val="1155CC"/>
                </a:solidFill>
                <a:latin typeface="Montserrat"/>
                <a:ea typeface="Montserrat"/>
                <a:cs typeface="Montserrat"/>
                <a:sym typeface="Montserrat"/>
              </a:rPr>
              <a:t>c</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t/>
            </a:r>
            <a:endParaRPr sz="2800">
              <a:solidFill>
                <a:srgbClr val="434343"/>
              </a:solidFill>
              <a:latin typeface="Montserrat"/>
              <a:ea typeface="Montserrat"/>
              <a:cs typeface="Montserrat"/>
              <a:sym typeface="Montserrat"/>
            </a:endParaRPr>
          </a:p>
        </p:txBody>
      </p:sp>
      <p:sp>
        <p:nvSpPr>
          <p:cNvPr id="354" name="Google Shape;354;p54"/>
          <p:cNvSpPr/>
          <p:nvPr/>
        </p:nvSpPr>
        <p:spPr>
          <a:xfrm>
            <a:off x="2002850" y="2738950"/>
            <a:ext cx="1261200" cy="668700"/>
          </a:xfrm>
          <a:prstGeom prst="roundRect">
            <a:avLst>
              <a:gd fmla="val 16667" name="adj"/>
            </a:avLst>
          </a:prstGeom>
          <a:solidFill>
            <a:srgbClr val="F3F3F3"/>
          </a:solidFill>
          <a:ln cap="flat" cmpd="sng" w="3810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1155CC"/>
                </a:solidFill>
                <a:latin typeface="Montserrat"/>
                <a:ea typeface="Montserrat"/>
                <a:cs typeface="Montserrat"/>
                <a:sym typeface="Montserrat"/>
              </a:rPr>
              <a:t>abc</a:t>
            </a:r>
            <a:endParaRPr b="1" sz="3000">
              <a:solidFill>
                <a:srgbClr val="1155CC"/>
              </a:solidFill>
              <a:latin typeface="Montserrat"/>
              <a:ea typeface="Montserrat"/>
              <a:cs typeface="Montserrat"/>
              <a:sym typeface="Montserrat"/>
            </a:endParaRPr>
          </a:p>
        </p:txBody>
      </p:sp>
      <p:sp>
        <p:nvSpPr>
          <p:cNvPr id="355" name="Google Shape;355;p54"/>
          <p:cNvSpPr/>
          <p:nvPr/>
        </p:nvSpPr>
        <p:spPr>
          <a:xfrm>
            <a:off x="3954125" y="2738950"/>
            <a:ext cx="1261200" cy="668700"/>
          </a:xfrm>
          <a:prstGeom prst="roundRect">
            <a:avLst>
              <a:gd fmla="val 16667" name="adj"/>
            </a:avLst>
          </a:prstGeom>
          <a:solidFill>
            <a:srgbClr val="F3F3F3"/>
          </a:solidFill>
          <a:ln cap="flat" cmpd="sng" w="3810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1155CC"/>
                </a:solidFill>
                <a:latin typeface="Montserrat"/>
                <a:ea typeface="Montserrat"/>
                <a:cs typeface="Montserrat"/>
                <a:sym typeface="Montserrat"/>
              </a:rPr>
              <a:t>bac</a:t>
            </a:r>
            <a:endParaRPr b="1" sz="3000">
              <a:solidFill>
                <a:srgbClr val="1155CC"/>
              </a:solidFill>
              <a:latin typeface="Montserrat"/>
              <a:ea typeface="Montserrat"/>
              <a:cs typeface="Montserrat"/>
              <a:sym typeface="Montserrat"/>
            </a:endParaRPr>
          </a:p>
        </p:txBody>
      </p:sp>
      <p:sp>
        <p:nvSpPr>
          <p:cNvPr id="356" name="Google Shape;356;p54"/>
          <p:cNvSpPr/>
          <p:nvPr/>
        </p:nvSpPr>
        <p:spPr>
          <a:xfrm>
            <a:off x="2002850" y="3729550"/>
            <a:ext cx="1261200" cy="668700"/>
          </a:xfrm>
          <a:prstGeom prst="roundRect">
            <a:avLst>
              <a:gd fmla="val 16667" name="adj"/>
            </a:avLst>
          </a:prstGeom>
          <a:solidFill>
            <a:srgbClr val="F3F3F3"/>
          </a:solidFill>
          <a:ln cap="flat" cmpd="sng" w="3810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1155CC"/>
                </a:solidFill>
                <a:latin typeface="Montserrat"/>
                <a:ea typeface="Montserrat"/>
                <a:cs typeface="Montserrat"/>
                <a:sym typeface="Montserrat"/>
              </a:rPr>
              <a:t>bca</a:t>
            </a:r>
            <a:endParaRPr b="1" sz="3000">
              <a:solidFill>
                <a:srgbClr val="1155CC"/>
              </a:solidFill>
              <a:latin typeface="Montserrat"/>
              <a:ea typeface="Montserrat"/>
              <a:cs typeface="Montserrat"/>
              <a:sym typeface="Montserrat"/>
            </a:endParaRPr>
          </a:p>
        </p:txBody>
      </p:sp>
      <p:sp>
        <p:nvSpPr>
          <p:cNvPr id="357" name="Google Shape;357;p54"/>
          <p:cNvSpPr/>
          <p:nvPr/>
        </p:nvSpPr>
        <p:spPr>
          <a:xfrm>
            <a:off x="3954125" y="3729550"/>
            <a:ext cx="1261200" cy="668700"/>
          </a:xfrm>
          <a:prstGeom prst="roundRect">
            <a:avLst>
              <a:gd fmla="val 16667" name="adj"/>
            </a:avLst>
          </a:prstGeom>
          <a:solidFill>
            <a:srgbClr val="F3F3F3"/>
          </a:solidFill>
          <a:ln cap="flat" cmpd="sng" w="3810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1155CC"/>
                </a:solidFill>
                <a:latin typeface="Montserrat"/>
                <a:ea typeface="Montserrat"/>
                <a:cs typeface="Montserrat"/>
                <a:sym typeface="Montserrat"/>
              </a:rPr>
              <a:t>cab</a:t>
            </a:r>
            <a:endParaRPr b="1" sz="3000">
              <a:solidFill>
                <a:srgbClr val="1155CC"/>
              </a:solidFill>
              <a:latin typeface="Montserrat"/>
              <a:ea typeface="Montserrat"/>
              <a:cs typeface="Montserrat"/>
              <a:sym typeface="Montserrat"/>
            </a:endParaRPr>
          </a:p>
        </p:txBody>
      </p:sp>
      <p:sp>
        <p:nvSpPr>
          <p:cNvPr id="358" name="Google Shape;358;p54"/>
          <p:cNvSpPr/>
          <p:nvPr/>
        </p:nvSpPr>
        <p:spPr>
          <a:xfrm>
            <a:off x="5905400" y="2738950"/>
            <a:ext cx="1261200" cy="668700"/>
          </a:xfrm>
          <a:prstGeom prst="roundRect">
            <a:avLst>
              <a:gd fmla="val 16667" name="adj"/>
            </a:avLst>
          </a:prstGeom>
          <a:solidFill>
            <a:srgbClr val="F3F3F3"/>
          </a:solidFill>
          <a:ln cap="flat" cmpd="sng" w="3810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1155CC"/>
                </a:solidFill>
                <a:latin typeface="Montserrat"/>
                <a:ea typeface="Montserrat"/>
                <a:cs typeface="Montserrat"/>
                <a:sym typeface="Montserrat"/>
              </a:rPr>
              <a:t>acb</a:t>
            </a:r>
            <a:endParaRPr b="1" sz="3000">
              <a:solidFill>
                <a:srgbClr val="1155CC"/>
              </a:solidFill>
              <a:latin typeface="Montserrat"/>
              <a:ea typeface="Montserrat"/>
              <a:cs typeface="Montserrat"/>
              <a:sym typeface="Montserrat"/>
            </a:endParaRPr>
          </a:p>
        </p:txBody>
      </p:sp>
      <p:sp>
        <p:nvSpPr>
          <p:cNvPr id="359" name="Google Shape;359;p54"/>
          <p:cNvSpPr/>
          <p:nvPr/>
        </p:nvSpPr>
        <p:spPr>
          <a:xfrm>
            <a:off x="5905400" y="3729550"/>
            <a:ext cx="1261200" cy="668700"/>
          </a:xfrm>
          <a:prstGeom prst="roundRect">
            <a:avLst>
              <a:gd fmla="val 16667" name="adj"/>
            </a:avLst>
          </a:prstGeom>
          <a:solidFill>
            <a:srgbClr val="F3F3F3"/>
          </a:solidFill>
          <a:ln cap="flat" cmpd="sng" w="3810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1155CC"/>
                </a:solidFill>
                <a:latin typeface="Montserrat"/>
                <a:ea typeface="Montserrat"/>
                <a:cs typeface="Montserrat"/>
                <a:sym typeface="Montserrat"/>
              </a:rPr>
              <a:t>cba</a:t>
            </a:r>
            <a:endParaRPr b="1" sz="3000">
              <a:solidFill>
                <a:srgbClr val="1155CC"/>
              </a:solidFill>
              <a:latin typeface="Montserrat"/>
              <a:ea typeface="Montserrat"/>
              <a:cs typeface="Montserrat"/>
              <a:sym typeface="Montserra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Combinatorics</a:t>
            </a:r>
            <a:endParaRPr b="1" sz="2820">
              <a:solidFill>
                <a:srgbClr val="666666"/>
              </a:solidFill>
              <a:latin typeface="Montserrat"/>
              <a:ea typeface="Montserrat"/>
              <a:cs typeface="Montserrat"/>
              <a:sym typeface="Montserrat"/>
            </a:endParaRPr>
          </a:p>
        </p:txBody>
      </p:sp>
      <p:sp>
        <p:nvSpPr>
          <p:cNvPr id="365" name="Google Shape;365;p55"/>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Permutation: </a:t>
            </a:r>
            <a:r>
              <a:rPr lang="en" sz="2800">
                <a:solidFill>
                  <a:srgbClr val="434343"/>
                </a:solidFill>
                <a:latin typeface="Montserrat"/>
                <a:ea typeface="Montserrat"/>
                <a:cs typeface="Montserrat"/>
                <a:sym typeface="Montserrat"/>
              </a:rPr>
              <a:t>How many permutations of the order of arrival of these 3 items?</a:t>
            </a:r>
            <a:endParaRPr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lang="en" sz="2800">
                <a:solidFill>
                  <a:srgbClr val="434343"/>
                </a:solidFill>
                <a:latin typeface="Montserrat"/>
                <a:ea typeface="Montserrat"/>
                <a:cs typeface="Montserrat"/>
                <a:sym typeface="Montserrat"/>
              </a:rPr>
              <a:t>For simple examples like this one, the number of possible permutations is simply </a:t>
            </a:r>
            <a:r>
              <a:rPr b="1" lang="en" sz="2800">
                <a:solidFill>
                  <a:srgbClr val="434343"/>
                </a:solidFill>
                <a:latin typeface="Montserrat"/>
                <a:ea typeface="Montserrat"/>
                <a:cs typeface="Montserrat"/>
                <a:sym typeface="Montserrat"/>
              </a:rPr>
              <a:t>n!</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lang="en" sz="2800">
                <a:solidFill>
                  <a:srgbClr val="434343"/>
                </a:solidFill>
                <a:latin typeface="Montserrat"/>
                <a:ea typeface="Montserrat"/>
                <a:cs typeface="Montserrat"/>
                <a:sym typeface="Montserrat"/>
              </a:rPr>
              <a:t>Thus the order of delivery of </a:t>
            </a:r>
            <a:r>
              <a:rPr b="1" lang="en" sz="2800">
                <a:solidFill>
                  <a:srgbClr val="434343"/>
                </a:solidFill>
                <a:latin typeface="Montserrat"/>
                <a:ea typeface="Montserrat"/>
                <a:cs typeface="Montserrat"/>
                <a:sym typeface="Montserrat"/>
              </a:rPr>
              <a:t>3 </a:t>
            </a:r>
            <a:r>
              <a:rPr lang="en" sz="2800">
                <a:solidFill>
                  <a:srgbClr val="434343"/>
                </a:solidFill>
                <a:latin typeface="Montserrat"/>
                <a:ea typeface="Montserrat"/>
                <a:cs typeface="Montserrat"/>
                <a:sym typeface="Montserrat"/>
              </a:rPr>
              <a:t>items can be delivered in </a:t>
            </a:r>
            <a:r>
              <a:rPr b="1" lang="en" sz="2800">
                <a:solidFill>
                  <a:srgbClr val="434343"/>
                </a:solidFill>
                <a:latin typeface="Montserrat"/>
                <a:ea typeface="Montserrat"/>
                <a:cs typeface="Montserrat"/>
                <a:sym typeface="Montserrat"/>
              </a:rPr>
              <a:t>6 </a:t>
            </a:r>
            <a:r>
              <a:rPr lang="en" sz="2800">
                <a:solidFill>
                  <a:srgbClr val="434343"/>
                </a:solidFill>
                <a:latin typeface="Montserrat"/>
                <a:ea typeface="Montserrat"/>
                <a:cs typeface="Montserrat"/>
                <a:sym typeface="Montserrat"/>
              </a:rPr>
              <a:t>different permutations, which is equal to</a:t>
            </a:r>
            <a:r>
              <a:rPr b="1" lang="en" sz="2800">
                <a:solidFill>
                  <a:srgbClr val="434343"/>
                </a:solidFill>
                <a:latin typeface="Montserrat"/>
                <a:ea typeface="Montserrat"/>
                <a:cs typeface="Montserrat"/>
                <a:sym typeface="Montserrat"/>
              </a:rPr>
              <a:t> 3!</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t/>
            </a:r>
            <a:endParaRPr sz="2800">
              <a:solidFill>
                <a:srgbClr val="434343"/>
              </a:solidFill>
              <a:latin typeface="Montserrat"/>
              <a:ea typeface="Montserrat"/>
              <a:cs typeface="Montserrat"/>
              <a:sym typeface="Montserra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6"/>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Combinatorics</a:t>
            </a:r>
            <a:endParaRPr b="1" sz="2820">
              <a:solidFill>
                <a:srgbClr val="666666"/>
              </a:solidFill>
              <a:latin typeface="Montserrat"/>
              <a:ea typeface="Montserrat"/>
              <a:cs typeface="Montserrat"/>
              <a:sym typeface="Montserrat"/>
            </a:endParaRPr>
          </a:p>
        </p:txBody>
      </p:sp>
      <p:sp>
        <p:nvSpPr>
          <p:cNvPr id="371" name="Google Shape;371;p56"/>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Permutation: </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	There are other considerations for permutations, such as the number of permutations possible for a subset of items or permutations that allow for repetition, such as license plates.</a:t>
            </a:r>
            <a:endParaRPr sz="2800">
              <a:solidFill>
                <a:srgbClr val="434343"/>
              </a:solidFill>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7"/>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Combinatorics</a:t>
            </a:r>
            <a:endParaRPr b="1" sz="2820">
              <a:solidFill>
                <a:srgbClr val="666666"/>
              </a:solidFill>
              <a:latin typeface="Montserrat"/>
              <a:ea typeface="Montserrat"/>
              <a:cs typeface="Montserrat"/>
              <a:sym typeface="Montserrat"/>
            </a:endParaRPr>
          </a:p>
        </p:txBody>
      </p:sp>
      <p:sp>
        <p:nvSpPr>
          <p:cNvPr id="377" name="Google Shape;377;p57"/>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Permutation: </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	Permutation calculations were even used as part of a solution during World War II by the Allies to estimate the number of tanks being manufactured by Germany simply based on the sampling of the serial numbers of different tank parts.</a:t>
            </a:r>
            <a:endParaRPr sz="2800">
              <a:solidFill>
                <a:srgbClr val="434343"/>
              </a:solidFill>
              <a:latin typeface="Montserrat"/>
              <a:ea typeface="Montserrat"/>
              <a:cs typeface="Montserrat"/>
              <a:sym typeface="Montserra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8"/>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Combinatorics</a:t>
            </a:r>
            <a:endParaRPr b="1" sz="2820">
              <a:solidFill>
                <a:srgbClr val="666666"/>
              </a:solidFill>
              <a:latin typeface="Montserrat"/>
              <a:ea typeface="Montserrat"/>
              <a:cs typeface="Montserrat"/>
              <a:sym typeface="Montserrat"/>
            </a:endParaRPr>
          </a:p>
        </p:txBody>
      </p:sp>
      <p:sp>
        <p:nvSpPr>
          <p:cNvPr id="383" name="Google Shape;383;p58"/>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Combinations</a:t>
            </a:r>
            <a:r>
              <a:rPr b="1" lang="en" sz="2800">
                <a:solidFill>
                  <a:srgbClr val="434343"/>
                </a:solidFill>
                <a:latin typeface="Montserrat"/>
                <a:ea typeface="Montserrat"/>
                <a:cs typeface="Montserrat"/>
                <a:sym typeface="Montserrat"/>
              </a:rPr>
              <a:t>: </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	</a:t>
            </a:r>
            <a:r>
              <a:rPr lang="en" sz="2800">
                <a:solidFill>
                  <a:srgbClr val="434343"/>
                </a:solidFill>
                <a:latin typeface="Montserrat"/>
                <a:ea typeface="Montserrat"/>
                <a:cs typeface="Montserrat"/>
                <a:sym typeface="Montserrat"/>
              </a:rPr>
              <a:t>A combination is an </a:t>
            </a:r>
            <a:r>
              <a:rPr b="1" i="1" lang="en" sz="2800">
                <a:solidFill>
                  <a:srgbClr val="434343"/>
                </a:solidFill>
                <a:latin typeface="Montserrat"/>
                <a:ea typeface="Montserrat"/>
                <a:cs typeface="Montserrat"/>
                <a:sym typeface="Montserrat"/>
              </a:rPr>
              <a:t>unordered </a:t>
            </a:r>
            <a:r>
              <a:rPr lang="en" sz="2800">
                <a:solidFill>
                  <a:srgbClr val="434343"/>
                </a:solidFill>
                <a:latin typeface="Montserrat"/>
                <a:ea typeface="Montserrat"/>
                <a:cs typeface="Montserrat"/>
                <a:sym typeface="Montserrat"/>
              </a:rPr>
              <a:t>selection of objects. For example, a group of people chosen from a group of people for a baseball team. You could also have combinations that allow for repetition, for example a pizza with 2x pepperoni and cheese.</a:t>
            </a:r>
            <a:endParaRPr sz="2800">
              <a:solidFill>
                <a:srgbClr val="434343"/>
              </a:solidFill>
              <a:latin typeface="Montserrat"/>
              <a:ea typeface="Montserrat"/>
              <a:cs typeface="Montserrat"/>
              <a:sym typeface="Montserra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9"/>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Combinatorics</a:t>
            </a:r>
            <a:endParaRPr b="1" sz="2820">
              <a:solidFill>
                <a:srgbClr val="666666"/>
              </a:solidFill>
              <a:latin typeface="Montserrat"/>
              <a:ea typeface="Montserrat"/>
              <a:cs typeface="Montserrat"/>
              <a:sym typeface="Montserrat"/>
            </a:endParaRPr>
          </a:p>
        </p:txBody>
      </p:sp>
      <p:sp>
        <p:nvSpPr>
          <p:cNvPr id="389" name="Google Shape;389;p59"/>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Combinations: </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	Notice how unlike permutations, order doesn’t matter here. So the combination </a:t>
            </a:r>
            <a:r>
              <a:rPr b="1" lang="en" sz="2800">
                <a:solidFill>
                  <a:srgbClr val="434343"/>
                </a:solidFill>
                <a:latin typeface="Montserrat"/>
                <a:ea typeface="Montserrat"/>
                <a:cs typeface="Montserrat"/>
                <a:sym typeface="Montserrat"/>
              </a:rPr>
              <a:t>abc</a:t>
            </a:r>
            <a:r>
              <a:rPr lang="en" sz="2800">
                <a:solidFill>
                  <a:srgbClr val="434343"/>
                </a:solidFill>
                <a:latin typeface="Montserrat"/>
                <a:ea typeface="Montserrat"/>
                <a:cs typeface="Montserrat"/>
                <a:sym typeface="Montserrat"/>
              </a:rPr>
              <a:t> is the same combination as </a:t>
            </a:r>
            <a:r>
              <a:rPr b="1" lang="en" sz="2800">
                <a:solidFill>
                  <a:srgbClr val="434343"/>
                </a:solidFill>
                <a:latin typeface="Montserrat"/>
                <a:ea typeface="Montserrat"/>
                <a:cs typeface="Montserrat"/>
                <a:sym typeface="Montserrat"/>
              </a:rPr>
              <a:t>cba</a:t>
            </a:r>
            <a:r>
              <a:rPr lang="en" sz="2800">
                <a:solidFill>
                  <a:srgbClr val="434343"/>
                </a:solidFill>
                <a:latin typeface="Montserrat"/>
                <a:ea typeface="Montserrat"/>
                <a:cs typeface="Montserrat"/>
                <a:sym typeface="Montserrat"/>
              </a:rPr>
              <a:t>. The permutation </a:t>
            </a:r>
            <a:r>
              <a:rPr b="1" lang="en" sz="2800">
                <a:solidFill>
                  <a:srgbClr val="434343"/>
                </a:solidFill>
                <a:latin typeface="Montserrat"/>
                <a:ea typeface="Montserrat"/>
                <a:cs typeface="Montserrat"/>
                <a:sym typeface="Montserrat"/>
              </a:rPr>
              <a:t>abc</a:t>
            </a:r>
            <a:r>
              <a:rPr lang="en" sz="2800">
                <a:solidFill>
                  <a:srgbClr val="434343"/>
                </a:solidFill>
                <a:latin typeface="Montserrat"/>
                <a:ea typeface="Montserrat"/>
                <a:cs typeface="Montserrat"/>
                <a:sym typeface="Montserrat"/>
              </a:rPr>
              <a:t> is not the same as the permutation </a:t>
            </a:r>
            <a:r>
              <a:rPr b="1" lang="en" sz="2800">
                <a:solidFill>
                  <a:srgbClr val="434343"/>
                </a:solidFill>
                <a:latin typeface="Montserrat"/>
                <a:ea typeface="Montserrat"/>
                <a:cs typeface="Montserrat"/>
                <a:sym typeface="Montserrat"/>
              </a:rPr>
              <a:t>cba</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0"/>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Combinatorics</a:t>
            </a:r>
            <a:endParaRPr b="1" sz="2820">
              <a:solidFill>
                <a:srgbClr val="666666"/>
              </a:solidFill>
              <a:latin typeface="Montserrat"/>
              <a:ea typeface="Montserrat"/>
              <a:cs typeface="Montserrat"/>
              <a:sym typeface="Montserrat"/>
            </a:endParaRPr>
          </a:p>
        </p:txBody>
      </p:sp>
      <p:sp>
        <p:nvSpPr>
          <p:cNvPr id="395" name="Google Shape;395;p60"/>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Combinations: </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	Calculating combinations also makes use of factorials and has its own notation.</a:t>
            </a:r>
            <a:endParaRPr sz="2800">
              <a:solidFill>
                <a:srgbClr val="434343"/>
              </a:solidFill>
              <a:latin typeface="Montserrat"/>
              <a:ea typeface="Montserrat"/>
              <a:cs typeface="Montserrat"/>
              <a:sym typeface="Montserrat"/>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1"/>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Combinatorics</a:t>
            </a:r>
            <a:endParaRPr b="1" sz="2820">
              <a:solidFill>
                <a:srgbClr val="666666"/>
              </a:solidFill>
              <a:latin typeface="Montserrat"/>
              <a:ea typeface="Montserrat"/>
              <a:cs typeface="Montserrat"/>
              <a:sym typeface="Montserrat"/>
            </a:endParaRPr>
          </a:p>
        </p:txBody>
      </p:sp>
      <p:sp>
        <p:nvSpPr>
          <p:cNvPr id="401" name="Google Shape;401;p61"/>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Combinations: </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	Count for number of combinations from a set of </a:t>
            </a:r>
            <a:r>
              <a:rPr b="1" lang="en" sz="2800">
                <a:solidFill>
                  <a:srgbClr val="434343"/>
                </a:solidFill>
                <a:latin typeface="Montserrat"/>
                <a:ea typeface="Montserrat"/>
                <a:cs typeface="Montserrat"/>
                <a:sym typeface="Montserrat"/>
              </a:rPr>
              <a:t>n</a:t>
            </a:r>
            <a:r>
              <a:rPr lang="en" sz="2800">
                <a:solidFill>
                  <a:srgbClr val="434343"/>
                </a:solidFill>
                <a:latin typeface="Montserrat"/>
                <a:ea typeface="Montserrat"/>
                <a:cs typeface="Montserrat"/>
                <a:sym typeface="Montserrat"/>
              </a:rPr>
              <a:t> objects taken </a:t>
            </a:r>
            <a:r>
              <a:rPr b="1" lang="en" sz="2800">
                <a:solidFill>
                  <a:srgbClr val="434343"/>
                </a:solidFill>
                <a:latin typeface="Montserrat"/>
                <a:ea typeface="Montserrat"/>
                <a:cs typeface="Montserrat"/>
                <a:sym typeface="Montserrat"/>
              </a:rPr>
              <a:t>k </a:t>
            </a:r>
            <a:r>
              <a:rPr lang="en" sz="2800">
                <a:solidFill>
                  <a:srgbClr val="434343"/>
                </a:solidFill>
                <a:latin typeface="Montserrat"/>
                <a:ea typeface="Montserrat"/>
                <a:cs typeface="Montserrat"/>
                <a:sym typeface="Montserrat"/>
              </a:rPr>
              <a:t>a time.</a:t>
            </a:r>
            <a:endParaRPr sz="2800">
              <a:solidFill>
                <a:srgbClr val="434343"/>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Combinatorics</a:t>
            </a:r>
            <a:endParaRPr b="1">
              <a:latin typeface="Montserrat"/>
              <a:ea typeface="Montserrat"/>
              <a:cs typeface="Montserrat"/>
              <a:sym typeface="Montserrat"/>
            </a:endParaRPr>
          </a:p>
        </p:txBody>
      </p:sp>
      <p:sp>
        <p:nvSpPr>
          <p:cNvPr id="81" name="Google Shape;81;p1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Montserrat"/>
                <a:ea typeface="Montserrat"/>
                <a:cs typeface="Montserrat"/>
                <a:sym typeface="Montserrat"/>
              </a:rPr>
              <a:t>Factorials, Permutations, and Combinations</a:t>
            </a:r>
            <a:endParaRPr>
              <a:latin typeface="Montserrat"/>
              <a:ea typeface="Montserrat"/>
              <a:cs typeface="Montserrat"/>
              <a:sym typeface="Montserrat"/>
            </a:endParaRPr>
          </a:p>
        </p:txBody>
      </p:sp>
      <p:pic>
        <p:nvPicPr>
          <p:cNvPr id="82" name="Google Shape;82;p17"/>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83" name="Google Shape;83;p17"/>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84" name="Google Shape;84;p17"/>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2"/>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Combinatorics</a:t>
            </a:r>
            <a:endParaRPr b="1" sz="2820">
              <a:solidFill>
                <a:srgbClr val="666666"/>
              </a:solidFill>
              <a:latin typeface="Montserrat"/>
              <a:ea typeface="Montserrat"/>
              <a:cs typeface="Montserrat"/>
              <a:sym typeface="Montserrat"/>
            </a:endParaRPr>
          </a:p>
        </p:txBody>
      </p:sp>
      <p:sp>
        <p:nvSpPr>
          <p:cNvPr id="407" name="Google Shape;407;p62"/>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Combinations: </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	Count for number of combinations from a set of </a:t>
            </a:r>
            <a:r>
              <a:rPr b="1" lang="en" sz="2800">
                <a:solidFill>
                  <a:srgbClr val="434343"/>
                </a:solidFill>
                <a:latin typeface="Montserrat"/>
                <a:ea typeface="Montserrat"/>
                <a:cs typeface="Montserrat"/>
                <a:sym typeface="Montserrat"/>
              </a:rPr>
              <a:t>n</a:t>
            </a:r>
            <a:r>
              <a:rPr lang="en" sz="2800">
                <a:solidFill>
                  <a:srgbClr val="434343"/>
                </a:solidFill>
                <a:latin typeface="Montserrat"/>
                <a:ea typeface="Montserrat"/>
                <a:cs typeface="Montserrat"/>
                <a:sym typeface="Montserrat"/>
              </a:rPr>
              <a:t> objects taken </a:t>
            </a:r>
            <a:r>
              <a:rPr b="1" lang="en" sz="2800">
                <a:solidFill>
                  <a:srgbClr val="434343"/>
                </a:solidFill>
                <a:latin typeface="Montserrat"/>
                <a:ea typeface="Montserrat"/>
                <a:cs typeface="Montserrat"/>
                <a:sym typeface="Montserrat"/>
              </a:rPr>
              <a:t>k </a:t>
            </a:r>
            <a:r>
              <a:rPr lang="en" sz="2800">
                <a:solidFill>
                  <a:srgbClr val="434343"/>
                </a:solidFill>
                <a:latin typeface="Montserrat"/>
                <a:ea typeface="Montserrat"/>
                <a:cs typeface="Montserrat"/>
                <a:sym typeface="Montserrat"/>
              </a:rPr>
              <a:t>a time.</a:t>
            </a:r>
            <a:endParaRPr sz="2800">
              <a:solidFill>
                <a:srgbClr val="434343"/>
              </a:solidFill>
              <a:latin typeface="Montserrat"/>
              <a:ea typeface="Montserrat"/>
              <a:cs typeface="Montserrat"/>
              <a:sym typeface="Montserrat"/>
            </a:endParaRPr>
          </a:p>
        </p:txBody>
      </p:sp>
      <p:pic>
        <p:nvPicPr>
          <p:cNvPr id="408" name="Google Shape;408;p62"/>
          <p:cNvPicPr preferRelativeResize="0"/>
          <p:nvPr/>
        </p:nvPicPr>
        <p:blipFill>
          <a:blip r:embed="rId3">
            <a:alphaModFix/>
          </a:blip>
          <a:stretch>
            <a:fillRect/>
          </a:stretch>
        </p:blipFill>
        <p:spPr>
          <a:xfrm>
            <a:off x="2238771" y="3506575"/>
            <a:ext cx="4666449" cy="14097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3"/>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Combinatorics</a:t>
            </a:r>
            <a:endParaRPr b="1" sz="2820">
              <a:solidFill>
                <a:srgbClr val="666666"/>
              </a:solidFill>
              <a:latin typeface="Montserrat"/>
              <a:ea typeface="Montserrat"/>
              <a:cs typeface="Montserrat"/>
              <a:sym typeface="Montserrat"/>
            </a:endParaRPr>
          </a:p>
        </p:txBody>
      </p:sp>
      <p:sp>
        <p:nvSpPr>
          <p:cNvPr id="414" name="Google Shape;414;p63"/>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Combinations: </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	For example, imagine a consumer dog toy box company that delivers boxes with </a:t>
            </a:r>
            <a:r>
              <a:rPr b="1" lang="en" sz="2800">
                <a:solidFill>
                  <a:srgbClr val="434343"/>
                </a:solidFill>
                <a:latin typeface="Montserrat"/>
                <a:ea typeface="Montserrat"/>
                <a:cs typeface="Montserrat"/>
                <a:sym typeface="Montserrat"/>
              </a:rPr>
              <a:t>5</a:t>
            </a:r>
            <a:r>
              <a:rPr lang="en" sz="2800">
                <a:solidFill>
                  <a:srgbClr val="434343"/>
                </a:solidFill>
                <a:latin typeface="Montserrat"/>
                <a:ea typeface="Montserrat"/>
                <a:cs typeface="Montserrat"/>
                <a:sym typeface="Montserrat"/>
              </a:rPr>
              <a:t> dog toys out of their selection of </a:t>
            </a:r>
            <a:r>
              <a:rPr b="1" lang="en" sz="2800">
                <a:solidFill>
                  <a:srgbClr val="434343"/>
                </a:solidFill>
                <a:latin typeface="Montserrat"/>
                <a:ea typeface="Montserrat"/>
                <a:cs typeface="Montserrat"/>
                <a:sym typeface="Montserrat"/>
              </a:rPr>
              <a:t>20</a:t>
            </a:r>
            <a:r>
              <a:rPr lang="en" sz="2800">
                <a:solidFill>
                  <a:srgbClr val="434343"/>
                </a:solidFill>
                <a:latin typeface="Montserrat"/>
                <a:ea typeface="Montserrat"/>
                <a:cs typeface="Montserrat"/>
                <a:sym typeface="Montserrat"/>
              </a:rPr>
              <a:t> dog toys.</a:t>
            </a:r>
            <a:endParaRPr sz="2800">
              <a:solidFill>
                <a:srgbClr val="434343"/>
              </a:solidFill>
              <a:latin typeface="Montserrat"/>
              <a:ea typeface="Montserrat"/>
              <a:cs typeface="Montserrat"/>
              <a:sym typeface="Montserrat"/>
            </a:endParaRPr>
          </a:p>
        </p:txBody>
      </p:sp>
      <p:pic>
        <p:nvPicPr>
          <p:cNvPr id="415" name="Google Shape;415;p63"/>
          <p:cNvPicPr preferRelativeResize="0"/>
          <p:nvPr/>
        </p:nvPicPr>
        <p:blipFill>
          <a:blip r:embed="rId3">
            <a:alphaModFix/>
          </a:blip>
          <a:stretch>
            <a:fillRect/>
          </a:stretch>
        </p:blipFill>
        <p:spPr>
          <a:xfrm>
            <a:off x="2238771" y="3506575"/>
            <a:ext cx="4666449" cy="14097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4"/>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Combinatorics</a:t>
            </a:r>
            <a:endParaRPr b="1" sz="2820">
              <a:solidFill>
                <a:srgbClr val="666666"/>
              </a:solidFill>
              <a:latin typeface="Montserrat"/>
              <a:ea typeface="Montserrat"/>
              <a:cs typeface="Montserrat"/>
              <a:sym typeface="Montserrat"/>
            </a:endParaRPr>
          </a:p>
        </p:txBody>
      </p:sp>
      <p:sp>
        <p:nvSpPr>
          <p:cNvPr id="421" name="Google Shape;421;p64"/>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Combinations: </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	For example, imagine a consumer dog toy box company that delivers boxes with </a:t>
            </a:r>
            <a:r>
              <a:rPr b="1" lang="en" sz="2800">
                <a:solidFill>
                  <a:srgbClr val="434343"/>
                </a:solidFill>
                <a:latin typeface="Montserrat"/>
                <a:ea typeface="Montserrat"/>
                <a:cs typeface="Montserrat"/>
                <a:sym typeface="Montserrat"/>
              </a:rPr>
              <a:t>5</a:t>
            </a:r>
            <a:r>
              <a:rPr lang="en" sz="2800">
                <a:solidFill>
                  <a:srgbClr val="434343"/>
                </a:solidFill>
                <a:latin typeface="Montserrat"/>
                <a:ea typeface="Montserrat"/>
                <a:cs typeface="Montserrat"/>
                <a:sym typeface="Montserrat"/>
              </a:rPr>
              <a:t> dog toys out of their selection of </a:t>
            </a:r>
            <a:r>
              <a:rPr b="1" lang="en" sz="2800">
                <a:solidFill>
                  <a:srgbClr val="434343"/>
                </a:solidFill>
                <a:latin typeface="Montserrat"/>
                <a:ea typeface="Montserrat"/>
                <a:cs typeface="Montserrat"/>
                <a:sym typeface="Montserrat"/>
              </a:rPr>
              <a:t>20</a:t>
            </a:r>
            <a:r>
              <a:rPr lang="en" sz="2800">
                <a:solidFill>
                  <a:srgbClr val="434343"/>
                </a:solidFill>
                <a:latin typeface="Montserrat"/>
                <a:ea typeface="Montserrat"/>
                <a:cs typeface="Montserrat"/>
                <a:sym typeface="Montserrat"/>
              </a:rPr>
              <a:t> dog toys.</a:t>
            </a:r>
            <a:endParaRPr sz="2800">
              <a:solidFill>
                <a:srgbClr val="434343"/>
              </a:solidFill>
              <a:latin typeface="Montserrat"/>
              <a:ea typeface="Montserrat"/>
              <a:cs typeface="Montserrat"/>
              <a:sym typeface="Montserrat"/>
            </a:endParaRPr>
          </a:p>
        </p:txBody>
      </p:sp>
      <p:pic>
        <p:nvPicPr>
          <p:cNvPr id="422" name="Google Shape;422;p64"/>
          <p:cNvPicPr preferRelativeResize="0"/>
          <p:nvPr/>
        </p:nvPicPr>
        <p:blipFill>
          <a:blip r:embed="rId3">
            <a:alphaModFix/>
          </a:blip>
          <a:stretch>
            <a:fillRect/>
          </a:stretch>
        </p:blipFill>
        <p:spPr>
          <a:xfrm>
            <a:off x="2238771" y="3506575"/>
            <a:ext cx="4666449" cy="1409725"/>
          </a:xfrm>
          <a:prstGeom prst="rect">
            <a:avLst/>
          </a:prstGeom>
          <a:noFill/>
          <a:ln>
            <a:noFill/>
          </a:ln>
        </p:spPr>
      </p:pic>
      <p:sp>
        <p:nvSpPr>
          <p:cNvPr id="423" name="Google Shape;423;p64"/>
          <p:cNvSpPr/>
          <p:nvPr/>
        </p:nvSpPr>
        <p:spPr>
          <a:xfrm>
            <a:off x="7167250" y="2110150"/>
            <a:ext cx="327300" cy="400200"/>
          </a:xfrm>
          <a:prstGeom prst="roundRect">
            <a:avLst>
              <a:gd fmla="val 16667" name="adj"/>
            </a:avLst>
          </a:prstGeom>
          <a:no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64"/>
          <p:cNvSpPr/>
          <p:nvPr/>
        </p:nvSpPr>
        <p:spPr>
          <a:xfrm>
            <a:off x="3717850" y="4239275"/>
            <a:ext cx="327300" cy="400200"/>
          </a:xfrm>
          <a:prstGeom prst="roundRect">
            <a:avLst>
              <a:gd fmla="val 16667" name="adj"/>
            </a:avLst>
          </a:prstGeom>
          <a:no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Combinatorics</a:t>
            </a:r>
            <a:endParaRPr b="1" sz="2820">
              <a:solidFill>
                <a:srgbClr val="666666"/>
              </a:solidFill>
              <a:latin typeface="Montserrat"/>
              <a:ea typeface="Montserrat"/>
              <a:cs typeface="Montserrat"/>
              <a:sym typeface="Montserrat"/>
            </a:endParaRPr>
          </a:p>
        </p:txBody>
      </p:sp>
      <p:sp>
        <p:nvSpPr>
          <p:cNvPr id="430" name="Google Shape;430;p65"/>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Combinations: </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	For example, imagine a consumer dog toy box company that delivers boxes with </a:t>
            </a:r>
            <a:r>
              <a:rPr b="1" lang="en" sz="2800">
                <a:solidFill>
                  <a:srgbClr val="434343"/>
                </a:solidFill>
                <a:latin typeface="Montserrat"/>
                <a:ea typeface="Montserrat"/>
                <a:cs typeface="Montserrat"/>
                <a:sym typeface="Montserrat"/>
              </a:rPr>
              <a:t>5</a:t>
            </a:r>
            <a:r>
              <a:rPr lang="en" sz="2800">
                <a:solidFill>
                  <a:srgbClr val="434343"/>
                </a:solidFill>
                <a:latin typeface="Montserrat"/>
                <a:ea typeface="Montserrat"/>
                <a:cs typeface="Montserrat"/>
                <a:sym typeface="Montserrat"/>
              </a:rPr>
              <a:t> dog toys out of their selection of </a:t>
            </a:r>
            <a:r>
              <a:rPr b="1" lang="en" sz="2800">
                <a:solidFill>
                  <a:srgbClr val="434343"/>
                </a:solidFill>
                <a:latin typeface="Montserrat"/>
                <a:ea typeface="Montserrat"/>
                <a:cs typeface="Montserrat"/>
                <a:sym typeface="Montserrat"/>
              </a:rPr>
              <a:t>20</a:t>
            </a:r>
            <a:r>
              <a:rPr lang="en" sz="2800">
                <a:solidFill>
                  <a:srgbClr val="434343"/>
                </a:solidFill>
                <a:latin typeface="Montserrat"/>
                <a:ea typeface="Montserrat"/>
                <a:cs typeface="Montserrat"/>
                <a:sym typeface="Montserrat"/>
              </a:rPr>
              <a:t> dog toys.</a:t>
            </a:r>
            <a:endParaRPr sz="2800">
              <a:solidFill>
                <a:srgbClr val="434343"/>
              </a:solidFill>
              <a:latin typeface="Montserrat"/>
              <a:ea typeface="Montserrat"/>
              <a:cs typeface="Montserrat"/>
              <a:sym typeface="Montserrat"/>
            </a:endParaRPr>
          </a:p>
        </p:txBody>
      </p:sp>
      <p:pic>
        <p:nvPicPr>
          <p:cNvPr id="431" name="Google Shape;431;p65"/>
          <p:cNvPicPr preferRelativeResize="0"/>
          <p:nvPr/>
        </p:nvPicPr>
        <p:blipFill>
          <a:blip r:embed="rId3">
            <a:alphaModFix/>
          </a:blip>
          <a:stretch>
            <a:fillRect/>
          </a:stretch>
        </p:blipFill>
        <p:spPr>
          <a:xfrm>
            <a:off x="2238771" y="3506575"/>
            <a:ext cx="4666449" cy="1409725"/>
          </a:xfrm>
          <a:prstGeom prst="rect">
            <a:avLst/>
          </a:prstGeom>
          <a:noFill/>
          <a:ln>
            <a:noFill/>
          </a:ln>
        </p:spPr>
      </p:pic>
      <p:sp>
        <p:nvSpPr>
          <p:cNvPr id="432" name="Google Shape;432;p65"/>
          <p:cNvSpPr/>
          <p:nvPr/>
        </p:nvSpPr>
        <p:spPr>
          <a:xfrm>
            <a:off x="7167250" y="2110150"/>
            <a:ext cx="327300" cy="400200"/>
          </a:xfrm>
          <a:prstGeom prst="roundRect">
            <a:avLst>
              <a:gd fmla="val 16667" name="adj"/>
            </a:avLst>
          </a:prstGeom>
          <a:no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65"/>
          <p:cNvSpPr/>
          <p:nvPr/>
        </p:nvSpPr>
        <p:spPr>
          <a:xfrm>
            <a:off x="3717850" y="4239275"/>
            <a:ext cx="327300" cy="400200"/>
          </a:xfrm>
          <a:prstGeom prst="roundRect">
            <a:avLst>
              <a:gd fmla="val 16667" name="adj"/>
            </a:avLst>
          </a:prstGeom>
          <a:no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65"/>
          <p:cNvSpPr/>
          <p:nvPr/>
        </p:nvSpPr>
        <p:spPr>
          <a:xfrm>
            <a:off x="3717850" y="3736800"/>
            <a:ext cx="327300" cy="400200"/>
          </a:xfrm>
          <a:prstGeom prst="roundRect">
            <a:avLst>
              <a:gd fmla="val 0" name="adj"/>
            </a:avLst>
          </a:prstGeom>
          <a:noFill/>
          <a:ln cap="flat" cmpd="sng" w="2857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65"/>
          <p:cNvSpPr/>
          <p:nvPr/>
        </p:nvSpPr>
        <p:spPr>
          <a:xfrm>
            <a:off x="5361925" y="2627975"/>
            <a:ext cx="540900" cy="400200"/>
          </a:xfrm>
          <a:prstGeom prst="roundRect">
            <a:avLst>
              <a:gd fmla="val 0" name="adj"/>
            </a:avLst>
          </a:prstGeom>
          <a:noFill/>
          <a:ln cap="flat" cmpd="sng" w="2857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6"/>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Combinatorics</a:t>
            </a:r>
            <a:endParaRPr b="1" sz="2820">
              <a:solidFill>
                <a:srgbClr val="666666"/>
              </a:solidFill>
              <a:latin typeface="Montserrat"/>
              <a:ea typeface="Montserrat"/>
              <a:cs typeface="Montserrat"/>
              <a:sym typeface="Montserrat"/>
            </a:endParaRPr>
          </a:p>
        </p:txBody>
      </p:sp>
      <p:sp>
        <p:nvSpPr>
          <p:cNvPr id="441" name="Google Shape;441;p66"/>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Combinations: </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	For example, imagine a consumer dog toy box company that delivers boxes with </a:t>
            </a:r>
            <a:r>
              <a:rPr b="1" lang="en" sz="2800">
                <a:solidFill>
                  <a:srgbClr val="434343"/>
                </a:solidFill>
                <a:latin typeface="Montserrat"/>
                <a:ea typeface="Montserrat"/>
                <a:cs typeface="Montserrat"/>
                <a:sym typeface="Montserrat"/>
              </a:rPr>
              <a:t>5</a:t>
            </a:r>
            <a:r>
              <a:rPr lang="en" sz="2800">
                <a:solidFill>
                  <a:srgbClr val="434343"/>
                </a:solidFill>
                <a:latin typeface="Montserrat"/>
                <a:ea typeface="Montserrat"/>
                <a:cs typeface="Montserrat"/>
                <a:sym typeface="Montserrat"/>
              </a:rPr>
              <a:t> dog toys out of their selection of </a:t>
            </a:r>
            <a:r>
              <a:rPr b="1" lang="en" sz="2800">
                <a:solidFill>
                  <a:srgbClr val="434343"/>
                </a:solidFill>
                <a:latin typeface="Montserrat"/>
                <a:ea typeface="Montserrat"/>
                <a:cs typeface="Montserrat"/>
                <a:sym typeface="Montserrat"/>
              </a:rPr>
              <a:t>20</a:t>
            </a:r>
            <a:r>
              <a:rPr lang="en" sz="2800">
                <a:solidFill>
                  <a:srgbClr val="434343"/>
                </a:solidFill>
                <a:latin typeface="Montserrat"/>
                <a:ea typeface="Montserrat"/>
                <a:cs typeface="Montserrat"/>
                <a:sym typeface="Montserrat"/>
              </a:rPr>
              <a:t> dog toys.</a:t>
            </a:r>
            <a:endParaRPr sz="2800">
              <a:solidFill>
                <a:srgbClr val="434343"/>
              </a:solidFill>
              <a:latin typeface="Montserrat"/>
              <a:ea typeface="Montserrat"/>
              <a:cs typeface="Montserrat"/>
              <a:sym typeface="Montserrat"/>
            </a:endParaRPr>
          </a:p>
        </p:txBody>
      </p:sp>
      <p:pic>
        <p:nvPicPr>
          <p:cNvPr id="442" name="Google Shape;442;p66"/>
          <p:cNvPicPr preferRelativeResize="0"/>
          <p:nvPr/>
        </p:nvPicPr>
        <p:blipFill>
          <a:blip r:embed="rId3">
            <a:alphaModFix/>
          </a:blip>
          <a:stretch>
            <a:fillRect/>
          </a:stretch>
        </p:blipFill>
        <p:spPr>
          <a:xfrm>
            <a:off x="2235775" y="3472172"/>
            <a:ext cx="4672438" cy="1378753"/>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7"/>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Combinatorics</a:t>
            </a:r>
            <a:endParaRPr b="1" sz="2820">
              <a:solidFill>
                <a:srgbClr val="666666"/>
              </a:solidFill>
              <a:latin typeface="Montserrat"/>
              <a:ea typeface="Montserrat"/>
              <a:cs typeface="Montserrat"/>
              <a:sym typeface="Montserrat"/>
            </a:endParaRPr>
          </a:p>
        </p:txBody>
      </p:sp>
      <p:sp>
        <p:nvSpPr>
          <p:cNvPr id="448" name="Google Shape;448;p67"/>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Combinations: </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	For example, imagine a consumer dog toy box company that delivers boxes with </a:t>
            </a:r>
            <a:r>
              <a:rPr b="1" lang="en" sz="2800">
                <a:solidFill>
                  <a:srgbClr val="434343"/>
                </a:solidFill>
                <a:latin typeface="Montserrat"/>
                <a:ea typeface="Montserrat"/>
                <a:cs typeface="Montserrat"/>
                <a:sym typeface="Montserrat"/>
              </a:rPr>
              <a:t>5</a:t>
            </a:r>
            <a:r>
              <a:rPr lang="en" sz="2800">
                <a:solidFill>
                  <a:srgbClr val="434343"/>
                </a:solidFill>
                <a:latin typeface="Montserrat"/>
                <a:ea typeface="Montserrat"/>
                <a:cs typeface="Montserrat"/>
                <a:sym typeface="Montserrat"/>
              </a:rPr>
              <a:t> dog toys out of their selection of </a:t>
            </a:r>
            <a:r>
              <a:rPr b="1" lang="en" sz="2800">
                <a:solidFill>
                  <a:srgbClr val="434343"/>
                </a:solidFill>
                <a:latin typeface="Montserrat"/>
                <a:ea typeface="Montserrat"/>
                <a:cs typeface="Montserrat"/>
                <a:sym typeface="Montserrat"/>
              </a:rPr>
              <a:t>20</a:t>
            </a:r>
            <a:r>
              <a:rPr lang="en" sz="2800">
                <a:solidFill>
                  <a:srgbClr val="434343"/>
                </a:solidFill>
                <a:latin typeface="Montserrat"/>
                <a:ea typeface="Montserrat"/>
                <a:cs typeface="Montserrat"/>
                <a:sym typeface="Montserrat"/>
              </a:rPr>
              <a:t> dog toys.</a:t>
            </a:r>
            <a:endParaRPr sz="2800">
              <a:solidFill>
                <a:srgbClr val="434343"/>
              </a:solidFill>
              <a:latin typeface="Montserrat"/>
              <a:ea typeface="Montserrat"/>
              <a:cs typeface="Montserrat"/>
              <a:sym typeface="Montserrat"/>
            </a:endParaRPr>
          </a:p>
        </p:txBody>
      </p:sp>
      <p:pic>
        <p:nvPicPr>
          <p:cNvPr id="449" name="Google Shape;449;p67"/>
          <p:cNvPicPr preferRelativeResize="0"/>
          <p:nvPr/>
        </p:nvPicPr>
        <p:blipFill>
          <a:blip r:embed="rId3">
            <a:alphaModFix/>
          </a:blip>
          <a:stretch>
            <a:fillRect/>
          </a:stretch>
        </p:blipFill>
        <p:spPr>
          <a:xfrm>
            <a:off x="1144498" y="3135925"/>
            <a:ext cx="7394674" cy="13387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68"/>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Combinatorics</a:t>
            </a:r>
            <a:endParaRPr b="1" sz="2820">
              <a:solidFill>
                <a:srgbClr val="666666"/>
              </a:solidFill>
              <a:latin typeface="Montserrat"/>
              <a:ea typeface="Montserrat"/>
              <a:cs typeface="Montserrat"/>
              <a:sym typeface="Montserrat"/>
            </a:endParaRPr>
          </a:p>
        </p:txBody>
      </p:sp>
      <p:sp>
        <p:nvSpPr>
          <p:cNvPr id="455" name="Google Shape;455;p68"/>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Combinations: </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	For example, imagine a consumer dog toy box company that delivers boxes with </a:t>
            </a:r>
            <a:r>
              <a:rPr b="1" lang="en" sz="2800">
                <a:solidFill>
                  <a:srgbClr val="434343"/>
                </a:solidFill>
                <a:latin typeface="Montserrat"/>
                <a:ea typeface="Montserrat"/>
                <a:cs typeface="Montserrat"/>
                <a:sym typeface="Montserrat"/>
              </a:rPr>
              <a:t>5</a:t>
            </a:r>
            <a:r>
              <a:rPr lang="en" sz="2800">
                <a:solidFill>
                  <a:srgbClr val="434343"/>
                </a:solidFill>
                <a:latin typeface="Montserrat"/>
                <a:ea typeface="Montserrat"/>
                <a:cs typeface="Montserrat"/>
                <a:sym typeface="Montserrat"/>
              </a:rPr>
              <a:t> dog toys out of their selection of </a:t>
            </a:r>
            <a:r>
              <a:rPr b="1" lang="en" sz="2800">
                <a:solidFill>
                  <a:srgbClr val="434343"/>
                </a:solidFill>
                <a:latin typeface="Montserrat"/>
                <a:ea typeface="Montserrat"/>
                <a:cs typeface="Montserrat"/>
                <a:sym typeface="Montserrat"/>
              </a:rPr>
              <a:t>20</a:t>
            </a:r>
            <a:r>
              <a:rPr lang="en" sz="2800">
                <a:solidFill>
                  <a:srgbClr val="434343"/>
                </a:solidFill>
                <a:latin typeface="Montserrat"/>
                <a:ea typeface="Montserrat"/>
                <a:cs typeface="Montserrat"/>
                <a:sym typeface="Montserrat"/>
              </a:rPr>
              <a:t> dog toys.</a:t>
            </a:r>
            <a:endParaRPr sz="2800">
              <a:solidFill>
                <a:srgbClr val="434343"/>
              </a:solidFill>
              <a:latin typeface="Montserrat"/>
              <a:ea typeface="Montserrat"/>
              <a:cs typeface="Montserrat"/>
              <a:sym typeface="Montserrat"/>
            </a:endParaRPr>
          </a:p>
        </p:txBody>
      </p:sp>
      <p:pic>
        <p:nvPicPr>
          <p:cNvPr id="456" name="Google Shape;456;p68"/>
          <p:cNvPicPr preferRelativeResize="0"/>
          <p:nvPr/>
        </p:nvPicPr>
        <p:blipFill>
          <a:blip r:embed="rId3">
            <a:alphaModFix/>
          </a:blip>
          <a:stretch>
            <a:fillRect/>
          </a:stretch>
        </p:blipFill>
        <p:spPr>
          <a:xfrm>
            <a:off x="1144498" y="3135925"/>
            <a:ext cx="7394674" cy="1338750"/>
          </a:xfrm>
          <a:prstGeom prst="rect">
            <a:avLst/>
          </a:prstGeom>
          <a:noFill/>
          <a:ln>
            <a:noFill/>
          </a:ln>
        </p:spPr>
      </p:pic>
      <p:cxnSp>
        <p:nvCxnSpPr>
          <p:cNvPr id="457" name="Google Shape;457;p68"/>
          <p:cNvCxnSpPr/>
          <p:nvPr/>
        </p:nvCxnSpPr>
        <p:spPr>
          <a:xfrm flipH="1">
            <a:off x="5784825" y="3917125"/>
            <a:ext cx="751800" cy="327300"/>
          </a:xfrm>
          <a:prstGeom prst="straightConnector1">
            <a:avLst/>
          </a:prstGeom>
          <a:noFill/>
          <a:ln cap="flat" cmpd="sng" w="38100">
            <a:solidFill>
              <a:srgbClr val="CC4125"/>
            </a:solidFill>
            <a:prstDash val="solid"/>
            <a:round/>
            <a:headEnd len="med" w="med" type="none"/>
            <a:tailEnd len="med" w="med" type="none"/>
          </a:ln>
        </p:spPr>
      </p:cxnSp>
      <p:cxnSp>
        <p:nvCxnSpPr>
          <p:cNvPr id="458" name="Google Shape;458;p68"/>
          <p:cNvCxnSpPr/>
          <p:nvPr/>
        </p:nvCxnSpPr>
        <p:spPr>
          <a:xfrm flipH="1">
            <a:off x="7647175" y="3390400"/>
            <a:ext cx="751800" cy="327300"/>
          </a:xfrm>
          <a:prstGeom prst="straightConnector1">
            <a:avLst/>
          </a:prstGeom>
          <a:noFill/>
          <a:ln cap="flat" cmpd="sng" w="38100">
            <a:solidFill>
              <a:srgbClr val="CC4125"/>
            </a:solidFill>
            <a:prstDash val="solid"/>
            <a:round/>
            <a:headEnd len="med" w="med" type="none"/>
            <a:tailEnd len="med" w="med" type="none"/>
          </a:ln>
        </p:spPr>
      </p:cxn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9"/>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Combinatorics</a:t>
            </a:r>
            <a:endParaRPr b="1" sz="2820">
              <a:solidFill>
                <a:srgbClr val="666666"/>
              </a:solidFill>
              <a:latin typeface="Montserrat"/>
              <a:ea typeface="Montserrat"/>
              <a:cs typeface="Montserrat"/>
              <a:sym typeface="Montserrat"/>
            </a:endParaRPr>
          </a:p>
        </p:txBody>
      </p:sp>
      <p:sp>
        <p:nvSpPr>
          <p:cNvPr id="464" name="Google Shape;464;p69"/>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Combinations: </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	For example, imagine a consumer dog toy box company that delivers boxes with </a:t>
            </a:r>
            <a:r>
              <a:rPr b="1" lang="en" sz="2800">
                <a:solidFill>
                  <a:srgbClr val="434343"/>
                </a:solidFill>
                <a:latin typeface="Montserrat"/>
                <a:ea typeface="Montserrat"/>
                <a:cs typeface="Montserrat"/>
                <a:sym typeface="Montserrat"/>
              </a:rPr>
              <a:t>5</a:t>
            </a:r>
            <a:r>
              <a:rPr lang="en" sz="2800">
                <a:solidFill>
                  <a:srgbClr val="434343"/>
                </a:solidFill>
                <a:latin typeface="Montserrat"/>
                <a:ea typeface="Montserrat"/>
                <a:cs typeface="Montserrat"/>
                <a:sym typeface="Montserrat"/>
              </a:rPr>
              <a:t> dog toys out of their selection of </a:t>
            </a:r>
            <a:r>
              <a:rPr b="1" lang="en" sz="2800">
                <a:solidFill>
                  <a:srgbClr val="434343"/>
                </a:solidFill>
                <a:latin typeface="Montserrat"/>
                <a:ea typeface="Montserrat"/>
                <a:cs typeface="Montserrat"/>
                <a:sym typeface="Montserrat"/>
              </a:rPr>
              <a:t>20</a:t>
            </a:r>
            <a:r>
              <a:rPr lang="en" sz="2800">
                <a:solidFill>
                  <a:srgbClr val="434343"/>
                </a:solidFill>
                <a:latin typeface="Montserrat"/>
                <a:ea typeface="Montserrat"/>
                <a:cs typeface="Montserrat"/>
                <a:sym typeface="Montserrat"/>
              </a:rPr>
              <a:t> dog toys.</a:t>
            </a:r>
            <a:endParaRPr sz="2800">
              <a:solidFill>
                <a:srgbClr val="434343"/>
              </a:solidFill>
              <a:latin typeface="Montserrat"/>
              <a:ea typeface="Montserrat"/>
              <a:cs typeface="Montserrat"/>
              <a:sym typeface="Montserrat"/>
            </a:endParaRPr>
          </a:p>
        </p:txBody>
      </p:sp>
      <p:pic>
        <p:nvPicPr>
          <p:cNvPr id="465" name="Google Shape;465;p69"/>
          <p:cNvPicPr preferRelativeResize="0"/>
          <p:nvPr/>
        </p:nvPicPr>
        <p:blipFill>
          <a:blip r:embed="rId3">
            <a:alphaModFix/>
          </a:blip>
          <a:stretch>
            <a:fillRect/>
          </a:stretch>
        </p:blipFill>
        <p:spPr>
          <a:xfrm>
            <a:off x="2400300" y="3168463"/>
            <a:ext cx="4343400" cy="15716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70"/>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Combinatorics</a:t>
            </a:r>
            <a:endParaRPr b="1" sz="2820">
              <a:solidFill>
                <a:srgbClr val="666666"/>
              </a:solidFill>
              <a:latin typeface="Montserrat"/>
              <a:ea typeface="Montserrat"/>
              <a:cs typeface="Montserrat"/>
              <a:sym typeface="Montserrat"/>
            </a:endParaRPr>
          </a:p>
        </p:txBody>
      </p:sp>
      <p:sp>
        <p:nvSpPr>
          <p:cNvPr id="471" name="Google Shape;471;p70"/>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800">
                <a:solidFill>
                  <a:srgbClr val="434343"/>
                </a:solidFill>
                <a:latin typeface="Montserrat"/>
                <a:ea typeface="Montserrat"/>
                <a:cs typeface="Montserrat"/>
                <a:sym typeface="Montserrat"/>
              </a:rPr>
              <a:t>Understanding factorials, permutations, and combinations has become a key part of creating robust logistics frameworks, since clearly understanding package ordering and combinations can help create efficiencies for customers.</a:t>
            </a:r>
            <a:endParaRPr sz="2800">
              <a:solidFill>
                <a:srgbClr val="434343"/>
              </a:solidFill>
              <a:latin typeface="Montserrat"/>
              <a:ea typeface="Montserrat"/>
              <a:cs typeface="Montserrat"/>
              <a:sym typeface="Montserrat"/>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71"/>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Combinatorics</a:t>
            </a:r>
            <a:endParaRPr b="1" sz="2820">
              <a:solidFill>
                <a:srgbClr val="666666"/>
              </a:solidFill>
              <a:latin typeface="Montserrat"/>
              <a:ea typeface="Montserrat"/>
              <a:cs typeface="Montserrat"/>
              <a:sym typeface="Montserrat"/>
            </a:endParaRPr>
          </a:p>
        </p:txBody>
      </p:sp>
      <p:sp>
        <p:nvSpPr>
          <p:cNvPr id="477" name="Google Shape;477;p71"/>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34343"/>
                </a:solidFill>
                <a:latin typeface="Montserrat"/>
                <a:ea typeface="Montserrat"/>
                <a:cs typeface="Montserrat"/>
                <a:sym typeface="Montserrat"/>
              </a:rPr>
              <a:t>There are other ideas around permutations and combinations we haven’t discussed yet, for example, what if you allowed the same dog toys to be selected twice for a single delivery package in the previous example? </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This is combination with </a:t>
            </a:r>
            <a:r>
              <a:rPr lang="en" sz="2800">
                <a:solidFill>
                  <a:srgbClr val="434343"/>
                </a:solidFill>
                <a:latin typeface="Montserrat"/>
                <a:ea typeface="Montserrat"/>
                <a:cs typeface="Montserrat"/>
                <a:sym typeface="Montserrat"/>
              </a:rPr>
              <a:t>repetition</a:t>
            </a:r>
            <a:r>
              <a:rPr lang="en" sz="2800">
                <a:solidFill>
                  <a:srgbClr val="434343"/>
                </a:solidFill>
                <a:latin typeface="Montserrat"/>
                <a:ea typeface="Montserrat"/>
                <a:cs typeface="Montserrat"/>
                <a:sym typeface="Montserrat"/>
              </a:rPr>
              <a:t>, and follows a different formula.</a:t>
            </a:r>
            <a:endParaRPr sz="2800">
              <a:solidFill>
                <a:srgbClr val="434343"/>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Combinatorics</a:t>
            </a:r>
            <a:endParaRPr b="1" sz="2820">
              <a:solidFill>
                <a:srgbClr val="666666"/>
              </a:solidFill>
              <a:latin typeface="Montserrat"/>
              <a:ea typeface="Montserrat"/>
              <a:cs typeface="Montserrat"/>
              <a:sym typeface="Montserrat"/>
            </a:endParaRPr>
          </a:p>
        </p:txBody>
      </p:sp>
      <p:sp>
        <p:nvSpPr>
          <p:cNvPr id="90" name="Google Shape;90;p18"/>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800">
                <a:solidFill>
                  <a:srgbClr val="434343"/>
                </a:solidFill>
                <a:latin typeface="Montserrat"/>
                <a:ea typeface="Montserrat"/>
                <a:cs typeface="Montserrat"/>
                <a:sym typeface="Montserrat"/>
              </a:rPr>
              <a:t>Combinatorics is often referred to as the “</a:t>
            </a:r>
            <a:r>
              <a:rPr i="1" lang="en" sz="2800">
                <a:solidFill>
                  <a:srgbClr val="434343"/>
                </a:solidFill>
                <a:latin typeface="Montserrat"/>
                <a:ea typeface="Montserrat"/>
                <a:cs typeface="Montserrat"/>
                <a:sym typeface="Montserrat"/>
              </a:rPr>
              <a:t>study of counting</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p:txBody>
      </p:sp>
      <p:pic>
        <p:nvPicPr>
          <p:cNvPr id="91" name="Google Shape;91;p18"/>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92" name="Google Shape;92;p18"/>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93" name="Google Shape;93;p18"/>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72"/>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Combinatorics</a:t>
            </a:r>
            <a:endParaRPr b="1" sz="2820">
              <a:solidFill>
                <a:srgbClr val="666666"/>
              </a:solidFill>
              <a:latin typeface="Montserrat"/>
              <a:ea typeface="Montserrat"/>
              <a:cs typeface="Montserrat"/>
              <a:sym typeface="Montserrat"/>
            </a:endParaRPr>
          </a:p>
        </p:txBody>
      </p:sp>
      <p:sp>
        <p:nvSpPr>
          <p:cNvPr id="483" name="Google Shape;483;p72"/>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34343"/>
                </a:solidFill>
                <a:latin typeface="Montserrat"/>
                <a:ea typeface="Montserrat"/>
                <a:cs typeface="Montserrat"/>
                <a:sym typeface="Montserrat"/>
              </a:rPr>
              <a:t>In the next few lectures we’ll dive deeper into understanding factorials, permutations and combinations.</a:t>
            </a:r>
            <a:endParaRPr i="1" sz="2800">
              <a:solidFill>
                <a:srgbClr val="434343"/>
              </a:solidFill>
              <a:latin typeface="Montserrat"/>
              <a:ea typeface="Montserrat"/>
              <a:cs typeface="Montserrat"/>
              <a:sym typeface="Montserrat"/>
            </a:endParaRPr>
          </a:p>
          <a:p>
            <a:pPr indent="0" lvl="0" marL="0" rtl="0" algn="ctr">
              <a:spcBef>
                <a:spcPts val="1200"/>
              </a:spcBef>
              <a:spcAft>
                <a:spcPts val="1200"/>
              </a:spcAft>
              <a:buNone/>
            </a:pPr>
            <a:r>
              <a:rPr i="1" lang="en" sz="2800">
                <a:solidFill>
                  <a:srgbClr val="434343"/>
                </a:solidFill>
                <a:latin typeface="Montserrat"/>
                <a:ea typeface="Montserrat"/>
                <a:cs typeface="Montserrat"/>
                <a:sym typeface="Montserrat"/>
              </a:rPr>
              <a:t>Who knew there could be so much to just </a:t>
            </a:r>
            <a:r>
              <a:rPr b="1" i="1" lang="en" sz="2800">
                <a:solidFill>
                  <a:srgbClr val="434343"/>
                </a:solidFill>
                <a:latin typeface="Montserrat"/>
                <a:ea typeface="Montserrat"/>
                <a:cs typeface="Montserrat"/>
                <a:sym typeface="Montserrat"/>
              </a:rPr>
              <a:t>counting!</a:t>
            </a:r>
            <a:endParaRPr i="1" sz="2800">
              <a:solidFill>
                <a:srgbClr val="434343"/>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Combinatorics</a:t>
            </a:r>
            <a:endParaRPr b="1" sz="2820">
              <a:solidFill>
                <a:srgbClr val="666666"/>
              </a:solidFill>
              <a:latin typeface="Montserrat"/>
              <a:ea typeface="Montserrat"/>
              <a:cs typeface="Montserrat"/>
              <a:sym typeface="Montserrat"/>
            </a:endParaRPr>
          </a:p>
        </p:txBody>
      </p:sp>
      <p:sp>
        <p:nvSpPr>
          <p:cNvPr id="99" name="Google Shape;99;p19"/>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solidFill>
                  <a:srgbClr val="434343"/>
                </a:solidFill>
                <a:latin typeface="Montserrat"/>
                <a:ea typeface="Montserrat"/>
                <a:cs typeface="Montserrat"/>
                <a:sym typeface="Montserrat"/>
              </a:rPr>
              <a:t>Combinatorics is often referred to as the “</a:t>
            </a:r>
            <a:r>
              <a:rPr i="1" lang="en" sz="2800">
                <a:solidFill>
                  <a:srgbClr val="434343"/>
                </a:solidFill>
                <a:latin typeface="Montserrat"/>
                <a:ea typeface="Montserrat"/>
                <a:cs typeface="Montserrat"/>
                <a:sym typeface="Montserrat"/>
              </a:rPr>
              <a:t>study of counting</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b="1" lang="en" sz="2800">
                <a:solidFill>
                  <a:srgbClr val="434343"/>
                </a:solidFill>
                <a:latin typeface="Montserrat"/>
                <a:ea typeface="Montserrat"/>
                <a:cs typeface="Montserrat"/>
                <a:sym typeface="Montserrat"/>
              </a:rPr>
              <a:t>You may be wondering:</a:t>
            </a:r>
            <a:endParaRPr b="1" sz="2800">
              <a:solidFill>
                <a:srgbClr val="434343"/>
              </a:solidFill>
              <a:latin typeface="Montserrat"/>
              <a:ea typeface="Montserrat"/>
              <a:cs typeface="Montserrat"/>
              <a:sym typeface="Montserrat"/>
            </a:endParaRPr>
          </a:p>
          <a:p>
            <a:pPr indent="0" lvl="0" marL="0" rtl="0" algn="ctr">
              <a:spcBef>
                <a:spcPts val="1200"/>
              </a:spcBef>
              <a:spcAft>
                <a:spcPts val="1200"/>
              </a:spcAft>
              <a:buNone/>
            </a:pPr>
            <a:r>
              <a:rPr i="1" lang="en" sz="2800">
                <a:solidFill>
                  <a:srgbClr val="434343"/>
                </a:solidFill>
                <a:latin typeface="Montserrat"/>
                <a:ea typeface="Montserrat"/>
                <a:cs typeface="Montserrat"/>
                <a:sym typeface="Montserrat"/>
              </a:rPr>
              <a:t>“Study counting?!? That’s easy: 1, 2, 3, 4, etc…  Problem solved! What is there to study?” </a:t>
            </a:r>
            <a:endParaRPr i="1" sz="2800">
              <a:solidFill>
                <a:srgbClr val="434343"/>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Combinatorics</a:t>
            </a:r>
            <a:endParaRPr b="1" sz="2820">
              <a:solidFill>
                <a:srgbClr val="666666"/>
              </a:solidFill>
              <a:latin typeface="Montserrat"/>
              <a:ea typeface="Montserrat"/>
              <a:cs typeface="Montserrat"/>
              <a:sym typeface="Montserrat"/>
            </a:endParaRPr>
          </a:p>
        </p:txBody>
      </p:sp>
      <p:sp>
        <p:nvSpPr>
          <p:cNvPr id="105" name="Google Shape;105;p20"/>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solidFill>
                  <a:srgbClr val="434343"/>
                </a:solidFill>
                <a:latin typeface="Montserrat"/>
                <a:ea typeface="Montserrat"/>
                <a:cs typeface="Montserrat"/>
                <a:sym typeface="Montserrat"/>
              </a:rPr>
              <a:t>Combinatorics helps us count things when the results may not be immediately clear.</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Many real life business challenges and data science decisions are directly related to the ability to count possible combinations or permutations of objects.</a:t>
            </a:r>
            <a:endParaRPr sz="2800">
              <a:solidFill>
                <a:srgbClr val="434343"/>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Combinatorics</a:t>
            </a:r>
            <a:endParaRPr b="1" sz="2820">
              <a:solidFill>
                <a:srgbClr val="666666"/>
              </a:solidFill>
              <a:latin typeface="Montserrat"/>
              <a:ea typeface="Montserrat"/>
              <a:cs typeface="Montserrat"/>
              <a:sym typeface="Montserrat"/>
            </a:endParaRPr>
          </a:p>
        </p:txBody>
      </p:sp>
      <p:sp>
        <p:nvSpPr>
          <p:cNvPr id="111" name="Google Shape;111;p21"/>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800">
                <a:solidFill>
                  <a:srgbClr val="434343"/>
                </a:solidFill>
                <a:latin typeface="Montserrat"/>
                <a:ea typeface="Montserrat"/>
                <a:cs typeface="Montserrat"/>
                <a:sym typeface="Montserrat"/>
              </a:rPr>
              <a:t>We can use combinatorics to address real business questions:</a:t>
            </a:r>
            <a:endParaRPr b="1" sz="2800">
              <a:solidFill>
                <a:srgbClr val="434343"/>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