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x="6858000" cy="9144000"/>
  <p:embeddedFontLst>
    <p:embeddedFont>
      <p:font typeface="Nunito"/>
      <p:regular r:id="rId74"/>
      <p:bold r:id="rId75"/>
      <p:italic r:id="rId76"/>
      <p:boldItalic r:id="rId77"/>
    </p:embeddedFont>
    <p:embeddedFont>
      <p:font typeface="Montserrat"/>
      <p:regular r:id="rId78"/>
      <p:bold r:id="rId79"/>
      <p:italic r:id="rId80"/>
      <p:boldItalic r:id="rId81"/>
    </p:embeddedFont>
    <p:embeddedFont>
      <p:font typeface="Comfortaa"/>
      <p:regular r:id="rId82"/>
      <p:bold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font" Target="fonts/Comfortaa-bold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Montserrat-italic.fntdata"/><Relationship Id="rId82" Type="http://schemas.openxmlformats.org/officeDocument/2006/relationships/font" Target="fonts/Comfortaa-regular.fntdata"/><Relationship Id="rId81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Nunito-bold.fntdata"/><Relationship Id="rId30" Type="http://schemas.openxmlformats.org/officeDocument/2006/relationships/slide" Target="slides/slide25.xml"/><Relationship Id="rId74" Type="http://schemas.openxmlformats.org/officeDocument/2006/relationships/font" Target="fonts/Nunito-regular.fntdata"/><Relationship Id="rId33" Type="http://schemas.openxmlformats.org/officeDocument/2006/relationships/slide" Target="slides/slide28.xml"/><Relationship Id="rId77" Type="http://schemas.openxmlformats.org/officeDocument/2006/relationships/font" Target="fonts/Nunito-boldItalic.fntdata"/><Relationship Id="rId32" Type="http://schemas.openxmlformats.org/officeDocument/2006/relationships/slide" Target="slides/slide27.xml"/><Relationship Id="rId76" Type="http://schemas.openxmlformats.org/officeDocument/2006/relationships/font" Target="fonts/Nunito-italic.fntdata"/><Relationship Id="rId35" Type="http://schemas.openxmlformats.org/officeDocument/2006/relationships/slide" Target="slides/slide30.xml"/><Relationship Id="rId79" Type="http://schemas.openxmlformats.org/officeDocument/2006/relationships/font" Target="fonts/Montserrat-bold.fntdata"/><Relationship Id="rId34" Type="http://schemas.openxmlformats.org/officeDocument/2006/relationships/slide" Target="slides/slide29.xml"/><Relationship Id="rId78" Type="http://schemas.openxmlformats.org/officeDocument/2006/relationships/font" Target="fonts/Montserrat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2e20e9b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32e20e9b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1997234a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1997234a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1997234a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1997234a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1997234a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1997234a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1997234a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1997234a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1997234a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1997234a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1997234a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1997234a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1997234a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1997234a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1997234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1997234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199723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199723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1997234a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1997234a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2e20e9bf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2e20e9b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1997234a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1997234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1997234a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1997234a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1997234a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1997234a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1997234a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1997234a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1997234a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1997234a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1997234a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1997234a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1997234a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1997234a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1997234a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51997234a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1997234a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1997234a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1997234a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1997234a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2e20e9b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2e20e9b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1997234a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1997234a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1997234a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1997234a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1997234a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1997234a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1997234a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1997234a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1997234a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1997234a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1997234a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51997234a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1997234a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1997234a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1997234a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51997234a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1997234a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51997234a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1997234a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1997234a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1997234a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1997234a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51997234a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51997234a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51997234a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51997234a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1997234a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51997234a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51997234a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51997234a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51997234a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51997234a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1997234a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1997234a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1997234a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1997234a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51997234a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51997234a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1997234a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1997234a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e20e9b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e20e9b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1997234a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1997234a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51997234a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51997234a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51997234a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51997234a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51997234ac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51997234a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51997234a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51997234a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1997234a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1997234a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51997234ac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51997234a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51997234ac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51997234a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51997234ac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51997234ac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1997234a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1997234a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2e20e9b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2e20e9b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51997234a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51997234a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51997234ac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51997234ac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51997234a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51997234a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51997234a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51997234a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51997234ac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51997234a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1997234ac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1997234ac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51997234ac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51997234ac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51997234ac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51997234a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51997234a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51997234a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a60bb7c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a60bb7c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1997234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1997234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199723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199723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Organizations often need to make decisions where the outcomes are uncertain.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probability effectively can help mitigate risks and also help develop back up plans for low probability events.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information needs to be reported to others in terms of probability.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hardware manufacturer needing to report likelihood of defective devices.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information needs to be reported to others in terms of probability.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hardware manufacturer needing to report likelihood of defective devices.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1% chance that a phone 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received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a customer will have a defective 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antenna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will be situations where you can’t test every phone made. Or there could be a situation where defective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antennas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only occur on a certain percentage of phones after a certain time period. Perhaps the defective rate could even increase with time!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874000"/>
            <a:ext cx="4550100" cy="4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this isn’t just a thought exercise, many companies deal with such issues and understanding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critical to the company’s response. Such as “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antenna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-gate” with the iPhone 4.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725" y="807225"/>
            <a:ext cx="19050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38" y="1856900"/>
            <a:ext cx="6031125" cy="3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874000"/>
            <a:ext cx="86694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also experience probabilistic thinking every day, such as in weather reports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Clearly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need tools and frameworks to help us understand how to report probabilistic information within an organization.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need to understand the benefits of probabilistic thinking in general, since most outcomes are not known for certain.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Section Overview: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probability concepts: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Law of Large Numbers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 Rule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 and Intersections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Venn Diagrams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Section Overview: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Concepts about Likelihood: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Bayes Theorem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Discrete Probability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Variables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a discussion of probability concepts, let’s quickly cover some notation conventions that are commonly used in probability.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50" y="590748"/>
            <a:ext cx="6942075" cy="11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often trying to calculate or express the probability of an event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occurring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such as: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probability that a randomly chosen part from an assembly line has a defect?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P()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represent the probability of what is inside the parenthesis. So if we say that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when we pick up a defective part from the assembly line, then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probability that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will occur.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this notation is quite flexible and requires some context. We knew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occurring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was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finding a defective part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the notation is just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you may sometimes see more descriptive events: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</a:t>
            </a:r>
            <a:r>
              <a:rPr b="1" i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Def.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way is okay, but keep in mind the nature of using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means we’re constantly analyzing different events, so be prepared to see different ways of indicating the events inside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P()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aseline="30000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aseline="30000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should also note the different ways of reporting probabilities. In mathematics we commonly report a probability as a value between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the event will not occur 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the event will definitely occur.</a:t>
            </a:r>
            <a:endParaRPr baseline="30000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business and common parlance you often see these values translated to a percentage by multiplying by 100.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report back 0% to 100% rather than 0 to 1. However, for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formulas, you should use 0 and 1.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Probabilities also have their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complement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counterpart.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probability of a defective part, then how can we describe the opposite?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notation is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P(A’)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where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A’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complement event.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Probabilities also have their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complement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counterpart.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probability of a defective part, then how can we describe the opposite?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also see notation as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</a:t>
            </a:r>
            <a:r>
              <a:rPr b="1" baseline="30000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where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baseline="30000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complement event.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complement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A’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event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occuring. 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this thinking is not just for events with binary outcomes (e.g. defective or functional). It only represents the event A not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occurring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had a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production line with three sizes: Small, Medium, and Large, we could state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customer choosing Small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P(S)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P(S’)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means the customer chose a size Medium 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size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488" y="2789075"/>
            <a:ext cx="5256373" cy="21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50" y="590748"/>
            <a:ext cx="6942075" cy="11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case that it is actually easier to calculate the complement than the actual event we’re interested in.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we can understand that probabilities are always expressed as a likelihood between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(event </a:t>
            </a:r>
            <a:r>
              <a:rPr b="1" i="1" lang="en" sz="28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will not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 for certain)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 (event </a:t>
            </a:r>
            <a:r>
              <a:rPr b="1" i="1" lang="en" sz="28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will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occur for certain).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a complement can also mathematically be defined as: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P(A’) = 1 - P(A)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quick note on real-world to probability: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assigning binary events, try to 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events and complements to the real world counterparts positive outcome vs. negative outcome.  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quick note on real-world probability: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A: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Hardware is defective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 = 0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means no chance hardware is defective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 = 1 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hardware is certain to be defective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quick note on real-world probability: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 </a:t>
            </a:r>
            <a:r>
              <a:rPr b="1" i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How to write the alternative?</a:t>
            </a:r>
            <a:endParaRPr b="1" i="1" sz="2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A: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Hardware is defective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 = 0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means no chance hardware is defective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 = 1 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hardware is certain to be defective 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7" name="Google Shape;3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quick note on real-world to probability: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 </a:t>
            </a:r>
            <a:r>
              <a:rPr b="1" i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How to write the alternative?</a:t>
            </a:r>
            <a:endParaRPr b="1" i="1" sz="2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A: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Hardware is </a:t>
            </a:r>
            <a:r>
              <a:rPr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Functional</a:t>
            </a:r>
            <a:endParaRPr sz="2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 = 0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means no chance hardware is </a:t>
            </a:r>
            <a:r>
              <a:rPr i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functional</a:t>
            </a:r>
            <a:endParaRPr i="1" sz="2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 = 1 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hardware is certain to be </a:t>
            </a:r>
            <a:r>
              <a:rPr i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functional </a:t>
            </a:r>
            <a:endParaRPr i="1" sz="2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Try to choose based on the situation</a:t>
            </a:r>
            <a:r>
              <a:rPr b="1" i="1" lang="en" sz="28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1" sz="28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 </a:t>
            </a:r>
            <a:r>
              <a:rPr b="1" i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How to write the alternative?</a:t>
            </a:r>
            <a:endParaRPr b="1" i="1" sz="2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A: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Hardware is </a:t>
            </a:r>
            <a:r>
              <a:rPr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Functional</a:t>
            </a:r>
            <a:endParaRPr sz="2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 = 0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means no chance hardware is </a:t>
            </a:r>
            <a:r>
              <a:rPr i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functional</a:t>
            </a:r>
            <a:endParaRPr i="1" sz="2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P(A) = 1 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hardware is certain to be </a:t>
            </a:r>
            <a:r>
              <a:rPr i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functional </a:t>
            </a:r>
            <a:endParaRPr i="1" sz="2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real-world situations, we often need to describe probabilities based on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includes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intersections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notation for these types of multiple event probabilities.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Thinking back to our example of defective hardware, what if we had multiple events to consider?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what if there were multiple factories producing the same part, but the factories themselves had different quality assurance standards?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3" name="Google Shape;3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have two separate events: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Picking a factory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Picking a part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we could treat picking a part as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picking a factory, since the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being defective could vary based on the Factory.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2" name="Google Shape;3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500" y="2789075"/>
            <a:ext cx="5256360" cy="21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50" y="590748"/>
            <a:ext cx="6942075" cy="11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975" y="590750"/>
            <a:ext cx="6942030" cy="11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664450" y="1835250"/>
            <a:ext cx="15393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latin typeface="Nunito"/>
                <a:ea typeface="Nunito"/>
                <a:cs typeface="Nunito"/>
                <a:sym typeface="Nunito"/>
              </a:rPr>
              <a:t>X</a:t>
            </a:r>
            <a:endParaRPr b="1" sz="6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find yourself going from the original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probability that a randomly chosen part from an assembly line has a defect?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1" name="Google Shape;4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find yourself going from the original question, to a new question: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probability that a randomly chosen part from an assembly line has a defect </a:t>
            </a:r>
            <a:r>
              <a:rPr b="1" i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given that it came from Factory #2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0" name="Google Shape;4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Factory itself could be treated as an event (choosing a particular Factory)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probability that a randomly chosen part from an assembly line has a defect </a:t>
            </a:r>
            <a:r>
              <a:rPr b="1" i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given that it came from Factory #3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5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real-world situations where you will discover that you want to calculate the probability of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given the condition that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B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has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Such as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being a defective part 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B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being a specific factory being chosen.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8" name="Google Shape;42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notation for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uses the following form: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P(A|B)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that Event A will occur given that Event B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7" name="Google Shape;4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notation for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uses the following form: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P(A|</a:t>
            </a:r>
            <a:r>
              <a:rPr b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that Event A will occur given that Event B occurred.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Note how this notation states that Event B </a:t>
            </a:r>
            <a:r>
              <a:rPr b="1" i="1" lang="en" sz="2800" u="sng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has</a:t>
            </a:r>
            <a:r>
              <a:rPr b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 occurred.</a:t>
            </a:r>
            <a:endParaRPr b="1" sz="2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6" name="Google Shape;4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careful note again that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Event A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B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shown here are really just placeholders, and just like before you may seem them swapped out for other variables in the real-world, but the logic and statement of the notation remains.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5" name="Google Shape;4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notation for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uses the following form: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</a:t>
            </a:r>
            <a:r>
              <a:rPr b="1" lang="en" sz="2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r>
              <a:rPr b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that </a:t>
            </a:r>
            <a:r>
              <a:rPr b="1" lang="en" sz="2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Event X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will occur given that </a:t>
            </a:r>
            <a:r>
              <a:rPr b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Event Y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occurred.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4" name="Google Shape;4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notation for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uses the following form: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</a:t>
            </a:r>
            <a:r>
              <a:rPr b="1" lang="en" sz="2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Event will Occur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r>
              <a:rPr b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Event Has Occurred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that </a:t>
            </a:r>
            <a:r>
              <a:rPr b="1" lang="en" sz="2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Event will Occur</a:t>
            </a:r>
            <a:r>
              <a:rPr b="1" lang="en" sz="2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that </a:t>
            </a:r>
            <a:r>
              <a:rPr b="1" lang="en" sz="2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Event Has Occurred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3" name="Google Shape;4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6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see the notation clearly states the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first event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the second event having occurred.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see this notation quite a bit when working with Bayesian statistics!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2" name="Google Shape;4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Rules, Theorems, and Applications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of separate events, we should take the time to consider if they are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independent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dependent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defective hardware example, clearly the probability of being defective is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dependent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the event of choosing a particular factory.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1" name="Google Shape;49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6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there are cases where events will be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independent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 which case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occurring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has no effect on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B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occurring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(and vice versa). Be very careful when labeling two events as completely independent, there could be factors actually linking the two events, each case will be different!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0" name="Google Shape;50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you may initially think delays at one airport in New York City are independent of delays at another airport in Miami.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9" name="Google Shape;50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you may initially think delays at one airport in New York City are independent of delays at another airport in Miami.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if you’ve traveled enough, you already know weather delays at one airport can cause issues at another airport as landing times get pushed back across the nation.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8" name="Google Shape;51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you may initially think delays at one airport in New York City are independent of delays at another airport in Miami.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probably wiser to calculate a conditional probability using delays at other airports to decide the probability of a delay at the target airport.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7" name="Google Shape;52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7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let’s discuss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intersections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unions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6" name="Google Shape;5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let’s discuss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intersections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unions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studying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two events, it’s often useful to visualize them using Venn Diagrams.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5" name="Google Shape;5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two separate events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4" name="Google Shape;5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7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two separate events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picking a defective phone and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 B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having the phone be the color black.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3" name="Google Shape;56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7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71"/>
          <p:cNvSpPr txBox="1"/>
          <p:nvPr>
            <p:ph idx="1" type="body"/>
          </p:nvPr>
        </p:nvSpPr>
        <p:spPr>
          <a:xfrm>
            <a:off x="311700" y="874000"/>
            <a:ext cx="85206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two separate events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2" name="Google Shape;57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71"/>
          <p:cNvSpPr/>
          <p:nvPr/>
        </p:nvSpPr>
        <p:spPr>
          <a:xfrm>
            <a:off x="1656775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1"/>
          <p:cNvSpPr/>
          <p:nvPr/>
        </p:nvSpPr>
        <p:spPr>
          <a:xfrm>
            <a:off x="4851125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1"/>
          <p:cNvSpPr txBox="1"/>
          <p:nvPr/>
        </p:nvSpPr>
        <p:spPr>
          <a:xfrm>
            <a:off x="1140725" y="4381000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71"/>
          <p:cNvSpPr txBox="1"/>
          <p:nvPr/>
        </p:nvSpPr>
        <p:spPr>
          <a:xfrm>
            <a:off x="6290650" y="4485225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is the branch of mathematics that deals with how likely an event is to occur or how likely it is that a proposition is true.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gives us two clear avenues to pursue with learning probability: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Future Events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our own Hypothesis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72"/>
          <p:cNvSpPr txBox="1"/>
          <p:nvPr>
            <p:ph idx="1" type="body"/>
          </p:nvPr>
        </p:nvSpPr>
        <p:spPr>
          <a:xfrm>
            <a:off x="311700" y="874000"/>
            <a:ext cx="85206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run a test where both Event A and Event B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this is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intersection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 A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5" name="Google Shape;58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/>
          <p:nvPr/>
        </p:nvSpPr>
        <p:spPr>
          <a:xfrm>
            <a:off x="1656775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72"/>
          <p:cNvSpPr/>
          <p:nvPr/>
        </p:nvSpPr>
        <p:spPr>
          <a:xfrm>
            <a:off x="4851125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2"/>
          <p:cNvSpPr txBox="1"/>
          <p:nvPr/>
        </p:nvSpPr>
        <p:spPr>
          <a:xfrm>
            <a:off x="1140725" y="4381000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2"/>
          <p:cNvSpPr txBox="1"/>
          <p:nvPr/>
        </p:nvSpPr>
        <p:spPr>
          <a:xfrm>
            <a:off x="6290650" y="4485225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3"/>
          <p:cNvSpPr txBox="1"/>
          <p:nvPr>
            <p:ph idx="1" type="body"/>
          </p:nvPr>
        </p:nvSpPr>
        <p:spPr>
          <a:xfrm>
            <a:off x="311700" y="874000"/>
            <a:ext cx="85206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run a test where both Event A and Event B occurred, then this is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intersection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 A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8" name="Google Shape;5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7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73"/>
          <p:cNvSpPr/>
          <p:nvPr/>
        </p:nvSpPr>
        <p:spPr>
          <a:xfrm>
            <a:off x="2480625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3"/>
          <p:cNvSpPr/>
          <p:nvPr/>
        </p:nvSpPr>
        <p:spPr>
          <a:xfrm>
            <a:off x="4154000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3"/>
          <p:cNvSpPr txBox="1"/>
          <p:nvPr/>
        </p:nvSpPr>
        <p:spPr>
          <a:xfrm>
            <a:off x="1928375" y="4381000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73"/>
          <p:cNvSpPr txBox="1"/>
          <p:nvPr/>
        </p:nvSpPr>
        <p:spPr>
          <a:xfrm>
            <a:off x="5829713" y="4449000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74"/>
          <p:cNvSpPr txBox="1"/>
          <p:nvPr>
            <p:ph idx="1" type="body"/>
          </p:nvPr>
        </p:nvSpPr>
        <p:spPr>
          <a:xfrm>
            <a:off x="311700" y="874000"/>
            <a:ext cx="85206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intersection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 A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then be denoted as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3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∩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1" name="Google Shape;61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7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74"/>
          <p:cNvSpPr/>
          <p:nvPr/>
        </p:nvSpPr>
        <p:spPr>
          <a:xfrm>
            <a:off x="2480625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4"/>
          <p:cNvSpPr/>
          <p:nvPr/>
        </p:nvSpPr>
        <p:spPr>
          <a:xfrm>
            <a:off x="4154000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4"/>
          <p:cNvSpPr txBox="1"/>
          <p:nvPr/>
        </p:nvSpPr>
        <p:spPr>
          <a:xfrm>
            <a:off x="1928375" y="4381000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74"/>
          <p:cNvSpPr txBox="1"/>
          <p:nvPr/>
        </p:nvSpPr>
        <p:spPr>
          <a:xfrm>
            <a:off x="5829713" y="4449000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74"/>
          <p:cNvSpPr/>
          <p:nvPr/>
        </p:nvSpPr>
        <p:spPr>
          <a:xfrm>
            <a:off x="4155172" y="2815436"/>
            <a:ext cx="652600" cy="1584725"/>
          </a:xfrm>
          <a:custGeom>
            <a:rect b="b" l="l" r="r" t="t"/>
            <a:pathLst>
              <a:path extrusionOk="0" h="63389" w="26104">
                <a:moveTo>
                  <a:pt x="13052" y="8"/>
                </a:moveTo>
                <a:cubicBezTo>
                  <a:pt x="8706" y="68"/>
                  <a:pt x="136" y="19866"/>
                  <a:pt x="15" y="30428"/>
                </a:cubicBezTo>
                <a:cubicBezTo>
                  <a:pt x="-106" y="40990"/>
                  <a:pt x="7981" y="63442"/>
                  <a:pt x="12327" y="63382"/>
                </a:cubicBezTo>
                <a:cubicBezTo>
                  <a:pt x="16673" y="63322"/>
                  <a:pt x="25968" y="40628"/>
                  <a:pt x="26089" y="30066"/>
                </a:cubicBezTo>
                <a:cubicBezTo>
                  <a:pt x="26210" y="19504"/>
                  <a:pt x="17398" y="-52"/>
                  <a:pt x="13052" y="8"/>
                </a:cubicBezTo>
                <a:close/>
              </a:path>
            </a:pathLst>
          </a:cu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7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Intersections can also help us mathematically define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events (meaning they have no elements in common and cannot both occur at the same time).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5" name="Google Shape;62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7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7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Intersections can also help us mathematically define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events (meaning they have no elements in common and cannot both occur at the same time).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first image we showed, where the circles are not touching, showing an intersection is zero.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4" name="Google Shape;63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7"/>
          <p:cNvSpPr txBox="1"/>
          <p:nvPr>
            <p:ph idx="1" type="body"/>
          </p:nvPr>
        </p:nvSpPr>
        <p:spPr>
          <a:xfrm>
            <a:off x="311700" y="874000"/>
            <a:ext cx="85206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events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since: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3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∩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 = 0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3" name="Google Shape;64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7"/>
          <p:cNvSpPr/>
          <p:nvPr/>
        </p:nvSpPr>
        <p:spPr>
          <a:xfrm>
            <a:off x="1656775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7"/>
          <p:cNvSpPr/>
          <p:nvPr/>
        </p:nvSpPr>
        <p:spPr>
          <a:xfrm>
            <a:off x="4851125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7"/>
          <p:cNvSpPr txBox="1"/>
          <p:nvPr/>
        </p:nvSpPr>
        <p:spPr>
          <a:xfrm>
            <a:off x="1140725" y="4381000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77"/>
          <p:cNvSpPr txBox="1"/>
          <p:nvPr/>
        </p:nvSpPr>
        <p:spPr>
          <a:xfrm>
            <a:off x="6290650" y="4485225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7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 events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then describe the collection of all outcomes: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Event A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Event B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 Event A and B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6" name="Google Shape;65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7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9"/>
          <p:cNvSpPr txBox="1"/>
          <p:nvPr>
            <p:ph idx="1" type="body"/>
          </p:nvPr>
        </p:nvSpPr>
        <p:spPr>
          <a:xfrm>
            <a:off x="311700" y="874000"/>
            <a:ext cx="85206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 A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then be denoted as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3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∪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B.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5" name="Google Shape;66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79"/>
          <p:cNvSpPr/>
          <p:nvPr/>
        </p:nvSpPr>
        <p:spPr>
          <a:xfrm>
            <a:off x="2480625" y="2441425"/>
            <a:ext cx="2308500" cy="2308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9"/>
          <p:cNvSpPr/>
          <p:nvPr/>
        </p:nvSpPr>
        <p:spPr>
          <a:xfrm>
            <a:off x="4154000" y="2441425"/>
            <a:ext cx="2308500" cy="2308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9"/>
          <p:cNvSpPr txBox="1"/>
          <p:nvPr/>
        </p:nvSpPr>
        <p:spPr>
          <a:xfrm>
            <a:off x="1928375" y="4381000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79"/>
          <p:cNvSpPr txBox="1"/>
          <p:nvPr/>
        </p:nvSpPr>
        <p:spPr>
          <a:xfrm>
            <a:off x="5829713" y="4449000"/>
            <a:ext cx="120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79"/>
          <p:cNvSpPr/>
          <p:nvPr/>
        </p:nvSpPr>
        <p:spPr>
          <a:xfrm>
            <a:off x="2480650" y="2441425"/>
            <a:ext cx="2308500" cy="2308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8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basic notation, let’s start diving into some Probability topics!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9" name="Google Shape;67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8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825" y="2578950"/>
            <a:ext cx="3704974" cy="26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of the course will focus on the first aspect of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probability, predicting future events. A later section in the course will focus on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Hypothesis Testing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825" y="2578950"/>
            <a:ext cx="3704974" cy="26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many of the ideas pertaining to calculating probability of future events is related to hypothesis testing!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Being able to make intelligent estimations of probability of future events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occurring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crucial element to a data driven organization.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discover a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tools available to us to understand ways of calculating probabilities.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