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Nunito"/>
      <p:regular r:id="rId70"/>
      <p:bold r:id="rId71"/>
      <p:italic r:id="rId72"/>
      <p:boldItalic r:id="rId73"/>
    </p:embeddedFont>
    <p:embeddedFont>
      <p:font typeface="Montserrat"/>
      <p:regular r:id="rId74"/>
      <p:bold r:id="rId75"/>
      <p:italic r:id="rId76"/>
      <p:boldItalic r:id="rId77"/>
    </p:embeddedFont>
    <p:embeddedFont>
      <p:font typeface="Comfortaa"/>
      <p:regular r:id="rId78"/>
      <p:bold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boldItalic.fntdata"/><Relationship Id="rId72" Type="http://schemas.openxmlformats.org/officeDocument/2006/relationships/font" Target="fonts/Nunito-italic.fntdata"/><Relationship Id="rId31" Type="http://schemas.openxmlformats.org/officeDocument/2006/relationships/slide" Target="slides/slide26.xml"/><Relationship Id="rId75" Type="http://schemas.openxmlformats.org/officeDocument/2006/relationships/font" Target="fonts/Montserrat-bold.fntdata"/><Relationship Id="rId30" Type="http://schemas.openxmlformats.org/officeDocument/2006/relationships/slide" Target="slides/slide25.xml"/><Relationship Id="rId74" Type="http://schemas.openxmlformats.org/officeDocument/2006/relationships/font" Target="fonts/Montserrat-regular.fntdata"/><Relationship Id="rId33" Type="http://schemas.openxmlformats.org/officeDocument/2006/relationships/slide" Target="slides/slide28.xml"/><Relationship Id="rId77" Type="http://schemas.openxmlformats.org/officeDocument/2006/relationships/font" Target="fonts/Montserrat-boldItalic.fntdata"/><Relationship Id="rId32" Type="http://schemas.openxmlformats.org/officeDocument/2006/relationships/slide" Target="slides/slide27.xml"/><Relationship Id="rId76" Type="http://schemas.openxmlformats.org/officeDocument/2006/relationships/font" Target="fonts/Montserrat-italic.fntdata"/><Relationship Id="rId35" Type="http://schemas.openxmlformats.org/officeDocument/2006/relationships/slide" Target="slides/slide30.xml"/><Relationship Id="rId79" Type="http://schemas.openxmlformats.org/officeDocument/2006/relationships/font" Target="fonts/Comfortaa-bold.fntdata"/><Relationship Id="rId34" Type="http://schemas.openxmlformats.org/officeDocument/2006/relationships/slide" Target="slides/slide29.xml"/><Relationship Id="rId78" Type="http://schemas.openxmlformats.org/officeDocument/2006/relationships/font" Target="fonts/Comfortaa-regular.fntdata"/><Relationship Id="rId71" Type="http://schemas.openxmlformats.org/officeDocument/2006/relationships/font" Target="fonts/Nunito-bold.fntdata"/><Relationship Id="rId70" Type="http://schemas.openxmlformats.org/officeDocument/2006/relationships/font" Target="fonts/Nuni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5bf93b24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5bf93b24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5bf93b2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5bf93b2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a9f6ed6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a9f6ed6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a9f6ed6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a9f6ed6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5bf93b24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5bf93b2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5b500ff8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5b500ff8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5bf93b24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5bf93b24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5bf93b24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5bf93b24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5bf93b24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5bf93b24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5bf93b24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5bf93b24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5bf93b2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55bf93b2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5bf93b24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5bf93b24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5bf93b24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5bf93b24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5bf93b24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5bf93b24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5bf93b24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5bf93b24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5bf93b24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5bf93b24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5bf93b24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5bf93b24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5bf93b24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5bf93b24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5bf93b24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55bf93b24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55bf93b24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55bf93b24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5bf93b24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5bf93b24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5bf93b24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55bf93b24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55bf93b24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55bf93b24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5bf93b24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55bf93b24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55bf93b24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55bf93b24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5bf93b24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55bf93b24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5b500ff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5b500ff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55bf93b24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55bf93b24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55b500ff8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55b500ff8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55bf93b24b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55bf93b24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55bf93b24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55bf93b24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55b500ff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55b500ff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55b500ff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55b500ff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55bf93b24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55bf93b24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55b500ff8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55b500ff8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55b500ff8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55b500ff8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55bf93b24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55bf93b24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5b500ff8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5b500ff8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55b500ff8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55b500ff8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55b500ff8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55b500ff8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5a9f6ed63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5a9f6ed6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55b500ff8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55b500ff8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55b500ff8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55b500ff8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55b500ff8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55b500ff8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55b500ff8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55b500ff8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55b500ff8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55b500ff8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55b500ff8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55b500ff8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55b500ff8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55b500ff8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55b500ff8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55b500ff8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55b500ff8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55b500ff8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55b500ff8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55b500ff8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55b500ff8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55b500ff8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55b500ff8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55b500ff8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55b500ff8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55b500ff8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55b500ff8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55b500ff8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a9f6ed6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a9f6ed6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a9f6ed6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a9f6ed6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5bf93b2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5bf93b2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jpg"/><Relationship Id="rId5"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27" name="Google Shape;127;p2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When thinking about covariance and correlation, we’re typically discussing it in terms of two data features. Commonly notated as </a:t>
            </a:r>
            <a:r>
              <a:rPr b="1" lang="en" sz="2800">
                <a:solidFill>
                  <a:srgbClr val="434343"/>
                </a:solidFill>
                <a:latin typeface="Montserrat"/>
                <a:ea typeface="Montserrat"/>
                <a:cs typeface="Montserrat"/>
                <a:sym typeface="Montserrat"/>
              </a:rPr>
              <a:t>x</a:t>
            </a:r>
            <a:r>
              <a:rPr lang="en" sz="2800">
                <a:solidFill>
                  <a:srgbClr val="434343"/>
                </a:solidFill>
                <a:latin typeface="Montserrat"/>
                <a:ea typeface="Montserrat"/>
                <a:cs typeface="Montserrat"/>
                <a:sym typeface="Montserrat"/>
              </a:rPr>
              <a:t> and </a:t>
            </a:r>
            <a:r>
              <a:rPr b="1" lang="en" sz="2800">
                <a:solidFill>
                  <a:srgbClr val="434343"/>
                </a:solidFill>
                <a:latin typeface="Montserrat"/>
                <a:ea typeface="Montserrat"/>
                <a:cs typeface="Montserrat"/>
                <a:sym typeface="Montserrat"/>
              </a:rPr>
              <a:t>y</a:t>
            </a:r>
            <a:r>
              <a:rPr lang="en" sz="2800">
                <a:solidFill>
                  <a:srgbClr val="434343"/>
                </a:solidFill>
                <a:latin typeface="Montserrat"/>
                <a:ea typeface="Montserrat"/>
                <a:cs typeface="Montserrat"/>
                <a:sym typeface="Montserrat"/>
              </a:rPr>
              <a:t> , since if one were to plot these features you could plot one on the x-axis and the other on the y-axis.</a:t>
            </a:r>
            <a:endParaRPr sz="2800">
              <a:solidFill>
                <a:srgbClr val="434343"/>
              </a:solidFill>
              <a:latin typeface="Montserrat"/>
              <a:ea typeface="Montserrat"/>
              <a:cs typeface="Montserrat"/>
              <a:sym typeface="Montserrat"/>
            </a:endParaRPr>
          </a:p>
        </p:txBody>
      </p:sp>
      <p:pic>
        <p:nvPicPr>
          <p:cNvPr id="128" name="Google Shape;128;p2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9" name="Google Shape;129;p2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0" name="Google Shape;130;p2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36" name="Google Shape;136;p2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For example, looking back at our tips dataset:</a:t>
            </a:r>
            <a:endParaRPr sz="2800">
              <a:solidFill>
                <a:srgbClr val="434343"/>
              </a:solidFill>
              <a:latin typeface="Montserrat"/>
              <a:ea typeface="Montserrat"/>
              <a:cs typeface="Montserrat"/>
              <a:sym typeface="Montserrat"/>
            </a:endParaRPr>
          </a:p>
        </p:txBody>
      </p:sp>
      <p:pic>
        <p:nvPicPr>
          <p:cNvPr id="137" name="Google Shape;137;p2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8" name="Google Shape;138;p2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9" name="Google Shape;139;p2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40" name="Google Shape;140;p23"/>
          <p:cNvPicPr preferRelativeResize="0"/>
          <p:nvPr/>
        </p:nvPicPr>
        <p:blipFill>
          <a:blip r:embed="rId5">
            <a:alphaModFix/>
          </a:blip>
          <a:stretch>
            <a:fillRect/>
          </a:stretch>
        </p:blipFill>
        <p:spPr>
          <a:xfrm>
            <a:off x="2721001" y="1415550"/>
            <a:ext cx="3702000" cy="369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46" name="Google Shape;146;p2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Before we do a deep dive into the details of covariance and correlation, let’s do a high level overview of these concepts.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We’ll also understand the motivation behind understanding these concepts in the context of using data science for business.</a:t>
            </a:r>
            <a:endParaRPr sz="2800">
              <a:solidFill>
                <a:srgbClr val="434343"/>
              </a:solidFill>
              <a:latin typeface="Montserrat"/>
              <a:ea typeface="Montserrat"/>
              <a:cs typeface="Montserrat"/>
              <a:sym typeface="Montserrat"/>
            </a:endParaRPr>
          </a:p>
        </p:txBody>
      </p:sp>
      <p:pic>
        <p:nvPicPr>
          <p:cNvPr id="147" name="Google Shape;147;p2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48" name="Google Shape;148;p2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9" name="Google Shape;149;p2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55" name="Google Shape;155;p2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p:txBody>
      </p:sp>
      <p:pic>
        <p:nvPicPr>
          <p:cNvPr id="156" name="Google Shape;156;p2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7" name="Google Shape;157;p2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8" name="Google Shape;158;p2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164" name="Google Shape;164;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65" name="Google Shape;165;p2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166" name="Google Shape;166;p26"/>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67" name="Google Shape;167;p26"/>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68" name="Google Shape;168;p2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174" name="Google Shape;174;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75" name="Google Shape;175;p2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176" name="Google Shape;176;p27"/>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77" name="Google Shape;177;p27"/>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78" name="Google Shape;178;p2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79" name="Google Shape;179;p27"/>
          <p:cNvPicPr preferRelativeResize="0"/>
          <p:nvPr/>
        </p:nvPicPr>
        <p:blipFill rotWithShape="1">
          <a:blip r:embed="rId6">
            <a:alphaModFix/>
          </a:blip>
          <a:srcRect b="67363" l="0" r="0" t="0"/>
          <a:stretch/>
        </p:blipFill>
        <p:spPr>
          <a:xfrm>
            <a:off x="1559200" y="3431700"/>
            <a:ext cx="1690500" cy="1678648"/>
          </a:xfrm>
          <a:prstGeom prst="rect">
            <a:avLst/>
          </a:prstGeom>
          <a:noFill/>
          <a:ln>
            <a:noFill/>
          </a:ln>
        </p:spPr>
      </p:pic>
      <p:pic>
        <p:nvPicPr>
          <p:cNvPr id="180" name="Google Shape;180;p27"/>
          <p:cNvPicPr preferRelativeResize="0"/>
          <p:nvPr/>
        </p:nvPicPr>
        <p:blipFill rotWithShape="1">
          <a:blip r:embed="rId6">
            <a:alphaModFix/>
          </a:blip>
          <a:srcRect b="34502" l="0" r="0" t="32861"/>
          <a:stretch/>
        </p:blipFill>
        <p:spPr>
          <a:xfrm>
            <a:off x="3726750" y="3376650"/>
            <a:ext cx="1690500" cy="1678648"/>
          </a:xfrm>
          <a:prstGeom prst="rect">
            <a:avLst/>
          </a:prstGeom>
          <a:noFill/>
          <a:ln>
            <a:noFill/>
          </a:ln>
        </p:spPr>
      </p:pic>
      <p:pic>
        <p:nvPicPr>
          <p:cNvPr id="181" name="Google Shape;181;p27"/>
          <p:cNvPicPr preferRelativeResize="0"/>
          <p:nvPr/>
        </p:nvPicPr>
        <p:blipFill rotWithShape="1">
          <a:blip r:embed="rId6">
            <a:alphaModFix/>
          </a:blip>
          <a:srcRect b="-1057" l="0" r="0" t="68421"/>
          <a:stretch/>
        </p:blipFill>
        <p:spPr>
          <a:xfrm>
            <a:off x="5900625" y="3376650"/>
            <a:ext cx="1690500" cy="16786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187" name="Google Shape;187;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88" name="Google Shape;188;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189" name="Google Shape;189;p28"/>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190" name="Google Shape;190;p28"/>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191" name="Google Shape;191;p2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192" name="Google Shape;192;p28"/>
          <p:cNvSpPr/>
          <p:nvPr/>
        </p:nvSpPr>
        <p:spPr>
          <a:xfrm>
            <a:off x="3524650" y="2749350"/>
            <a:ext cx="456600" cy="5727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nvSpPr>
        <p:spPr>
          <a:xfrm>
            <a:off x="150650" y="3508225"/>
            <a:ext cx="72096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Quick Note!</a:t>
            </a:r>
            <a:endParaRPr b="1" sz="2200">
              <a:solidFill>
                <a:srgbClr val="DD7E6B"/>
              </a:solidFill>
              <a:latin typeface="Montserrat"/>
              <a:ea typeface="Montserrat"/>
              <a:cs typeface="Montserrat"/>
              <a:sym typeface="Montserrat"/>
            </a:endParaRPr>
          </a:p>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You will sometimes see this as n-1 and other times as n. n-1 is for a sample covariance while n is for a population covariance. </a:t>
            </a:r>
            <a:endParaRPr b="1" sz="2200">
              <a:solidFill>
                <a:srgbClr val="DD7E6B"/>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9"/>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199" name="Google Shape;199;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00" name="Google Shape;200;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01" name="Google Shape;201;p29"/>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02" name="Google Shape;202;p29"/>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03" name="Google Shape;203;p2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04" name="Google Shape;204;p29"/>
          <p:cNvSpPr/>
          <p:nvPr/>
        </p:nvSpPr>
        <p:spPr>
          <a:xfrm>
            <a:off x="1226700" y="2340450"/>
            <a:ext cx="1797000" cy="6618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nvSpPr>
        <p:spPr>
          <a:xfrm>
            <a:off x="0" y="3190950"/>
            <a:ext cx="39492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The covariance of the data feature x with the data feature y. </a:t>
            </a:r>
            <a:endParaRPr b="1" sz="2200">
              <a:solidFill>
                <a:srgbClr val="DD7E6B"/>
              </a:solidFill>
              <a:latin typeface="Montserrat"/>
              <a:ea typeface="Montserrat"/>
              <a:cs typeface="Montserrat"/>
              <a:sym typeface="Montserrat"/>
            </a:endParaRPr>
          </a:p>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For example: cov(bill,tip).</a:t>
            </a:r>
            <a:endParaRPr b="1" sz="2200">
              <a:solidFill>
                <a:srgbClr val="DD7E6B"/>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211" name="Google Shape;211;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12" name="Google Shape;212;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13" name="Google Shape;213;p30"/>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14" name="Google Shape;214;p30"/>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15" name="Google Shape;215;p3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16" name="Google Shape;216;p30"/>
          <p:cNvSpPr/>
          <p:nvPr/>
        </p:nvSpPr>
        <p:spPr>
          <a:xfrm>
            <a:off x="3524650" y="1990675"/>
            <a:ext cx="467400" cy="14586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txBox="1"/>
          <p:nvPr/>
        </p:nvSpPr>
        <p:spPr>
          <a:xfrm>
            <a:off x="43050" y="3508225"/>
            <a:ext cx="77724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Divide by n, where n is the number of data points. Note how this implies x and y have matching length (same number of data points).</a:t>
            </a:r>
            <a:endParaRPr b="1" sz="2200">
              <a:solidFill>
                <a:srgbClr val="DD7E6B"/>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223" name="Google Shape;223;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24" name="Google Shape;224;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25" name="Google Shape;225;p31"/>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26" name="Google Shape;226;p31"/>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27" name="Google Shape;227;p3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28" name="Google Shape;228;p31"/>
          <p:cNvSpPr/>
          <p:nvPr/>
        </p:nvSpPr>
        <p:spPr>
          <a:xfrm>
            <a:off x="3524650" y="1990675"/>
            <a:ext cx="467400" cy="14586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txBox="1"/>
          <p:nvPr/>
        </p:nvSpPr>
        <p:spPr>
          <a:xfrm>
            <a:off x="43050" y="3508225"/>
            <a:ext cx="7772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You should notice this feels a lot like the same calculation for an average!</a:t>
            </a:r>
            <a:endParaRPr b="1" sz="2200">
              <a:solidFill>
                <a:srgbClr val="DD7E6B"/>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2"/>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235" name="Google Shape;235;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36" name="Google Shape;236;p3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37" name="Google Shape;237;p32"/>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38" name="Google Shape;238;p32"/>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39" name="Google Shape;239;p3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40" name="Google Shape;240;p32"/>
          <p:cNvSpPr/>
          <p:nvPr/>
        </p:nvSpPr>
        <p:spPr>
          <a:xfrm>
            <a:off x="4008875" y="1990675"/>
            <a:ext cx="628800" cy="13839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txBox="1"/>
          <p:nvPr/>
        </p:nvSpPr>
        <p:spPr>
          <a:xfrm>
            <a:off x="43050" y="3508225"/>
            <a:ext cx="77724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This is sum notation. It states to take the sum of the calculation on the right for every point in x and y, starting with x</a:t>
            </a:r>
            <a:r>
              <a:rPr b="1" baseline="-25000" lang="en" sz="2200">
                <a:solidFill>
                  <a:srgbClr val="DD7E6B"/>
                </a:solidFill>
                <a:latin typeface="Montserrat"/>
                <a:ea typeface="Montserrat"/>
                <a:cs typeface="Montserrat"/>
                <a:sym typeface="Montserrat"/>
              </a:rPr>
              <a:t>1</a:t>
            </a:r>
            <a:r>
              <a:rPr b="1" lang="en" sz="2200">
                <a:solidFill>
                  <a:srgbClr val="DD7E6B"/>
                </a:solidFill>
                <a:latin typeface="Montserrat"/>
                <a:ea typeface="Montserrat"/>
                <a:cs typeface="Montserrat"/>
                <a:sym typeface="Montserrat"/>
              </a:rPr>
              <a:t> and y</a:t>
            </a:r>
            <a:r>
              <a:rPr b="1" baseline="-25000" lang="en" sz="2200">
                <a:solidFill>
                  <a:srgbClr val="DD7E6B"/>
                </a:solidFill>
                <a:latin typeface="Montserrat"/>
                <a:ea typeface="Montserrat"/>
                <a:cs typeface="Montserrat"/>
                <a:sym typeface="Montserrat"/>
              </a:rPr>
              <a:t>1</a:t>
            </a:r>
            <a:r>
              <a:rPr b="1" lang="en" sz="2200">
                <a:solidFill>
                  <a:srgbClr val="DD7E6B"/>
                </a:solidFill>
                <a:latin typeface="Montserrat"/>
                <a:ea typeface="Montserrat"/>
                <a:cs typeface="Montserrat"/>
                <a:sym typeface="Montserrat"/>
              </a:rPr>
              <a:t>, then x</a:t>
            </a:r>
            <a:r>
              <a:rPr b="1" baseline="-25000" lang="en" sz="2200">
                <a:solidFill>
                  <a:srgbClr val="DD7E6B"/>
                </a:solidFill>
                <a:latin typeface="Montserrat"/>
                <a:ea typeface="Montserrat"/>
                <a:cs typeface="Montserrat"/>
                <a:sym typeface="Montserrat"/>
              </a:rPr>
              <a:t>2</a:t>
            </a:r>
            <a:r>
              <a:rPr b="1" lang="en" sz="2200">
                <a:solidFill>
                  <a:srgbClr val="DD7E6B"/>
                </a:solidFill>
                <a:latin typeface="Montserrat"/>
                <a:ea typeface="Montserrat"/>
                <a:cs typeface="Montserrat"/>
                <a:sym typeface="Montserrat"/>
              </a:rPr>
              <a:t> and y</a:t>
            </a:r>
            <a:r>
              <a:rPr b="1" baseline="-25000" lang="en" sz="2200">
                <a:solidFill>
                  <a:srgbClr val="DD7E6B"/>
                </a:solidFill>
                <a:latin typeface="Montserrat"/>
                <a:ea typeface="Montserrat"/>
                <a:cs typeface="Montserrat"/>
                <a:sym typeface="Montserrat"/>
              </a:rPr>
              <a:t>2</a:t>
            </a:r>
            <a:r>
              <a:rPr b="1" lang="en" sz="2200">
                <a:solidFill>
                  <a:srgbClr val="DD7E6B"/>
                </a:solidFill>
                <a:latin typeface="Montserrat"/>
                <a:ea typeface="Montserrat"/>
                <a:cs typeface="Montserrat"/>
                <a:sym typeface="Montserrat"/>
              </a:rPr>
              <a:t>, and so on for all x</a:t>
            </a:r>
            <a:r>
              <a:rPr b="1" baseline="-25000" lang="en" sz="2200">
                <a:solidFill>
                  <a:srgbClr val="DD7E6B"/>
                </a:solidFill>
                <a:latin typeface="Montserrat"/>
                <a:ea typeface="Montserrat"/>
                <a:cs typeface="Montserrat"/>
                <a:sym typeface="Montserrat"/>
              </a:rPr>
              <a:t>i</a:t>
            </a:r>
            <a:r>
              <a:rPr b="1" lang="en" sz="2200">
                <a:solidFill>
                  <a:srgbClr val="DD7E6B"/>
                </a:solidFill>
                <a:latin typeface="Montserrat"/>
                <a:ea typeface="Montserrat"/>
                <a:cs typeface="Montserrat"/>
                <a:sym typeface="Montserrat"/>
              </a:rPr>
              <a:t> and y</a:t>
            </a:r>
            <a:r>
              <a:rPr b="1" baseline="-25000" lang="en" sz="2200">
                <a:solidFill>
                  <a:srgbClr val="DD7E6B"/>
                </a:solidFill>
                <a:latin typeface="Montserrat"/>
                <a:ea typeface="Montserrat"/>
                <a:cs typeface="Montserrat"/>
                <a:sym typeface="Montserrat"/>
              </a:rPr>
              <a:t>i</a:t>
            </a:r>
            <a:r>
              <a:rPr b="1" lang="en" sz="2200">
                <a:solidFill>
                  <a:srgbClr val="DD7E6B"/>
                </a:solidFill>
                <a:latin typeface="Montserrat"/>
                <a:ea typeface="Montserrat"/>
                <a:cs typeface="Montserrat"/>
                <a:sym typeface="Montserrat"/>
              </a:rPr>
              <a:t> until you reach the last points at n.</a:t>
            </a:r>
            <a:endParaRPr b="1" sz="2200">
              <a:solidFill>
                <a:srgbClr val="DD7E6B"/>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3"/>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247" name="Google Shape;247;p3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48" name="Google Shape;248;p33"/>
          <p:cNvSpPr txBox="1"/>
          <p:nvPr>
            <p:ph idx="1" type="body"/>
          </p:nvPr>
        </p:nvSpPr>
        <p:spPr>
          <a:xfrm>
            <a:off x="311700" y="874000"/>
            <a:ext cx="8520600" cy="20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49" name="Google Shape;249;p33"/>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50" name="Google Shape;250;p33"/>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51" name="Google Shape;251;p3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52" name="Google Shape;252;p33"/>
          <p:cNvSpPr/>
          <p:nvPr/>
        </p:nvSpPr>
        <p:spPr>
          <a:xfrm>
            <a:off x="4622225" y="2291975"/>
            <a:ext cx="3193200" cy="8070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txBox="1"/>
          <p:nvPr/>
        </p:nvSpPr>
        <p:spPr>
          <a:xfrm>
            <a:off x="43050" y="3508225"/>
            <a:ext cx="77724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This is an interesting calculation. It’s the difference between each point and the mean value for that data series. Then you multiply that calculation between x and y together.</a:t>
            </a:r>
            <a:endParaRPr b="1" sz="2200">
              <a:solidFill>
                <a:srgbClr val="DD7E6B"/>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4"/>
          <p:cNvPicPr preferRelativeResize="0"/>
          <p:nvPr/>
        </p:nvPicPr>
        <p:blipFill>
          <a:blip r:embed="rId3">
            <a:alphaModFix/>
          </a:blip>
          <a:stretch>
            <a:fillRect/>
          </a:stretch>
        </p:blipFill>
        <p:spPr>
          <a:xfrm>
            <a:off x="1109525" y="1782190"/>
            <a:ext cx="6627251" cy="1726025"/>
          </a:xfrm>
          <a:prstGeom prst="rect">
            <a:avLst/>
          </a:prstGeom>
          <a:noFill/>
          <a:ln>
            <a:noFill/>
          </a:ln>
        </p:spPr>
      </p:pic>
      <p:sp>
        <p:nvSpPr>
          <p:cNvPr id="259" name="Google Shape;259;p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60" name="Google Shape;260;p3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61" name="Google Shape;261;p34"/>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262" name="Google Shape;262;p34"/>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263" name="Google Shape;263;p3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64" name="Google Shape;264;p34"/>
          <p:cNvSpPr/>
          <p:nvPr/>
        </p:nvSpPr>
        <p:spPr>
          <a:xfrm>
            <a:off x="3540200" y="2001450"/>
            <a:ext cx="4275300" cy="14205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txBox="1"/>
          <p:nvPr/>
        </p:nvSpPr>
        <p:spPr>
          <a:xfrm>
            <a:off x="43050" y="3508225"/>
            <a:ext cx="7772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This entire formula should feel familiar if you’ve already seen the formula for variance…</a:t>
            </a:r>
            <a:endParaRPr b="1" sz="2200">
              <a:solidFill>
                <a:srgbClr val="DD7E6B"/>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5"/>
          <p:cNvPicPr preferRelativeResize="0"/>
          <p:nvPr/>
        </p:nvPicPr>
        <p:blipFill>
          <a:blip r:embed="rId3">
            <a:alphaModFix/>
          </a:blip>
          <a:stretch>
            <a:fillRect/>
          </a:stretch>
        </p:blipFill>
        <p:spPr>
          <a:xfrm>
            <a:off x="3383556" y="3414863"/>
            <a:ext cx="4600032" cy="1726025"/>
          </a:xfrm>
          <a:prstGeom prst="rect">
            <a:avLst/>
          </a:prstGeom>
          <a:noFill/>
          <a:ln>
            <a:noFill/>
          </a:ln>
        </p:spPr>
      </p:pic>
      <p:pic>
        <p:nvPicPr>
          <p:cNvPr id="271" name="Google Shape;271;p35"/>
          <p:cNvPicPr preferRelativeResize="0"/>
          <p:nvPr/>
        </p:nvPicPr>
        <p:blipFill>
          <a:blip r:embed="rId4">
            <a:alphaModFix/>
          </a:blip>
          <a:stretch>
            <a:fillRect/>
          </a:stretch>
        </p:blipFill>
        <p:spPr>
          <a:xfrm>
            <a:off x="1109525" y="1782190"/>
            <a:ext cx="6627251" cy="1726025"/>
          </a:xfrm>
          <a:prstGeom prst="rect">
            <a:avLst/>
          </a:prstGeom>
          <a:noFill/>
          <a:ln>
            <a:noFill/>
          </a:ln>
        </p:spPr>
      </p:pic>
      <p:sp>
        <p:nvSpPr>
          <p:cNvPr id="272" name="Google Shape;272;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73" name="Google Shape;273;p3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74" name="Google Shape;274;p35"/>
          <p:cNvPicPr preferRelativeResize="0"/>
          <p:nvPr/>
        </p:nvPicPr>
        <p:blipFill>
          <a:blip r:embed="rId5">
            <a:alphaModFix/>
          </a:blip>
          <a:stretch>
            <a:fillRect/>
          </a:stretch>
        </p:blipFill>
        <p:spPr>
          <a:xfrm>
            <a:off x="8725049" y="4718549"/>
            <a:ext cx="391524" cy="391524"/>
          </a:xfrm>
          <a:prstGeom prst="rect">
            <a:avLst/>
          </a:prstGeom>
          <a:noFill/>
          <a:ln>
            <a:noFill/>
          </a:ln>
        </p:spPr>
      </p:pic>
      <p:pic>
        <p:nvPicPr>
          <p:cNvPr id="275" name="Google Shape;275;p35"/>
          <p:cNvPicPr preferRelativeResize="0"/>
          <p:nvPr/>
        </p:nvPicPr>
        <p:blipFill>
          <a:blip r:embed="rId6">
            <a:alphaModFix/>
          </a:blip>
          <a:stretch>
            <a:fillRect/>
          </a:stretch>
        </p:blipFill>
        <p:spPr>
          <a:xfrm>
            <a:off x="8074500" y="4718300"/>
            <a:ext cx="391526" cy="392048"/>
          </a:xfrm>
          <a:prstGeom prst="rect">
            <a:avLst/>
          </a:prstGeom>
          <a:noFill/>
          <a:ln>
            <a:noFill/>
          </a:ln>
        </p:spPr>
      </p:pic>
      <p:sp>
        <p:nvSpPr>
          <p:cNvPr id="276" name="Google Shape;276;p3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77" name="Google Shape;277;p35"/>
          <p:cNvSpPr/>
          <p:nvPr/>
        </p:nvSpPr>
        <p:spPr>
          <a:xfrm>
            <a:off x="6154975" y="2324250"/>
            <a:ext cx="1660500" cy="6888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txBox="1"/>
          <p:nvPr/>
        </p:nvSpPr>
        <p:spPr>
          <a:xfrm>
            <a:off x="43050" y="3508225"/>
            <a:ext cx="32496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Notice how it’s actually variance, but with another data feature!</a:t>
            </a:r>
            <a:endParaRPr b="1" sz="2200">
              <a:solidFill>
                <a:srgbClr val="DD7E6B"/>
              </a:solidFill>
              <a:latin typeface="Montserrat"/>
              <a:ea typeface="Montserrat"/>
              <a:cs typeface="Montserrat"/>
              <a:sym typeface="Montserrat"/>
            </a:endParaRPr>
          </a:p>
        </p:txBody>
      </p:sp>
      <p:sp>
        <p:nvSpPr>
          <p:cNvPr id="279" name="Google Shape;279;p35"/>
          <p:cNvSpPr/>
          <p:nvPr/>
        </p:nvSpPr>
        <p:spPr>
          <a:xfrm>
            <a:off x="7555600" y="3957050"/>
            <a:ext cx="259800" cy="3921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6"/>
          <p:cNvPicPr preferRelativeResize="0"/>
          <p:nvPr/>
        </p:nvPicPr>
        <p:blipFill>
          <a:blip r:embed="rId3">
            <a:alphaModFix/>
          </a:blip>
          <a:stretch>
            <a:fillRect/>
          </a:stretch>
        </p:blipFill>
        <p:spPr>
          <a:xfrm>
            <a:off x="3383556" y="3414863"/>
            <a:ext cx="4600032" cy="1726025"/>
          </a:xfrm>
          <a:prstGeom prst="rect">
            <a:avLst/>
          </a:prstGeom>
          <a:noFill/>
          <a:ln>
            <a:noFill/>
          </a:ln>
        </p:spPr>
      </p:pic>
      <p:pic>
        <p:nvPicPr>
          <p:cNvPr id="285" name="Google Shape;285;p36"/>
          <p:cNvPicPr preferRelativeResize="0"/>
          <p:nvPr/>
        </p:nvPicPr>
        <p:blipFill>
          <a:blip r:embed="rId4">
            <a:alphaModFix/>
          </a:blip>
          <a:stretch>
            <a:fillRect/>
          </a:stretch>
        </p:blipFill>
        <p:spPr>
          <a:xfrm>
            <a:off x="1109525" y="1782190"/>
            <a:ext cx="6627251" cy="1726025"/>
          </a:xfrm>
          <a:prstGeom prst="rect">
            <a:avLst/>
          </a:prstGeom>
          <a:noFill/>
          <a:ln>
            <a:noFill/>
          </a:ln>
        </p:spPr>
      </p:pic>
      <p:sp>
        <p:nvSpPr>
          <p:cNvPr id="286" name="Google Shape;286;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87" name="Google Shape;287;p3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formula for covariance is:</a:t>
            </a:r>
            <a:endParaRPr sz="2800">
              <a:solidFill>
                <a:srgbClr val="434343"/>
              </a:solidFill>
              <a:latin typeface="Montserrat"/>
              <a:ea typeface="Montserrat"/>
              <a:cs typeface="Montserrat"/>
              <a:sym typeface="Montserrat"/>
            </a:endParaRPr>
          </a:p>
        </p:txBody>
      </p:sp>
      <p:pic>
        <p:nvPicPr>
          <p:cNvPr id="288" name="Google Shape;288;p36"/>
          <p:cNvPicPr preferRelativeResize="0"/>
          <p:nvPr/>
        </p:nvPicPr>
        <p:blipFill>
          <a:blip r:embed="rId5">
            <a:alphaModFix/>
          </a:blip>
          <a:stretch>
            <a:fillRect/>
          </a:stretch>
        </p:blipFill>
        <p:spPr>
          <a:xfrm>
            <a:off x="8725049" y="4718549"/>
            <a:ext cx="391524" cy="391524"/>
          </a:xfrm>
          <a:prstGeom prst="rect">
            <a:avLst/>
          </a:prstGeom>
          <a:noFill/>
          <a:ln>
            <a:noFill/>
          </a:ln>
        </p:spPr>
      </p:pic>
      <p:pic>
        <p:nvPicPr>
          <p:cNvPr id="289" name="Google Shape;289;p36"/>
          <p:cNvPicPr preferRelativeResize="0"/>
          <p:nvPr/>
        </p:nvPicPr>
        <p:blipFill>
          <a:blip r:embed="rId6">
            <a:alphaModFix/>
          </a:blip>
          <a:stretch>
            <a:fillRect/>
          </a:stretch>
        </p:blipFill>
        <p:spPr>
          <a:xfrm>
            <a:off x="8074500" y="4718300"/>
            <a:ext cx="391526" cy="392048"/>
          </a:xfrm>
          <a:prstGeom prst="rect">
            <a:avLst/>
          </a:prstGeom>
          <a:noFill/>
          <a:ln>
            <a:noFill/>
          </a:ln>
        </p:spPr>
      </p:pic>
      <p:sp>
        <p:nvSpPr>
          <p:cNvPr id="290" name="Google Shape;290;p3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
        <p:nvSpPr>
          <p:cNvPr id="291" name="Google Shape;291;p36"/>
          <p:cNvSpPr/>
          <p:nvPr/>
        </p:nvSpPr>
        <p:spPr>
          <a:xfrm>
            <a:off x="6154975" y="2324250"/>
            <a:ext cx="1660500" cy="6888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txBox="1"/>
          <p:nvPr/>
        </p:nvSpPr>
        <p:spPr>
          <a:xfrm>
            <a:off x="43050" y="3508225"/>
            <a:ext cx="3249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DD7E6B"/>
                </a:solidFill>
                <a:latin typeface="Montserrat"/>
                <a:ea typeface="Montserrat"/>
                <a:cs typeface="Montserrat"/>
                <a:sym typeface="Montserrat"/>
              </a:rPr>
              <a:t>Thus the name </a:t>
            </a:r>
            <a:r>
              <a:rPr b="1" lang="en" sz="2200" u="sng">
                <a:solidFill>
                  <a:srgbClr val="DD7E6B"/>
                </a:solidFill>
                <a:latin typeface="Montserrat"/>
                <a:ea typeface="Montserrat"/>
                <a:cs typeface="Montserrat"/>
                <a:sym typeface="Montserrat"/>
              </a:rPr>
              <a:t>co</a:t>
            </a:r>
            <a:r>
              <a:rPr b="1" lang="en" sz="2200">
                <a:solidFill>
                  <a:srgbClr val="DD7E6B"/>
                </a:solidFill>
                <a:latin typeface="Montserrat"/>
                <a:ea typeface="Montserrat"/>
                <a:cs typeface="Montserrat"/>
                <a:sym typeface="Montserrat"/>
              </a:rPr>
              <a:t>variance!</a:t>
            </a:r>
            <a:endParaRPr b="1" sz="2200">
              <a:solidFill>
                <a:srgbClr val="DD7E6B"/>
              </a:solidFill>
              <a:latin typeface="Montserrat"/>
              <a:ea typeface="Montserrat"/>
              <a:cs typeface="Montserrat"/>
              <a:sym typeface="Montserrat"/>
            </a:endParaRPr>
          </a:p>
        </p:txBody>
      </p:sp>
      <p:sp>
        <p:nvSpPr>
          <p:cNvPr id="293" name="Google Shape;293;p36"/>
          <p:cNvSpPr/>
          <p:nvPr/>
        </p:nvSpPr>
        <p:spPr>
          <a:xfrm>
            <a:off x="7555600" y="3957050"/>
            <a:ext cx="259800" cy="392100"/>
          </a:xfrm>
          <a:prstGeom prst="roundRect">
            <a:avLst>
              <a:gd fmla="val 16667" name="adj"/>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299" name="Google Shape;299;p37"/>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Now that we’ve briefly explored the formula, what information does covariance actually report back to us?</a:t>
            </a:r>
            <a:endParaRPr sz="2800">
              <a:solidFill>
                <a:srgbClr val="434343"/>
              </a:solidFill>
              <a:latin typeface="Montserrat"/>
              <a:ea typeface="Montserrat"/>
              <a:cs typeface="Montserrat"/>
              <a:sym typeface="Montserrat"/>
            </a:endParaRPr>
          </a:p>
        </p:txBody>
      </p:sp>
      <p:pic>
        <p:nvPicPr>
          <p:cNvPr id="300" name="Google Shape;300;p3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01" name="Google Shape;301;p3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02" name="Google Shape;302;p3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03" name="Google Shape;303;p37"/>
          <p:cNvPicPr preferRelativeResize="0"/>
          <p:nvPr/>
        </p:nvPicPr>
        <p:blipFill>
          <a:blip r:embed="rId5">
            <a:alphaModFix/>
          </a:blip>
          <a:stretch>
            <a:fillRect/>
          </a:stretch>
        </p:blipFill>
        <p:spPr>
          <a:xfrm>
            <a:off x="1731056" y="3409175"/>
            <a:ext cx="5026521" cy="1309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09" name="Google Shape;309;p38"/>
          <p:cNvSpPr txBox="1"/>
          <p:nvPr>
            <p:ph idx="1" type="body"/>
          </p:nvPr>
        </p:nvSpPr>
        <p:spPr>
          <a:xfrm>
            <a:off x="311700" y="874000"/>
            <a:ext cx="62979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Recall that variance reports back the squared difference of the average value from the mean.</a:t>
            </a:r>
            <a:endParaRPr sz="2800">
              <a:solidFill>
                <a:srgbClr val="434343"/>
              </a:solidFill>
              <a:latin typeface="Montserrat"/>
              <a:ea typeface="Montserrat"/>
              <a:cs typeface="Montserrat"/>
              <a:sym typeface="Montserrat"/>
            </a:endParaRPr>
          </a:p>
        </p:txBody>
      </p:sp>
      <p:pic>
        <p:nvPicPr>
          <p:cNvPr id="310" name="Google Shape;310;p3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11" name="Google Shape;311;p3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12" name="Google Shape;312;p3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13" name="Google Shape;313;p38"/>
          <p:cNvPicPr preferRelativeResize="0"/>
          <p:nvPr/>
        </p:nvPicPr>
        <p:blipFill>
          <a:blip r:embed="rId5">
            <a:alphaModFix/>
          </a:blip>
          <a:stretch>
            <a:fillRect/>
          </a:stretch>
        </p:blipFill>
        <p:spPr>
          <a:xfrm>
            <a:off x="646856" y="3158313"/>
            <a:ext cx="4600032" cy="1726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19" name="Google Shape;319;p39"/>
          <p:cNvSpPr txBox="1"/>
          <p:nvPr>
            <p:ph idx="1" type="body"/>
          </p:nvPr>
        </p:nvSpPr>
        <p:spPr>
          <a:xfrm>
            <a:off x="311700" y="874000"/>
            <a:ext cx="62979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Recall that variance reports back the squared difference of the average value from the mean.</a:t>
            </a:r>
            <a:endParaRPr sz="2800">
              <a:solidFill>
                <a:srgbClr val="434343"/>
              </a:solidFill>
              <a:latin typeface="Montserrat"/>
              <a:ea typeface="Montserrat"/>
              <a:cs typeface="Montserrat"/>
              <a:sym typeface="Montserrat"/>
            </a:endParaRPr>
          </a:p>
        </p:txBody>
      </p:sp>
      <p:pic>
        <p:nvPicPr>
          <p:cNvPr id="320" name="Google Shape;320;p3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21" name="Google Shape;321;p3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22" name="Google Shape;322;p3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23" name="Google Shape;323;p39"/>
          <p:cNvPicPr preferRelativeResize="0"/>
          <p:nvPr/>
        </p:nvPicPr>
        <p:blipFill rotWithShape="1">
          <a:blip r:embed="rId5">
            <a:alphaModFix/>
          </a:blip>
          <a:srcRect b="84269" l="0" r="0" t="0"/>
          <a:stretch/>
        </p:blipFill>
        <p:spPr>
          <a:xfrm>
            <a:off x="6868500" y="1014025"/>
            <a:ext cx="2275500" cy="572700"/>
          </a:xfrm>
          <a:prstGeom prst="rect">
            <a:avLst/>
          </a:prstGeom>
          <a:noFill/>
          <a:ln>
            <a:noFill/>
          </a:ln>
        </p:spPr>
      </p:pic>
      <p:pic>
        <p:nvPicPr>
          <p:cNvPr id="324" name="Google Shape;324;p39"/>
          <p:cNvPicPr preferRelativeResize="0"/>
          <p:nvPr/>
        </p:nvPicPr>
        <p:blipFill>
          <a:blip r:embed="rId6">
            <a:alphaModFix/>
          </a:blip>
          <a:stretch>
            <a:fillRect/>
          </a:stretch>
        </p:blipFill>
        <p:spPr>
          <a:xfrm>
            <a:off x="646856" y="3158313"/>
            <a:ext cx="4600032" cy="172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30" name="Google Shape;330;p40"/>
          <p:cNvSpPr txBox="1"/>
          <p:nvPr>
            <p:ph idx="1" type="body"/>
          </p:nvPr>
        </p:nvSpPr>
        <p:spPr>
          <a:xfrm>
            <a:off x="311700" y="874000"/>
            <a:ext cx="62979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Recall that variance reports back the squared difference of the average value from the mean.</a:t>
            </a:r>
            <a:endParaRPr sz="2800">
              <a:solidFill>
                <a:srgbClr val="434343"/>
              </a:solidFill>
              <a:latin typeface="Montserrat"/>
              <a:ea typeface="Montserrat"/>
              <a:cs typeface="Montserrat"/>
              <a:sym typeface="Montserrat"/>
            </a:endParaRPr>
          </a:p>
        </p:txBody>
      </p:sp>
      <p:pic>
        <p:nvPicPr>
          <p:cNvPr id="331" name="Google Shape;331;p4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32" name="Google Shape;332;p4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33" name="Google Shape;333;p4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34" name="Google Shape;334;p40"/>
          <p:cNvPicPr preferRelativeResize="0"/>
          <p:nvPr/>
        </p:nvPicPr>
        <p:blipFill rotWithShape="1">
          <a:blip r:embed="rId5">
            <a:alphaModFix/>
          </a:blip>
          <a:srcRect b="65436" l="0" r="0" t="0"/>
          <a:stretch/>
        </p:blipFill>
        <p:spPr>
          <a:xfrm>
            <a:off x="6868500" y="1014025"/>
            <a:ext cx="2275500" cy="1258400"/>
          </a:xfrm>
          <a:prstGeom prst="rect">
            <a:avLst/>
          </a:prstGeom>
          <a:noFill/>
          <a:ln>
            <a:noFill/>
          </a:ln>
        </p:spPr>
      </p:pic>
      <p:pic>
        <p:nvPicPr>
          <p:cNvPr id="335" name="Google Shape;335;p40"/>
          <p:cNvPicPr preferRelativeResize="0"/>
          <p:nvPr/>
        </p:nvPicPr>
        <p:blipFill>
          <a:blip r:embed="rId6">
            <a:alphaModFix/>
          </a:blip>
          <a:stretch>
            <a:fillRect/>
          </a:stretch>
        </p:blipFill>
        <p:spPr>
          <a:xfrm>
            <a:off x="646856" y="3158313"/>
            <a:ext cx="4600032" cy="1726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41" name="Google Shape;341;p41"/>
          <p:cNvSpPr txBox="1"/>
          <p:nvPr>
            <p:ph idx="1" type="body"/>
          </p:nvPr>
        </p:nvSpPr>
        <p:spPr>
          <a:xfrm>
            <a:off x="311700" y="874000"/>
            <a:ext cx="62979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Recall that variance reports back the squared difference of the average value from the mean.</a:t>
            </a:r>
            <a:endParaRPr sz="2800">
              <a:solidFill>
                <a:srgbClr val="434343"/>
              </a:solidFill>
              <a:latin typeface="Montserrat"/>
              <a:ea typeface="Montserrat"/>
              <a:cs typeface="Montserrat"/>
              <a:sym typeface="Montserrat"/>
            </a:endParaRPr>
          </a:p>
        </p:txBody>
      </p:sp>
      <p:pic>
        <p:nvPicPr>
          <p:cNvPr id="342" name="Google Shape;342;p4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43" name="Google Shape;343;p4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44" name="Google Shape;344;p4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45" name="Google Shape;345;p41"/>
          <p:cNvPicPr preferRelativeResize="0"/>
          <p:nvPr/>
        </p:nvPicPr>
        <p:blipFill rotWithShape="1">
          <a:blip r:embed="rId5">
            <a:alphaModFix/>
          </a:blip>
          <a:srcRect b="33893" l="0" r="0" t="0"/>
          <a:stretch/>
        </p:blipFill>
        <p:spPr>
          <a:xfrm>
            <a:off x="6868500" y="1014025"/>
            <a:ext cx="2275500" cy="2406825"/>
          </a:xfrm>
          <a:prstGeom prst="rect">
            <a:avLst/>
          </a:prstGeom>
          <a:noFill/>
          <a:ln>
            <a:noFill/>
          </a:ln>
        </p:spPr>
      </p:pic>
      <p:pic>
        <p:nvPicPr>
          <p:cNvPr id="346" name="Google Shape;346;p41"/>
          <p:cNvPicPr preferRelativeResize="0"/>
          <p:nvPr/>
        </p:nvPicPr>
        <p:blipFill>
          <a:blip r:embed="rId6">
            <a:alphaModFix/>
          </a:blip>
          <a:stretch>
            <a:fillRect/>
          </a:stretch>
        </p:blipFill>
        <p:spPr>
          <a:xfrm>
            <a:off x="646856" y="3158313"/>
            <a:ext cx="4600032" cy="172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52" name="Google Shape;352;p42"/>
          <p:cNvSpPr txBox="1"/>
          <p:nvPr>
            <p:ph idx="1" type="body"/>
          </p:nvPr>
        </p:nvSpPr>
        <p:spPr>
          <a:xfrm>
            <a:off x="311700" y="874000"/>
            <a:ext cx="62979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Recall that variance reports back the squared difference of the average value from the mean.</a:t>
            </a:r>
            <a:endParaRPr sz="2800">
              <a:solidFill>
                <a:srgbClr val="434343"/>
              </a:solidFill>
              <a:latin typeface="Montserrat"/>
              <a:ea typeface="Montserrat"/>
              <a:cs typeface="Montserrat"/>
              <a:sym typeface="Montserrat"/>
            </a:endParaRPr>
          </a:p>
        </p:txBody>
      </p:sp>
      <p:pic>
        <p:nvPicPr>
          <p:cNvPr id="353" name="Google Shape;353;p4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54" name="Google Shape;354;p4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55" name="Google Shape;355;p4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56" name="Google Shape;356;p42"/>
          <p:cNvPicPr preferRelativeResize="0"/>
          <p:nvPr/>
        </p:nvPicPr>
        <p:blipFill rotWithShape="1">
          <a:blip r:embed="rId5">
            <a:alphaModFix/>
          </a:blip>
          <a:srcRect b="0" l="0" r="0" t="0"/>
          <a:stretch/>
        </p:blipFill>
        <p:spPr>
          <a:xfrm>
            <a:off x="6868500" y="1014025"/>
            <a:ext cx="2275500" cy="3640799"/>
          </a:xfrm>
          <a:prstGeom prst="rect">
            <a:avLst/>
          </a:prstGeom>
          <a:noFill/>
          <a:ln>
            <a:noFill/>
          </a:ln>
        </p:spPr>
      </p:pic>
      <p:pic>
        <p:nvPicPr>
          <p:cNvPr id="357" name="Google Shape;357;p42"/>
          <p:cNvPicPr preferRelativeResize="0"/>
          <p:nvPr/>
        </p:nvPicPr>
        <p:blipFill>
          <a:blip r:embed="rId6">
            <a:alphaModFix/>
          </a:blip>
          <a:stretch>
            <a:fillRect/>
          </a:stretch>
        </p:blipFill>
        <p:spPr>
          <a:xfrm>
            <a:off x="646856" y="3158313"/>
            <a:ext cx="4600032" cy="1726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63" name="Google Shape;363;p43"/>
          <p:cNvSpPr txBox="1"/>
          <p:nvPr>
            <p:ph idx="1" type="body"/>
          </p:nvPr>
        </p:nvSpPr>
        <p:spPr>
          <a:xfrm>
            <a:off x="311700" y="874000"/>
            <a:ext cx="62979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This same concept of area can be applied with covariance, it’s just now in two dimensions X and Y!</a:t>
            </a:r>
            <a:endParaRPr sz="2800">
              <a:solidFill>
                <a:srgbClr val="434343"/>
              </a:solidFill>
              <a:latin typeface="Montserrat"/>
              <a:ea typeface="Montserrat"/>
              <a:cs typeface="Montserrat"/>
              <a:sym typeface="Montserrat"/>
            </a:endParaRPr>
          </a:p>
        </p:txBody>
      </p:sp>
      <p:pic>
        <p:nvPicPr>
          <p:cNvPr id="364" name="Google Shape;364;p4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65" name="Google Shape;365;p4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66" name="Google Shape;366;p4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67" name="Google Shape;367;p43"/>
          <p:cNvPicPr preferRelativeResize="0"/>
          <p:nvPr/>
        </p:nvPicPr>
        <p:blipFill rotWithShape="1">
          <a:blip r:embed="rId5">
            <a:alphaModFix/>
          </a:blip>
          <a:srcRect b="0" l="0" r="0" t="0"/>
          <a:stretch/>
        </p:blipFill>
        <p:spPr>
          <a:xfrm>
            <a:off x="6868500" y="1014025"/>
            <a:ext cx="2275500" cy="3640799"/>
          </a:xfrm>
          <a:prstGeom prst="rect">
            <a:avLst/>
          </a:prstGeom>
          <a:noFill/>
          <a:ln>
            <a:noFill/>
          </a:ln>
        </p:spPr>
      </p:pic>
      <p:pic>
        <p:nvPicPr>
          <p:cNvPr id="368" name="Google Shape;368;p43"/>
          <p:cNvPicPr preferRelativeResize="0"/>
          <p:nvPr/>
        </p:nvPicPr>
        <p:blipFill>
          <a:blip r:embed="rId6">
            <a:alphaModFix/>
          </a:blip>
          <a:stretch>
            <a:fillRect/>
          </a:stretch>
        </p:blipFill>
        <p:spPr>
          <a:xfrm>
            <a:off x="646856" y="3158313"/>
            <a:ext cx="4600032" cy="1726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74" name="Google Shape;374;p44"/>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This same concept of area can be applied with covariance, it’s just now in two dimensions X and Y!</a:t>
            </a:r>
            <a:endParaRPr sz="2800">
              <a:solidFill>
                <a:srgbClr val="434343"/>
              </a:solidFill>
              <a:latin typeface="Montserrat"/>
              <a:ea typeface="Montserrat"/>
              <a:cs typeface="Montserrat"/>
              <a:sym typeface="Montserrat"/>
            </a:endParaRPr>
          </a:p>
        </p:txBody>
      </p:sp>
      <p:pic>
        <p:nvPicPr>
          <p:cNvPr id="375" name="Google Shape;375;p4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76" name="Google Shape;376;p4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77" name="Google Shape;377;p4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78" name="Google Shape;378;p44"/>
          <p:cNvPicPr preferRelativeResize="0"/>
          <p:nvPr/>
        </p:nvPicPr>
        <p:blipFill>
          <a:blip r:embed="rId5">
            <a:alphaModFix/>
          </a:blip>
          <a:stretch>
            <a:fillRect/>
          </a:stretch>
        </p:blipFill>
        <p:spPr>
          <a:xfrm>
            <a:off x="482800" y="3546948"/>
            <a:ext cx="5393799" cy="140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84" name="Google Shape;384;p45"/>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Start with the mean x and mean y values on your plot.</a:t>
            </a:r>
            <a:endParaRPr sz="2800">
              <a:solidFill>
                <a:srgbClr val="434343"/>
              </a:solidFill>
              <a:latin typeface="Montserrat"/>
              <a:ea typeface="Montserrat"/>
              <a:cs typeface="Montserrat"/>
              <a:sym typeface="Montserrat"/>
            </a:endParaRPr>
          </a:p>
        </p:txBody>
      </p:sp>
      <p:pic>
        <p:nvPicPr>
          <p:cNvPr id="385" name="Google Shape;385;p4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86" name="Google Shape;386;p4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87" name="Google Shape;387;p4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88" name="Google Shape;388;p45"/>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389" name="Google Shape;389;p45"/>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5"/>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391" name="Google Shape;391;p45"/>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397" name="Google Shape;397;p46"/>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Start with the mean x and mean y values on your plot.</a:t>
            </a:r>
            <a:endParaRPr sz="2800">
              <a:solidFill>
                <a:srgbClr val="434343"/>
              </a:solidFill>
              <a:latin typeface="Montserrat"/>
              <a:ea typeface="Montserrat"/>
              <a:cs typeface="Montserrat"/>
              <a:sym typeface="Montserrat"/>
            </a:endParaRPr>
          </a:p>
        </p:txBody>
      </p:sp>
      <p:pic>
        <p:nvPicPr>
          <p:cNvPr id="398" name="Google Shape;398;p4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99" name="Google Shape;399;p4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00" name="Google Shape;400;p4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01" name="Google Shape;401;p46"/>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402" name="Google Shape;402;p46"/>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404" name="Google Shape;404;p46"/>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405" name="Google Shape;405;p46"/>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411" name="Google Shape;411;p47"/>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Then plot a point (x</a:t>
            </a:r>
            <a:r>
              <a:rPr baseline="-25000" lang="en" sz="2800">
                <a:solidFill>
                  <a:srgbClr val="434343"/>
                </a:solidFill>
                <a:latin typeface="Montserrat"/>
                <a:ea typeface="Montserrat"/>
                <a:cs typeface="Montserrat"/>
                <a:sym typeface="Montserrat"/>
              </a:rPr>
              <a:t>i</a:t>
            </a:r>
            <a:r>
              <a:rPr lang="en" sz="2800">
                <a:solidFill>
                  <a:srgbClr val="434343"/>
                </a:solidFill>
                <a:latin typeface="Montserrat"/>
                <a:ea typeface="Montserrat"/>
                <a:cs typeface="Montserrat"/>
                <a:sym typeface="Montserrat"/>
              </a:rPr>
              <a:t>,y</a:t>
            </a:r>
            <a:r>
              <a:rPr baseline="-25000" lang="en" sz="2800">
                <a:solidFill>
                  <a:srgbClr val="434343"/>
                </a:solidFill>
                <a:latin typeface="Montserrat"/>
                <a:ea typeface="Montserrat"/>
                <a:cs typeface="Montserrat"/>
                <a:sym typeface="Montserrat"/>
              </a:rPr>
              <a:t>i</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412" name="Google Shape;412;p4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13" name="Google Shape;413;p4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14" name="Google Shape;414;p4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15" name="Google Shape;415;p47"/>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416" name="Google Shape;416;p47"/>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7"/>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418" name="Google Shape;418;p47"/>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419" name="Google Shape;419;p47"/>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7"/>
          <p:cNvSpPr/>
          <p:nvPr/>
        </p:nvSpPr>
        <p:spPr>
          <a:xfrm>
            <a:off x="5974275" y="14060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426" name="Google Shape;426;p48"/>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Notice how</a:t>
            </a:r>
            <a:r>
              <a:rPr lang="en" sz="2800">
                <a:solidFill>
                  <a:srgbClr val="434343"/>
                </a:solidFill>
                <a:latin typeface="Montserrat"/>
                <a:ea typeface="Montserrat"/>
                <a:cs typeface="Montserrat"/>
                <a:sym typeface="Montserrat"/>
              </a:rPr>
              <a:t> (x</a:t>
            </a:r>
            <a:r>
              <a:rPr baseline="-25000" lang="en" sz="2800">
                <a:solidFill>
                  <a:srgbClr val="434343"/>
                </a:solidFill>
                <a:latin typeface="Montserrat"/>
                <a:ea typeface="Montserrat"/>
                <a:cs typeface="Montserrat"/>
                <a:sym typeface="Montserrat"/>
              </a:rPr>
              <a:t>i</a:t>
            </a:r>
            <a:r>
              <a:rPr lang="en" sz="2800">
                <a:solidFill>
                  <a:srgbClr val="434343"/>
                </a:solidFill>
                <a:latin typeface="Montserrat"/>
                <a:ea typeface="Montserrat"/>
                <a:cs typeface="Montserrat"/>
                <a:sym typeface="Montserrat"/>
              </a:rPr>
              <a:t>-x,y</a:t>
            </a:r>
            <a:r>
              <a:rPr baseline="-25000" lang="en" sz="2800">
                <a:solidFill>
                  <a:srgbClr val="434343"/>
                </a:solidFill>
                <a:latin typeface="Montserrat"/>
                <a:ea typeface="Montserrat"/>
                <a:cs typeface="Montserrat"/>
                <a:sym typeface="Montserrat"/>
              </a:rPr>
              <a:t>i</a:t>
            </a:r>
            <a:r>
              <a:rPr lang="en" sz="2800">
                <a:solidFill>
                  <a:srgbClr val="434343"/>
                </a:solidFill>
                <a:latin typeface="Montserrat"/>
                <a:ea typeface="Montserrat"/>
                <a:cs typeface="Montserrat"/>
                <a:sym typeface="Montserrat"/>
              </a:rPr>
              <a:t>-y) is the calculation for the area of a square! Just as before, but  now in 2 dimensions. </a:t>
            </a:r>
            <a:endParaRPr sz="2800">
              <a:solidFill>
                <a:srgbClr val="434343"/>
              </a:solidFill>
              <a:latin typeface="Montserrat"/>
              <a:ea typeface="Montserrat"/>
              <a:cs typeface="Montserrat"/>
              <a:sym typeface="Montserrat"/>
            </a:endParaRPr>
          </a:p>
        </p:txBody>
      </p:sp>
      <p:pic>
        <p:nvPicPr>
          <p:cNvPr id="427" name="Google Shape;427;p4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28" name="Google Shape;428;p4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29" name="Google Shape;429;p4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30" name="Google Shape;430;p48"/>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431" name="Google Shape;431;p48"/>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433" name="Google Shape;433;p48"/>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434" name="Google Shape;434;p48"/>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p:nvPr/>
        </p:nvSpPr>
        <p:spPr>
          <a:xfrm>
            <a:off x="5974275" y="14060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8"/>
          <p:cNvSpPr/>
          <p:nvPr/>
        </p:nvSpPr>
        <p:spPr>
          <a:xfrm>
            <a:off x="6059800" y="1441650"/>
            <a:ext cx="1246200" cy="1050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 name="Google Shape;437;p48"/>
          <p:cNvCxnSpPr/>
          <p:nvPr/>
        </p:nvCxnSpPr>
        <p:spPr>
          <a:xfrm rot="10800000">
            <a:off x="3014800" y="1689400"/>
            <a:ext cx="215100" cy="0"/>
          </a:xfrm>
          <a:prstGeom prst="straightConnector1">
            <a:avLst/>
          </a:prstGeom>
          <a:noFill/>
          <a:ln cap="flat" cmpd="sng" w="28575">
            <a:solidFill>
              <a:srgbClr val="434343"/>
            </a:solidFill>
            <a:prstDash val="solid"/>
            <a:round/>
            <a:headEnd len="med" w="med" type="none"/>
            <a:tailEnd len="med" w="med" type="none"/>
          </a:ln>
        </p:spPr>
      </p:cxnSp>
      <p:cxnSp>
        <p:nvCxnSpPr>
          <p:cNvPr id="438" name="Google Shape;438;p48"/>
          <p:cNvCxnSpPr/>
          <p:nvPr/>
        </p:nvCxnSpPr>
        <p:spPr>
          <a:xfrm rot="10800000">
            <a:off x="3624400" y="1689400"/>
            <a:ext cx="215100" cy="0"/>
          </a:xfrm>
          <a:prstGeom prst="straightConnector1">
            <a:avLst/>
          </a:prstGeom>
          <a:noFill/>
          <a:ln cap="flat" cmpd="sng" w="28575">
            <a:solidFill>
              <a:srgbClr val="434343"/>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p:nvPr/>
        </p:nvSpPr>
        <p:spPr>
          <a:xfrm>
            <a:off x="6059800" y="1441650"/>
            <a:ext cx="1246200" cy="1050600"/>
          </a:xfrm>
          <a:prstGeom prst="rect">
            <a:avLst/>
          </a:prstGeom>
          <a:solidFill>
            <a:srgbClr val="F4CCCC"/>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445" name="Google Shape;445;p49"/>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Next, we simply look at the slope between the two lines, negative vs. positive.</a:t>
            </a:r>
            <a:endParaRPr sz="2800">
              <a:solidFill>
                <a:srgbClr val="434343"/>
              </a:solidFill>
              <a:latin typeface="Montserrat"/>
              <a:ea typeface="Montserrat"/>
              <a:cs typeface="Montserrat"/>
              <a:sym typeface="Montserrat"/>
            </a:endParaRPr>
          </a:p>
        </p:txBody>
      </p:sp>
      <p:pic>
        <p:nvPicPr>
          <p:cNvPr id="446" name="Google Shape;446;p4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47" name="Google Shape;447;p4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48" name="Google Shape;448;p4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49" name="Google Shape;449;p49"/>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450" name="Google Shape;450;p49"/>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9"/>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452" name="Google Shape;452;p49"/>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453" name="Google Shape;453;p49"/>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9"/>
          <p:cNvSpPr/>
          <p:nvPr/>
        </p:nvSpPr>
        <p:spPr>
          <a:xfrm>
            <a:off x="5974275" y="14060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p:nvPr/>
        </p:nvSpPr>
        <p:spPr>
          <a:xfrm>
            <a:off x="6059800" y="1441650"/>
            <a:ext cx="1246200" cy="1050600"/>
          </a:xfrm>
          <a:prstGeom prst="rect">
            <a:avLst/>
          </a:prstGeom>
          <a:solidFill>
            <a:srgbClr val="F4CCCC"/>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461" name="Google Shape;461;p50"/>
          <p:cNvSpPr txBox="1"/>
          <p:nvPr>
            <p:ph idx="1" type="body"/>
          </p:nvPr>
        </p:nvSpPr>
        <p:spPr>
          <a:xfrm>
            <a:off x="311700" y="874000"/>
            <a:ext cx="51438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If it is negative slope, like in this example, then we treat this total area as a negative covariance.</a:t>
            </a:r>
            <a:endParaRPr sz="2800">
              <a:solidFill>
                <a:srgbClr val="434343"/>
              </a:solidFill>
              <a:latin typeface="Montserrat"/>
              <a:ea typeface="Montserrat"/>
              <a:cs typeface="Montserrat"/>
              <a:sym typeface="Montserrat"/>
            </a:endParaRPr>
          </a:p>
        </p:txBody>
      </p:sp>
      <p:pic>
        <p:nvPicPr>
          <p:cNvPr id="462" name="Google Shape;462;p5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63" name="Google Shape;463;p5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64" name="Google Shape;464;p5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65" name="Google Shape;465;p50"/>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466" name="Google Shape;466;p50"/>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0"/>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468" name="Google Shape;468;p50"/>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469" name="Google Shape;469;p50"/>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0"/>
          <p:cNvSpPr/>
          <p:nvPr/>
        </p:nvSpPr>
        <p:spPr>
          <a:xfrm>
            <a:off x="5974275" y="14060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476" name="Google Shape;476;p51"/>
          <p:cNvSpPr txBox="1"/>
          <p:nvPr>
            <p:ph idx="1" type="body"/>
          </p:nvPr>
        </p:nvSpPr>
        <p:spPr>
          <a:xfrm>
            <a:off x="311700" y="874000"/>
            <a:ext cx="51438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example, in this point, we can see the the slope between the point (x</a:t>
            </a:r>
            <a:r>
              <a:rPr baseline="-25000" lang="en" sz="2800">
                <a:solidFill>
                  <a:srgbClr val="434343"/>
                </a:solidFill>
                <a:latin typeface="Montserrat"/>
                <a:ea typeface="Montserrat"/>
                <a:cs typeface="Montserrat"/>
                <a:sym typeface="Montserrat"/>
              </a:rPr>
              <a:t>i</a:t>
            </a:r>
            <a:r>
              <a:rPr lang="en" sz="2800">
                <a:solidFill>
                  <a:srgbClr val="434343"/>
                </a:solidFill>
                <a:latin typeface="Montserrat"/>
                <a:ea typeface="Montserrat"/>
                <a:cs typeface="Montserrat"/>
                <a:sym typeface="Montserrat"/>
              </a:rPr>
              <a:t>,y</a:t>
            </a:r>
            <a:r>
              <a:rPr baseline="-25000" lang="en" sz="2800">
                <a:solidFill>
                  <a:srgbClr val="434343"/>
                </a:solidFill>
                <a:latin typeface="Montserrat"/>
                <a:ea typeface="Montserrat"/>
                <a:cs typeface="Montserrat"/>
                <a:sym typeface="Montserrat"/>
              </a:rPr>
              <a:t>i</a:t>
            </a:r>
            <a:r>
              <a:rPr lang="en" sz="2800">
                <a:solidFill>
                  <a:srgbClr val="434343"/>
                </a:solidFill>
                <a:latin typeface="Montserrat"/>
                <a:ea typeface="Montserrat"/>
                <a:cs typeface="Montserrat"/>
                <a:sym typeface="Montserrat"/>
              </a:rPr>
              <a:t>) and the means is positive.</a:t>
            </a:r>
            <a:endParaRPr sz="2800">
              <a:solidFill>
                <a:srgbClr val="434343"/>
              </a:solidFill>
              <a:latin typeface="Montserrat"/>
              <a:ea typeface="Montserrat"/>
              <a:cs typeface="Montserrat"/>
              <a:sym typeface="Montserrat"/>
            </a:endParaRPr>
          </a:p>
        </p:txBody>
      </p:sp>
      <p:pic>
        <p:nvPicPr>
          <p:cNvPr id="477" name="Google Shape;477;p5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78" name="Google Shape;478;p5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79" name="Google Shape;479;p5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80" name="Google Shape;480;p51"/>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481" name="Google Shape;481;p51"/>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1"/>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483" name="Google Shape;483;p51"/>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484" name="Google Shape;484;p51"/>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1"/>
          <p:cNvSpPr/>
          <p:nvPr/>
        </p:nvSpPr>
        <p:spPr>
          <a:xfrm>
            <a:off x="5998700" y="33505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1"/>
          <p:cNvSpPr/>
          <p:nvPr/>
        </p:nvSpPr>
        <p:spPr>
          <a:xfrm>
            <a:off x="6047700" y="2422300"/>
            <a:ext cx="1246200" cy="1050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p:nvPr/>
        </p:nvSpPr>
        <p:spPr>
          <a:xfrm>
            <a:off x="6047700" y="2422300"/>
            <a:ext cx="1246200" cy="1050600"/>
          </a:xfrm>
          <a:prstGeom prst="rect">
            <a:avLst/>
          </a:prstGeom>
          <a:solidFill>
            <a:srgbClr val="D9EAD3"/>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493" name="Google Shape;493;p52"/>
          <p:cNvSpPr txBox="1"/>
          <p:nvPr>
            <p:ph idx="1" type="body"/>
          </p:nvPr>
        </p:nvSpPr>
        <p:spPr>
          <a:xfrm>
            <a:off x="311700" y="874000"/>
            <a:ext cx="51222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Which means we have positive covariance.</a:t>
            </a:r>
            <a:endParaRPr sz="2800">
              <a:solidFill>
                <a:srgbClr val="434343"/>
              </a:solidFill>
              <a:latin typeface="Montserrat"/>
              <a:ea typeface="Montserrat"/>
              <a:cs typeface="Montserrat"/>
              <a:sym typeface="Montserrat"/>
            </a:endParaRPr>
          </a:p>
        </p:txBody>
      </p:sp>
      <p:pic>
        <p:nvPicPr>
          <p:cNvPr id="494" name="Google Shape;494;p5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95" name="Google Shape;495;p5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96" name="Google Shape;496;p5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497" name="Google Shape;497;p52"/>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498" name="Google Shape;498;p52"/>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500" name="Google Shape;500;p52"/>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501" name="Google Shape;501;p52"/>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2"/>
          <p:cNvSpPr/>
          <p:nvPr/>
        </p:nvSpPr>
        <p:spPr>
          <a:xfrm>
            <a:off x="5998700" y="33505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3"/>
          <p:cNvSpPr/>
          <p:nvPr/>
        </p:nvSpPr>
        <p:spPr>
          <a:xfrm>
            <a:off x="6047700" y="2422300"/>
            <a:ext cx="1246200" cy="1050600"/>
          </a:xfrm>
          <a:prstGeom prst="rect">
            <a:avLst/>
          </a:prstGeom>
          <a:solidFill>
            <a:srgbClr val="D9EAD3"/>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09" name="Google Shape;509;p53"/>
          <p:cNvSpPr txBox="1"/>
          <p:nvPr>
            <p:ph idx="1" type="body"/>
          </p:nvPr>
        </p:nvSpPr>
        <p:spPr>
          <a:xfrm>
            <a:off x="311700" y="874000"/>
            <a:ext cx="51222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We now begin to sum these area values to determine the covariance between the series.</a:t>
            </a:r>
            <a:endParaRPr sz="2800">
              <a:solidFill>
                <a:srgbClr val="434343"/>
              </a:solidFill>
              <a:latin typeface="Montserrat"/>
              <a:ea typeface="Montserrat"/>
              <a:cs typeface="Montserrat"/>
              <a:sym typeface="Montserrat"/>
            </a:endParaRPr>
          </a:p>
        </p:txBody>
      </p:sp>
      <p:pic>
        <p:nvPicPr>
          <p:cNvPr id="510" name="Google Shape;510;p5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11" name="Google Shape;511;p5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12" name="Google Shape;512;p5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13" name="Google Shape;513;p53"/>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514" name="Google Shape;514;p53"/>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3"/>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516" name="Google Shape;516;p53"/>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517" name="Google Shape;517;p53"/>
          <p:cNvSpPr/>
          <p:nvPr/>
        </p:nvSpPr>
        <p:spPr>
          <a:xfrm>
            <a:off x="5998700" y="33505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3"/>
          <p:cNvSpPr/>
          <p:nvPr/>
        </p:nvSpPr>
        <p:spPr>
          <a:xfrm>
            <a:off x="6059800" y="1441650"/>
            <a:ext cx="1246200" cy="1050600"/>
          </a:xfrm>
          <a:prstGeom prst="rect">
            <a:avLst/>
          </a:prstGeom>
          <a:solidFill>
            <a:srgbClr val="F4CCCC"/>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3"/>
          <p:cNvSpPr/>
          <p:nvPr/>
        </p:nvSpPr>
        <p:spPr>
          <a:xfrm>
            <a:off x="5974275" y="14060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3"/>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4"/>
          <p:cNvSpPr/>
          <p:nvPr/>
        </p:nvSpPr>
        <p:spPr>
          <a:xfrm>
            <a:off x="6047700" y="2422300"/>
            <a:ext cx="1246200" cy="1050600"/>
          </a:xfrm>
          <a:prstGeom prst="rect">
            <a:avLst/>
          </a:prstGeom>
          <a:solidFill>
            <a:srgbClr val="D9EAD3"/>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27" name="Google Shape;527;p54"/>
          <p:cNvSpPr txBox="1"/>
          <p:nvPr>
            <p:ph idx="1" type="body"/>
          </p:nvPr>
        </p:nvSpPr>
        <p:spPr>
          <a:xfrm>
            <a:off x="311700" y="874000"/>
            <a:ext cx="51222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Note how the formula indicates we will do this for all x and y points.</a:t>
            </a:r>
            <a:endParaRPr sz="2800">
              <a:solidFill>
                <a:srgbClr val="434343"/>
              </a:solidFill>
              <a:latin typeface="Montserrat"/>
              <a:ea typeface="Montserrat"/>
              <a:cs typeface="Montserrat"/>
              <a:sym typeface="Montserrat"/>
            </a:endParaRPr>
          </a:p>
        </p:txBody>
      </p:sp>
      <p:pic>
        <p:nvPicPr>
          <p:cNvPr id="528" name="Google Shape;528;p5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29" name="Google Shape;529;p5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30" name="Google Shape;530;p5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31" name="Google Shape;531;p54"/>
          <p:cNvPicPr preferRelativeResize="0"/>
          <p:nvPr/>
        </p:nvPicPr>
        <p:blipFill>
          <a:blip r:embed="rId5">
            <a:alphaModFix/>
          </a:blip>
          <a:stretch>
            <a:fillRect/>
          </a:stretch>
        </p:blipFill>
        <p:spPr>
          <a:xfrm>
            <a:off x="482800" y="3546948"/>
            <a:ext cx="5393799" cy="1404800"/>
          </a:xfrm>
          <a:prstGeom prst="rect">
            <a:avLst/>
          </a:prstGeom>
          <a:noFill/>
          <a:ln>
            <a:noFill/>
          </a:ln>
        </p:spPr>
      </p:pic>
      <p:sp>
        <p:nvSpPr>
          <p:cNvPr id="532" name="Google Shape;532;p54"/>
          <p:cNvSpPr/>
          <p:nvPr/>
        </p:nvSpPr>
        <p:spPr>
          <a:xfrm>
            <a:off x="5522250" y="989600"/>
            <a:ext cx="3494100" cy="293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4"/>
          <p:cNvSpPr txBox="1"/>
          <p:nvPr/>
        </p:nvSpPr>
        <p:spPr>
          <a:xfrm>
            <a:off x="8624850" y="3811825"/>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X</a:t>
            </a:r>
            <a:endParaRPr b="1" sz="2300">
              <a:latin typeface="Montserrat"/>
              <a:ea typeface="Montserrat"/>
              <a:cs typeface="Montserrat"/>
              <a:sym typeface="Montserrat"/>
            </a:endParaRPr>
          </a:p>
        </p:txBody>
      </p:sp>
      <p:sp>
        <p:nvSpPr>
          <p:cNvPr id="534" name="Google Shape;534;p54"/>
          <p:cNvSpPr txBox="1"/>
          <p:nvPr/>
        </p:nvSpPr>
        <p:spPr>
          <a:xfrm>
            <a:off x="5130750" y="989600"/>
            <a:ext cx="39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Montserrat"/>
                <a:ea typeface="Montserrat"/>
                <a:cs typeface="Montserrat"/>
                <a:sym typeface="Montserrat"/>
              </a:rPr>
              <a:t>Y</a:t>
            </a:r>
            <a:endParaRPr b="1" sz="2300">
              <a:latin typeface="Montserrat"/>
              <a:ea typeface="Montserrat"/>
              <a:cs typeface="Montserrat"/>
              <a:sym typeface="Montserrat"/>
            </a:endParaRPr>
          </a:p>
        </p:txBody>
      </p:sp>
      <p:sp>
        <p:nvSpPr>
          <p:cNvPr id="535" name="Google Shape;535;p54"/>
          <p:cNvSpPr/>
          <p:nvPr/>
        </p:nvSpPr>
        <p:spPr>
          <a:xfrm>
            <a:off x="5998700" y="33505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4"/>
          <p:cNvSpPr/>
          <p:nvPr/>
        </p:nvSpPr>
        <p:spPr>
          <a:xfrm>
            <a:off x="6059800" y="1441650"/>
            <a:ext cx="1246200" cy="1050600"/>
          </a:xfrm>
          <a:prstGeom prst="rect">
            <a:avLst/>
          </a:prstGeom>
          <a:solidFill>
            <a:srgbClr val="F4CCCC"/>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4"/>
          <p:cNvSpPr/>
          <p:nvPr/>
        </p:nvSpPr>
        <p:spPr>
          <a:xfrm>
            <a:off x="5974275" y="1406000"/>
            <a:ext cx="122400" cy="122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4"/>
          <p:cNvSpPr/>
          <p:nvPr/>
        </p:nvSpPr>
        <p:spPr>
          <a:xfrm>
            <a:off x="7159350" y="2345750"/>
            <a:ext cx="219900" cy="219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55"/>
          <p:cNvPicPr preferRelativeResize="0"/>
          <p:nvPr/>
        </p:nvPicPr>
        <p:blipFill rotWithShape="1">
          <a:blip r:embed="rId3">
            <a:alphaModFix/>
          </a:blip>
          <a:srcRect b="50000" l="6717" r="50000" t="8790"/>
          <a:stretch/>
        </p:blipFill>
        <p:spPr>
          <a:xfrm>
            <a:off x="5776085" y="1067050"/>
            <a:ext cx="3367915" cy="3206688"/>
          </a:xfrm>
          <a:prstGeom prst="rect">
            <a:avLst/>
          </a:prstGeom>
          <a:noFill/>
          <a:ln>
            <a:noFill/>
          </a:ln>
        </p:spPr>
      </p:pic>
      <p:sp>
        <p:nvSpPr>
          <p:cNvPr id="544" name="Google Shape;544;p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45" name="Google Shape;545;p55"/>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Here we see a set of series  with positive covariance. Notice how a trend line would have positive slope here.</a:t>
            </a:r>
            <a:endParaRPr sz="2800">
              <a:solidFill>
                <a:srgbClr val="434343"/>
              </a:solidFill>
              <a:latin typeface="Montserrat"/>
              <a:ea typeface="Montserrat"/>
              <a:cs typeface="Montserrat"/>
              <a:sym typeface="Montserrat"/>
            </a:endParaRPr>
          </a:p>
        </p:txBody>
      </p:sp>
      <p:pic>
        <p:nvPicPr>
          <p:cNvPr id="546" name="Google Shape;546;p55"/>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547" name="Google Shape;547;p55"/>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548" name="Google Shape;548;p5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49" name="Google Shape;549;p55"/>
          <p:cNvPicPr preferRelativeResize="0"/>
          <p:nvPr/>
        </p:nvPicPr>
        <p:blipFill>
          <a:blip r:embed="rId6">
            <a:alphaModFix/>
          </a:blip>
          <a:stretch>
            <a:fillRect/>
          </a:stretch>
        </p:blipFill>
        <p:spPr>
          <a:xfrm>
            <a:off x="482800" y="3546948"/>
            <a:ext cx="5393799" cy="1404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56"/>
          <p:cNvPicPr preferRelativeResize="0"/>
          <p:nvPr/>
        </p:nvPicPr>
        <p:blipFill rotWithShape="1">
          <a:blip r:embed="rId3">
            <a:alphaModFix/>
          </a:blip>
          <a:srcRect b="49020" l="48779" r="7938" t="9573"/>
          <a:stretch/>
        </p:blipFill>
        <p:spPr>
          <a:xfrm>
            <a:off x="5776075" y="1051763"/>
            <a:ext cx="3367926" cy="3221988"/>
          </a:xfrm>
          <a:prstGeom prst="rect">
            <a:avLst/>
          </a:prstGeom>
          <a:noFill/>
          <a:ln>
            <a:noFill/>
          </a:ln>
        </p:spPr>
      </p:pic>
      <p:sp>
        <p:nvSpPr>
          <p:cNvPr id="555" name="Google Shape;555;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56" name="Google Shape;556;p56"/>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Here we see a set of series  with negative covariance. Notice how a trend line would have a negative slope here.</a:t>
            </a:r>
            <a:endParaRPr sz="2800">
              <a:solidFill>
                <a:srgbClr val="434343"/>
              </a:solidFill>
              <a:latin typeface="Montserrat"/>
              <a:ea typeface="Montserrat"/>
              <a:cs typeface="Montserrat"/>
              <a:sym typeface="Montserrat"/>
            </a:endParaRPr>
          </a:p>
        </p:txBody>
      </p:sp>
      <p:pic>
        <p:nvPicPr>
          <p:cNvPr id="557" name="Google Shape;557;p56"/>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558" name="Google Shape;558;p56"/>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559" name="Google Shape;559;p5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60" name="Google Shape;560;p56"/>
          <p:cNvPicPr preferRelativeResize="0"/>
          <p:nvPr/>
        </p:nvPicPr>
        <p:blipFill>
          <a:blip r:embed="rId6">
            <a:alphaModFix/>
          </a:blip>
          <a:stretch>
            <a:fillRect/>
          </a:stretch>
        </p:blipFill>
        <p:spPr>
          <a:xfrm>
            <a:off x="482800" y="3546948"/>
            <a:ext cx="5393799" cy="1404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57"/>
          <p:cNvPicPr preferRelativeResize="0"/>
          <p:nvPr/>
        </p:nvPicPr>
        <p:blipFill rotWithShape="1">
          <a:blip r:embed="rId3">
            <a:alphaModFix/>
          </a:blip>
          <a:srcRect b="7978" l="6717" r="50000" t="50614"/>
          <a:stretch/>
        </p:blipFill>
        <p:spPr>
          <a:xfrm>
            <a:off x="5776075" y="1051763"/>
            <a:ext cx="3367926" cy="3221988"/>
          </a:xfrm>
          <a:prstGeom prst="rect">
            <a:avLst/>
          </a:prstGeom>
          <a:noFill/>
          <a:ln>
            <a:noFill/>
          </a:ln>
        </p:spPr>
      </p:pic>
      <p:sp>
        <p:nvSpPr>
          <p:cNvPr id="566" name="Google Shape;566;p5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67" name="Google Shape;567;p57"/>
          <p:cNvSpPr txBox="1"/>
          <p:nvPr>
            <p:ph idx="1" type="body"/>
          </p:nvPr>
        </p:nvSpPr>
        <p:spPr>
          <a:xfrm>
            <a:off x="311700" y="874000"/>
            <a:ext cx="5736000" cy="41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Finally here are two data series with almost zero covariance. Notice how the positive and negative areas balance out.</a:t>
            </a:r>
            <a:endParaRPr sz="2800">
              <a:solidFill>
                <a:srgbClr val="434343"/>
              </a:solidFill>
              <a:latin typeface="Montserrat"/>
              <a:ea typeface="Montserrat"/>
              <a:cs typeface="Montserrat"/>
              <a:sym typeface="Montserrat"/>
            </a:endParaRPr>
          </a:p>
        </p:txBody>
      </p:sp>
      <p:pic>
        <p:nvPicPr>
          <p:cNvPr id="568" name="Google Shape;568;p57"/>
          <p:cNvPicPr preferRelativeResize="0"/>
          <p:nvPr/>
        </p:nvPicPr>
        <p:blipFill>
          <a:blip r:embed="rId4">
            <a:alphaModFix/>
          </a:blip>
          <a:stretch>
            <a:fillRect/>
          </a:stretch>
        </p:blipFill>
        <p:spPr>
          <a:xfrm>
            <a:off x="8725049" y="4718549"/>
            <a:ext cx="391524" cy="391524"/>
          </a:xfrm>
          <a:prstGeom prst="rect">
            <a:avLst/>
          </a:prstGeom>
          <a:noFill/>
          <a:ln>
            <a:noFill/>
          </a:ln>
        </p:spPr>
      </p:pic>
      <p:pic>
        <p:nvPicPr>
          <p:cNvPr id="569" name="Google Shape;569;p57"/>
          <p:cNvPicPr preferRelativeResize="0"/>
          <p:nvPr/>
        </p:nvPicPr>
        <p:blipFill>
          <a:blip r:embed="rId5">
            <a:alphaModFix/>
          </a:blip>
          <a:stretch>
            <a:fillRect/>
          </a:stretch>
        </p:blipFill>
        <p:spPr>
          <a:xfrm>
            <a:off x="8074500" y="4718300"/>
            <a:ext cx="391526" cy="392048"/>
          </a:xfrm>
          <a:prstGeom prst="rect">
            <a:avLst/>
          </a:prstGeom>
          <a:noFill/>
          <a:ln>
            <a:noFill/>
          </a:ln>
        </p:spPr>
      </p:pic>
      <p:sp>
        <p:nvSpPr>
          <p:cNvPr id="570" name="Google Shape;570;p5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71" name="Google Shape;571;p57"/>
          <p:cNvPicPr preferRelativeResize="0"/>
          <p:nvPr/>
        </p:nvPicPr>
        <p:blipFill>
          <a:blip r:embed="rId6">
            <a:alphaModFix/>
          </a:blip>
          <a:stretch>
            <a:fillRect/>
          </a:stretch>
        </p:blipFill>
        <p:spPr>
          <a:xfrm>
            <a:off x="482800" y="3546948"/>
            <a:ext cx="5393799" cy="1404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77" name="Google Shape;577;p5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We’ll take a deeper dive into covariance later on in this section, but use this visualization of positive and negative areas to give yourself an intuition of how covariance is calculated.</a:t>
            </a:r>
            <a:endParaRPr sz="2800">
              <a:solidFill>
                <a:srgbClr val="434343"/>
              </a:solidFill>
              <a:latin typeface="Montserrat"/>
              <a:ea typeface="Montserrat"/>
              <a:cs typeface="Montserrat"/>
              <a:sym typeface="Montserrat"/>
            </a:endParaRPr>
          </a:p>
        </p:txBody>
      </p:sp>
      <p:pic>
        <p:nvPicPr>
          <p:cNvPr id="578" name="Google Shape;578;p5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79" name="Google Shape;579;p5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80" name="Google Shape;580;p5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81" name="Google Shape;581;p58"/>
          <p:cNvPicPr preferRelativeResize="0"/>
          <p:nvPr/>
        </p:nvPicPr>
        <p:blipFill>
          <a:blip r:embed="rId5">
            <a:alphaModFix/>
          </a:blip>
          <a:stretch>
            <a:fillRect/>
          </a:stretch>
        </p:blipFill>
        <p:spPr>
          <a:xfrm>
            <a:off x="2221406" y="3834375"/>
            <a:ext cx="5026521" cy="1309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87" name="Google Shape;587;p5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It’s simply the sum of the area of these rectangles, where the slope between the lines indicates positive vs. negative values. Then you simply average out this sum of areas.</a:t>
            </a:r>
            <a:endParaRPr sz="2800">
              <a:solidFill>
                <a:srgbClr val="434343"/>
              </a:solidFill>
              <a:latin typeface="Montserrat"/>
              <a:ea typeface="Montserrat"/>
              <a:cs typeface="Montserrat"/>
              <a:sym typeface="Montserrat"/>
            </a:endParaRPr>
          </a:p>
        </p:txBody>
      </p:sp>
      <p:pic>
        <p:nvPicPr>
          <p:cNvPr id="588" name="Google Shape;588;p5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89" name="Google Shape;589;p5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590" name="Google Shape;590;p5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591" name="Google Shape;591;p59"/>
          <p:cNvPicPr preferRelativeResize="0"/>
          <p:nvPr/>
        </p:nvPicPr>
        <p:blipFill>
          <a:blip r:embed="rId5">
            <a:alphaModFix/>
          </a:blip>
          <a:stretch>
            <a:fillRect/>
          </a:stretch>
        </p:blipFill>
        <p:spPr>
          <a:xfrm>
            <a:off x="2221406" y="3834375"/>
            <a:ext cx="5026521" cy="1309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597" name="Google Shape;597;p6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Covariance</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Try it yourself on some simple examples of positive and negative covariance series and see how the rectangles get built!</a:t>
            </a:r>
            <a:endParaRPr sz="2800">
              <a:solidFill>
                <a:srgbClr val="434343"/>
              </a:solidFill>
              <a:latin typeface="Montserrat"/>
              <a:ea typeface="Montserrat"/>
              <a:cs typeface="Montserrat"/>
              <a:sym typeface="Montserrat"/>
            </a:endParaRPr>
          </a:p>
        </p:txBody>
      </p:sp>
      <p:pic>
        <p:nvPicPr>
          <p:cNvPr id="598" name="Google Shape;598;p6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599" name="Google Shape;599;p6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00" name="Google Shape;600;p6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01" name="Google Shape;601;p60"/>
          <p:cNvPicPr preferRelativeResize="0"/>
          <p:nvPr/>
        </p:nvPicPr>
        <p:blipFill>
          <a:blip r:embed="rId5">
            <a:alphaModFix/>
          </a:blip>
          <a:stretch>
            <a:fillRect/>
          </a:stretch>
        </p:blipFill>
        <p:spPr>
          <a:xfrm>
            <a:off x="2221406" y="3834375"/>
            <a:ext cx="5026521" cy="1309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07" name="Google Shape;607;p6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Now that we understand the intuition behind covariance, let’s explore the related topic of </a:t>
            </a:r>
            <a:r>
              <a:rPr b="1" lang="en" sz="2800">
                <a:solidFill>
                  <a:srgbClr val="434343"/>
                </a:solidFill>
                <a:latin typeface="Montserrat"/>
                <a:ea typeface="Montserrat"/>
                <a:cs typeface="Montserrat"/>
                <a:sym typeface="Montserrat"/>
              </a:rPr>
              <a:t>correlation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608" name="Google Shape;608;p6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09" name="Google Shape;609;p6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10" name="Google Shape;610;p6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Joint Distributions</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Covariance and Correlation</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16" name="Google Shape;616;p6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p:txBody>
      </p:sp>
      <p:pic>
        <p:nvPicPr>
          <p:cNvPr id="617" name="Google Shape;617;p6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18" name="Google Shape;618;p6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19" name="Google Shape;619;p6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25" name="Google Shape;625;p63"/>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Correlation is very related to covariance, and even uses covariance in its calculation. As we learn about correlation, note how its possible range differs from covariance. Covariance can take any value, while correlation has to be between -1 and 1.</a:t>
            </a:r>
            <a:endParaRPr sz="2800">
              <a:solidFill>
                <a:srgbClr val="434343"/>
              </a:solidFill>
              <a:latin typeface="Montserrat"/>
              <a:ea typeface="Montserrat"/>
              <a:cs typeface="Montserrat"/>
              <a:sym typeface="Montserrat"/>
            </a:endParaRPr>
          </a:p>
        </p:txBody>
      </p:sp>
      <p:pic>
        <p:nvPicPr>
          <p:cNvPr id="626" name="Google Shape;626;p6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27" name="Google Shape;627;p6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28" name="Google Shape;628;p6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34" name="Google Shape;634;p64"/>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 c</a:t>
            </a:r>
            <a:r>
              <a:rPr lang="en" sz="2800">
                <a:solidFill>
                  <a:srgbClr val="434343"/>
                </a:solidFill>
                <a:latin typeface="Montserrat"/>
                <a:ea typeface="Montserrat"/>
                <a:cs typeface="Montserrat"/>
                <a:sym typeface="Montserrat"/>
              </a:rPr>
              <a:t>orrelation formula is:</a:t>
            </a:r>
            <a:endParaRPr sz="2800">
              <a:solidFill>
                <a:srgbClr val="434343"/>
              </a:solidFill>
              <a:latin typeface="Montserrat"/>
              <a:ea typeface="Montserrat"/>
              <a:cs typeface="Montserrat"/>
              <a:sym typeface="Montserrat"/>
            </a:endParaRPr>
          </a:p>
        </p:txBody>
      </p:sp>
      <p:pic>
        <p:nvPicPr>
          <p:cNvPr id="635" name="Google Shape;635;p6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36" name="Google Shape;636;p6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37" name="Google Shape;637;p6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38" name="Google Shape;638;p64"/>
          <p:cNvPicPr preferRelativeResize="0"/>
          <p:nvPr/>
        </p:nvPicPr>
        <p:blipFill>
          <a:blip r:embed="rId5">
            <a:alphaModFix/>
          </a:blip>
          <a:stretch>
            <a:fillRect/>
          </a:stretch>
        </p:blipFill>
        <p:spPr>
          <a:xfrm>
            <a:off x="1979337" y="3240171"/>
            <a:ext cx="5185326" cy="1535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44" name="Google Shape;644;p65"/>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It is simply the calculation for covariance divided by the product of the standard deviations of the series:</a:t>
            </a:r>
            <a:endParaRPr sz="2800">
              <a:solidFill>
                <a:srgbClr val="434343"/>
              </a:solidFill>
              <a:latin typeface="Montserrat"/>
              <a:ea typeface="Montserrat"/>
              <a:cs typeface="Montserrat"/>
              <a:sym typeface="Montserrat"/>
            </a:endParaRPr>
          </a:p>
        </p:txBody>
      </p:sp>
      <p:pic>
        <p:nvPicPr>
          <p:cNvPr id="645" name="Google Shape;645;p6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46" name="Google Shape;646;p6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47" name="Google Shape;647;p6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48" name="Google Shape;648;p65"/>
          <p:cNvPicPr preferRelativeResize="0"/>
          <p:nvPr/>
        </p:nvPicPr>
        <p:blipFill>
          <a:blip r:embed="rId5">
            <a:alphaModFix/>
          </a:blip>
          <a:stretch>
            <a:fillRect/>
          </a:stretch>
        </p:blipFill>
        <p:spPr>
          <a:xfrm>
            <a:off x="1979337" y="3240171"/>
            <a:ext cx="5185326" cy="1535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54" name="Google Shape;654;p66"/>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Let’s expand this formula by showing the calculations for the standard deviations and covariance.</a:t>
            </a:r>
            <a:endParaRPr sz="2800">
              <a:solidFill>
                <a:srgbClr val="434343"/>
              </a:solidFill>
              <a:latin typeface="Montserrat"/>
              <a:ea typeface="Montserrat"/>
              <a:cs typeface="Montserrat"/>
              <a:sym typeface="Montserrat"/>
            </a:endParaRPr>
          </a:p>
        </p:txBody>
      </p:sp>
      <p:pic>
        <p:nvPicPr>
          <p:cNvPr id="655" name="Google Shape;655;p6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56" name="Google Shape;656;p6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57" name="Google Shape;657;p6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58" name="Google Shape;658;p66"/>
          <p:cNvPicPr preferRelativeResize="0"/>
          <p:nvPr/>
        </p:nvPicPr>
        <p:blipFill>
          <a:blip r:embed="rId5">
            <a:alphaModFix/>
          </a:blip>
          <a:stretch>
            <a:fillRect/>
          </a:stretch>
        </p:blipFill>
        <p:spPr>
          <a:xfrm>
            <a:off x="1979337" y="3240171"/>
            <a:ext cx="5185326" cy="1535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64" name="Google Shape;664;p67"/>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 sz="2800">
                <a:solidFill>
                  <a:srgbClr val="434343"/>
                </a:solidFill>
                <a:latin typeface="Montserrat"/>
                <a:ea typeface="Montserrat"/>
                <a:cs typeface="Montserrat"/>
                <a:sym typeface="Montserrat"/>
              </a:rPr>
              <a:t>Let’s expand this formula by showing the calculations for the standard deviations and covariance.</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665" name="Google Shape;665;p6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66" name="Google Shape;666;p6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67" name="Google Shape;667;p6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68" name="Google Shape;668;p67"/>
          <p:cNvPicPr preferRelativeResize="0"/>
          <p:nvPr/>
        </p:nvPicPr>
        <p:blipFill>
          <a:blip r:embed="rId5">
            <a:alphaModFix/>
          </a:blip>
          <a:stretch>
            <a:fillRect/>
          </a:stretch>
        </p:blipFill>
        <p:spPr>
          <a:xfrm>
            <a:off x="1468213" y="3151274"/>
            <a:ext cx="6035427" cy="1578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74" name="Google Shape;674;p68"/>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Recall for covariance that x and y are separate data series, meaning they can have very different ranges of min and max values.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675" name="Google Shape;675;p6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76" name="Google Shape;676;p6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77" name="Google Shape;677;p6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78" name="Google Shape;678;p68"/>
          <p:cNvPicPr preferRelativeResize="0"/>
          <p:nvPr/>
        </p:nvPicPr>
        <p:blipFill>
          <a:blip r:embed="rId5">
            <a:alphaModFix/>
          </a:blip>
          <a:stretch>
            <a:fillRect/>
          </a:stretch>
        </p:blipFill>
        <p:spPr>
          <a:xfrm>
            <a:off x="1468213" y="3151274"/>
            <a:ext cx="6035427" cy="15789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84" name="Google Shape;684;p69"/>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Instead, it would be great to </a:t>
            </a:r>
            <a:r>
              <a:rPr b="1" lang="en" sz="2800">
                <a:solidFill>
                  <a:srgbClr val="434343"/>
                </a:solidFill>
                <a:latin typeface="Montserrat"/>
                <a:ea typeface="Montserrat"/>
                <a:cs typeface="Montserrat"/>
                <a:sym typeface="Montserrat"/>
              </a:rPr>
              <a:t>standardize</a:t>
            </a:r>
            <a:r>
              <a:rPr lang="en" sz="2800">
                <a:solidFill>
                  <a:srgbClr val="434343"/>
                </a:solidFill>
                <a:latin typeface="Montserrat"/>
                <a:ea typeface="Montserrat"/>
                <a:cs typeface="Montserrat"/>
                <a:sym typeface="Montserrat"/>
              </a:rPr>
              <a:t> the </a:t>
            </a:r>
            <a:r>
              <a:rPr b="1" lang="en" sz="2800">
                <a:solidFill>
                  <a:srgbClr val="434343"/>
                </a:solidFill>
                <a:latin typeface="Montserrat"/>
                <a:ea typeface="Montserrat"/>
                <a:cs typeface="Montserrat"/>
                <a:sym typeface="Montserrat"/>
              </a:rPr>
              <a:t>covariance</a:t>
            </a:r>
            <a:r>
              <a:rPr lang="en" sz="2800">
                <a:solidFill>
                  <a:srgbClr val="434343"/>
                </a:solidFill>
                <a:latin typeface="Montserrat"/>
                <a:ea typeface="Montserrat"/>
                <a:cs typeface="Montserrat"/>
                <a:sym typeface="Montserrat"/>
              </a:rPr>
              <a:t> so that we could always have values between -1 and 1.</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685" name="Google Shape;685;p6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86" name="Google Shape;686;p6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87" name="Google Shape;687;p6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88" name="Google Shape;688;p69"/>
          <p:cNvPicPr preferRelativeResize="0"/>
          <p:nvPr/>
        </p:nvPicPr>
        <p:blipFill>
          <a:blip r:embed="rId5">
            <a:alphaModFix/>
          </a:blip>
          <a:stretch>
            <a:fillRect/>
          </a:stretch>
        </p:blipFill>
        <p:spPr>
          <a:xfrm>
            <a:off x="1468213" y="3151274"/>
            <a:ext cx="6035427" cy="1578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694" name="Google Shape;694;p70"/>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This can cause issues in trying to determine the significance of a covariance value, since it can take any value!</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695" name="Google Shape;695;p7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696" name="Google Shape;696;p7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697" name="Google Shape;697;p7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698" name="Google Shape;698;p70"/>
          <p:cNvPicPr preferRelativeResize="0"/>
          <p:nvPr/>
        </p:nvPicPr>
        <p:blipFill>
          <a:blip r:embed="rId5">
            <a:alphaModFix/>
          </a:blip>
          <a:stretch>
            <a:fillRect/>
          </a:stretch>
        </p:blipFill>
        <p:spPr>
          <a:xfrm>
            <a:off x="1468213" y="3151274"/>
            <a:ext cx="6035427" cy="1578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704" name="Google Shape;704;p71"/>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The formula for </a:t>
            </a:r>
            <a:r>
              <a:rPr b="1" lang="en" sz="2800">
                <a:solidFill>
                  <a:srgbClr val="434343"/>
                </a:solidFill>
                <a:latin typeface="Montserrat"/>
                <a:ea typeface="Montserrat"/>
                <a:cs typeface="Montserrat"/>
                <a:sym typeface="Montserrat"/>
              </a:rPr>
              <a:t>correlation</a:t>
            </a:r>
            <a:r>
              <a:rPr lang="en" sz="2800">
                <a:solidFill>
                  <a:srgbClr val="434343"/>
                </a:solidFill>
                <a:latin typeface="Montserrat"/>
                <a:ea typeface="Montserrat"/>
                <a:cs typeface="Montserrat"/>
                <a:sym typeface="Montserrat"/>
              </a:rPr>
              <a:t> does this for us! It uses the denominator to standardize the covariance to be between -1 and 1.</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705" name="Google Shape;705;p7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06" name="Google Shape;706;p7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07" name="Google Shape;707;p7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708" name="Google Shape;708;p71"/>
          <p:cNvPicPr preferRelativeResize="0"/>
          <p:nvPr/>
        </p:nvPicPr>
        <p:blipFill>
          <a:blip r:embed="rId5">
            <a:alphaModFix/>
          </a:blip>
          <a:stretch>
            <a:fillRect/>
          </a:stretch>
        </p:blipFill>
        <p:spPr>
          <a:xfrm>
            <a:off x="1468213" y="3151274"/>
            <a:ext cx="6035427" cy="157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When studying mathematics for data science, we’re often interested in the relationships between two data dimensions.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Data-driven organizations often need to understand interactions between two data features in order to make </a:t>
            </a:r>
            <a:r>
              <a:rPr lang="en" sz="2800">
                <a:solidFill>
                  <a:srgbClr val="434343"/>
                </a:solidFill>
                <a:latin typeface="Montserrat"/>
                <a:ea typeface="Montserrat"/>
                <a:cs typeface="Montserrat"/>
                <a:sym typeface="Montserrat"/>
              </a:rPr>
              <a:t>decisions</a:t>
            </a:r>
            <a:r>
              <a:rPr lang="en" sz="2800">
                <a:solidFill>
                  <a:srgbClr val="434343"/>
                </a:solidFill>
                <a:latin typeface="Montserrat"/>
                <a:ea typeface="Montserrat"/>
                <a:cs typeface="Montserrat"/>
                <a:sym typeface="Montserrat"/>
              </a:rPr>
              <a:t> about features that are linked.</a:t>
            </a:r>
            <a:endParaRPr sz="2800">
              <a:solidFill>
                <a:srgbClr val="434343"/>
              </a:solidFill>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714" name="Google Shape;714;p72"/>
          <p:cNvSpPr txBox="1"/>
          <p:nvPr>
            <p:ph idx="1" type="body"/>
          </p:nvPr>
        </p:nvSpPr>
        <p:spPr>
          <a:xfrm>
            <a:off x="311700" y="874000"/>
            <a:ext cx="8520600" cy="4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This makes it much easier to interpret a correlation value rather than a </a:t>
            </a:r>
            <a:r>
              <a:rPr lang="en" sz="2800">
                <a:solidFill>
                  <a:srgbClr val="434343"/>
                </a:solidFill>
                <a:latin typeface="Montserrat"/>
                <a:ea typeface="Montserrat"/>
                <a:cs typeface="Montserrat"/>
                <a:sym typeface="Montserrat"/>
              </a:rPr>
              <a:t>covariance</a:t>
            </a:r>
            <a:r>
              <a:rPr lang="en" sz="2800">
                <a:solidFill>
                  <a:srgbClr val="434343"/>
                </a:solidFill>
                <a:latin typeface="Montserrat"/>
                <a:ea typeface="Montserrat"/>
                <a:cs typeface="Montserrat"/>
                <a:sym typeface="Montserrat"/>
              </a:rPr>
              <a:t> value.</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715" name="Google Shape;715;p7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16" name="Google Shape;716;p7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17" name="Google Shape;717;p7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718" name="Google Shape;718;p72"/>
          <p:cNvPicPr preferRelativeResize="0"/>
          <p:nvPr/>
        </p:nvPicPr>
        <p:blipFill>
          <a:blip r:embed="rId5">
            <a:alphaModFix/>
          </a:blip>
          <a:stretch>
            <a:fillRect/>
          </a:stretch>
        </p:blipFill>
        <p:spPr>
          <a:xfrm>
            <a:off x="1468213" y="3151274"/>
            <a:ext cx="6035427" cy="15789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724" name="Google Shape;724;p7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Now you can interpret correlation regardless of the scales of X and Y!</a:t>
            </a:r>
            <a:endParaRPr sz="2800">
              <a:solidFill>
                <a:srgbClr val="434343"/>
              </a:solidFill>
              <a:latin typeface="Montserrat"/>
              <a:ea typeface="Montserrat"/>
              <a:cs typeface="Montserrat"/>
              <a:sym typeface="Montserrat"/>
            </a:endParaRPr>
          </a:p>
        </p:txBody>
      </p:sp>
      <p:pic>
        <p:nvPicPr>
          <p:cNvPr id="725" name="Google Shape;725;p7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26" name="Google Shape;726;p7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27" name="Google Shape;727;p7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728" name="Google Shape;728;p73"/>
          <p:cNvPicPr preferRelativeResize="0"/>
          <p:nvPr/>
        </p:nvPicPr>
        <p:blipFill>
          <a:blip r:embed="rId5">
            <a:alphaModFix/>
          </a:blip>
          <a:stretch>
            <a:fillRect/>
          </a:stretch>
        </p:blipFill>
        <p:spPr>
          <a:xfrm>
            <a:off x="1789965" y="2571750"/>
            <a:ext cx="5564060" cy="2538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734" name="Google Shape;734;p7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Correlation</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Notice how certain datasets with interesting behaviors can still have zero correlation value.</a:t>
            </a:r>
            <a:endParaRPr sz="2800">
              <a:solidFill>
                <a:srgbClr val="434343"/>
              </a:solidFill>
              <a:latin typeface="Montserrat"/>
              <a:ea typeface="Montserrat"/>
              <a:cs typeface="Montserrat"/>
              <a:sym typeface="Montserrat"/>
            </a:endParaRPr>
          </a:p>
        </p:txBody>
      </p:sp>
      <p:pic>
        <p:nvPicPr>
          <p:cNvPr id="735" name="Google Shape;735;p7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36" name="Google Shape;736;p7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37" name="Google Shape;737;p7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738" name="Google Shape;738;p74"/>
          <p:cNvPicPr preferRelativeResize="0"/>
          <p:nvPr/>
        </p:nvPicPr>
        <p:blipFill>
          <a:blip r:embed="rId5">
            <a:alphaModFix/>
          </a:blip>
          <a:stretch>
            <a:fillRect/>
          </a:stretch>
        </p:blipFill>
        <p:spPr>
          <a:xfrm>
            <a:off x="1789965" y="2571750"/>
            <a:ext cx="5564060" cy="2538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744" name="Google Shape;744;p75"/>
          <p:cNvSpPr txBox="1"/>
          <p:nvPr>
            <p:ph idx="1" type="body"/>
          </p:nvPr>
        </p:nvSpPr>
        <p:spPr>
          <a:xfrm>
            <a:off x="311700" y="874000"/>
            <a:ext cx="8520600" cy="36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We now have explored covariance and correlation and understand their ability to inform us of the relationship between two data series.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You will most commonly see correlation used in organizations as the metric reported, since it is standardized to be between -1 and 1.</a:t>
            </a:r>
            <a:endParaRPr sz="2800">
              <a:solidFill>
                <a:srgbClr val="434343"/>
              </a:solidFill>
              <a:latin typeface="Montserrat"/>
              <a:ea typeface="Montserrat"/>
              <a:cs typeface="Montserrat"/>
              <a:sym typeface="Montserrat"/>
            </a:endParaRPr>
          </a:p>
        </p:txBody>
      </p:sp>
      <p:pic>
        <p:nvPicPr>
          <p:cNvPr id="745" name="Google Shape;745;p7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46" name="Google Shape;746;p7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47" name="Google Shape;747;p7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753" name="Google Shape;753;p76"/>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Let’s now take a deeper dive into </a:t>
            </a:r>
            <a:r>
              <a:rPr b="1" lang="en" sz="2800">
                <a:solidFill>
                  <a:srgbClr val="434343"/>
                </a:solidFill>
                <a:latin typeface="Montserrat"/>
                <a:ea typeface="Montserrat"/>
                <a:cs typeface="Montserrat"/>
                <a:sym typeface="Montserrat"/>
              </a:rPr>
              <a:t>covariance</a:t>
            </a:r>
            <a:r>
              <a:rPr b="1"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and </a:t>
            </a:r>
            <a:r>
              <a:rPr b="1" lang="en" sz="2800">
                <a:solidFill>
                  <a:srgbClr val="434343"/>
                </a:solidFill>
                <a:latin typeface="Montserrat"/>
                <a:ea typeface="Montserrat"/>
                <a:cs typeface="Montserrat"/>
                <a:sym typeface="Montserrat"/>
              </a:rPr>
              <a:t>correlation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754" name="Google Shape;754;p7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755" name="Google Shape;755;p7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756" name="Google Shape;756;p7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800">
                <a:solidFill>
                  <a:srgbClr val="434343"/>
                </a:solidFill>
                <a:latin typeface="Montserrat"/>
                <a:ea typeface="Montserrat"/>
                <a:cs typeface="Montserrat"/>
                <a:sym typeface="Montserrat"/>
              </a:rPr>
              <a:t>Joint Distributions</a:t>
            </a:r>
            <a:r>
              <a:rPr lang="en" sz="2800">
                <a:solidFill>
                  <a:srgbClr val="434343"/>
                </a:solidFill>
                <a:latin typeface="Montserrat"/>
                <a:ea typeface="Montserrat"/>
                <a:cs typeface="Montserrat"/>
                <a:sym typeface="Montserrat"/>
              </a:rPr>
              <a:t> allow us to mathematically quantify the relationship between two distributions of data. </a:t>
            </a:r>
            <a:endParaRPr sz="2800">
              <a:solidFill>
                <a:srgbClr val="434343"/>
              </a:solidFill>
              <a:latin typeface="Montserrat"/>
              <a:ea typeface="Montserrat"/>
              <a:cs typeface="Montserrat"/>
              <a:sym typeface="Montserrat"/>
            </a:endParaRPr>
          </a:p>
        </p:txBody>
      </p:sp>
      <p:pic>
        <p:nvPicPr>
          <p:cNvPr id="100" name="Google Shape;100;p1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2" name="Google Shape;102;p1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03" name="Google Shape;103;p19"/>
          <p:cNvPicPr preferRelativeResize="0"/>
          <p:nvPr/>
        </p:nvPicPr>
        <p:blipFill>
          <a:blip r:embed="rId5">
            <a:alphaModFix/>
          </a:blip>
          <a:stretch>
            <a:fillRect/>
          </a:stretch>
        </p:blipFill>
        <p:spPr>
          <a:xfrm>
            <a:off x="3209400" y="2423601"/>
            <a:ext cx="2725197" cy="271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09" name="Google Shape;109;p2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This section of the course will focus on two specific properties of joint distributions: </a:t>
            </a:r>
            <a:r>
              <a:rPr b="1" lang="en" sz="2800">
                <a:solidFill>
                  <a:srgbClr val="434343"/>
                </a:solidFill>
                <a:latin typeface="Montserrat"/>
                <a:ea typeface="Montserrat"/>
                <a:cs typeface="Montserrat"/>
                <a:sym typeface="Montserrat"/>
              </a:rPr>
              <a:t>covariance</a:t>
            </a:r>
            <a:r>
              <a:rPr lang="en" sz="2800">
                <a:solidFill>
                  <a:srgbClr val="434343"/>
                </a:solidFill>
                <a:latin typeface="Montserrat"/>
                <a:ea typeface="Montserrat"/>
                <a:cs typeface="Montserrat"/>
                <a:sym typeface="Montserrat"/>
              </a:rPr>
              <a:t> and </a:t>
            </a:r>
            <a:r>
              <a:rPr b="1" lang="en" sz="2800">
                <a:solidFill>
                  <a:srgbClr val="434343"/>
                </a:solidFill>
                <a:latin typeface="Montserrat"/>
                <a:ea typeface="Montserrat"/>
                <a:cs typeface="Montserrat"/>
                <a:sym typeface="Montserrat"/>
              </a:rPr>
              <a:t>correlation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In general these terms measure how much two data features move together.</a:t>
            </a:r>
            <a:endParaRPr sz="2800">
              <a:solidFill>
                <a:srgbClr val="434343"/>
              </a:solidFill>
              <a:latin typeface="Montserrat"/>
              <a:ea typeface="Montserrat"/>
              <a:cs typeface="Montserrat"/>
              <a:sym typeface="Montserrat"/>
            </a:endParaRPr>
          </a:p>
        </p:txBody>
      </p:sp>
      <p:pic>
        <p:nvPicPr>
          <p:cNvPr id="110" name="Google Shape;110;p2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1" name="Google Shape;111;p2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12" name="Google Shape;112;p2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Joint Distributions</a:t>
            </a:r>
            <a:endParaRPr b="1" sz="2820">
              <a:solidFill>
                <a:srgbClr val="666666"/>
              </a:solidFill>
              <a:latin typeface="Montserrat"/>
              <a:ea typeface="Montserrat"/>
              <a:cs typeface="Montserrat"/>
              <a:sym typeface="Montserrat"/>
            </a:endParaRPr>
          </a:p>
        </p:txBody>
      </p:sp>
      <p:sp>
        <p:nvSpPr>
          <p:cNvPr id="118" name="Google Shape;118;p2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It is a common task to try to understand correlations between two data variables.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example, most businesses keep track of how correlated price changes are with overall sale revenues.</a:t>
            </a:r>
            <a:endParaRPr sz="2800">
              <a:solidFill>
                <a:srgbClr val="434343"/>
              </a:solidFill>
              <a:latin typeface="Montserrat"/>
              <a:ea typeface="Montserrat"/>
              <a:cs typeface="Montserrat"/>
              <a:sym typeface="Montserrat"/>
            </a:endParaRPr>
          </a:p>
        </p:txBody>
      </p:sp>
      <p:pic>
        <p:nvPicPr>
          <p:cNvPr id="119" name="Google Shape;119;p2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0" name="Google Shape;120;p2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1" name="Google Shape;121;p2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