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Nunito"/>
      <p:regular r:id="rId52"/>
      <p:bold r:id="rId53"/>
      <p:italic r:id="rId54"/>
      <p:boldItalic r:id="rId55"/>
    </p:embeddedFont>
    <p:embeddedFont>
      <p:font typeface="Montserrat"/>
      <p:regular r:id="rId56"/>
      <p:bold r:id="rId57"/>
      <p:italic r:id="rId58"/>
      <p:boldItalic r:id="rId59"/>
    </p:embeddedFont>
    <p:embeddedFont>
      <p:font typeface="Comfortaa"/>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Comfortaa-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omfortaa-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Nunito-bold.fntdata"/><Relationship Id="rId52" Type="http://schemas.openxmlformats.org/officeDocument/2006/relationships/font" Target="fonts/Nunito-regular.fntdata"/><Relationship Id="rId11" Type="http://schemas.openxmlformats.org/officeDocument/2006/relationships/slide" Target="slides/slide6.xml"/><Relationship Id="rId55" Type="http://schemas.openxmlformats.org/officeDocument/2006/relationships/font" Target="fonts/Nunito-boldItalic.fntdata"/><Relationship Id="rId10" Type="http://schemas.openxmlformats.org/officeDocument/2006/relationships/slide" Target="slides/slide5.xml"/><Relationship Id="rId54" Type="http://schemas.openxmlformats.org/officeDocument/2006/relationships/font" Target="fonts/Nunito-italic.fntdata"/><Relationship Id="rId13" Type="http://schemas.openxmlformats.org/officeDocument/2006/relationships/slide" Target="slides/slide8.xml"/><Relationship Id="rId57" Type="http://schemas.openxmlformats.org/officeDocument/2006/relationships/font" Target="fonts/Montserrat-bold.fntdata"/><Relationship Id="rId12" Type="http://schemas.openxmlformats.org/officeDocument/2006/relationships/slide" Target="slides/slide7.xml"/><Relationship Id="rId56" Type="http://schemas.openxmlformats.org/officeDocument/2006/relationships/font" Target="fonts/Montserrat-regular.fntdata"/><Relationship Id="rId15" Type="http://schemas.openxmlformats.org/officeDocument/2006/relationships/slide" Target="slides/slide10.xml"/><Relationship Id="rId59" Type="http://schemas.openxmlformats.org/officeDocument/2006/relationships/font" Target="fonts/Montserrat-boldItalic.fntdata"/><Relationship Id="rId14" Type="http://schemas.openxmlformats.org/officeDocument/2006/relationships/slide" Target="slides/slide9.xml"/><Relationship Id="rId58"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32e20e9b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32e20e9b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683337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683337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683337cc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683337c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683337cc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683337c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683337cc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683337cc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683337c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683337c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683337cc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683337cc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683337cc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683337cc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683337cc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683337cc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683337cc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683337cc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5683337cc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5683337cc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2e20e9bf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2e20e9b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683337cc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683337cc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5683337cc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5683337cc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683337cc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683337cc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5683337cc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5683337cc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683337cc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683337cc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5683337cc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5683337cc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5683337cc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5683337cc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5683337cc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5683337cc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683337cc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683337cc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683337cc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5683337cc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2e20e9b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2e20e9b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683337cc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683337cc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5683337cc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5683337cc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5683337cc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5683337cc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683337cc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683337cc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5683337cc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5683337cc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5683337cc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5683337cc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5683337cc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5683337cc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5683337cca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5683337cca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5683337cc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5683337cc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5683337cc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5683337cc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5683337cc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5683337cc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5683337cc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5683337cc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5683337cc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5683337cc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683337cc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5683337cc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5683337cc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5683337cc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5683337cc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5683337cc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5683337cc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5683337cc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2e20e9b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2e20e9b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2e20e9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2e20e9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683337cc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683337cc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683337cc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683337cc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683337cc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683337cc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8074500" y="4718300"/>
            <a:ext cx="391526" cy="392048"/>
          </a:xfrm>
          <a:prstGeom prst="rect">
            <a:avLst/>
          </a:prstGeom>
          <a:noFill/>
          <a:ln>
            <a:noFill/>
          </a:ln>
        </p:spPr>
      </p:pic>
      <p:sp>
        <p:nvSpPr>
          <p:cNvPr id="21" name="Google Shape;21;p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Comfortaa"/>
                <a:ea typeface="Comfortaa"/>
                <a:cs typeface="Comfortaa"/>
                <a:sym typeface="Comfortaa"/>
              </a:rPr>
              <a:t>X</a:t>
            </a:r>
            <a:endParaRPr b="1" sz="1100">
              <a:latin typeface="Comfortaa"/>
              <a:ea typeface="Comfortaa"/>
              <a:cs typeface="Comfortaa"/>
              <a:sym typeface="Comfortaa"/>
            </a:endParaRPr>
          </a:p>
        </p:txBody>
      </p:sp>
      <p:pic>
        <p:nvPicPr>
          <p:cNvPr id="22" name="Google Shape;22;p4"/>
          <p:cNvPicPr preferRelativeResize="0"/>
          <p:nvPr/>
        </p:nvPicPr>
        <p:blipFill>
          <a:blip r:embed="rId3">
            <a:alphaModFix/>
          </a:blip>
          <a:stretch>
            <a:fillRect/>
          </a:stretch>
        </p:blipFill>
        <p:spPr>
          <a:xfrm>
            <a:off x="8725049" y="4718549"/>
            <a:ext cx="391524" cy="3915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jpg"/><Relationship Id="rId5"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128" name="Google Shape;128;p22"/>
          <p:cNvSpPr txBox="1"/>
          <p:nvPr>
            <p:ph idx="1" type="body"/>
          </p:nvPr>
        </p:nvSpPr>
        <p:spPr>
          <a:xfrm>
            <a:off x="311700" y="874000"/>
            <a:ext cx="8520600" cy="40512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Data </a:t>
            </a:r>
            <a:r>
              <a:rPr b="1" lang="en" sz="2800">
                <a:solidFill>
                  <a:srgbClr val="434343"/>
                </a:solidFill>
                <a:latin typeface="Montserrat"/>
                <a:ea typeface="Montserrat"/>
                <a:cs typeface="Montserrat"/>
                <a:sym typeface="Montserrat"/>
              </a:rPr>
              <a:t>Distribution</a:t>
            </a:r>
            <a:r>
              <a:rPr b="1" lang="en" sz="2800">
                <a:solidFill>
                  <a:srgbClr val="434343"/>
                </a:solidFill>
                <a:latin typeface="Montserrat"/>
                <a:ea typeface="Montserrat"/>
                <a:cs typeface="Montserrat"/>
                <a:sym typeface="Montserrat"/>
              </a:rPr>
              <a:t> Section:</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Probability Mass Functions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Discrete Uniform Distribution</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Probability Density Functions</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Continuous</a:t>
            </a:r>
            <a:r>
              <a:rPr lang="en" sz="2800">
                <a:solidFill>
                  <a:srgbClr val="434343"/>
                </a:solidFill>
                <a:latin typeface="Montserrat"/>
                <a:ea typeface="Montserrat"/>
                <a:cs typeface="Montserrat"/>
                <a:sym typeface="Montserrat"/>
              </a:rPr>
              <a:t> Uniform Distribution</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Cumulative Distribution Functions</a:t>
            </a:r>
            <a:endParaRPr sz="2800">
              <a:solidFill>
                <a:srgbClr val="434343"/>
              </a:solidFill>
              <a:latin typeface="Montserrat"/>
              <a:ea typeface="Montserrat"/>
              <a:cs typeface="Montserrat"/>
              <a:sym typeface="Montserrat"/>
            </a:endParaRPr>
          </a:p>
          <a:p>
            <a:pPr indent="0" lvl="0" marL="91440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29" name="Google Shape;129;p2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30" name="Google Shape;130;p2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31" name="Google Shape;131;p2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137" name="Google Shape;137;p23"/>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434343"/>
              </a:buClr>
              <a:buSzPts val="2800"/>
              <a:buFont typeface="Montserrat"/>
              <a:buChar char="●"/>
            </a:pPr>
            <a:r>
              <a:rPr b="1" lang="en" sz="2800">
                <a:solidFill>
                  <a:srgbClr val="434343"/>
                </a:solidFill>
                <a:latin typeface="Montserrat"/>
                <a:ea typeface="Montserrat"/>
                <a:cs typeface="Montserrat"/>
                <a:sym typeface="Montserrat"/>
              </a:rPr>
              <a:t>Data Distribution Section:</a:t>
            </a:r>
            <a:endParaRPr b="1"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Specific Distributions:</a:t>
            </a:r>
            <a:endParaRPr sz="2800">
              <a:solidFill>
                <a:srgbClr val="434343"/>
              </a:solidFill>
              <a:latin typeface="Montserrat"/>
              <a:ea typeface="Montserrat"/>
              <a:cs typeface="Montserrat"/>
              <a:sym typeface="Montserrat"/>
            </a:endParaRPr>
          </a:p>
          <a:p>
            <a:pPr indent="-406400" lvl="2" marL="13716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Binomial Distribution</a:t>
            </a:r>
            <a:endParaRPr sz="2800">
              <a:solidFill>
                <a:srgbClr val="434343"/>
              </a:solidFill>
              <a:latin typeface="Montserrat"/>
              <a:ea typeface="Montserrat"/>
              <a:cs typeface="Montserrat"/>
              <a:sym typeface="Montserrat"/>
            </a:endParaRPr>
          </a:p>
          <a:p>
            <a:pPr indent="-406400" lvl="2" marL="13716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Bernoulli Distribution</a:t>
            </a:r>
            <a:endParaRPr sz="2800">
              <a:solidFill>
                <a:srgbClr val="434343"/>
              </a:solidFill>
              <a:latin typeface="Montserrat"/>
              <a:ea typeface="Montserrat"/>
              <a:cs typeface="Montserrat"/>
              <a:sym typeface="Montserrat"/>
            </a:endParaRPr>
          </a:p>
          <a:p>
            <a:pPr indent="-406400" lvl="2" marL="13716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Poisson Distribution</a:t>
            </a:r>
            <a:endParaRPr sz="2800">
              <a:solidFill>
                <a:srgbClr val="434343"/>
              </a:solidFill>
              <a:latin typeface="Montserrat"/>
              <a:ea typeface="Montserrat"/>
              <a:cs typeface="Montserrat"/>
              <a:sym typeface="Montserrat"/>
            </a:endParaRPr>
          </a:p>
          <a:p>
            <a:pPr indent="0" lvl="0" marL="914400" rtl="0" algn="l">
              <a:spcBef>
                <a:spcPts val="1200"/>
              </a:spcBef>
              <a:spcAft>
                <a:spcPts val="1200"/>
              </a:spcAft>
              <a:buNone/>
            </a:pPr>
            <a:r>
              <a:t/>
            </a:r>
            <a:endParaRPr sz="2800">
              <a:solidFill>
                <a:srgbClr val="434343"/>
              </a:solidFill>
              <a:latin typeface="Montserrat"/>
              <a:ea typeface="Montserrat"/>
              <a:cs typeface="Montserrat"/>
              <a:sym typeface="Montserrat"/>
            </a:endParaRPr>
          </a:p>
        </p:txBody>
      </p:sp>
      <p:pic>
        <p:nvPicPr>
          <p:cNvPr id="138" name="Google Shape;138;p2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39" name="Google Shape;139;p2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40" name="Google Shape;140;p2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146" name="Google Shape;146;p24"/>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As you encounter data sets, you’ll begin to see behaviour and patterns in the distribution of the data that are actually common characteristics to a particular data distribution.</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Matching a real world data set to a particular distribution can be a very </a:t>
            </a:r>
            <a:r>
              <a:rPr lang="en" sz="2800">
                <a:solidFill>
                  <a:srgbClr val="434343"/>
                </a:solidFill>
                <a:latin typeface="Montserrat"/>
                <a:ea typeface="Montserrat"/>
                <a:cs typeface="Montserrat"/>
                <a:sym typeface="Montserrat"/>
              </a:rPr>
              <a:t>powerful</a:t>
            </a:r>
            <a:r>
              <a:rPr lang="en" sz="2800">
                <a:solidFill>
                  <a:srgbClr val="434343"/>
                </a:solidFill>
                <a:latin typeface="Montserrat"/>
                <a:ea typeface="Montserrat"/>
                <a:cs typeface="Montserrat"/>
                <a:sym typeface="Montserrat"/>
              </a:rPr>
              <a:t> tool!</a:t>
            </a:r>
            <a:endParaRPr sz="2800">
              <a:solidFill>
                <a:srgbClr val="434343"/>
              </a:solidFill>
              <a:latin typeface="Montserrat"/>
              <a:ea typeface="Montserrat"/>
              <a:cs typeface="Montserrat"/>
              <a:sym typeface="Montserrat"/>
            </a:endParaRPr>
          </a:p>
        </p:txBody>
      </p:sp>
      <p:pic>
        <p:nvPicPr>
          <p:cNvPr id="147" name="Google Shape;147;p2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48" name="Google Shape;148;p2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49" name="Google Shape;149;p2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155" name="Google Shape;155;p25"/>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solidFill>
                  <a:srgbClr val="434343"/>
                </a:solidFill>
                <a:latin typeface="Montserrat"/>
                <a:ea typeface="Montserrat"/>
                <a:cs typeface="Montserrat"/>
                <a:sym typeface="Montserrat"/>
              </a:rPr>
              <a:t>For example, understanding that certain data sets, such as the heights of people, are </a:t>
            </a:r>
            <a:r>
              <a:rPr b="1" lang="en" sz="2800">
                <a:solidFill>
                  <a:srgbClr val="434343"/>
                </a:solidFill>
                <a:latin typeface="Montserrat"/>
                <a:ea typeface="Montserrat"/>
                <a:cs typeface="Montserrat"/>
                <a:sym typeface="Montserrat"/>
              </a:rPr>
              <a:t>normally distributed</a:t>
            </a:r>
            <a:r>
              <a:rPr lang="en" sz="2800">
                <a:solidFill>
                  <a:srgbClr val="434343"/>
                </a:solidFill>
                <a:latin typeface="Montserrat"/>
                <a:ea typeface="Montserrat"/>
                <a:cs typeface="Montserrat"/>
                <a:sym typeface="Montserrat"/>
              </a:rPr>
              <a:t> allows you to apply statistical operations related to normal distributions.</a:t>
            </a:r>
            <a:endParaRPr sz="2800">
              <a:solidFill>
                <a:srgbClr val="434343"/>
              </a:solidFill>
              <a:latin typeface="Montserrat"/>
              <a:ea typeface="Montserrat"/>
              <a:cs typeface="Montserrat"/>
              <a:sym typeface="Montserrat"/>
            </a:endParaRPr>
          </a:p>
        </p:txBody>
      </p:sp>
      <p:pic>
        <p:nvPicPr>
          <p:cNvPr id="156" name="Google Shape;156;p2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57" name="Google Shape;157;p2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58" name="Google Shape;158;p2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164" name="Google Shape;164;p26"/>
          <p:cNvSpPr txBox="1"/>
          <p:nvPr>
            <p:ph idx="1" type="body"/>
          </p:nvPr>
        </p:nvSpPr>
        <p:spPr>
          <a:xfrm>
            <a:off x="311700" y="874000"/>
            <a:ext cx="8520600" cy="40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Another example could be the </a:t>
            </a:r>
            <a:r>
              <a:rPr b="1" lang="en" sz="2800">
                <a:solidFill>
                  <a:srgbClr val="434343"/>
                </a:solidFill>
                <a:latin typeface="Montserrat"/>
                <a:ea typeface="Montserrat"/>
                <a:cs typeface="Montserrat"/>
                <a:sym typeface="Montserrat"/>
              </a:rPr>
              <a:t>Binomial </a:t>
            </a:r>
            <a:r>
              <a:rPr b="1" lang="en" sz="2800">
                <a:solidFill>
                  <a:srgbClr val="434343"/>
                </a:solidFill>
                <a:latin typeface="Montserrat"/>
                <a:ea typeface="Montserrat"/>
                <a:cs typeface="Montserrat"/>
                <a:sym typeface="Montserrat"/>
              </a:rPr>
              <a:t>Distribution</a:t>
            </a:r>
            <a:r>
              <a:rPr lang="en" sz="2800">
                <a:solidFill>
                  <a:srgbClr val="434343"/>
                </a:solidFill>
                <a:latin typeface="Montserrat"/>
                <a:ea typeface="Montserrat"/>
                <a:cs typeface="Montserrat"/>
                <a:sym typeface="Montserrat"/>
              </a:rPr>
              <a:t> </a:t>
            </a:r>
            <a:r>
              <a:rPr lang="en" sz="2800">
                <a:solidFill>
                  <a:srgbClr val="434343"/>
                </a:solidFill>
                <a:latin typeface="Montserrat"/>
                <a:ea typeface="Montserrat"/>
                <a:cs typeface="Montserrat"/>
                <a:sym typeface="Montserrat"/>
              </a:rPr>
              <a:t>which can help you model events in which you have a sequence of independent events.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This could be used by a casino to model the probability of winning on games such as BlackJack or Baccarat.</a:t>
            </a:r>
            <a:endParaRPr sz="2800">
              <a:solidFill>
                <a:srgbClr val="434343"/>
              </a:solidFill>
              <a:latin typeface="Montserrat"/>
              <a:ea typeface="Montserrat"/>
              <a:cs typeface="Montserrat"/>
              <a:sym typeface="Montserrat"/>
            </a:endParaRPr>
          </a:p>
        </p:txBody>
      </p:sp>
      <p:pic>
        <p:nvPicPr>
          <p:cNvPr id="165" name="Google Shape;165;p2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66" name="Google Shape;166;p2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67" name="Google Shape;167;p2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173" name="Google Shape;173;p27"/>
          <p:cNvSpPr txBox="1"/>
          <p:nvPr>
            <p:ph idx="1" type="body"/>
          </p:nvPr>
        </p:nvSpPr>
        <p:spPr>
          <a:xfrm>
            <a:off x="311700" y="874000"/>
            <a:ext cx="8520600" cy="405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solidFill>
                  <a:srgbClr val="434343"/>
                </a:solidFill>
                <a:latin typeface="Montserrat"/>
                <a:ea typeface="Montserrat"/>
                <a:cs typeface="Montserrat"/>
                <a:sym typeface="Montserrat"/>
              </a:rPr>
              <a:t>Before we dive deeper into data distribution, let’s give you an intuition of how to think about data distributions, especially the differences between </a:t>
            </a:r>
            <a:r>
              <a:rPr b="1" lang="en" sz="2800">
                <a:solidFill>
                  <a:srgbClr val="434343"/>
                </a:solidFill>
                <a:latin typeface="Montserrat"/>
                <a:ea typeface="Montserrat"/>
                <a:cs typeface="Montserrat"/>
                <a:sym typeface="Montserrat"/>
              </a:rPr>
              <a:t>Probability Mass Functions</a:t>
            </a:r>
            <a:r>
              <a:rPr lang="en" sz="2800">
                <a:solidFill>
                  <a:srgbClr val="434343"/>
                </a:solidFill>
                <a:latin typeface="Montserrat"/>
                <a:ea typeface="Montserrat"/>
                <a:cs typeface="Montserrat"/>
                <a:sym typeface="Montserrat"/>
              </a:rPr>
              <a:t> and </a:t>
            </a:r>
            <a:r>
              <a:rPr b="1" lang="en" sz="2800">
                <a:solidFill>
                  <a:srgbClr val="434343"/>
                </a:solidFill>
                <a:latin typeface="Montserrat"/>
                <a:ea typeface="Montserrat"/>
                <a:cs typeface="Montserrat"/>
                <a:sym typeface="Montserrat"/>
              </a:rPr>
              <a:t>Probability Density Functions</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174" name="Google Shape;174;p2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75" name="Google Shape;175;p2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76" name="Google Shape;176;p2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182" name="Google Shape;182;p2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a:t>
            </a:r>
            <a:r>
              <a:rPr b="1" lang="en" sz="2800">
                <a:solidFill>
                  <a:srgbClr val="434343"/>
                </a:solidFill>
                <a:latin typeface="Montserrat"/>
                <a:ea typeface="Montserrat"/>
                <a:cs typeface="Montserrat"/>
                <a:sym typeface="Montserrat"/>
              </a:rPr>
              <a:t> Mass Functions</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183" name="Google Shape;183;p2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84" name="Google Shape;184;p2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85" name="Google Shape;185;p2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191" name="Google Shape;191;p2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Mass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The formal definition of a probability mass function is: “</a:t>
            </a:r>
            <a:r>
              <a:rPr i="1" lang="en" sz="2800">
                <a:solidFill>
                  <a:srgbClr val="434343"/>
                </a:solidFill>
                <a:latin typeface="Montserrat"/>
                <a:ea typeface="Montserrat"/>
                <a:cs typeface="Montserrat"/>
                <a:sym typeface="Montserrat"/>
              </a:rPr>
              <a:t>a function that gives the probability that a discrete random variable is exactly equal to some value</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192" name="Google Shape;192;p2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93" name="Google Shape;193;p2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94" name="Google Shape;194;p2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200" name="Google Shape;200;p3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Mass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This definition can seem very intimidating and confusing at first glance, but if we break it down it’s actually  pretty straightforward and unlocks a lot of potential use cases for us!</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201" name="Google Shape;201;p3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02" name="Google Shape;202;p3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03" name="Google Shape;203;p3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209" name="Google Shape;209;p31"/>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Mass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A function simply takes in an input, applies some transformation, and returns an output.</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For example </a:t>
            </a:r>
            <a:r>
              <a:rPr b="1" lang="en" sz="2800">
                <a:solidFill>
                  <a:srgbClr val="434343"/>
                </a:solidFill>
                <a:latin typeface="Montserrat"/>
                <a:ea typeface="Montserrat"/>
                <a:cs typeface="Montserrat"/>
                <a:sym typeface="Montserrat"/>
              </a:rPr>
              <a:t>f(x) = x+1 </a:t>
            </a:r>
            <a:r>
              <a:rPr lang="en" sz="2800">
                <a:solidFill>
                  <a:srgbClr val="434343"/>
                </a:solidFill>
                <a:latin typeface="Montserrat"/>
                <a:ea typeface="Montserrat"/>
                <a:cs typeface="Montserrat"/>
                <a:sym typeface="Montserrat"/>
              </a:rPr>
              <a:t>is a simple function that simply adds 1 to x, so that </a:t>
            </a:r>
            <a:r>
              <a:rPr b="1" lang="en" sz="2800">
                <a:solidFill>
                  <a:srgbClr val="434343"/>
                </a:solidFill>
                <a:latin typeface="Montserrat"/>
                <a:ea typeface="Montserrat"/>
                <a:cs typeface="Montserrat"/>
                <a:sym typeface="Montserrat"/>
              </a:rPr>
              <a:t>f(2)=3.</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210" name="Google Shape;210;p3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11" name="Google Shape;211;p3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12" name="Google Shape;212;p3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218" name="Google Shape;218;p32"/>
          <p:cNvSpPr txBox="1"/>
          <p:nvPr>
            <p:ph idx="1" type="body"/>
          </p:nvPr>
        </p:nvSpPr>
        <p:spPr>
          <a:xfrm>
            <a:off x="311700" y="874000"/>
            <a:ext cx="8520600" cy="39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Mass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A probability function is similar, except that is returns a probability value.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For a </a:t>
            </a:r>
            <a:r>
              <a:rPr b="1" lang="en" sz="2800">
                <a:solidFill>
                  <a:srgbClr val="434343"/>
                </a:solidFill>
                <a:latin typeface="Montserrat"/>
                <a:ea typeface="Montserrat"/>
                <a:cs typeface="Montserrat"/>
                <a:sym typeface="Montserrat"/>
              </a:rPr>
              <a:t>probability mass function</a:t>
            </a:r>
            <a:r>
              <a:rPr lang="en" sz="2800">
                <a:solidFill>
                  <a:srgbClr val="434343"/>
                </a:solidFill>
                <a:latin typeface="Montserrat"/>
                <a:ea typeface="Montserrat"/>
                <a:cs typeface="Montserrat"/>
                <a:sym typeface="Montserrat"/>
              </a:rPr>
              <a:t>, it returns the </a:t>
            </a:r>
            <a:r>
              <a:rPr lang="en" sz="2800">
                <a:solidFill>
                  <a:srgbClr val="434343"/>
                </a:solidFill>
                <a:latin typeface="Montserrat"/>
                <a:ea typeface="Montserrat"/>
                <a:cs typeface="Montserrat"/>
                <a:sym typeface="Montserrat"/>
              </a:rPr>
              <a:t>probability</a:t>
            </a:r>
            <a:r>
              <a:rPr lang="en" sz="2800">
                <a:solidFill>
                  <a:srgbClr val="434343"/>
                </a:solidFill>
                <a:latin typeface="Montserrat"/>
                <a:ea typeface="Montserrat"/>
                <a:cs typeface="Montserrat"/>
                <a:sym typeface="Montserrat"/>
              </a:rPr>
              <a:t> that a discrete random variable is exactly equal to some value.</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219" name="Google Shape;219;p3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20" name="Google Shape;220;p3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21" name="Google Shape;221;p3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227" name="Google Shape;227;p33"/>
          <p:cNvSpPr txBox="1"/>
          <p:nvPr>
            <p:ph idx="1" type="body"/>
          </p:nvPr>
        </p:nvSpPr>
        <p:spPr>
          <a:xfrm>
            <a:off x="311700" y="874000"/>
            <a:ext cx="8679300" cy="42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Mass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This means a probability mass function can be written as:</a:t>
            </a:r>
            <a:endParaRPr sz="2800">
              <a:solidFill>
                <a:srgbClr val="434343"/>
              </a:solidFill>
              <a:latin typeface="Montserrat"/>
              <a:ea typeface="Montserrat"/>
              <a:cs typeface="Montserrat"/>
              <a:sym typeface="Montserrat"/>
            </a:endParaRPr>
          </a:p>
          <a:p>
            <a:pPr indent="0" lvl="0" marL="0" rtl="0" algn="ctr">
              <a:spcBef>
                <a:spcPts val="1200"/>
              </a:spcBef>
              <a:spcAft>
                <a:spcPts val="0"/>
              </a:spcAft>
              <a:buNone/>
            </a:pPr>
            <a:r>
              <a:rPr b="1" lang="en" sz="2800">
                <a:solidFill>
                  <a:srgbClr val="434343"/>
                </a:solidFill>
                <a:latin typeface="Montserrat"/>
                <a:ea typeface="Montserrat"/>
                <a:cs typeface="Montserrat"/>
                <a:sym typeface="Montserrat"/>
              </a:rPr>
              <a:t>f(x) = P[X=x]</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Where </a:t>
            </a:r>
            <a:r>
              <a:rPr b="1" lang="en" sz="2800">
                <a:solidFill>
                  <a:srgbClr val="434343"/>
                </a:solidFill>
                <a:latin typeface="Montserrat"/>
                <a:ea typeface="Montserrat"/>
                <a:cs typeface="Montserrat"/>
                <a:sym typeface="Montserrat"/>
              </a:rPr>
              <a:t>X</a:t>
            </a:r>
            <a:r>
              <a:rPr lang="en" sz="2800">
                <a:solidFill>
                  <a:srgbClr val="434343"/>
                </a:solidFill>
                <a:latin typeface="Montserrat"/>
                <a:ea typeface="Montserrat"/>
                <a:cs typeface="Montserrat"/>
                <a:sym typeface="Montserrat"/>
              </a:rPr>
              <a:t> is the discrete random variable and </a:t>
            </a:r>
            <a:r>
              <a:rPr b="1" lang="en" sz="2800">
                <a:solidFill>
                  <a:srgbClr val="434343"/>
                </a:solidFill>
                <a:latin typeface="Montserrat"/>
                <a:ea typeface="Montserrat"/>
                <a:cs typeface="Montserrat"/>
                <a:sym typeface="Montserrat"/>
              </a:rPr>
              <a:t>x</a:t>
            </a:r>
            <a:r>
              <a:rPr lang="en" sz="2800">
                <a:solidFill>
                  <a:srgbClr val="434343"/>
                </a:solidFill>
                <a:latin typeface="Montserrat"/>
                <a:ea typeface="Montserrat"/>
                <a:cs typeface="Montserrat"/>
                <a:sym typeface="Montserrat"/>
              </a:rPr>
              <a:t> is the certain value. </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228" name="Google Shape;228;p3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29" name="Google Shape;229;p3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30" name="Google Shape;230;p3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236" name="Google Shape;236;p34"/>
          <p:cNvSpPr txBox="1"/>
          <p:nvPr>
            <p:ph idx="1" type="body"/>
          </p:nvPr>
        </p:nvSpPr>
        <p:spPr>
          <a:xfrm>
            <a:off x="311700" y="874000"/>
            <a:ext cx="8520600" cy="422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Mass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Let’s explore a simple example of a discrete random variable in order to fully understand probability mass functions.</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Imagine you are running a security test program on 100 employees, one of whom is the CEO.</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237" name="Google Shape;237;p3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38" name="Google Shape;238;p3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39" name="Google Shape;239;p3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245" name="Google Shape;245;p35"/>
          <p:cNvSpPr txBox="1"/>
          <p:nvPr>
            <p:ph idx="1" type="body"/>
          </p:nvPr>
        </p:nvSpPr>
        <p:spPr>
          <a:xfrm>
            <a:off x="311700" y="874000"/>
            <a:ext cx="8520600" cy="422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Mass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The security test program will send a phishing email to one random employee out of the 100 total employees.</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What is the probability that the CEO will receive the test phishing email?</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246" name="Google Shape;246;p3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47" name="Google Shape;247;p3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48" name="Google Shape;248;p3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254" name="Google Shape;254;p36"/>
          <p:cNvSpPr txBox="1"/>
          <p:nvPr>
            <p:ph idx="1" type="body"/>
          </p:nvPr>
        </p:nvSpPr>
        <p:spPr>
          <a:xfrm>
            <a:off x="311700" y="874000"/>
            <a:ext cx="8520600" cy="42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Mass Functions</a:t>
            </a:r>
            <a:endParaRPr b="1" sz="2800">
              <a:solidFill>
                <a:srgbClr val="434343"/>
              </a:solidFill>
              <a:latin typeface="Montserrat"/>
              <a:ea typeface="Montserrat"/>
              <a:cs typeface="Montserrat"/>
              <a:sym typeface="Montserrat"/>
            </a:endParaRPr>
          </a:p>
          <a:p>
            <a:pPr indent="-406400" lvl="0" marL="457200" rtl="0" algn="l">
              <a:spcBef>
                <a:spcPts val="120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Notice a few distinct features of the situation:</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There are a discrete number of employees: 100.</a:t>
            </a:r>
            <a:endParaRPr sz="2800">
              <a:solidFill>
                <a:srgbClr val="434343"/>
              </a:solidFill>
              <a:latin typeface="Montserrat"/>
              <a:ea typeface="Montserrat"/>
              <a:cs typeface="Montserrat"/>
              <a:sym typeface="Montserrat"/>
            </a:endParaRPr>
          </a:p>
          <a:p>
            <a:pPr indent="-406400" lvl="1" marL="914400" rtl="0" algn="l">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We’re interested in the probability of a particular event outcome.</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255" name="Google Shape;255;p3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56" name="Google Shape;256;p3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57" name="Google Shape;257;p3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263" name="Google Shape;263;p37"/>
          <p:cNvSpPr txBox="1"/>
          <p:nvPr>
            <p:ph idx="1" type="body"/>
          </p:nvPr>
        </p:nvSpPr>
        <p:spPr>
          <a:xfrm>
            <a:off x="311700" y="874000"/>
            <a:ext cx="8520600" cy="42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Mass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This means we essentially have a probability mass function:</a:t>
            </a:r>
            <a:endParaRPr sz="2800">
              <a:solidFill>
                <a:srgbClr val="434343"/>
              </a:solidFill>
              <a:latin typeface="Montserrat"/>
              <a:ea typeface="Montserrat"/>
              <a:cs typeface="Montserrat"/>
              <a:sym typeface="Montserrat"/>
            </a:endParaRPr>
          </a:p>
          <a:p>
            <a:pPr indent="0" lvl="0" marL="0" rtl="0" algn="ctr">
              <a:spcBef>
                <a:spcPts val="1200"/>
              </a:spcBef>
              <a:spcAft>
                <a:spcPts val="0"/>
              </a:spcAft>
              <a:buNone/>
            </a:pPr>
            <a:r>
              <a:rPr b="1" lang="en" sz="2800">
                <a:solidFill>
                  <a:srgbClr val="434343"/>
                </a:solidFill>
                <a:latin typeface="Montserrat"/>
                <a:ea typeface="Montserrat"/>
                <a:cs typeface="Montserrat"/>
                <a:sym typeface="Montserrat"/>
              </a:rPr>
              <a:t>f(x) = P[X=x] = P[X=</a:t>
            </a:r>
            <a:r>
              <a:rPr b="1" lang="en" sz="2600">
                <a:solidFill>
                  <a:srgbClr val="434343"/>
                </a:solidFill>
                <a:latin typeface="Montserrat"/>
                <a:ea typeface="Montserrat"/>
                <a:cs typeface="Montserrat"/>
                <a:sym typeface="Montserrat"/>
              </a:rPr>
              <a:t>CEO</a:t>
            </a:r>
            <a:r>
              <a:rPr b="1" lang="en" sz="2800">
                <a:solidFill>
                  <a:srgbClr val="434343"/>
                </a:solidFill>
                <a:latin typeface="Montserrat"/>
                <a:ea typeface="Montserrat"/>
                <a:cs typeface="Montserrat"/>
                <a:sym typeface="Montserrat"/>
              </a:rPr>
              <a:t>]</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264" name="Google Shape;264;p3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65" name="Google Shape;265;p3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66" name="Google Shape;266;p3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272" name="Google Shape;272;p38"/>
          <p:cNvSpPr txBox="1"/>
          <p:nvPr>
            <p:ph idx="1" type="body"/>
          </p:nvPr>
        </p:nvSpPr>
        <p:spPr>
          <a:xfrm>
            <a:off x="311700" y="874000"/>
            <a:ext cx="8520600" cy="42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Mass Functions</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If we know there are only 100 employees and all have an equal (uniform) chance of being picked, then the odds of picking the CEO (</a:t>
            </a:r>
            <a:r>
              <a:rPr b="1" lang="en" sz="2800">
                <a:solidFill>
                  <a:srgbClr val="434343"/>
                </a:solidFill>
                <a:latin typeface="Montserrat"/>
                <a:ea typeface="Montserrat"/>
                <a:cs typeface="Montserrat"/>
                <a:sym typeface="Montserrat"/>
              </a:rPr>
              <a:t>P[X=CEO]</a:t>
            </a:r>
            <a:r>
              <a:rPr lang="en" sz="2800">
                <a:solidFill>
                  <a:srgbClr val="434343"/>
                </a:solidFill>
                <a:latin typeface="Montserrat"/>
                <a:ea typeface="Montserrat"/>
                <a:cs typeface="Montserrat"/>
                <a:sym typeface="Montserrat"/>
              </a:rPr>
              <a:t>)</a:t>
            </a:r>
            <a:r>
              <a:rPr lang="en" sz="2800">
                <a:solidFill>
                  <a:srgbClr val="434343"/>
                </a:solidFill>
                <a:latin typeface="Montserrat"/>
                <a:ea typeface="Montserrat"/>
                <a:cs typeface="Montserrat"/>
                <a:sym typeface="Montserrat"/>
              </a:rPr>
              <a:t> are simply 1/100, or 0.01, or 1% chance of picking the CEO.</a:t>
            </a:r>
            <a:endParaRPr sz="2800">
              <a:solidFill>
                <a:srgbClr val="434343"/>
              </a:solidFill>
              <a:latin typeface="Montserrat"/>
              <a:ea typeface="Montserrat"/>
              <a:cs typeface="Montserrat"/>
              <a:sym typeface="Montserrat"/>
            </a:endParaRPr>
          </a:p>
        </p:txBody>
      </p:sp>
      <p:pic>
        <p:nvPicPr>
          <p:cNvPr id="273" name="Google Shape;273;p3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74" name="Google Shape;274;p3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75" name="Google Shape;275;p3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281" name="Google Shape;281;p39"/>
          <p:cNvSpPr txBox="1"/>
          <p:nvPr>
            <p:ph idx="1" type="body"/>
          </p:nvPr>
        </p:nvSpPr>
        <p:spPr>
          <a:xfrm>
            <a:off x="311700" y="874000"/>
            <a:ext cx="8520600" cy="42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Mass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In this case, since the outcomes were discrete, we label this as a probability </a:t>
            </a:r>
            <a:r>
              <a:rPr b="1" lang="en" sz="2800">
                <a:solidFill>
                  <a:srgbClr val="434343"/>
                </a:solidFill>
                <a:latin typeface="Montserrat"/>
                <a:ea typeface="Montserrat"/>
                <a:cs typeface="Montserrat"/>
                <a:sym typeface="Montserrat"/>
              </a:rPr>
              <a:t>mass </a:t>
            </a:r>
            <a:r>
              <a:rPr lang="en" sz="2800">
                <a:solidFill>
                  <a:srgbClr val="434343"/>
                </a:solidFill>
                <a:latin typeface="Montserrat"/>
                <a:ea typeface="Montserrat"/>
                <a:cs typeface="Montserrat"/>
                <a:sym typeface="Montserrat"/>
              </a:rPr>
              <a:t>function.</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It is the discrete outcomes that allow us to model this as a mass function. In this particular case, we had a </a:t>
            </a:r>
            <a:r>
              <a:rPr b="1" lang="en" sz="2800">
                <a:solidFill>
                  <a:srgbClr val="434343"/>
                </a:solidFill>
                <a:latin typeface="Montserrat"/>
                <a:ea typeface="Montserrat"/>
                <a:cs typeface="Montserrat"/>
                <a:sym typeface="Montserrat"/>
              </a:rPr>
              <a:t>discrete uniform distribution</a:t>
            </a:r>
            <a:r>
              <a:rPr lang="en" sz="2800">
                <a:solidFill>
                  <a:srgbClr val="434343"/>
                </a:solidFill>
                <a:latin typeface="Montserrat"/>
                <a:ea typeface="Montserrat"/>
                <a:cs typeface="Montserrat"/>
                <a:sym typeface="Montserrat"/>
              </a:rPr>
              <a:t>, but that’s not always the case!</a:t>
            </a:r>
            <a:endParaRPr sz="2800">
              <a:solidFill>
                <a:srgbClr val="434343"/>
              </a:solidFill>
              <a:latin typeface="Montserrat"/>
              <a:ea typeface="Montserrat"/>
              <a:cs typeface="Montserrat"/>
              <a:sym typeface="Montserrat"/>
            </a:endParaRPr>
          </a:p>
        </p:txBody>
      </p:sp>
      <p:pic>
        <p:nvPicPr>
          <p:cNvPr id="282" name="Google Shape;282;p3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83" name="Google Shape;283;p3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84" name="Google Shape;284;p3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290" name="Google Shape;290;p40"/>
          <p:cNvSpPr txBox="1"/>
          <p:nvPr>
            <p:ph idx="1" type="body"/>
          </p:nvPr>
        </p:nvSpPr>
        <p:spPr>
          <a:xfrm>
            <a:off x="311700" y="874000"/>
            <a:ext cx="8520600" cy="42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Mass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When visualizing probability mass functions, you will see distinct probability points for each outcome.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For example, if we only had 10 employees with equal chances of being chosen, what would the </a:t>
            </a:r>
            <a:r>
              <a:rPr b="1" lang="en" sz="2800">
                <a:solidFill>
                  <a:srgbClr val="434343"/>
                </a:solidFill>
                <a:latin typeface="Montserrat"/>
                <a:ea typeface="Montserrat"/>
                <a:cs typeface="Montserrat"/>
                <a:sym typeface="Montserrat"/>
              </a:rPr>
              <a:t>PMF</a:t>
            </a:r>
            <a:r>
              <a:rPr lang="en" sz="2800">
                <a:solidFill>
                  <a:srgbClr val="434343"/>
                </a:solidFill>
                <a:latin typeface="Montserrat"/>
                <a:ea typeface="Montserrat"/>
                <a:cs typeface="Montserrat"/>
                <a:sym typeface="Montserrat"/>
              </a:rPr>
              <a:t> distribution visual look like?</a:t>
            </a:r>
            <a:endParaRPr sz="2800">
              <a:solidFill>
                <a:srgbClr val="434343"/>
              </a:solidFill>
              <a:latin typeface="Montserrat"/>
              <a:ea typeface="Montserrat"/>
              <a:cs typeface="Montserrat"/>
              <a:sym typeface="Montserrat"/>
            </a:endParaRPr>
          </a:p>
        </p:txBody>
      </p:sp>
      <p:pic>
        <p:nvPicPr>
          <p:cNvPr id="291" name="Google Shape;291;p4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292" name="Google Shape;292;p4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293" name="Google Shape;293;p4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299" name="Google Shape;299;p41"/>
          <p:cNvSpPr txBox="1"/>
          <p:nvPr>
            <p:ph idx="1" type="body"/>
          </p:nvPr>
        </p:nvSpPr>
        <p:spPr>
          <a:xfrm>
            <a:off x="311700" y="874000"/>
            <a:ext cx="8520600" cy="42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Mass Functions</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PMF for 10 Employees with Uniform Chance</a:t>
            </a:r>
            <a:endParaRPr sz="2800">
              <a:solidFill>
                <a:srgbClr val="434343"/>
              </a:solidFill>
              <a:latin typeface="Montserrat"/>
              <a:ea typeface="Montserrat"/>
              <a:cs typeface="Montserrat"/>
              <a:sym typeface="Montserrat"/>
            </a:endParaRPr>
          </a:p>
        </p:txBody>
      </p:sp>
      <p:pic>
        <p:nvPicPr>
          <p:cNvPr id="300" name="Google Shape;300;p4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01" name="Google Shape;301;p4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02" name="Google Shape;302;p4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303" name="Google Shape;303;p41"/>
          <p:cNvPicPr preferRelativeResize="0"/>
          <p:nvPr/>
        </p:nvPicPr>
        <p:blipFill>
          <a:blip r:embed="rId5">
            <a:alphaModFix/>
          </a:blip>
          <a:stretch>
            <a:fillRect/>
          </a:stretch>
        </p:blipFill>
        <p:spPr>
          <a:xfrm>
            <a:off x="2331562" y="2150750"/>
            <a:ext cx="4480874" cy="2992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889488" y="2789075"/>
            <a:ext cx="5256373" cy="2190150"/>
          </a:xfrm>
          <a:prstGeom prst="rect">
            <a:avLst/>
          </a:prstGeom>
          <a:noFill/>
          <a:ln>
            <a:noFill/>
          </a:ln>
        </p:spPr>
      </p:pic>
      <p:pic>
        <p:nvPicPr>
          <p:cNvPr id="67" name="Google Shape;67;p15"/>
          <p:cNvPicPr preferRelativeResize="0"/>
          <p:nvPr/>
        </p:nvPicPr>
        <p:blipFill>
          <a:blip r:embed="rId4">
            <a:alphaModFix/>
          </a:blip>
          <a:stretch>
            <a:fillRect/>
          </a:stretch>
        </p:blipFill>
        <p:spPr>
          <a:xfrm>
            <a:off x="1100950" y="590748"/>
            <a:ext cx="6942075" cy="1161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309" name="Google Shape;309;p42"/>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Density Functions</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310" name="Google Shape;310;p4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11" name="Google Shape;311;p4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12" name="Google Shape;312;p4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318" name="Google Shape;318;p43"/>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Density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Now what happens in situations where the outcomes are not discrete? For example, instances where the outcomes are </a:t>
            </a:r>
            <a:r>
              <a:rPr b="1" lang="en" sz="2800">
                <a:solidFill>
                  <a:srgbClr val="434343"/>
                </a:solidFill>
                <a:latin typeface="Montserrat"/>
                <a:ea typeface="Montserrat"/>
                <a:cs typeface="Montserrat"/>
                <a:sym typeface="Montserrat"/>
              </a:rPr>
              <a:t>continuous</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In this case we’re dealing with a </a:t>
            </a:r>
            <a:r>
              <a:rPr b="1" lang="en" sz="2800">
                <a:solidFill>
                  <a:srgbClr val="434343"/>
                </a:solidFill>
                <a:latin typeface="Montserrat"/>
                <a:ea typeface="Montserrat"/>
                <a:cs typeface="Montserrat"/>
                <a:sym typeface="Montserrat"/>
              </a:rPr>
              <a:t>probability density function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319" name="Google Shape;319;p4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20" name="Google Shape;320;p4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21" name="Google Shape;321;p4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327" name="Google Shape;327;p44"/>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Density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Now what happens in situations where the outcomes are not discrete? For example, instances where the outcomes are </a:t>
            </a:r>
            <a:r>
              <a:rPr b="1" lang="en" sz="2800">
                <a:solidFill>
                  <a:srgbClr val="434343"/>
                </a:solidFill>
                <a:latin typeface="Montserrat"/>
                <a:ea typeface="Montserrat"/>
                <a:cs typeface="Montserrat"/>
                <a:sym typeface="Montserrat"/>
              </a:rPr>
              <a:t>continuous</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In this case we’re dealing with a </a:t>
            </a:r>
            <a:r>
              <a:rPr b="1" lang="en" sz="2800">
                <a:solidFill>
                  <a:srgbClr val="434343"/>
                </a:solidFill>
                <a:latin typeface="Montserrat"/>
                <a:ea typeface="Montserrat"/>
                <a:cs typeface="Montserrat"/>
                <a:sym typeface="Montserrat"/>
              </a:rPr>
              <a:t>probability density function</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328" name="Google Shape;328;p4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29" name="Google Shape;329;p4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30" name="Google Shape;330;p4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336" name="Google Shape;336;p45"/>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Density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The formal definition of a probability density function: </a:t>
            </a:r>
            <a:r>
              <a:rPr i="1" lang="en" sz="2800">
                <a:solidFill>
                  <a:srgbClr val="434343"/>
                </a:solidFill>
                <a:latin typeface="Montserrat"/>
                <a:ea typeface="Montserrat"/>
                <a:cs typeface="Montserrat"/>
                <a:sym typeface="Montserrat"/>
              </a:rPr>
              <a:t>a function whose value at any given sample in the sample space can be interpreted as providing a relative likelihood that the value of the random variable would be close to that sample.</a:t>
            </a:r>
            <a:endParaRPr i="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337" name="Google Shape;337;p4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38" name="Google Shape;338;p4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39" name="Google Shape;339;p4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345" name="Google Shape;345;p46"/>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Density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This appears similar to the PMF definition, but the key difference is that we’re working with a </a:t>
            </a:r>
            <a:r>
              <a:rPr b="1" lang="en" sz="2800">
                <a:solidFill>
                  <a:srgbClr val="434343"/>
                </a:solidFill>
                <a:latin typeface="Montserrat"/>
                <a:ea typeface="Montserrat"/>
                <a:cs typeface="Montserrat"/>
                <a:sym typeface="Montserrat"/>
              </a:rPr>
              <a:t>continuous random variable </a:t>
            </a:r>
            <a:r>
              <a:rPr lang="en" sz="2800">
                <a:solidFill>
                  <a:srgbClr val="434343"/>
                </a:solidFill>
                <a:latin typeface="Montserrat"/>
                <a:ea typeface="Montserrat"/>
                <a:cs typeface="Montserrat"/>
                <a:sym typeface="Montserrat"/>
              </a:rPr>
              <a:t>instead of a discrete random variable. </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This requires a small shift in our mindset…</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346" name="Google Shape;346;p4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47" name="Google Shape;347;p4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48" name="Google Shape;348;p4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354" name="Google Shape;354;p47"/>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Density Functions</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Imagine that we’re going to send out the test phishing emails to multiple accounts using a 3rd party service. Typically once we hit send, the emails are sent out in 1-3 minutes after we hit send. Note how this is a </a:t>
            </a:r>
            <a:r>
              <a:rPr b="1" lang="en" sz="2800">
                <a:solidFill>
                  <a:srgbClr val="434343"/>
                </a:solidFill>
                <a:latin typeface="Montserrat"/>
                <a:ea typeface="Montserrat"/>
                <a:cs typeface="Montserrat"/>
                <a:sym typeface="Montserrat"/>
              </a:rPr>
              <a:t>continuous</a:t>
            </a:r>
            <a:r>
              <a:rPr lang="en" sz="2800">
                <a:solidFill>
                  <a:srgbClr val="434343"/>
                </a:solidFill>
                <a:latin typeface="Montserrat"/>
                <a:ea typeface="Montserrat"/>
                <a:cs typeface="Montserrat"/>
                <a:sym typeface="Montserrat"/>
              </a:rPr>
              <a:t> random variable, since it is minutes.</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355" name="Google Shape;355;p4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56" name="Google Shape;356;p4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57" name="Google Shape;357;p4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363" name="Google Shape;363;p48"/>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Density Functions</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What if we wanted to know the probability that the emails get sent at </a:t>
            </a:r>
            <a:r>
              <a:rPr b="1" lang="en" sz="2800">
                <a:solidFill>
                  <a:srgbClr val="434343"/>
                </a:solidFill>
                <a:latin typeface="Montserrat"/>
                <a:ea typeface="Montserrat"/>
                <a:cs typeface="Montserrat"/>
                <a:sym typeface="Montserrat"/>
              </a:rPr>
              <a:t>exactly</a:t>
            </a:r>
            <a:r>
              <a:rPr lang="en" sz="2800">
                <a:solidFill>
                  <a:srgbClr val="434343"/>
                </a:solidFill>
                <a:latin typeface="Montserrat"/>
                <a:ea typeface="Montserrat"/>
                <a:cs typeface="Montserrat"/>
                <a:sym typeface="Montserrat"/>
              </a:rPr>
              <a:t> the</a:t>
            </a:r>
            <a:r>
              <a:rPr b="1" lang="en" sz="2800">
                <a:solidFill>
                  <a:srgbClr val="434343"/>
                </a:solidFill>
                <a:latin typeface="Montserrat"/>
                <a:ea typeface="Montserrat"/>
                <a:cs typeface="Montserrat"/>
                <a:sym typeface="Montserrat"/>
              </a:rPr>
              <a:t> 1 minute</a:t>
            </a:r>
            <a:r>
              <a:rPr lang="en" sz="2800">
                <a:solidFill>
                  <a:srgbClr val="434343"/>
                </a:solidFill>
                <a:latin typeface="Montserrat"/>
                <a:ea typeface="Montserrat"/>
                <a:cs typeface="Montserrat"/>
                <a:sym typeface="Montserrat"/>
              </a:rPr>
              <a:t> mark?</a:t>
            </a:r>
            <a:r>
              <a:rPr i="1" lang="en" sz="2800">
                <a:solidFill>
                  <a:srgbClr val="434343"/>
                </a:solidFill>
                <a:latin typeface="Montserrat"/>
                <a:ea typeface="Montserrat"/>
                <a:cs typeface="Montserrat"/>
                <a:sym typeface="Montserrat"/>
              </a:rPr>
              <a:t> Does that question even make sense?</a:t>
            </a:r>
            <a:r>
              <a:rPr lang="en" sz="2800">
                <a:solidFill>
                  <a:srgbClr val="434343"/>
                </a:solidFill>
                <a:latin typeface="Montserrat"/>
                <a:ea typeface="Montserrat"/>
                <a:cs typeface="Montserrat"/>
                <a:sym typeface="Montserrat"/>
              </a:rPr>
              <a:t> It’s almost impossible that the emails will be sent at exactly 60.0000000… seconds after we hit “send”.</a:t>
            </a:r>
            <a:endParaRPr sz="2800">
              <a:solidFill>
                <a:srgbClr val="434343"/>
              </a:solidFill>
              <a:latin typeface="Montserrat"/>
              <a:ea typeface="Montserrat"/>
              <a:cs typeface="Montserrat"/>
              <a:sym typeface="Montserrat"/>
            </a:endParaRPr>
          </a:p>
        </p:txBody>
      </p:sp>
      <p:pic>
        <p:nvPicPr>
          <p:cNvPr id="364" name="Google Shape;364;p4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65" name="Google Shape;365;p4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66" name="Google Shape;366;p4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372" name="Google Shape;372;p49"/>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Density Functions</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For </a:t>
            </a:r>
            <a:r>
              <a:rPr b="1" lang="en" sz="2800">
                <a:solidFill>
                  <a:srgbClr val="434343"/>
                </a:solidFill>
                <a:latin typeface="Montserrat"/>
                <a:ea typeface="Montserrat"/>
                <a:cs typeface="Montserrat"/>
                <a:sym typeface="Montserrat"/>
              </a:rPr>
              <a:t>continuous random variables </a:t>
            </a:r>
            <a:r>
              <a:rPr lang="en" sz="2800">
                <a:solidFill>
                  <a:srgbClr val="434343"/>
                </a:solidFill>
                <a:latin typeface="Montserrat"/>
                <a:ea typeface="Montserrat"/>
                <a:cs typeface="Montserrat"/>
                <a:sym typeface="Montserrat"/>
              </a:rPr>
              <a:t>we switch our thinking from exact outcomes (which we did for discrete random variables) to either approximations or interval ranges.</a:t>
            </a:r>
            <a:endParaRPr sz="2800">
              <a:solidFill>
                <a:srgbClr val="434343"/>
              </a:solidFill>
              <a:latin typeface="Montserrat"/>
              <a:ea typeface="Montserrat"/>
              <a:cs typeface="Montserrat"/>
              <a:sym typeface="Montserrat"/>
            </a:endParaRPr>
          </a:p>
        </p:txBody>
      </p:sp>
      <p:pic>
        <p:nvPicPr>
          <p:cNvPr id="373" name="Google Shape;373;p4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74" name="Google Shape;374;p4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75" name="Google Shape;375;p4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381" name="Google Shape;381;p50"/>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Density Functions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For example it would be more useful to know the </a:t>
            </a:r>
            <a:r>
              <a:rPr b="1" lang="en" sz="2800">
                <a:solidFill>
                  <a:srgbClr val="434343"/>
                </a:solidFill>
                <a:latin typeface="Montserrat"/>
                <a:ea typeface="Montserrat"/>
                <a:cs typeface="Montserrat"/>
                <a:sym typeface="Montserrat"/>
              </a:rPr>
              <a:t>P[X &lt; 1</a:t>
            </a:r>
            <a:r>
              <a:rPr i="1" lang="en" sz="2800">
                <a:solidFill>
                  <a:srgbClr val="434343"/>
                </a:solidFill>
                <a:latin typeface="Montserrat"/>
                <a:ea typeface="Montserrat"/>
                <a:cs typeface="Montserrat"/>
                <a:sym typeface="Montserrat"/>
              </a:rPr>
              <a:t>min</a:t>
            </a:r>
            <a:r>
              <a:rPr b="1" lang="en" sz="2800">
                <a:solidFill>
                  <a:srgbClr val="434343"/>
                </a:solidFill>
                <a:latin typeface="Montserrat"/>
                <a:ea typeface="Montserrat"/>
                <a:cs typeface="Montserrat"/>
                <a:sym typeface="Montserrat"/>
              </a:rPr>
              <a:t>]</a:t>
            </a: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This allows us to answer the question: What is the probability that emails are sent out in 1 minute or less?</a:t>
            </a:r>
            <a:endParaRPr sz="2800">
              <a:solidFill>
                <a:srgbClr val="434343"/>
              </a:solidFill>
              <a:latin typeface="Montserrat"/>
              <a:ea typeface="Montserrat"/>
              <a:cs typeface="Montserrat"/>
              <a:sym typeface="Montserrat"/>
            </a:endParaRPr>
          </a:p>
        </p:txBody>
      </p:sp>
      <p:pic>
        <p:nvPicPr>
          <p:cNvPr id="382" name="Google Shape;382;p5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83" name="Google Shape;383;p5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84" name="Google Shape;384;p5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390" name="Google Shape;390;p51"/>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Probability Density Functions</a:t>
            </a:r>
            <a:endParaRPr b="1"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There are many different types of probability density functions, such as a Normal distribution or a Boltzmann distribution.</a:t>
            </a:r>
            <a:endParaRPr sz="2800">
              <a:solidFill>
                <a:srgbClr val="434343"/>
              </a:solidFill>
              <a:latin typeface="Montserrat"/>
              <a:ea typeface="Montserrat"/>
              <a:cs typeface="Montserrat"/>
              <a:sym typeface="Montserrat"/>
            </a:endParaRPr>
          </a:p>
        </p:txBody>
      </p:sp>
      <p:pic>
        <p:nvPicPr>
          <p:cNvPr id="391" name="Google Shape;391;p5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392" name="Google Shape;392;p5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393" name="Google Shape;393;p5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889500" y="2789075"/>
            <a:ext cx="5256360" cy="2190150"/>
          </a:xfrm>
          <a:prstGeom prst="rect">
            <a:avLst/>
          </a:prstGeom>
          <a:noFill/>
          <a:ln>
            <a:noFill/>
          </a:ln>
        </p:spPr>
      </p:pic>
      <p:pic>
        <p:nvPicPr>
          <p:cNvPr id="73" name="Google Shape;73;p16"/>
          <p:cNvPicPr preferRelativeResize="0"/>
          <p:nvPr/>
        </p:nvPicPr>
        <p:blipFill>
          <a:blip r:embed="rId4">
            <a:alphaModFix/>
          </a:blip>
          <a:stretch>
            <a:fillRect/>
          </a:stretch>
        </p:blipFill>
        <p:spPr>
          <a:xfrm>
            <a:off x="1100950" y="590748"/>
            <a:ext cx="6942075" cy="1161650"/>
          </a:xfrm>
          <a:prstGeom prst="rect">
            <a:avLst/>
          </a:prstGeom>
          <a:noFill/>
          <a:ln>
            <a:noFill/>
          </a:ln>
        </p:spPr>
      </p:pic>
      <p:pic>
        <p:nvPicPr>
          <p:cNvPr id="74" name="Google Shape;74;p16"/>
          <p:cNvPicPr preferRelativeResize="0"/>
          <p:nvPr/>
        </p:nvPicPr>
        <p:blipFill>
          <a:blip r:embed="rId5">
            <a:alphaModFix/>
          </a:blip>
          <a:stretch>
            <a:fillRect/>
          </a:stretch>
        </p:blipFill>
        <p:spPr>
          <a:xfrm>
            <a:off x="1100975" y="590750"/>
            <a:ext cx="6942030" cy="1161650"/>
          </a:xfrm>
          <a:prstGeom prst="rect">
            <a:avLst/>
          </a:prstGeom>
          <a:noFill/>
          <a:ln>
            <a:noFill/>
          </a:ln>
        </p:spPr>
      </p:pic>
      <p:sp>
        <p:nvSpPr>
          <p:cNvPr id="75" name="Google Shape;75;p16"/>
          <p:cNvSpPr txBox="1"/>
          <p:nvPr/>
        </p:nvSpPr>
        <p:spPr>
          <a:xfrm>
            <a:off x="3664450" y="1835250"/>
            <a:ext cx="1539300" cy="102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900">
                <a:latin typeface="Nunito"/>
                <a:ea typeface="Nunito"/>
                <a:cs typeface="Nunito"/>
                <a:sym typeface="Nunito"/>
              </a:rPr>
              <a:t>X</a:t>
            </a:r>
            <a:endParaRPr b="1" sz="6900">
              <a:latin typeface="Nunito"/>
              <a:ea typeface="Nunito"/>
              <a:cs typeface="Nunito"/>
              <a:sym typeface="Nunito"/>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399" name="Google Shape;399;p52"/>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Data Distribution Concepts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In fact, there are so many different types of distributions, that you can view a list of them on Wikipedia:</a:t>
            </a:r>
            <a:endParaRPr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b="1" lang="en" sz="2300">
                <a:solidFill>
                  <a:srgbClr val="9900FF"/>
                </a:solidFill>
                <a:latin typeface="Montserrat"/>
                <a:ea typeface="Montserrat"/>
                <a:cs typeface="Montserrat"/>
                <a:sym typeface="Montserrat"/>
              </a:rPr>
              <a:t>en.wikipedia.org/wiki/List_of_probability_distributions </a:t>
            </a:r>
            <a:endParaRPr b="1" sz="2300">
              <a:solidFill>
                <a:srgbClr val="9900FF"/>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400" name="Google Shape;400;p52"/>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01" name="Google Shape;401;p52"/>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02" name="Google Shape;402;p52"/>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408" name="Google Shape;408;p53"/>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Data Distribution Concepts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The key insight for understanding data distributions is that once you can connect a real world set of events or data points to a particular data distribution, you can leverage properties of that distribution to calculate probabilities.</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409" name="Google Shape;409;p53"/>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10" name="Google Shape;410;p53"/>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11" name="Google Shape;411;p53"/>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417" name="Google Shape;417;p54"/>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Data Distribution Concepts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For example, recall in our example of probability mass functions with security phishing emails, we knew it as a </a:t>
            </a:r>
            <a:r>
              <a:rPr b="1" lang="en" sz="2800">
                <a:solidFill>
                  <a:srgbClr val="434343"/>
                </a:solidFill>
                <a:latin typeface="Montserrat"/>
                <a:ea typeface="Montserrat"/>
                <a:cs typeface="Montserrat"/>
                <a:sym typeface="Montserrat"/>
              </a:rPr>
              <a:t>discrete uniform distribution.</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418" name="Google Shape;418;p54"/>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19" name="Google Shape;419;p54"/>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20" name="Google Shape;420;p54"/>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426" name="Google Shape;426;p55"/>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Data Distribution Concepts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Discrete uniform distributions have the property that the probability of a single discrete outcome is simply </a:t>
            </a:r>
            <a:r>
              <a:rPr b="1" lang="en" sz="2800">
                <a:solidFill>
                  <a:srgbClr val="434343"/>
                </a:solidFill>
                <a:latin typeface="Montserrat"/>
                <a:ea typeface="Montserrat"/>
                <a:cs typeface="Montserrat"/>
                <a:sym typeface="Montserrat"/>
              </a:rPr>
              <a:t>1/N</a:t>
            </a:r>
            <a:r>
              <a:rPr lang="en" sz="2800">
                <a:solidFill>
                  <a:srgbClr val="434343"/>
                </a:solidFill>
                <a:latin typeface="Montserrat"/>
                <a:ea typeface="Montserrat"/>
                <a:cs typeface="Montserrat"/>
                <a:sym typeface="Montserrat"/>
              </a:rPr>
              <a:t> where </a:t>
            </a:r>
            <a:r>
              <a:rPr b="1" lang="en" sz="2800">
                <a:solidFill>
                  <a:srgbClr val="434343"/>
                </a:solidFill>
                <a:latin typeface="Montserrat"/>
                <a:ea typeface="Montserrat"/>
                <a:cs typeface="Montserrat"/>
                <a:sym typeface="Montserrat"/>
              </a:rPr>
              <a:t>N </a:t>
            </a:r>
            <a:r>
              <a:rPr lang="en" sz="2800">
                <a:solidFill>
                  <a:srgbClr val="434343"/>
                </a:solidFill>
                <a:latin typeface="Montserrat"/>
                <a:ea typeface="Montserrat"/>
                <a:cs typeface="Montserrat"/>
                <a:sym typeface="Montserrat"/>
              </a:rPr>
              <a:t>is the number of discrete event possibilities, in our example</a:t>
            </a:r>
            <a:r>
              <a:rPr b="1" lang="en" sz="2800">
                <a:solidFill>
                  <a:srgbClr val="434343"/>
                </a:solidFill>
                <a:latin typeface="Montserrat"/>
                <a:ea typeface="Montserrat"/>
                <a:cs typeface="Montserrat"/>
                <a:sym typeface="Montserrat"/>
              </a:rPr>
              <a:t> N</a:t>
            </a:r>
            <a:r>
              <a:rPr lang="en" sz="2800">
                <a:solidFill>
                  <a:srgbClr val="434343"/>
                </a:solidFill>
                <a:latin typeface="Montserrat"/>
                <a:ea typeface="Montserrat"/>
                <a:cs typeface="Montserrat"/>
                <a:sym typeface="Montserrat"/>
              </a:rPr>
              <a:t> was </a:t>
            </a:r>
            <a:r>
              <a:rPr b="1" lang="en" sz="2800">
                <a:solidFill>
                  <a:srgbClr val="434343"/>
                </a:solidFill>
                <a:latin typeface="Montserrat"/>
                <a:ea typeface="Montserrat"/>
                <a:cs typeface="Montserrat"/>
                <a:sym typeface="Montserrat"/>
              </a:rPr>
              <a:t>100 </a:t>
            </a:r>
            <a:r>
              <a:rPr lang="en" sz="2800">
                <a:solidFill>
                  <a:srgbClr val="434343"/>
                </a:solidFill>
                <a:latin typeface="Montserrat"/>
                <a:ea typeface="Montserrat"/>
                <a:cs typeface="Montserrat"/>
                <a:sym typeface="Montserrat"/>
              </a:rPr>
              <a:t>employees, thus the CEO had a </a:t>
            </a:r>
            <a:r>
              <a:rPr b="1" lang="en" sz="2800">
                <a:solidFill>
                  <a:srgbClr val="434343"/>
                </a:solidFill>
                <a:latin typeface="Montserrat"/>
                <a:ea typeface="Montserrat"/>
                <a:cs typeface="Montserrat"/>
                <a:sym typeface="Montserrat"/>
              </a:rPr>
              <a:t>1/100</a:t>
            </a:r>
            <a:r>
              <a:rPr lang="en" sz="2800">
                <a:solidFill>
                  <a:srgbClr val="434343"/>
                </a:solidFill>
                <a:latin typeface="Montserrat"/>
                <a:ea typeface="Montserrat"/>
                <a:cs typeface="Montserrat"/>
                <a:sym typeface="Montserrat"/>
              </a:rPr>
              <a:t> probability of being picked.</a:t>
            </a:r>
            <a:endParaRPr>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427" name="Google Shape;427;p55"/>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28" name="Google Shape;428;p55"/>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29" name="Google Shape;429;p55"/>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435" name="Google Shape;435;p56"/>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Data Distribution Concepts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A discrete uniform distribution is a simpler case, but there are many real world situations that match up to more complex data distributions, where calculating event probabilities would be difficult without referencing prior work or proofs.</a:t>
            </a:r>
            <a:endParaRPr>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436" name="Google Shape;436;p56"/>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37" name="Google Shape;437;p56"/>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38" name="Google Shape;438;p56"/>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444" name="Google Shape;444;p57"/>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Montserrat"/>
                <a:ea typeface="Montserrat"/>
                <a:cs typeface="Montserrat"/>
                <a:sym typeface="Montserrat"/>
              </a:rPr>
              <a:t>Data Distribution Concepts</a:t>
            </a:r>
            <a:endParaRPr b="1" sz="2800">
              <a:solidFill>
                <a:srgbClr val="434343"/>
              </a:solidFill>
              <a:latin typeface="Montserrat"/>
              <a:ea typeface="Montserrat"/>
              <a:cs typeface="Montserrat"/>
              <a:sym typeface="Montserrat"/>
            </a:endParaRPr>
          </a:p>
          <a:p>
            <a:pPr indent="0" lvl="0" marL="0" rtl="0" algn="l">
              <a:spcBef>
                <a:spcPts val="1200"/>
              </a:spcBef>
              <a:spcAft>
                <a:spcPts val="0"/>
              </a:spcAft>
              <a:buNone/>
            </a:pPr>
            <a:r>
              <a:rPr lang="en" sz="2800">
                <a:solidFill>
                  <a:srgbClr val="434343"/>
                </a:solidFill>
                <a:latin typeface="Montserrat"/>
                <a:ea typeface="Montserrat"/>
                <a:cs typeface="Montserrat"/>
                <a:sym typeface="Montserrat"/>
              </a:rPr>
              <a:t>Fortunately for us, mathematicians of the past such as Bernoulli have already done the hard work for us, and we can stand on their shoulders to quickly assess what formulas to use once we know the data distribution we’re working with!</a:t>
            </a:r>
            <a:endParaRPr>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445" name="Google Shape;445;p5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46" name="Google Shape;446;p5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47" name="Google Shape;447;p5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453" name="Google Shape;453;p58"/>
          <p:cNvSpPr txBox="1"/>
          <p:nvPr>
            <p:ph idx="1" type="body"/>
          </p:nvPr>
        </p:nvSpPr>
        <p:spPr>
          <a:xfrm>
            <a:off x="311700" y="874000"/>
            <a:ext cx="8520600" cy="3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Let’s continue exploring data distributions as well as taking a deeper dive into the concepts discussed in this lecture!</a:t>
            </a:r>
            <a:endParaRPr>
              <a:latin typeface="Montserrat"/>
              <a:ea typeface="Montserrat"/>
              <a:cs typeface="Montserrat"/>
              <a:sym typeface="Montserrat"/>
            </a:endParaRPr>
          </a:p>
          <a:p>
            <a:pPr indent="0" lvl="0" marL="0" rtl="0" algn="l">
              <a:spcBef>
                <a:spcPts val="1200"/>
              </a:spcBef>
              <a:spcAft>
                <a:spcPts val="0"/>
              </a:spcAft>
              <a:buNone/>
            </a:pPr>
            <a:r>
              <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 </a:t>
            </a:r>
            <a:endParaRPr sz="2800">
              <a:solidFill>
                <a:srgbClr val="434343"/>
              </a:solidFill>
              <a:latin typeface="Montserrat"/>
              <a:ea typeface="Montserrat"/>
              <a:cs typeface="Montserrat"/>
              <a:sym typeface="Montserrat"/>
            </a:endParaRPr>
          </a:p>
        </p:txBody>
      </p:sp>
      <p:pic>
        <p:nvPicPr>
          <p:cNvPr id="454" name="Google Shape;454;p5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455" name="Google Shape;455;p5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456" name="Google Shape;456;p5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Data Distributions</a:t>
            </a:r>
            <a:endParaRPr b="1">
              <a:latin typeface="Montserrat"/>
              <a:ea typeface="Montserrat"/>
              <a:cs typeface="Montserrat"/>
              <a:sym typeface="Montserrat"/>
            </a:endParaRPr>
          </a:p>
        </p:txBody>
      </p:sp>
      <p:sp>
        <p:nvSpPr>
          <p:cNvPr id="81" name="Google Shape;81;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Probabilistic</a:t>
            </a:r>
            <a:r>
              <a:rPr lang="en">
                <a:latin typeface="Montserrat"/>
                <a:ea typeface="Montserrat"/>
                <a:cs typeface="Montserrat"/>
                <a:sym typeface="Montserrat"/>
              </a:rPr>
              <a:t> </a:t>
            </a:r>
            <a:r>
              <a:rPr lang="en">
                <a:latin typeface="Montserrat"/>
                <a:ea typeface="Montserrat"/>
                <a:cs typeface="Montserrat"/>
                <a:sym typeface="Montserrat"/>
              </a:rPr>
              <a:t>Distributions</a:t>
            </a:r>
            <a:r>
              <a:rPr lang="en">
                <a:latin typeface="Montserrat"/>
                <a:ea typeface="Montserrat"/>
                <a:cs typeface="Montserrat"/>
                <a:sym typeface="Montserrat"/>
              </a:rPr>
              <a:t> </a:t>
            </a:r>
            <a:endParaRPr>
              <a:latin typeface="Montserrat"/>
              <a:ea typeface="Montserrat"/>
              <a:cs typeface="Montserrat"/>
              <a:sym typeface="Montserrat"/>
            </a:endParaRPr>
          </a:p>
        </p:txBody>
      </p:sp>
      <p:pic>
        <p:nvPicPr>
          <p:cNvPr id="82" name="Google Shape;82;p17"/>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83" name="Google Shape;83;p17"/>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84" name="Google Shape;84;p17"/>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90" name="Google Shape;90;p18"/>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solidFill>
                  <a:srgbClr val="434343"/>
                </a:solidFill>
                <a:latin typeface="Montserrat"/>
                <a:ea typeface="Montserrat"/>
                <a:cs typeface="Montserrat"/>
                <a:sym typeface="Montserrat"/>
              </a:rPr>
              <a:t>In this section we’ll explore concepts that will allow us to better understand different </a:t>
            </a:r>
            <a:r>
              <a:rPr lang="en" sz="2800">
                <a:solidFill>
                  <a:srgbClr val="434343"/>
                </a:solidFill>
                <a:latin typeface="Montserrat"/>
                <a:ea typeface="Montserrat"/>
                <a:cs typeface="Montserrat"/>
                <a:sym typeface="Montserrat"/>
              </a:rPr>
              <a:t>distributions</a:t>
            </a:r>
            <a:r>
              <a:rPr lang="en" sz="2800">
                <a:solidFill>
                  <a:srgbClr val="434343"/>
                </a:solidFill>
                <a:latin typeface="Montserrat"/>
                <a:ea typeface="Montserrat"/>
                <a:cs typeface="Montserrat"/>
                <a:sym typeface="Montserrat"/>
              </a:rPr>
              <a:t> of data.</a:t>
            </a:r>
            <a:endParaRPr sz="2800">
              <a:solidFill>
                <a:srgbClr val="434343"/>
              </a:solidFill>
              <a:latin typeface="Montserrat"/>
              <a:ea typeface="Montserrat"/>
              <a:cs typeface="Montserrat"/>
              <a:sym typeface="Montserrat"/>
            </a:endParaRPr>
          </a:p>
        </p:txBody>
      </p:sp>
      <p:pic>
        <p:nvPicPr>
          <p:cNvPr id="91" name="Google Shape;91;p18"/>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92" name="Google Shape;92;p18"/>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93" name="Google Shape;93;p18"/>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99" name="Google Shape;99;p19"/>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solidFill>
                  <a:srgbClr val="434343"/>
                </a:solidFill>
                <a:latin typeface="Montserrat"/>
                <a:ea typeface="Montserrat"/>
                <a:cs typeface="Montserrat"/>
                <a:sym typeface="Montserrat"/>
              </a:rPr>
              <a:t>Recall our </a:t>
            </a:r>
            <a:r>
              <a:rPr lang="en" sz="2800">
                <a:solidFill>
                  <a:srgbClr val="434343"/>
                </a:solidFill>
                <a:latin typeface="Montserrat"/>
                <a:ea typeface="Montserrat"/>
                <a:cs typeface="Montserrat"/>
                <a:sym typeface="Montserrat"/>
              </a:rPr>
              <a:t>discussions</a:t>
            </a:r>
            <a:r>
              <a:rPr lang="en" sz="2800">
                <a:solidFill>
                  <a:srgbClr val="434343"/>
                </a:solidFill>
                <a:latin typeface="Montserrat"/>
                <a:ea typeface="Montserrat"/>
                <a:cs typeface="Montserrat"/>
                <a:sym typeface="Montserrat"/>
              </a:rPr>
              <a:t> of data visualizations and histograms.</a:t>
            </a:r>
            <a:endParaRPr sz="2800">
              <a:solidFill>
                <a:srgbClr val="434343"/>
              </a:solidFill>
              <a:latin typeface="Montserrat"/>
              <a:ea typeface="Montserrat"/>
              <a:cs typeface="Montserrat"/>
              <a:sym typeface="Montserrat"/>
            </a:endParaRPr>
          </a:p>
        </p:txBody>
      </p:sp>
      <p:pic>
        <p:nvPicPr>
          <p:cNvPr id="100" name="Google Shape;100;p19"/>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01" name="Google Shape;101;p19"/>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02" name="Google Shape;102;p19"/>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103" name="Google Shape;103;p19"/>
          <p:cNvPicPr preferRelativeResize="0"/>
          <p:nvPr/>
        </p:nvPicPr>
        <p:blipFill>
          <a:blip r:embed="rId5">
            <a:alphaModFix/>
          </a:blip>
          <a:stretch>
            <a:fillRect/>
          </a:stretch>
        </p:blipFill>
        <p:spPr>
          <a:xfrm>
            <a:off x="2408225" y="2045750"/>
            <a:ext cx="4467801" cy="306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109" name="Google Shape;109;p20"/>
          <p:cNvSpPr txBox="1"/>
          <p:nvPr>
            <p:ph idx="1" type="body"/>
          </p:nvPr>
        </p:nvSpPr>
        <p:spPr>
          <a:xfrm>
            <a:off x="311700" y="874000"/>
            <a:ext cx="8520600" cy="36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800">
                <a:solidFill>
                  <a:srgbClr val="434343"/>
                </a:solidFill>
                <a:latin typeface="Montserrat"/>
                <a:ea typeface="Montserrat"/>
                <a:cs typeface="Montserrat"/>
                <a:sym typeface="Montserrat"/>
              </a:rPr>
              <a:t>Notice this is a visualization of how this particular dataset is </a:t>
            </a:r>
            <a:r>
              <a:rPr b="1" lang="en" sz="2800">
                <a:solidFill>
                  <a:srgbClr val="434343"/>
                </a:solidFill>
                <a:latin typeface="Montserrat"/>
                <a:ea typeface="Montserrat"/>
                <a:cs typeface="Montserrat"/>
                <a:sym typeface="Montserrat"/>
              </a:rPr>
              <a:t>distributed</a:t>
            </a:r>
            <a:r>
              <a:rPr lang="en" sz="2800">
                <a:solidFill>
                  <a:srgbClr val="434343"/>
                </a:solidFill>
                <a:latin typeface="Montserrat"/>
                <a:ea typeface="Montserrat"/>
                <a:cs typeface="Montserrat"/>
                <a:sym typeface="Montserrat"/>
              </a:rPr>
              <a:t>.</a:t>
            </a:r>
            <a:endParaRPr sz="2800">
              <a:solidFill>
                <a:srgbClr val="434343"/>
              </a:solidFill>
              <a:latin typeface="Montserrat"/>
              <a:ea typeface="Montserrat"/>
              <a:cs typeface="Montserrat"/>
              <a:sym typeface="Montserrat"/>
            </a:endParaRPr>
          </a:p>
        </p:txBody>
      </p:sp>
      <p:pic>
        <p:nvPicPr>
          <p:cNvPr id="110" name="Google Shape;110;p20"/>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11" name="Google Shape;111;p20"/>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12" name="Google Shape;112;p20"/>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pic>
        <p:nvPicPr>
          <p:cNvPr id="113" name="Google Shape;113;p20"/>
          <p:cNvPicPr preferRelativeResize="0"/>
          <p:nvPr/>
        </p:nvPicPr>
        <p:blipFill>
          <a:blip r:embed="rId5">
            <a:alphaModFix/>
          </a:blip>
          <a:stretch>
            <a:fillRect/>
          </a:stretch>
        </p:blipFill>
        <p:spPr>
          <a:xfrm>
            <a:off x="2408225" y="2045750"/>
            <a:ext cx="4467801" cy="306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solidFill>
                  <a:srgbClr val="666666"/>
                </a:solidFill>
                <a:latin typeface="Montserrat"/>
                <a:ea typeface="Montserrat"/>
                <a:cs typeface="Montserrat"/>
                <a:sym typeface="Montserrat"/>
              </a:rPr>
              <a:t>Data Distributions</a:t>
            </a:r>
            <a:endParaRPr b="1" sz="2820">
              <a:solidFill>
                <a:srgbClr val="666666"/>
              </a:solidFill>
              <a:latin typeface="Montserrat"/>
              <a:ea typeface="Montserrat"/>
              <a:cs typeface="Montserrat"/>
              <a:sym typeface="Montserrat"/>
            </a:endParaRPr>
          </a:p>
        </p:txBody>
      </p:sp>
      <p:sp>
        <p:nvSpPr>
          <p:cNvPr id="119" name="Google Shape;119;p21"/>
          <p:cNvSpPr txBox="1"/>
          <p:nvPr>
            <p:ph idx="1" type="body"/>
          </p:nvPr>
        </p:nvSpPr>
        <p:spPr>
          <a:xfrm>
            <a:off x="311700" y="874000"/>
            <a:ext cx="8520600" cy="41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Montserrat"/>
                <a:ea typeface="Montserrat"/>
                <a:cs typeface="Montserrat"/>
                <a:sym typeface="Montserrat"/>
              </a:rPr>
              <a:t>When thinking about data sets, we can use data distributions to model outcomes, depending on how the data itself is actually distributed.</a:t>
            </a:r>
            <a:endParaRPr sz="2800">
              <a:solidFill>
                <a:srgbClr val="434343"/>
              </a:solidFill>
              <a:latin typeface="Montserrat"/>
              <a:ea typeface="Montserrat"/>
              <a:cs typeface="Montserrat"/>
              <a:sym typeface="Montserrat"/>
            </a:endParaRPr>
          </a:p>
          <a:p>
            <a:pPr indent="0" lvl="0" marL="0" rtl="0" algn="l">
              <a:spcBef>
                <a:spcPts val="1200"/>
              </a:spcBef>
              <a:spcAft>
                <a:spcPts val="1200"/>
              </a:spcAft>
              <a:buNone/>
            </a:pPr>
            <a:r>
              <a:rPr lang="en" sz="2800">
                <a:solidFill>
                  <a:srgbClr val="434343"/>
                </a:solidFill>
                <a:latin typeface="Montserrat"/>
                <a:ea typeface="Montserrat"/>
                <a:cs typeface="Montserrat"/>
                <a:sym typeface="Montserrat"/>
              </a:rPr>
              <a:t>In this section we’ll explore how to understand distributions and some different types of common distributions.</a:t>
            </a:r>
            <a:endParaRPr sz="2800">
              <a:solidFill>
                <a:srgbClr val="434343"/>
              </a:solidFill>
              <a:latin typeface="Montserrat"/>
              <a:ea typeface="Montserrat"/>
              <a:cs typeface="Montserrat"/>
              <a:sym typeface="Montserrat"/>
            </a:endParaRPr>
          </a:p>
        </p:txBody>
      </p:sp>
      <p:pic>
        <p:nvPicPr>
          <p:cNvPr id="120" name="Google Shape;120;p21"/>
          <p:cNvPicPr preferRelativeResize="0"/>
          <p:nvPr/>
        </p:nvPicPr>
        <p:blipFill>
          <a:blip r:embed="rId3">
            <a:alphaModFix/>
          </a:blip>
          <a:stretch>
            <a:fillRect/>
          </a:stretch>
        </p:blipFill>
        <p:spPr>
          <a:xfrm>
            <a:off x="8725049" y="4718549"/>
            <a:ext cx="391524" cy="391524"/>
          </a:xfrm>
          <a:prstGeom prst="rect">
            <a:avLst/>
          </a:prstGeom>
          <a:noFill/>
          <a:ln>
            <a:noFill/>
          </a:ln>
        </p:spPr>
      </p:pic>
      <p:pic>
        <p:nvPicPr>
          <p:cNvPr id="121" name="Google Shape;121;p21"/>
          <p:cNvPicPr preferRelativeResize="0"/>
          <p:nvPr/>
        </p:nvPicPr>
        <p:blipFill>
          <a:blip r:embed="rId4">
            <a:alphaModFix/>
          </a:blip>
          <a:stretch>
            <a:fillRect/>
          </a:stretch>
        </p:blipFill>
        <p:spPr>
          <a:xfrm>
            <a:off x="8074500" y="4718300"/>
            <a:ext cx="391526" cy="392048"/>
          </a:xfrm>
          <a:prstGeom prst="rect">
            <a:avLst/>
          </a:prstGeom>
          <a:noFill/>
          <a:ln>
            <a:noFill/>
          </a:ln>
        </p:spPr>
      </p:pic>
      <p:sp>
        <p:nvSpPr>
          <p:cNvPr id="122" name="Google Shape;122;p21"/>
          <p:cNvSpPr txBox="1"/>
          <p:nvPr/>
        </p:nvSpPr>
        <p:spPr>
          <a:xfrm>
            <a:off x="8402025" y="4730250"/>
            <a:ext cx="391500" cy="3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