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Nunito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  <p:embeddedFont>
      <p:font typeface="Comfortaa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8DA2A4-DD33-4BE6-8C22-FF029E2988D2}">
  <a:tblStyle styleId="{FB8DA2A4-DD33-4BE6-8C22-FF029E298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Comfortaa-bold.fntdata"/><Relationship Id="rId70" Type="http://schemas.openxmlformats.org/officeDocument/2006/relationships/font" Target="fonts/Comfortaa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Nuni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Nunito-italic.fntdata"/><Relationship Id="rId63" Type="http://schemas.openxmlformats.org/officeDocument/2006/relationships/font" Target="fonts/Nunito-bold.fntdata"/><Relationship Id="rId22" Type="http://schemas.openxmlformats.org/officeDocument/2006/relationships/slide" Target="slides/slide16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65" Type="http://schemas.openxmlformats.org/officeDocument/2006/relationships/font" Target="fonts/Nunito-boldItalic.fntdata"/><Relationship Id="rId24" Type="http://schemas.openxmlformats.org/officeDocument/2006/relationships/slide" Target="slides/slide18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2e20e9b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32e20e9b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cac0c43a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cac0c43a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cac0c43a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cac0c43a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2e20e9b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2e20e9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cac0c43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cac0c43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cac0c43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cac0c43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cac0c43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cac0c43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cac0c43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cac0c43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cac0c43a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cac0c43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cac0c43a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cac0c43a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cac0c43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cac0c43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2e20e9b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2e20e9b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cac0c43a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cac0c43a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cac0c43a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cac0c43a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cac0c43a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cac0c43a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cac0c43a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cac0c43a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cac0c43a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cac0c43a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cac0c43a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cac0c43a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cac0c43a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cac0c43a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cac0c43a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cac0c43a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cac0c43a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cac0c43a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cac0c43a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cac0c43a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e20e9b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e20e9b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cac0c43a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cac0c43a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cac0c43a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cac0c43a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cac0c43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cac0c43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cac0c43a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cac0c43a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cac0c43a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cac0c43a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cac0c43a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cac0c43a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5cac0c43a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5cac0c43a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cac0c43a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cac0c43a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cac0c43a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cac0c43a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cac0c43a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cac0c43a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cac0c43a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cac0c43a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cac0c43a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cac0c43a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5cac0c43a4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5cac0c43a4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5cac0c43a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5cac0c43a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5cac0c43a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5cac0c43a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5cac0c43a4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5cac0c43a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cac0c43a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cac0c43a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5cac0c43a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5cac0c43a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5cac0c43a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5cac0c43a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5cac0c43a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5cac0c43a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e20e9b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e20e9b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cac0c43a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cac0c43a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5cac0c43a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5cac0c43a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5cac0c43a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5cac0c43a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cac0c43a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cac0c43a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ac0c43a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ac0c43a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5cac0c43a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5cac0c43a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cac0c43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cac0c43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cac0c4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cac0c4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cac0c43a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cac0c43a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cac0c43a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cac0c43a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imagine you run a hospital and collect data around length of human pregnancies in days. Once you have the mean and standard deviation of the data set and have tested that it’s following a normal distribution, you can calculate the probability of a pregnancy lasting longer than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days.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could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probabilities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like this can help aid in all sorts of tasks, such as scheduling hospital staffing, managing inventory for deliveries, or alert systems for pregnancies lasting longer than N days. The key idea to keep in mind is that the answers would still be in probability terms!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 Section Topics: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Mean, Variance, Standard Deviation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 Overview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Normal Distribution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Z-Scores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normal distribution is one of the most common distributions we use in business because so many real-life data sets end up resembling a normal distribution.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Formally, the normal distribution is defined as a type of continuous probability distribution for a real-valued random variable.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 of its probability density function is: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100" y="3554250"/>
            <a:ext cx="3523800" cy="8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the formula can be a bit complex at first sight, take a close look at the terms, you only need the mean and standard deviation!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 of its probability density function is: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100" y="3554250"/>
            <a:ext cx="3523800" cy="8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step back and think about the shape of a normal distribution and what that implies for people who want to use its properties to answer questions.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Fundamentally we can think of the normal distribution as a data distribution where most values tend to fall closer to 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 and are distributed with some degree of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 heights of people are normally distributed. Most people are close to the average height, then less people are very short or very tall.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You’ll often see a visualization of a normal distribution look something like this: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598" y="2025650"/>
            <a:ext cx="4464801" cy="31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its a PDF showing the likelihood of choosing a particular data feature value.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598" y="2025650"/>
            <a:ext cx="4464801" cy="31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604" y="2025647"/>
            <a:ext cx="4464801" cy="31178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we see it is centered around 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 of zero.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604" y="2025647"/>
            <a:ext cx="4464801" cy="31178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a normal distribution can have any mean value…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a normal distribution for global heights of women, with a mean of 163cm.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838" y="2037525"/>
            <a:ext cx="4400315" cy="30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also seen the normal distribution is defined by the standard deviation.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838" y="2037525"/>
            <a:ext cx="4400315" cy="30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a wider variance, such as the prices used cars are sold at.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condition of the car, we could have a wide range of possible prices being paid for used vehicles.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a larger standard deviation value!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 of used car prices: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538" y="1627602"/>
            <a:ext cx="4998925" cy="33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wide the range is however…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538" y="1627602"/>
            <a:ext cx="4998925" cy="33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you are now probably wondering: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this work in real life?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in “real life” we won’t have nice PDF curves to start out with, instead we have a series of values, such as a dataset of used car prices or measurements of heights.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we’re in charge of a school and are performing standardized testing.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Perhaps we’re trying to analyze the probabilities of students across the nation scoring particularly well on the test.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use our single school as 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sample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overall student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population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have the dataset for student test scores for our school: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11" name="Google Shape;311;p41"/>
          <p:cNvGraphicFramePr/>
          <p:nvPr/>
        </p:nvGraphicFramePr>
        <p:xfrm>
          <a:off x="31093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88" y="2789075"/>
            <a:ext cx="5256373" cy="21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have the dataset for student test scores for our school: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1" name="Google Shape;321;p42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need to test if this data is normally distributed. There are few ways to do this, a simple way is to just visualize the data.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1" name="Google Shape;331;p43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need to test if this data is normally distributed. There are few ways to do this, a simple way is to just visualize the data.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1" name="Google Shape;341;p44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2" name="Google Shape;34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data appears visually to follow a normal distribution in the histogram.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2" name="Google Shape;352;p45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3" name="Google Shape;35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sometimes it may not be as clear, in that case, we have more stringent mathematical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tests for normality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3" name="Google Shape;363;p46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4" name="Google Shape;36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normality tests: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Kolmogorov–Smirnov test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Shapiro–Wilk test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Jarque–Bera test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Anderson–Darling test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many more!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800"/>
              <a:buFont typeface="Montserrat"/>
              <a:buChar char="■"/>
            </a:pPr>
            <a:r>
              <a:rPr b="1" lang="en" sz="28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en.wikipedia.org/wiki/Normality_test</a:t>
            </a:r>
            <a:endParaRPr b="1" sz="28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1" name="Google Shape;3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normality tests: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Kolmogorov–Smirnov test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Shapiro–Wilk test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Jarque–Bera test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Anderson–Darling test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these tests technically report back a probability of being normally distributed!</a:t>
            </a:r>
            <a:endParaRPr b="1" i="1" sz="28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0" name="Google Shape;3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specifically, these tests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operate using a hypothesis paradigm, where you posit a hypothesis that your particular data sample (data of student test scores) is normally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distributed or comes from a normally distributed population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1" sz="28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0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recommended that you perform both a basic visual test and a normality test before assuming you can treat a dataset as normally distributed.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head back to our “real world” example of student tests.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conducting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Shapiro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-Wilk test, we will assume that the data is normally distributed.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7" name="Google Shape;4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10" name="Google Shape;410;p51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1" name="Google Shape;41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00" y="2789075"/>
            <a:ext cx="5256360" cy="21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975" y="590750"/>
            <a:ext cx="6942030" cy="11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664450" y="1835250"/>
            <a:ext cx="15393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latin typeface="Nunito"/>
                <a:ea typeface="Nunito"/>
                <a:cs typeface="Nunito"/>
                <a:sym typeface="Nunito"/>
              </a:rPr>
              <a:t>X</a:t>
            </a:r>
            <a:endParaRPr b="1" sz="6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can treat this data as normally distributed, we can use its mean and standard deviation to answer questions.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8" name="Google Shape;4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1" name="Google Shape;421;p52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2" name="Google Shape;42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25" y="2430825"/>
            <a:ext cx="5425350" cy="27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Distributions come with unique properties of the mean and standard deviation.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0" name="Google Shape;43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25" y="2430825"/>
            <a:ext cx="5425350" cy="27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4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 can calculate the mean and standard deviation from our data set, we can now begin to plug in formulas to answer questions.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12" y="2483800"/>
            <a:ext cx="4023975" cy="3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5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calculations are so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that 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score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Z-Score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 allows us to easily convert the probability space of the normal distribution using our data set values.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0" name="Google Shape;4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3" name="Google Shape;453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8200" y="3147100"/>
            <a:ext cx="8096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12" y="2483800"/>
            <a:ext cx="4023975" cy="3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6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absolute value of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represents the distance between that raw score x and the population mean in units of the standard deviation. 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1" name="Google Shape;46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4" name="Google Shape;46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8200" y="3147100"/>
            <a:ext cx="8096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12" y="2483800"/>
            <a:ext cx="4023975" cy="3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negative when the raw score is below the mean, positive when above.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5" name="Google Shape;47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8200" y="3147100"/>
            <a:ext cx="8096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12" y="2483800"/>
            <a:ext cx="4023975" cy="3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Z-Scores in more detail later on in this section of the course. Technically we use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sample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statistics and not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population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statistics in this example.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3" name="Google Shape;4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6" name="Google Shape;48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8200" y="3147100"/>
            <a:ext cx="8096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9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revisit our data. Imagine we wanted to know the 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a student scoring above an 80 on the test.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3" name="Google Shape;4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96" name="Google Shape;496;p59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97" name="Google Shape;49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0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this differs from the question “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students in our data set scored 80 or above on the test?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4" name="Google Shape;5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7" name="Google Shape;507;p60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08" name="Google Shape;50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1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purpose of this exercise is to use our student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sample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gain insight on the overall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population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students.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5" name="Google Shape;5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18" name="Google Shape;518;p61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19" name="Google Shape;51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Understanding a Fundamental Distribution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62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 we have a mean of 69.32 and a standard deviation of 7.59.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6" name="Google Shape;5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29" name="Google Shape;529;p62"/>
          <p:cNvGraphicFramePr/>
          <p:nvPr/>
        </p:nvGraphicFramePr>
        <p:xfrm>
          <a:off x="311700" y="24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{FB8DA2A4-DD33-4BE6-8C22-FF029E2988D2}</a:tableStyleId>
              </a:tblPr>
              <a:tblGrid>
                <a:gridCol w="1462700"/>
                <a:gridCol w="1462700"/>
              </a:tblGrid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Score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30" name="Google Shape;53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26" y="2368976"/>
            <a:ext cx="3808499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2" y="2483800"/>
            <a:ext cx="4023975" cy="3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63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Z-score formula for x=80, mean of 69.32 and standard deviation of 7.59 leads us to a Z-score of 1.407.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8" name="Google Shape;53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1" name="Google Shape;54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9800" y="3147100"/>
            <a:ext cx="8096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5059" y="2571750"/>
            <a:ext cx="2817490" cy="22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2" y="2483800"/>
            <a:ext cx="4023975" cy="3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64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probability of a student scoring above an 80 on the test is estimated to be 0.079 or approximately 8%.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0" name="Google Shape;55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9800" y="3147100"/>
            <a:ext cx="8096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5059" y="2571750"/>
            <a:ext cx="2817490" cy="22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5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as in our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discussions of data distributions, once you’ve confirmed or recognized a normal distribution in your data, you can use the Z-Score relationships to easily answer probability questions about intervals in your sample data.</a:t>
            </a:r>
            <a:endParaRPr b="1" i="1" sz="28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6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reason why the normal distribution is so critical to understand, is because so many data sets in nature happen to be normally distributed.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of the reason behind that has to do with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central limit theorem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which we’ll discuss later on in the course!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0" name="Google Shape;57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67"/>
          <p:cNvSpPr txBox="1"/>
          <p:nvPr>
            <p:ph idx="1" type="body"/>
          </p:nvPr>
        </p:nvSpPr>
        <p:spPr>
          <a:xfrm>
            <a:off x="311700" y="874000"/>
            <a:ext cx="8520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take a closer look at the normal distribution and its unique properties!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9" name="Google Shape;57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explored PMFs and PDFs as well as some data distributions.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have yet to explore one of the most frequently used and fundamental distributions: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types of problems we’ll be able to answer once we understand the normal distribution and identify real-world data distributions that follow a normal distribution.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are working with a dataset that you can treat as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normally distributed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you have unlocked another set of tools (equations) you can use to calculate probabilities of outcomes.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874000"/>
            <a:ext cx="8520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key tools used in normal distributions is 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Z-Score.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Fundamentally, once you are able to treat a real world data set as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normally distributed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you will be able to calculate the probability of data points being between any interval range.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