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Nunito"/>
      <p:regular r:id="rId56"/>
      <p:bold r:id="rId57"/>
      <p:italic r:id="rId58"/>
      <p:boldItalic r:id="rId59"/>
    </p:embeddedFont>
    <p:embeddedFont>
      <p:font typeface="Montserrat"/>
      <p:regular r:id="rId60"/>
      <p:bold r:id="rId61"/>
      <p:italic r:id="rId62"/>
      <p:boldItalic r:id="rId63"/>
    </p:embeddedFont>
    <p:embeddedFont>
      <p:font typeface="Comfortaa"/>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italic.fntdata"/><Relationship Id="rId61" Type="http://schemas.openxmlformats.org/officeDocument/2006/relationships/font" Target="fonts/Montserrat-bold.fntdata"/><Relationship Id="rId20" Type="http://schemas.openxmlformats.org/officeDocument/2006/relationships/slide" Target="slides/slide15.xml"/><Relationship Id="rId64" Type="http://schemas.openxmlformats.org/officeDocument/2006/relationships/font" Target="fonts/Comfortaa-regular.fntdata"/><Relationship Id="rId63"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Comfortaa-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Nunito-bold.fntdata"/><Relationship Id="rId12" Type="http://schemas.openxmlformats.org/officeDocument/2006/relationships/slide" Target="slides/slide7.xml"/><Relationship Id="rId56" Type="http://schemas.openxmlformats.org/officeDocument/2006/relationships/font" Target="fonts/Nunito-regular.fntdata"/><Relationship Id="rId15" Type="http://schemas.openxmlformats.org/officeDocument/2006/relationships/slide" Target="slides/slide10.xml"/><Relationship Id="rId59" Type="http://schemas.openxmlformats.org/officeDocument/2006/relationships/font" Target="fonts/Nunito-boldItalic.fntdata"/><Relationship Id="rId14" Type="http://schemas.openxmlformats.org/officeDocument/2006/relationships/slide" Target="slides/slide9.xml"/><Relationship Id="rId58"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5e5c4f3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5e5c4f3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5e5c4f3f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5e5c4f3f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5e5c4f3f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5e5c4f3f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5e5c4f3f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5e5c4f3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5e5c4f3f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5e5c4f3f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5e5c4f3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5e5c4f3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5e5c4f3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5e5c4f3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5e5c4f3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5e5c4f3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5e5c4f3f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5e5c4f3f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5e5c4f3f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5e5c4f3f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5e5c4f3f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65e5c4f3f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65e5c4f3f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65e5c4f3f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65e5c4f3f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65e5c4f3f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65e5c4f3f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65e5c4f3f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65e5c4f3f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65e5c4f3f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65e5c4f3f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65e5c4f3f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5e5c4f3f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65e5c4f3f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5e5c4f3f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5e5c4f3f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5e5c4f3f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5e5c4f3f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65e5c4f3f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65e5c4f3f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5e5c4f3f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5e5c4f3f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65e5c4f3f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65e5c4f3f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65e5c4f3f7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65e5c4f3f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65e5c4f3f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65e5c4f3f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65e5c4f3f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65e5c4f3f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65e5c4f3f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65e5c4f3f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65e5c4f3f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65e5c4f3f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65e5c4f3f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65e5c4f3f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65e5c4f3f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65e5c4f3f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65e5c4f3f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65e5c4f3f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65e5c4f3f7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65e5c4f3f7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65e5c4f3f7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65e5c4f3f7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65e5c4f3f7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65e5c4f3f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65e5c4f3f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65e5c4f3f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65e5c4f3f7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65e5c4f3f7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65e5c4f3f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65e5c4f3f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65e5c4f3f7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65e5c4f3f7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65e5c4f3f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65e5c4f3f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5e5c4f3f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5e5c4f3f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65e5c4f3f7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65e5c4f3f7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65e5c4f3f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65e5c4f3f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5e5c4f3f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5e5c4f3f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5e5c4f3f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5e5c4f3f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5e5c4f3f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5e5c4f3f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jpg"/><Relationship Id="rId5"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26" name="Google Shape;126;p2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a:t>
            </a:r>
            <a:r>
              <a:rPr lang="en" sz="2800">
                <a:solidFill>
                  <a:srgbClr val="434343"/>
                </a:solidFill>
                <a:latin typeface="Montserrat"/>
                <a:ea typeface="Montserrat"/>
                <a:cs typeface="Montserrat"/>
                <a:sym typeface="Montserrat"/>
              </a:rPr>
              <a:t>begin to explore some ideas of sampling, t-tests and how sampling relates to the central limit theorem.</a:t>
            </a:r>
            <a:endParaRPr sz="2800">
              <a:solidFill>
                <a:srgbClr val="434343"/>
              </a:solidFill>
              <a:latin typeface="Montserrat"/>
              <a:ea typeface="Montserrat"/>
              <a:cs typeface="Montserrat"/>
              <a:sym typeface="Montserrat"/>
            </a:endParaRPr>
          </a:p>
        </p:txBody>
      </p:sp>
      <p:pic>
        <p:nvPicPr>
          <p:cNvPr id="127" name="Google Shape;127;p2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8" name="Google Shape;128;p2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9" name="Google Shape;129;p2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3159675" y="3029275"/>
            <a:ext cx="3148276" cy="2212675"/>
          </a:xfrm>
          <a:prstGeom prst="rect">
            <a:avLst/>
          </a:prstGeom>
          <a:noFill/>
          <a:ln>
            <a:noFill/>
          </a:ln>
        </p:spPr>
      </p:pic>
      <p:sp>
        <p:nvSpPr>
          <p:cNvPr id="135" name="Google Shape;135;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36" name="Google Shape;136;p2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think of sampling as grabbing data instances from a larger data distribution.</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Imagine we are testing delivery via air drones and are tracking how off target packages.</a:t>
            </a:r>
            <a:endParaRPr sz="2800">
              <a:solidFill>
                <a:srgbClr val="434343"/>
              </a:solidFill>
              <a:latin typeface="Montserrat"/>
              <a:ea typeface="Montserrat"/>
              <a:cs typeface="Montserrat"/>
              <a:sym typeface="Montserrat"/>
            </a:endParaRPr>
          </a:p>
        </p:txBody>
      </p:sp>
      <p:pic>
        <p:nvPicPr>
          <p:cNvPr id="137" name="Google Shape;137;p23"/>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38" name="Google Shape;138;p23"/>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39" name="Google Shape;139;p2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3159675" y="3029275"/>
            <a:ext cx="3148276" cy="2212675"/>
          </a:xfrm>
          <a:prstGeom prst="rect">
            <a:avLst/>
          </a:prstGeom>
          <a:noFill/>
          <a:ln>
            <a:noFill/>
          </a:ln>
        </p:spPr>
      </p:pic>
      <p:sp>
        <p:nvSpPr>
          <p:cNvPr id="145" name="Google Shape;145;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46" name="Google Shape;146;p2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Our company is simply a logistics company, but doesn’t manufacture drones.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want to test different brands of drones to understand their performance.</a:t>
            </a:r>
            <a:endParaRPr sz="2800">
              <a:solidFill>
                <a:srgbClr val="434343"/>
              </a:solidFill>
              <a:latin typeface="Montserrat"/>
              <a:ea typeface="Montserrat"/>
              <a:cs typeface="Montserrat"/>
              <a:sym typeface="Montserrat"/>
            </a:endParaRPr>
          </a:p>
        </p:txBody>
      </p:sp>
      <p:pic>
        <p:nvPicPr>
          <p:cNvPr id="147" name="Google Shape;147;p24"/>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48" name="Google Shape;148;p24"/>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49" name="Google Shape;149;p2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3159675" y="3029275"/>
            <a:ext cx="3148276" cy="2212675"/>
          </a:xfrm>
          <a:prstGeom prst="rect">
            <a:avLst/>
          </a:prstGeom>
          <a:noFill/>
          <a:ln>
            <a:noFill/>
          </a:ln>
        </p:spPr>
      </p:pic>
      <p:sp>
        <p:nvSpPr>
          <p:cNvPr id="155" name="Google Shape;155;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56" name="Google Shape;156;p2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purpose of testing the drones is so when we go into production, we can have some idea of how accurate different brands of drones are in their delivery targets.</a:t>
            </a:r>
            <a:endParaRPr sz="2800">
              <a:solidFill>
                <a:srgbClr val="434343"/>
              </a:solidFill>
              <a:latin typeface="Montserrat"/>
              <a:ea typeface="Montserrat"/>
              <a:cs typeface="Montserrat"/>
              <a:sym typeface="Montserrat"/>
            </a:endParaRPr>
          </a:p>
        </p:txBody>
      </p:sp>
      <p:pic>
        <p:nvPicPr>
          <p:cNvPr id="157" name="Google Shape;157;p25"/>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58" name="Google Shape;158;p25"/>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59" name="Google Shape;159;p2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3159675" y="3029275"/>
            <a:ext cx="3148276" cy="2212675"/>
          </a:xfrm>
          <a:prstGeom prst="rect">
            <a:avLst/>
          </a:prstGeom>
          <a:noFill/>
          <a:ln>
            <a:noFill/>
          </a:ln>
        </p:spPr>
      </p:pic>
      <p:sp>
        <p:nvSpPr>
          <p:cNvPr id="165" name="Google Shape;165;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66" name="Google Shape;166;p2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could begin to think about our testing as a </a:t>
            </a:r>
            <a:r>
              <a:rPr b="1" lang="en" sz="2800">
                <a:solidFill>
                  <a:srgbClr val="434343"/>
                </a:solidFill>
                <a:latin typeface="Montserrat"/>
                <a:ea typeface="Montserrat"/>
                <a:cs typeface="Montserrat"/>
                <a:sym typeface="Montserrat"/>
              </a:rPr>
              <a:t>sample </a:t>
            </a:r>
            <a:r>
              <a:rPr lang="en" sz="2800">
                <a:solidFill>
                  <a:srgbClr val="434343"/>
                </a:solidFill>
                <a:latin typeface="Montserrat"/>
                <a:ea typeface="Montserrat"/>
                <a:cs typeface="Montserrat"/>
                <a:sym typeface="Montserrat"/>
              </a:rPr>
              <a:t>of the larger future </a:t>
            </a:r>
            <a:r>
              <a:rPr b="1" lang="en" sz="2800">
                <a:solidFill>
                  <a:srgbClr val="434343"/>
                </a:solidFill>
                <a:latin typeface="Montserrat"/>
                <a:ea typeface="Montserrat"/>
                <a:cs typeface="Montserrat"/>
                <a:sym typeface="Montserrat"/>
              </a:rPr>
              <a:t>population</a:t>
            </a:r>
            <a:r>
              <a:rPr lang="en" sz="2800">
                <a:solidFill>
                  <a:srgbClr val="434343"/>
                </a:solidFill>
                <a:latin typeface="Montserrat"/>
                <a:ea typeface="Montserrat"/>
                <a:cs typeface="Montserrat"/>
                <a:sym typeface="Montserrat"/>
              </a:rPr>
              <a:t> of all drone deliveries.</a:t>
            </a:r>
            <a:endParaRPr>
              <a:latin typeface="Montserrat"/>
              <a:ea typeface="Montserrat"/>
              <a:cs typeface="Montserrat"/>
              <a:sym typeface="Montserrat"/>
            </a:endParaRPr>
          </a:p>
        </p:txBody>
      </p:sp>
      <p:pic>
        <p:nvPicPr>
          <p:cNvPr id="167" name="Google Shape;167;p26"/>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68" name="Google Shape;168;p26"/>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69" name="Google Shape;169;p2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2778263" y="2434200"/>
            <a:ext cx="3587476" cy="2664150"/>
          </a:xfrm>
          <a:prstGeom prst="rect">
            <a:avLst/>
          </a:prstGeom>
          <a:noFill/>
          <a:ln>
            <a:noFill/>
          </a:ln>
        </p:spPr>
      </p:pic>
      <p:sp>
        <p:nvSpPr>
          <p:cNvPr id="175" name="Google Shape;175;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76" name="Google Shape;176;p2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could track the measurements of how far off the </a:t>
            </a:r>
            <a:r>
              <a:rPr lang="en" sz="2800">
                <a:solidFill>
                  <a:srgbClr val="434343"/>
                </a:solidFill>
                <a:latin typeface="Montserrat"/>
                <a:ea typeface="Montserrat"/>
                <a:cs typeface="Montserrat"/>
                <a:sym typeface="Montserrat"/>
              </a:rPr>
              <a:t>packages</a:t>
            </a:r>
            <a:r>
              <a:rPr lang="en" sz="2800">
                <a:solidFill>
                  <a:srgbClr val="434343"/>
                </a:solidFill>
                <a:latin typeface="Montserrat"/>
                <a:ea typeface="Montserrat"/>
                <a:cs typeface="Montserrat"/>
                <a:sym typeface="Montserrat"/>
              </a:rPr>
              <a:t> were to create a sample distribution.</a:t>
            </a:r>
            <a:endParaRPr>
              <a:latin typeface="Montserrat"/>
              <a:ea typeface="Montserrat"/>
              <a:cs typeface="Montserrat"/>
              <a:sym typeface="Montserrat"/>
            </a:endParaRPr>
          </a:p>
        </p:txBody>
      </p:sp>
      <p:pic>
        <p:nvPicPr>
          <p:cNvPr id="177" name="Google Shape;177;p27"/>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78" name="Google Shape;178;p27"/>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79" name="Google Shape;179;p2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8"/>
          <p:cNvPicPr preferRelativeResize="0"/>
          <p:nvPr/>
        </p:nvPicPr>
        <p:blipFill>
          <a:blip r:embed="rId3">
            <a:alphaModFix/>
          </a:blip>
          <a:stretch>
            <a:fillRect/>
          </a:stretch>
        </p:blipFill>
        <p:spPr>
          <a:xfrm>
            <a:off x="2632283" y="2434200"/>
            <a:ext cx="3879450" cy="2664150"/>
          </a:xfrm>
          <a:prstGeom prst="rect">
            <a:avLst/>
          </a:prstGeom>
          <a:noFill/>
          <a:ln>
            <a:noFill/>
          </a:ln>
        </p:spPr>
      </p:pic>
      <p:sp>
        <p:nvSpPr>
          <p:cNvPr id="185" name="Google Shape;185;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86" name="Google Shape;186;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then further organize this data as a histogram, creating a data distribution:</a:t>
            </a:r>
            <a:endParaRPr>
              <a:latin typeface="Montserrat"/>
              <a:ea typeface="Montserrat"/>
              <a:cs typeface="Montserrat"/>
              <a:sym typeface="Montserrat"/>
            </a:endParaRPr>
          </a:p>
        </p:txBody>
      </p:sp>
      <p:pic>
        <p:nvPicPr>
          <p:cNvPr id="187" name="Google Shape;187;p28"/>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88" name="Google Shape;188;p28"/>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89" name="Google Shape;189;p2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2632283" y="2434200"/>
            <a:ext cx="3879450" cy="2664150"/>
          </a:xfrm>
          <a:prstGeom prst="rect">
            <a:avLst/>
          </a:prstGeom>
          <a:noFill/>
          <a:ln>
            <a:noFill/>
          </a:ln>
        </p:spPr>
      </p:pic>
      <p:sp>
        <p:nvSpPr>
          <p:cNvPr id="195" name="Google Shape;195;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96" name="Google Shape;196;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see that if we were to randomly choose a single data point, it would likely be close to 100.</a:t>
            </a:r>
            <a:endParaRPr>
              <a:latin typeface="Montserrat"/>
              <a:ea typeface="Montserrat"/>
              <a:cs typeface="Montserrat"/>
              <a:sym typeface="Montserrat"/>
            </a:endParaRPr>
          </a:p>
        </p:txBody>
      </p:sp>
      <p:pic>
        <p:nvPicPr>
          <p:cNvPr id="197" name="Google Shape;197;p29"/>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98" name="Google Shape;198;p29"/>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99" name="Google Shape;199;p2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00" name="Google Shape;200;p29"/>
          <p:cNvSpPr/>
          <p:nvPr/>
        </p:nvSpPr>
        <p:spPr>
          <a:xfrm>
            <a:off x="4273225" y="2516875"/>
            <a:ext cx="335100" cy="2208900"/>
          </a:xfrm>
          <a:prstGeom prst="rect">
            <a:avLst/>
          </a:prstGeom>
          <a:solidFill>
            <a:srgbClr val="FCE5CD">
              <a:alpha val="38690"/>
            </a:srgbClr>
          </a:solid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2632283" y="2434200"/>
            <a:ext cx="3879450" cy="2664150"/>
          </a:xfrm>
          <a:prstGeom prst="rect">
            <a:avLst/>
          </a:prstGeom>
          <a:noFill/>
          <a:ln>
            <a:noFill/>
          </a:ln>
        </p:spPr>
      </p:pic>
      <p:sp>
        <p:nvSpPr>
          <p:cNvPr id="206" name="Google Shape;206;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207" name="Google Shape;207;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So far, these are all concepts we’ve learned when discussing </a:t>
            </a:r>
            <a:r>
              <a:rPr b="1" lang="en" sz="2800">
                <a:solidFill>
                  <a:srgbClr val="434343"/>
                </a:solidFill>
                <a:latin typeface="Montserrat"/>
                <a:ea typeface="Montserrat"/>
                <a:cs typeface="Montserrat"/>
                <a:sym typeface="Montserrat"/>
              </a:rPr>
              <a:t>data distributions</a:t>
            </a:r>
            <a:r>
              <a:rPr lang="en" sz="2800">
                <a:solidFill>
                  <a:srgbClr val="434343"/>
                </a:solidFill>
                <a:latin typeface="Montserrat"/>
                <a:ea typeface="Montserrat"/>
                <a:cs typeface="Montserrat"/>
                <a:sym typeface="Montserrat"/>
              </a:rPr>
              <a:t>.</a:t>
            </a:r>
            <a:endParaRPr>
              <a:latin typeface="Montserrat"/>
              <a:ea typeface="Montserrat"/>
              <a:cs typeface="Montserrat"/>
              <a:sym typeface="Montserrat"/>
            </a:endParaRPr>
          </a:p>
        </p:txBody>
      </p:sp>
      <p:pic>
        <p:nvPicPr>
          <p:cNvPr id="208" name="Google Shape;208;p30"/>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09" name="Google Shape;209;p30"/>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10" name="Google Shape;210;p3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11" name="Google Shape;211;p30"/>
          <p:cNvSpPr/>
          <p:nvPr/>
        </p:nvSpPr>
        <p:spPr>
          <a:xfrm>
            <a:off x="4273225" y="2516875"/>
            <a:ext cx="335100" cy="2208900"/>
          </a:xfrm>
          <a:prstGeom prst="rect">
            <a:avLst/>
          </a:prstGeom>
          <a:solidFill>
            <a:srgbClr val="FCE5CD">
              <a:alpha val="38690"/>
            </a:srgbClr>
          </a:solid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1"/>
          <p:cNvPicPr preferRelativeResize="0"/>
          <p:nvPr/>
        </p:nvPicPr>
        <p:blipFill>
          <a:blip r:embed="rId3">
            <a:alphaModFix/>
          </a:blip>
          <a:stretch>
            <a:fillRect/>
          </a:stretch>
        </p:blipFill>
        <p:spPr>
          <a:xfrm>
            <a:off x="2632283" y="2434200"/>
            <a:ext cx="3879450" cy="2664150"/>
          </a:xfrm>
          <a:prstGeom prst="rect">
            <a:avLst/>
          </a:prstGeom>
          <a:noFill/>
          <a:ln>
            <a:noFill/>
          </a:ln>
        </p:spPr>
      </p:pic>
      <p:sp>
        <p:nvSpPr>
          <p:cNvPr id="217" name="Google Shape;217;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218" name="Google Shape;218;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But now, let’s </a:t>
            </a:r>
            <a:r>
              <a:rPr lang="en" sz="2800">
                <a:solidFill>
                  <a:srgbClr val="434343"/>
                </a:solidFill>
                <a:latin typeface="Montserrat"/>
                <a:ea typeface="Montserrat"/>
                <a:cs typeface="Montserrat"/>
                <a:sym typeface="Montserrat"/>
              </a:rPr>
              <a:t>present</a:t>
            </a:r>
            <a:r>
              <a:rPr lang="en" sz="2800">
                <a:solidFill>
                  <a:srgbClr val="434343"/>
                </a:solidFill>
                <a:latin typeface="Montserrat"/>
                <a:ea typeface="Montserrat"/>
                <a:cs typeface="Montserrat"/>
                <a:sym typeface="Montserrat"/>
              </a:rPr>
              <a:t> two different scenarios and how the knowledge learned in this section can help us!</a:t>
            </a:r>
            <a:endParaRPr>
              <a:latin typeface="Montserrat"/>
              <a:ea typeface="Montserrat"/>
              <a:cs typeface="Montserrat"/>
              <a:sym typeface="Montserrat"/>
            </a:endParaRPr>
          </a:p>
        </p:txBody>
      </p:sp>
      <p:pic>
        <p:nvPicPr>
          <p:cNvPr id="219" name="Google Shape;219;p31"/>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20" name="Google Shape;220;p31"/>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21" name="Google Shape;221;p3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1</a:t>
            </a:r>
            <a:endParaRPr b="1" sz="2820">
              <a:solidFill>
                <a:srgbClr val="666666"/>
              </a:solidFill>
              <a:latin typeface="Montserrat"/>
              <a:ea typeface="Montserrat"/>
              <a:cs typeface="Montserrat"/>
              <a:sym typeface="Montserrat"/>
            </a:endParaRPr>
          </a:p>
        </p:txBody>
      </p:sp>
      <p:sp>
        <p:nvSpPr>
          <p:cNvPr id="227" name="Google Shape;227;p3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Now imagine we had some partners across the globe conduct their own tests, creating a data distribution for another drone.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However… they didn’t write down the brand name! </a:t>
            </a:r>
            <a:endParaRPr sz="2800">
              <a:solidFill>
                <a:srgbClr val="434343"/>
              </a:solidFill>
              <a:latin typeface="Montserrat"/>
              <a:ea typeface="Montserrat"/>
              <a:cs typeface="Montserrat"/>
              <a:sym typeface="Montserrat"/>
            </a:endParaRPr>
          </a:p>
        </p:txBody>
      </p:sp>
      <p:pic>
        <p:nvPicPr>
          <p:cNvPr id="228" name="Google Shape;228;p3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29" name="Google Shape;229;p3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30" name="Google Shape;230;p3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31" name="Google Shape;231;p32"/>
          <p:cNvPicPr preferRelativeResize="0"/>
          <p:nvPr/>
        </p:nvPicPr>
        <p:blipFill>
          <a:blip r:embed="rId5">
            <a:alphaModFix/>
          </a:blip>
          <a:stretch>
            <a:fillRect/>
          </a:stretch>
        </p:blipFill>
        <p:spPr>
          <a:xfrm>
            <a:off x="2372050" y="3597325"/>
            <a:ext cx="2199949" cy="1546174"/>
          </a:xfrm>
          <a:prstGeom prst="rect">
            <a:avLst/>
          </a:prstGeom>
          <a:noFill/>
          <a:ln>
            <a:noFill/>
          </a:ln>
        </p:spPr>
      </p:pic>
      <p:pic>
        <p:nvPicPr>
          <p:cNvPr id="232" name="Google Shape;232;p32"/>
          <p:cNvPicPr preferRelativeResize="0"/>
          <p:nvPr/>
        </p:nvPicPr>
        <p:blipFill>
          <a:blip r:embed="rId6">
            <a:alphaModFix/>
          </a:blip>
          <a:stretch>
            <a:fillRect/>
          </a:stretch>
        </p:blipFill>
        <p:spPr>
          <a:xfrm>
            <a:off x="4635825" y="3597322"/>
            <a:ext cx="2199949" cy="15461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820">
                <a:solidFill>
                  <a:srgbClr val="666666"/>
                </a:solidFill>
                <a:latin typeface="Montserrat"/>
                <a:ea typeface="Montserrat"/>
                <a:cs typeface="Montserrat"/>
                <a:sym typeface="Montserrat"/>
              </a:rPr>
              <a:t>Drone Scenario 1</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238" name="Google Shape;238;p3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Using the idea of sampling from data distributions, would there be a way to see if the data sets were likely to come from the same population (the same brand of drone)?</a:t>
            </a:r>
            <a:endParaRPr sz="2800">
              <a:solidFill>
                <a:srgbClr val="434343"/>
              </a:solidFill>
              <a:latin typeface="Montserrat"/>
              <a:ea typeface="Montserrat"/>
              <a:cs typeface="Montserrat"/>
              <a:sym typeface="Montserrat"/>
            </a:endParaRPr>
          </a:p>
        </p:txBody>
      </p:sp>
      <p:pic>
        <p:nvPicPr>
          <p:cNvPr id="239" name="Google Shape;239;p3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40" name="Google Shape;240;p3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41" name="Google Shape;241;p3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42" name="Google Shape;242;p33"/>
          <p:cNvPicPr preferRelativeResize="0"/>
          <p:nvPr/>
        </p:nvPicPr>
        <p:blipFill>
          <a:blip r:embed="rId5">
            <a:alphaModFix/>
          </a:blip>
          <a:stretch>
            <a:fillRect/>
          </a:stretch>
        </p:blipFill>
        <p:spPr>
          <a:xfrm>
            <a:off x="2372050" y="3597325"/>
            <a:ext cx="2199949" cy="1546174"/>
          </a:xfrm>
          <a:prstGeom prst="rect">
            <a:avLst/>
          </a:prstGeom>
          <a:noFill/>
          <a:ln>
            <a:noFill/>
          </a:ln>
        </p:spPr>
      </p:pic>
      <p:pic>
        <p:nvPicPr>
          <p:cNvPr id="243" name="Google Shape;243;p33"/>
          <p:cNvPicPr preferRelativeResize="0"/>
          <p:nvPr/>
        </p:nvPicPr>
        <p:blipFill>
          <a:blip r:embed="rId6">
            <a:alphaModFix/>
          </a:blip>
          <a:stretch>
            <a:fillRect/>
          </a:stretch>
        </p:blipFill>
        <p:spPr>
          <a:xfrm>
            <a:off x="4635825" y="3597322"/>
            <a:ext cx="2199949" cy="15461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1</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249" name="Google Shape;249;p3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a:t>
            </a:r>
            <a:r>
              <a:rPr lang="en" sz="2800">
                <a:solidFill>
                  <a:srgbClr val="434343"/>
                </a:solidFill>
                <a:latin typeface="Montserrat"/>
                <a:ea typeface="Montserrat"/>
                <a:cs typeface="Montserrat"/>
                <a:sym typeface="Montserrat"/>
              </a:rPr>
              <a:t>could begin to treat this situation as a </a:t>
            </a:r>
            <a:r>
              <a:rPr b="1" lang="en" sz="2800">
                <a:solidFill>
                  <a:srgbClr val="434343"/>
                </a:solidFill>
                <a:latin typeface="Montserrat"/>
                <a:ea typeface="Montserrat"/>
                <a:cs typeface="Montserrat"/>
                <a:sym typeface="Montserrat"/>
              </a:rPr>
              <a:t>t-test</a:t>
            </a:r>
            <a:r>
              <a:rPr lang="en" sz="2800">
                <a:solidFill>
                  <a:srgbClr val="434343"/>
                </a:solidFill>
                <a:latin typeface="Montserrat"/>
                <a:ea typeface="Montserrat"/>
                <a:cs typeface="Montserrat"/>
                <a:sym typeface="Montserrat"/>
              </a:rPr>
              <a:t>, testing to see if the sampling from both drones were likely to come from the same population. (</a:t>
            </a:r>
            <a:r>
              <a:rPr b="1" lang="en" sz="2800">
                <a:solidFill>
                  <a:srgbClr val="434343"/>
                </a:solidFill>
                <a:latin typeface="Montserrat"/>
                <a:ea typeface="Montserrat"/>
                <a:cs typeface="Montserrat"/>
                <a:sym typeface="Montserrat"/>
              </a:rPr>
              <a:t>Two-sample t-test</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250" name="Google Shape;250;p3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51" name="Google Shape;251;p3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52" name="Google Shape;252;p3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53" name="Google Shape;253;p34"/>
          <p:cNvPicPr preferRelativeResize="0"/>
          <p:nvPr/>
        </p:nvPicPr>
        <p:blipFill>
          <a:blip r:embed="rId5">
            <a:alphaModFix/>
          </a:blip>
          <a:stretch>
            <a:fillRect/>
          </a:stretch>
        </p:blipFill>
        <p:spPr>
          <a:xfrm>
            <a:off x="2372050" y="3597325"/>
            <a:ext cx="2199949" cy="1546174"/>
          </a:xfrm>
          <a:prstGeom prst="rect">
            <a:avLst/>
          </a:prstGeom>
          <a:noFill/>
          <a:ln>
            <a:noFill/>
          </a:ln>
        </p:spPr>
      </p:pic>
      <p:pic>
        <p:nvPicPr>
          <p:cNvPr id="254" name="Google Shape;254;p34"/>
          <p:cNvPicPr preferRelativeResize="0"/>
          <p:nvPr/>
        </p:nvPicPr>
        <p:blipFill>
          <a:blip r:embed="rId6">
            <a:alphaModFix/>
          </a:blip>
          <a:stretch>
            <a:fillRect/>
          </a:stretch>
        </p:blipFill>
        <p:spPr>
          <a:xfrm>
            <a:off x="4635825" y="3597322"/>
            <a:ext cx="2199949" cy="15461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5"/>
          <p:cNvPicPr preferRelativeResize="0"/>
          <p:nvPr/>
        </p:nvPicPr>
        <p:blipFill>
          <a:blip r:embed="rId3">
            <a:alphaModFix/>
          </a:blip>
          <a:stretch>
            <a:fillRect/>
          </a:stretch>
        </p:blipFill>
        <p:spPr>
          <a:xfrm>
            <a:off x="2016653" y="3475700"/>
            <a:ext cx="2428599" cy="1667800"/>
          </a:xfrm>
          <a:prstGeom prst="rect">
            <a:avLst/>
          </a:prstGeom>
          <a:noFill/>
          <a:ln>
            <a:noFill/>
          </a:ln>
        </p:spPr>
      </p:pic>
      <p:sp>
        <p:nvSpPr>
          <p:cNvPr id="260" name="Google Shape;260;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1</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261" name="Google Shape;261;p3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compare samples from the data distributions created from both drones, and use a </a:t>
            </a:r>
            <a:r>
              <a:rPr b="1" lang="en" sz="2800">
                <a:solidFill>
                  <a:srgbClr val="434343"/>
                </a:solidFill>
                <a:latin typeface="Montserrat"/>
                <a:ea typeface="Montserrat"/>
                <a:cs typeface="Montserrat"/>
                <a:sym typeface="Montserrat"/>
              </a:rPr>
              <a:t>p-value</a:t>
            </a:r>
            <a:r>
              <a:rPr lang="en" sz="2800">
                <a:solidFill>
                  <a:srgbClr val="434343"/>
                </a:solidFill>
                <a:latin typeface="Montserrat"/>
                <a:ea typeface="Montserrat"/>
                <a:cs typeface="Montserrat"/>
                <a:sym typeface="Montserrat"/>
              </a:rPr>
              <a:t> to see the likelihood of being the same brand.</a:t>
            </a:r>
            <a:endParaRPr sz="2800">
              <a:solidFill>
                <a:srgbClr val="434343"/>
              </a:solidFill>
              <a:latin typeface="Montserrat"/>
              <a:ea typeface="Montserrat"/>
              <a:cs typeface="Montserrat"/>
              <a:sym typeface="Montserrat"/>
            </a:endParaRPr>
          </a:p>
        </p:txBody>
      </p:sp>
      <p:pic>
        <p:nvPicPr>
          <p:cNvPr id="262" name="Google Shape;262;p35"/>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63" name="Google Shape;263;p35"/>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64" name="Google Shape;264;p3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65" name="Google Shape;265;p35"/>
          <p:cNvPicPr preferRelativeResize="0"/>
          <p:nvPr/>
        </p:nvPicPr>
        <p:blipFill>
          <a:blip r:embed="rId6">
            <a:alphaModFix/>
          </a:blip>
          <a:stretch>
            <a:fillRect/>
          </a:stretch>
        </p:blipFill>
        <p:spPr>
          <a:xfrm>
            <a:off x="4571995" y="3475700"/>
            <a:ext cx="2428604" cy="1667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6"/>
          <p:cNvPicPr preferRelativeResize="0"/>
          <p:nvPr/>
        </p:nvPicPr>
        <p:blipFill>
          <a:blip r:embed="rId3">
            <a:alphaModFix/>
          </a:blip>
          <a:stretch>
            <a:fillRect/>
          </a:stretch>
        </p:blipFill>
        <p:spPr>
          <a:xfrm>
            <a:off x="2016653" y="3475700"/>
            <a:ext cx="2428599" cy="1667800"/>
          </a:xfrm>
          <a:prstGeom prst="rect">
            <a:avLst/>
          </a:prstGeom>
          <a:noFill/>
          <a:ln>
            <a:noFill/>
          </a:ln>
        </p:spPr>
      </p:pic>
      <p:sp>
        <p:nvSpPr>
          <p:cNvPr id="271" name="Google Shape;271;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1</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272" name="Google Shape;272;p3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Later on in this section we’ll dive into the mathematics of how to conduct such a test, but let’s consider another scenario that sampling and t-tests can help with.</a:t>
            </a:r>
            <a:endParaRPr sz="2800">
              <a:solidFill>
                <a:srgbClr val="434343"/>
              </a:solidFill>
              <a:latin typeface="Montserrat"/>
              <a:ea typeface="Montserrat"/>
              <a:cs typeface="Montserrat"/>
              <a:sym typeface="Montserrat"/>
            </a:endParaRPr>
          </a:p>
        </p:txBody>
      </p:sp>
      <p:pic>
        <p:nvPicPr>
          <p:cNvPr id="273" name="Google Shape;273;p36"/>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74" name="Google Shape;274;p36"/>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75" name="Google Shape;275;p3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76" name="Google Shape;276;p36"/>
          <p:cNvPicPr preferRelativeResize="0"/>
          <p:nvPr/>
        </p:nvPicPr>
        <p:blipFill>
          <a:blip r:embed="rId6">
            <a:alphaModFix/>
          </a:blip>
          <a:stretch>
            <a:fillRect/>
          </a:stretch>
        </p:blipFill>
        <p:spPr>
          <a:xfrm>
            <a:off x="4571995" y="3475700"/>
            <a:ext cx="2428604" cy="166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7"/>
          <p:cNvPicPr preferRelativeResize="0"/>
          <p:nvPr/>
        </p:nvPicPr>
        <p:blipFill>
          <a:blip r:embed="rId3">
            <a:alphaModFix/>
          </a:blip>
          <a:stretch>
            <a:fillRect/>
          </a:stretch>
        </p:blipFill>
        <p:spPr>
          <a:xfrm>
            <a:off x="2016653" y="3475700"/>
            <a:ext cx="2428599" cy="1667800"/>
          </a:xfrm>
          <a:prstGeom prst="rect">
            <a:avLst/>
          </a:prstGeom>
          <a:noFill/>
          <a:ln>
            <a:noFill/>
          </a:ln>
        </p:spPr>
      </p:pic>
      <p:sp>
        <p:nvSpPr>
          <p:cNvPr id="282" name="Google Shape;282;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1</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283" name="Google Shape;283;p3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Later on in this section we’ll dive into the mathematics of how to conduct such a test, but let’s consider another scenario that sampling and t-tests can help with.</a:t>
            </a:r>
            <a:endParaRPr sz="2800">
              <a:solidFill>
                <a:srgbClr val="434343"/>
              </a:solidFill>
              <a:latin typeface="Montserrat"/>
              <a:ea typeface="Montserrat"/>
              <a:cs typeface="Montserrat"/>
              <a:sym typeface="Montserrat"/>
            </a:endParaRPr>
          </a:p>
        </p:txBody>
      </p:sp>
      <p:pic>
        <p:nvPicPr>
          <p:cNvPr id="284" name="Google Shape;284;p37"/>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85" name="Google Shape;285;p37"/>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86" name="Google Shape;286;p3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87" name="Google Shape;287;p37"/>
          <p:cNvPicPr preferRelativeResize="0"/>
          <p:nvPr/>
        </p:nvPicPr>
        <p:blipFill>
          <a:blip r:embed="rId6">
            <a:alphaModFix/>
          </a:blip>
          <a:stretch>
            <a:fillRect/>
          </a:stretch>
        </p:blipFill>
        <p:spPr>
          <a:xfrm>
            <a:off x="4571995" y="3475700"/>
            <a:ext cx="2428604" cy="166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2</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293" name="Google Shape;293;p3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Imagine that we now are in a situation where we’ve tested the original drones, but want to see if we can make </a:t>
            </a:r>
            <a:r>
              <a:rPr lang="en" sz="2800">
                <a:solidFill>
                  <a:srgbClr val="434343"/>
                </a:solidFill>
                <a:latin typeface="Montserrat"/>
                <a:ea typeface="Montserrat"/>
                <a:cs typeface="Montserrat"/>
                <a:sym typeface="Montserrat"/>
              </a:rPr>
              <a:t>modifications to them to improve their performance.</a:t>
            </a:r>
            <a:endParaRPr sz="2800">
              <a:solidFill>
                <a:srgbClr val="434343"/>
              </a:solidFill>
              <a:latin typeface="Montserrat"/>
              <a:ea typeface="Montserrat"/>
              <a:cs typeface="Montserrat"/>
              <a:sym typeface="Montserrat"/>
            </a:endParaRPr>
          </a:p>
        </p:txBody>
      </p:sp>
      <p:pic>
        <p:nvPicPr>
          <p:cNvPr id="294" name="Google Shape;294;p3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95" name="Google Shape;295;p3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96" name="Google Shape;296;p3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297" name="Google Shape;297;p38"/>
          <p:cNvPicPr preferRelativeResize="0"/>
          <p:nvPr/>
        </p:nvPicPr>
        <p:blipFill>
          <a:blip r:embed="rId5">
            <a:alphaModFix/>
          </a:blip>
          <a:stretch>
            <a:fillRect/>
          </a:stretch>
        </p:blipFill>
        <p:spPr>
          <a:xfrm>
            <a:off x="1593450" y="3271400"/>
            <a:ext cx="2199949" cy="15461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2</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303" name="Google Shape;303;p3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Imagine that we now are in a situation where we’ve tested the original drones, but want to see if we can make modifications to them to improve their performance.</a:t>
            </a:r>
            <a:endParaRPr sz="2800">
              <a:solidFill>
                <a:srgbClr val="434343"/>
              </a:solidFill>
              <a:latin typeface="Montserrat"/>
              <a:ea typeface="Montserrat"/>
              <a:cs typeface="Montserrat"/>
              <a:sym typeface="Montserrat"/>
            </a:endParaRPr>
          </a:p>
        </p:txBody>
      </p:sp>
      <p:pic>
        <p:nvPicPr>
          <p:cNvPr id="304" name="Google Shape;304;p3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05" name="Google Shape;305;p3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06" name="Google Shape;306;p3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07" name="Google Shape;307;p39"/>
          <p:cNvPicPr preferRelativeResize="0"/>
          <p:nvPr/>
        </p:nvPicPr>
        <p:blipFill>
          <a:blip r:embed="rId5">
            <a:alphaModFix/>
          </a:blip>
          <a:stretch>
            <a:fillRect/>
          </a:stretch>
        </p:blipFill>
        <p:spPr>
          <a:xfrm>
            <a:off x="1593450" y="3271400"/>
            <a:ext cx="2199949" cy="1546174"/>
          </a:xfrm>
          <a:prstGeom prst="rect">
            <a:avLst/>
          </a:prstGeom>
          <a:noFill/>
          <a:ln>
            <a:noFill/>
          </a:ln>
        </p:spPr>
      </p:pic>
      <p:pic>
        <p:nvPicPr>
          <p:cNvPr id="308" name="Google Shape;308;p39"/>
          <p:cNvPicPr preferRelativeResize="0"/>
          <p:nvPr/>
        </p:nvPicPr>
        <p:blipFill>
          <a:blip r:embed="rId5">
            <a:alphaModFix/>
          </a:blip>
          <a:stretch>
            <a:fillRect/>
          </a:stretch>
        </p:blipFill>
        <p:spPr>
          <a:xfrm>
            <a:off x="4633900" y="3226125"/>
            <a:ext cx="2199949" cy="1546174"/>
          </a:xfrm>
          <a:prstGeom prst="rect">
            <a:avLst/>
          </a:prstGeom>
          <a:noFill/>
          <a:ln>
            <a:noFill/>
          </a:ln>
        </p:spPr>
      </p:pic>
      <p:sp>
        <p:nvSpPr>
          <p:cNvPr id="309" name="Google Shape;309;p39"/>
          <p:cNvSpPr/>
          <p:nvPr/>
        </p:nvSpPr>
        <p:spPr>
          <a:xfrm>
            <a:off x="3766250" y="3775300"/>
            <a:ext cx="932400" cy="516000"/>
          </a:xfrm>
          <a:prstGeom prst="rightArrow">
            <a:avLst>
              <a:gd fmla="val 50000" name="adj1"/>
              <a:gd fmla="val 50000" name="adj2"/>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6250900" y="3226125"/>
            <a:ext cx="93300" cy="201000"/>
          </a:xfrm>
          <a:prstGeom prst="rect">
            <a:avLst/>
          </a:prstGeom>
          <a:solidFill>
            <a:srgbClr val="6C6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rot="6829874">
            <a:off x="6224410" y="3136458"/>
            <a:ext cx="146271" cy="146271"/>
          </a:xfrm>
          <a:prstGeom prst="chord">
            <a:avLst>
              <a:gd fmla="val 2700000" name="adj1"/>
              <a:gd fmla="val 1620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39"/>
          <p:cNvCxnSpPr/>
          <p:nvPr/>
        </p:nvCxnSpPr>
        <p:spPr>
          <a:xfrm rot="10800000">
            <a:off x="5849500" y="3177550"/>
            <a:ext cx="896100" cy="0"/>
          </a:xfrm>
          <a:prstGeom prst="straightConnector1">
            <a:avLst/>
          </a:prstGeom>
          <a:noFill/>
          <a:ln cap="flat" cmpd="sng" w="38100">
            <a:solidFill>
              <a:srgbClr val="434343"/>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2</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318" name="Google Shape;318;p4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are now wanting to know if there are differences within the same population (same drone brand) after a change.</a:t>
            </a:r>
            <a:endParaRPr sz="2800">
              <a:solidFill>
                <a:srgbClr val="434343"/>
              </a:solidFill>
              <a:latin typeface="Montserrat"/>
              <a:ea typeface="Montserrat"/>
              <a:cs typeface="Montserrat"/>
              <a:sym typeface="Montserrat"/>
            </a:endParaRPr>
          </a:p>
        </p:txBody>
      </p:sp>
      <p:pic>
        <p:nvPicPr>
          <p:cNvPr id="319" name="Google Shape;319;p4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20" name="Google Shape;320;p4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21" name="Google Shape;321;p4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22" name="Google Shape;322;p40"/>
          <p:cNvPicPr preferRelativeResize="0"/>
          <p:nvPr/>
        </p:nvPicPr>
        <p:blipFill>
          <a:blip r:embed="rId5">
            <a:alphaModFix/>
          </a:blip>
          <a:stretch>
            <a:fillRect/>
          </a:stretch>
        </p:blipFill>
        <p:spPr>
          <a:xfrm>
            <a:off x="1593450" y="3271400"/>
            <a:ext cx="2199949" cy="1546174"/>
          </a:xfrm>
          <a:prstGeom prst="rect">
            <a:avLst/>
          </a:prstGeom>
          <a:noFill/>
          <a:ln>
            <a:noFill/>
          </a:ln>
        </p:spPr>
      </p:pic>
      <p:pic>
        <p:nvPicPr>
          <p:cNvPr id="323" name="Google Shape;323;p40"/>
          <p:cNvPicPr preferRelativeResize="0"/>
          <p:nvPr/>
        </p:nvPicPr>
        <p:blipFill>
          <a:blip r:embed="rId5">
            <a:alphaModFix/>
          </a:blip>
          <a:stretch>
            <a:fillRect/>
          </a:stretch>
        </p:blipFill>
        <p:spPr>
          <a:xfrm>
            <a:off x="4633900" y="3226125"/>
            <a:ext cx="2199949" cy="1546174"/>
          </a:xfrm>
          <a:prstGeom prst="rect">
            <a:avLst/>
          </a:prstGeom>
          <a:noFill/>
          <a:ln>
            <a:noFill/>
          </a:ln>
        </p:spPr>
      </p:pic>
      <p:sp>
        <p:nvSpPr>
          <p:cNvPr id="324" name="Google Shape;324;p40"/>
          <p:cNvSpPr/>
          <p:nvPr/>
        </p:nvSpPr>
        <p:spPr>
          <a:xfrm>
            <a:off x="3766250" y="3775300"/>
            <a:ext cx="932400" cy="516000"/>
          </a:xfrm>
          <a:prstGeom prst="rightArrow">
            <a:avLst>
              <a:gd fmla="val 50000" name="adj1"/>
              <a:gd fmla="val 50000" name="adj2"/>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6250900" y="3226125"/>
            <a:ext cx="93300" cy="201000"/>
          </a:xfrm>
          <a:prstGeom prst="rect">
            <a:avLst/>
          </a:prstGeom>
          <a:solidFill>
            <a:srgbClr val="6C6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rot="6829874">
            <a:off x="6224410" y="3136458"/>
            <a:ext cx="146271" cy="146271"/>
          </a:xfrm>
          <a:prstGeom prst="chord">
            <a:avLst>
              <a:gd fmla="val 2700000" name="adj1"/>
              <a:gd fmla="val 1620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40"/>
          <p:cNvCxnSpPr/>
          <p:nvPr/>
        </p:nvCxnSpPr>
        <p:spPr>
          <a:xfrm rot="10800000">
            <a:off x="5849500" y="3177550"/>
            <a:ext cx="896100" cy="0"/>
          </a:xfrm>
          <a:prstGeom prst="straightConnector1">
            <a:avLst/>
          </a:prstGeom>
          <a:noFill/>
          <a:ln cap="flat" cmpd="sng" w="38100">
            <a:solidFill>
              <a:srgbClr val="434343"/>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Drone Scenario 2</a:t>
            </a:r>
            <a:endParaRPr b="1" sz="2820">
              <a:solidFill>
                <a:srgbClr val="666666"/>
              </a:solidFill>
              <a:latin typeface="Montserrat"/>
              <a:ea typeface="Montserrat"/>
              <a:cs typeface="Montserrat"/>
              <a:sym typeface="Montserrat"/>
            </a:endParaRPr>
          </a:p>
          <a:p>
            <a:pPr indent="0" lvl="0" marL="0" rtl="0" algn="ctr">
              <a:spcBef>
                <a:spcPts val="0"/>
              </a:spcBef>
              <a:spcAft>
                <a:spcPts val="0"/>
              </a:spcAft>
              <a:buSzPts val="990"/>
              <a:buNone/>
            </a:pPr>
            <a:r>
              <a:t/>
            </a:r>
            <a:endParaRPr b="1" sz="2820">
              <a:solidFill>
                <a:srgbClr val="666666"/>
              </a:solidFill>
              <a:latin typeface="Montserrat"/>
              <a:ea typeface="Montserrat"/>
              <a:cs typeface="Montserrat"/>
              <a:sym typeface="Montserrat"/>
            </a:endParaRPr>
          </a:p>
        </p:txBody>
      </p:sp>
      <p:sp>
        <p:nvSpPr>
          <p:cNvPr id="333" name="Google Shape;333;p4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run a </a:t>
            </a:r>
            <a:r>
              <a:rPr b="1" lang="en" sz="2800">
                <a:solidFill>
                  <a:srgbClr val="434343"/>
                </a:solidFill>
                <a:latin typeface="Montserrat"/>
                <a:ea typeface="Montserrat"/>
                <a:cs typeface="Montserrat"/>
                <a:sym typeface="Montserrat"/>
              </a:rPr>
              <a:t>paired t-test</a:t>
            </a:r>
            <a:r>
              <a:rPr lang="en" sz="2800">
                <a:solidFill>
                  <a:srgbClr val="434343"/>
                </a:solidFill>
                <a:latin typeface="Montserrat"/>
                <a:ea typeface="Montserrat"/>
                <a:cs typeface="Montserrat"/>
                <a:sym typeface="Montserrat"/>
              </a:rPr>
              <a:t> to explore the effects of the change on the same population.</a:t>
            </a:r>
            <a:endParaRPr sz="2800">
              <a:solidFill>
                <a:srgbClr val="434343"/>
              </a:solidFill>
              <a:latin typeface="Montserrat"/>
              <a:ea typeface="Montserrat"/>
              <a:cs typeface="Montserrat"/>
              <a:sym typeface="Montserrat"/>
            </a:endParaRPr>
          </a:p>
        </p:txBody>
      </p:sp>
      <p:pic>
        <p:nvPicPr>
          <p:cNvPr id="334" name="Google Shape;334;p4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35" name="Google Shape;335;p4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36" name="Google Shape;336;p4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37" name="Google Shape;337;p41"/>
          <p:cNvPicPr preferRelativeResize="0"/>
          <p:nvPr/>
        </p:nvPicPr>
        <p:blipFill>
          <a:blip r:embed="rId5">
            <a:alphaModFix/>
          </a:blip>
          <a:stretch>
            <a:fillRect/>
          </a:stretch>
        </p:blipFill>
        <p:spPr>
          <a:xfrm>
            <a:off x="1593450" y="3271400"/>
            <a:ext cx="2199949" cy="1546174"/>
          </a:xfrm>
          <a:prstGeom prst="rect">
            <a:avLst/>
          </a:prstGeom>
          <a:noFill/>
          <a:ln>
            <a:noFill/>
          </a:ln>
        </p:spPr>
      </p:pic>
      <p:pic>
        <p:nvPicPr>
          <p:cNvPr id="338" name="Google Shape;338;p41"/>
          <p:cNvPicPr preferRelativeResize="0"/>
          <p:nvPr/>
        </p:nvPicPr>
        <p:blipFill>
          <a:blip r:embed="rId5">
            <a:alphaModFix/>
          </a:blip>
          <a:stretch>
            <a:fillRect/>
          </a:stretch>
        </p:blipFill>
        <p:spPr>
          <a:xfrm>
            <a:off x="4633900" y="3226125"/>
            <a:ext cx="2199949" cy="1546174"/>
          </a:xfrm>
          <a:prstGeom prst="rect">
            <a:avLst/>
          </a:prstGeom>
          <a:noFill/>
          <a:ln>
            <a:noFill/>
          </a:ln>
        </p:spPr>
      </p:pic>
      <p:sp>
        <p:nvSpPr>
          <p:cNvPr id="339" name="Google Shape;339;p41"/>
          <p:cNvSpPr/>
          <p:nvPr/>
        </p:nvSpPr>
        <p:spPr>
          <a:xfrm>
            <a:off x="3766250" y="3775300"/>
            <a:ext cx="932400" cy="516000"/>
          </a:xfrm>
          <a:prstGeom prst="rightArrow">
            <a:avLst>
              <a:gd fmla="val 50000" name="adj1"/>
              <a:gd fmla="val 50000" name="adj2"/>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a:off x="6250900" y="3226125"/>
            <a:ext cx="93300" cy="201000"/>
          </a:xfrm>
          <a:prstGeom prst="rect">
            <a:avLst/>
          </a:prstGeom>
          <a:solidFill>
            <a:srgbClr val="6C6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rot="6829874">
            <a:off x="6224410" y="3136458"/>
            <a:ext cx="146271" cy="146271"/>
          </a:xfrm>
          <a:prstGeom prst="chord">
            <a:avLst>
              <a:gd fmla="val 2700000" name="adj1"/>
              <a:gd fmla="val 1620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41"/>
          <p:cNvCxnSpPr/>
          <p:nvPr/>
        </p:nvCxnSpPr>
        <p:spPr>
          <a:xfrm rot="10800000">
            <a:off x="5849500" y="3177550"/>
            <a:ext cx="896100" cy="0"/>
          </a:xfrm>
          <a:prstGeom prst="straightConnector1">
            <a:avLst/>
          </a:prstGeom>
          <a:noFill/>
          <a:ln cap="flat" cmpd="sng" w="38100">
            <a:solidFill>
              <a:srgbClr val="434343"/>
            </a:solidFill>
            <a:prstDash val="solid"/>
            <a:round/>
            <a:headEnd len="med" w="med" type="none"/>
            <a:tailEnd len="med" w="med" type="none"/>
          </a:ln>
        </p:spPr>
      </p:cxnSp>
      <p:pic>
        <p:nvPicPr>
          <p:cNvPr id="343" name="Google Shape;343;p41"/>
          <p:cNvPicPr preferRelativeResize="0"/>
          <p:nvPr/>
        </p:nvPicPr>
        <p:blipFill>
          <a:blip r:embed="rId6">
            <a:alphaModFix/>
          </a:blip>
          <a:stretch>
            <a:fillRect/>
          </a:stretch>
        </p:blipFill>
        <p:spPr>
          <a:xfrm>
            <a:off x="67042" y="3490287"/>
            <a:ext cx="1614025" cy="1108399"/>
          </a:xfrm>
          <a:prstGeom prst="rect">
            <a:avLst/>
          </a:prstGeom>
          <a:noFill/>
          <a:ln>
            <a:noFill/>
          </a:ln>
        </p:spPr>
      </p:pic>
      <p:pic>
        <p:nvPicPr>
          <p:cNvPr id="344" name="Google Shape;344;p41"/>
          <p:cNvPicPr preferRelativeResize="0"/>
          <p:nvPr/>
        </p:nvPicPr>
        <p:blipFill>
          <a:blip r:embed="rId6">
            <a:alphaModFix/>
          </a:blip>
          <a:stretch>
            <a:fillRect/>
          </a:stretch>
        </p:blipFill>
        <p:spPr>
          <a:xfrm>
            <a:off x="6927717" y="3445025"/>
            <a:ext cx="1614025" cy="1108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350" name="Google Shape;350;p4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Understanding how to use sampling in conjunction with t-tests gives us powerful tools to let us know whether or not experiments worked and the ability to compare samples from data distributions to compare them against our assumptions, like belonging to the same population.</a:t>
            </a:r>
            <a:endParaRPr sz="2800">
              <a:solidFill>
                <a:srgbClr val="434343"/>
              </a:solidFill>
              <a:latin typeface="Montserrat"/>
              <a:ea typeface="Montserrat"/>
              <a:cs typeface="Montserrat"/>
              <a:sym typeface="Montserrat"/>
            </a:endParaRPr>
          </a:p>
        </p:txBody>
      </p:sp>
      <p:pic>
        <p:nvPicPr>
          <p:cNvPr id="351" name="Google Shape;351;p4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52" name="Google Shape;352;p4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53" name="Google Shape;353;p4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359" name="Google Shape;359;p4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In this section we’ll also be discussing the </a:t>
            </a:r>
            <a:r>
              <a:rPr b="1" lang="en" sz="2800">
                <a:solidFill>
                  <a:srgbClr val="434343"/>
                </a:solidFill>
                <a:latin typeface="Montserrat"/>
                <a:ea typeface="Montserrat"/>
                <a:cs typeface="Montserrat"/>
                <a:sym typeface="Montserrat"/>
              </a:rPr>
              <a:t>central limit theorem</a:t>
            </a:r>
            <a:r>
              <a:rPr lang="en" sz="2800">
                <a:solidFill>
                  <a:srgbClr val="434343"/>
                </a:solidFill>
                <a:latin typeface="Montserrat"/>
                <a:ea typeface="Montserrat"/>
                <a:cs typeface="Montserrat"/>
                <a:sym typeface="Montserrat"/>
              </a:rPr>
              <a:t>, which will reveal a fundamental property of data distribution and sampling from them.</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get a high level overview of the central limit theorem and why it’s important.</a:t>
            </a:r>
            <a:endParaRPr sz="2800">
              <a:solidFill>
                <a:srgbClr val="434343"/>
              </a:solidFill>
              <a:latin typeface="Montserrat"/>
              <a:ea typeface="Montserrat"/>
              <a:cs typeface="Montserrat"/>
              <a:sym typeface="Montserrat"/>
            </a:endParaRPr>
          </a:p>
        </p:txBody>
      </p:sp>
      <p:pic>
        <p:nvPicPr>
          <p:cNvPr id="360" name="Google Shape;360;p4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61" name="Google Shape;361;p4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62" name="Google Shape;362;p4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368" name="Google Shape;368;p4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Formally defined, the </a:t>
            </a:r>
            <a:r>
              <a:rPr b="1" lang="en" sz="2800">
                <a:solidFill>
                  <a:srgbClr val="434343"/>
                </a:solidFill>
                <a:latin typeface="Montserrat"/>
                <a:ea typeface="Montserrat"/>
                <a:cs typeface="Montserrat"/>
                <a:sym typeface="Montserrat"/>
              </a:rPr>
              <a:t>central limit theorem</a:t>
            </a:r>
            <a:r>
              <a:rPr lang="en" sz="2800">
                <a:solidFill>
                  <a:srgbClr val="434343"/>
                </a:solidFill>
                <a:latin typeface="Montserrat"/>
                <a:ea typeface="Montserrat"/>
                <a:cs typeface="Montserrat"/>
                <a:sym typeface="Montserrat"/>
              </a:rPr>
              <a:t> establishes that, in many situations, when independent random variables are summed up, their properly normalized sum tends toward a normal distribution even if the original variables themselves are not normally distributed.</a:t>
            </a:r>
            <a:endParaRPr sz="2800">
              <a:solidFill>
                <a:srgbClr val="434343"/>
              </a:solidFill>
              <a:latin typeface="Montserrat"/>
              <a:ea typeface="Montserrat"/>
              <a:cs typeface="Montserrat"/>
              <a:sym typeface="Montserrat"/>
            </a:endParaRPr>
          </a:p>
        </p:txBody>
      </p:sp>
      <p:pic>
        <p:nvPicPr>
          <p:cNvPr id="369" name="Google Shape;369;p4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70" name="Google Shape;370;p4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71" name="Google Shape;371;p4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377" name="Google Shape;377;p4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formal definition is a lot to take in!</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get a clearer understanding by actually showing the central limit theorem in practice.</a:t>
            </a:r>
            <a:endParaRPr sz="2800">
              <a:solidFill>
                <a:srgbClr val="434343"/>
              </a:solidFill>
              <a:latin typeface="Montserrat"/>
              <a:ea typeface="Montserrat"/>
              <a:cs typeface="Montserrat"/>
              <a:sym typeface="Montserrat"/>
            </a:endParaRPr>
          </a:p>
        </p:txBody>
      </p:sp>
      <p:pic>
        <p:nvPicPr>
          <p:cNvPr id="378" name="Google Shape;378;p4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79" name="Google Shape;379;p4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80" name="Google Shape;380;p4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386" name="Google Shape;386;p4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Imagine a data distribution that displays bimodal behavior:</a:t>
            </a:r>
            <a:endParaRPr sz="2800">
              <a:solidFill>
                <a:srgbClr val="434343"/>
              </a:solidFill>
              <a:latin typeface="Montserrat"/>
              <a:ea typeface="Montserrat"/>
              <a:cs typeface="Montserrat"/>
              <a:sym typeface="Montserrat"/>
            </a:endParaRPr>
          </a:p>
        </p:txBody>
      </p:sp>
      <p:pic>
        <p:nvPicPr>
          <p:cNvPr id="387" name="Google Shape;387;p4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88" name="Google Shape;388;p4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89" name="Google Shape;389;p4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90" name="Google Shape;390;p46"/>
          <p:cNvPicPr preferRelativeResize="0"/>
          <p:nvPr/>
        </p:nvPicPr>
        <p:blipFill>
          <a:blip r:embed="rId5">
            <a:alphaModFix/>
          </a:blip>
          <a:stretch>
            <a:fillRect/>
          </a:stretch>
        </p:blipFill>
        <p:spPr>
          <a:xfrm>
            <a:off x="145781" y="2221950"/>
            <a:ext cx="3534350" cy="22405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396" name="Google Shape;396;p4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Then you take a random sample from the distribution:</a:t>
            </a:r>
            <a:endParaRPr sz="2800">
              <a:solidFill>
                <a:srgbClr val="434343"/>
              </a:solidFill>
              <a:latin typeface="Montserrat"/>
              <a:ea typeface="Montserrat"/>
              <a:cs typeface="Montserrat"/>
              <a:sym typeface="Montserrat"/>
            </a:endParaRPr>
          </a:p>
        </p:txBody>
      </p:sp>
      <p:pic>
        <p:nvPicPr>
          <p:cNvPr id="397" name="Google Shape;397;p4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98" name="Google Shape;398;p4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99" name="Google Shape;399;p4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00" name="Google Shape;400;p47"/>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401" name="Google Shape;401;p47"/>
          <p:cNvSpPr/>
          <p:nvPr/>
        </p:nvSpPr>
        <p:spPr>
          <a:xfrm>
            <a:off x="941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
          <p:cNvSpPr/>
          <p:nvPr/>
        </p:nvSpPr>
        <p:spPr>
          <a:xfrm>
            <a:off x="10941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7"/>
          <p:cNvSpPr/>
          <p:nvPr/>
        </p:nvSpPr>
        <p:spPr>
          <a:xfrm>
            <a:off x="1246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1627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a:off x="2465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a:off x="3075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2694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
          <p:cNvSpPr/>
          <p:nvPr/>
        </p:nvSpPr>
        <p:spPr>
          <a:xfrm>
            <a:off x="2846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414" name="Google Shape;414;p4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Then you take the </a:t>
            </a:r>
            <a:r>
              <a:rPr b="1" lang="en" sz="2800">
                <a:solidFill>
                  <a:srgbClr val="434343"/>
                </a:solidFill>
                <a:latin typeface="Montserrat"/>
                <a:ea typeface="Montserrat"/>
                <a:cs typeface="Montserrat"/>
                <a:sym typeface="Montserrat"/>
              </a:rPr>
              <a:t>mean</a:t>
            </a:r>
            <a:r>
              <a:rPr lang="en" sz="2800">
                <a:solidFill>
                  <a:srgbClr val="434343"/>
                </a:solidFill>
                <a:latin typeface="Montserrat"/>
                <a:ea typeface="Montserrat"/>
                <a:cs typeface="Montserrat"/>
                <a:sym typeface="Montserrat"/>
              </a:rPr>
              <a:t> of that random sample:</a:t>
            </a:r>
            <a:endParaRPr sz="2800">
              <a:solidFill>
                <a:srgbClr val="434343"/>
              </a:solidFill>
              <a:latin typeface="Montserrat"/>
              <a:ea typeface="Montserrat"/>
              <a:cs typeface="Montserrat"/>
              <a:sym typeface="Montserrat"/>
            </a:endParaRPr>
          </a:p>
        </p:txBody>
      </p:sp>
      <p:pic>
        <p:nvPicPr>
          <p:cNvPr id="415" name="Google Shape;415;p4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16" name="Google Shape;416;p4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17" name="Google Shape;417;p4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18" name="Google Shape;418;p48"/>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419" name="Google Shape;419;p48"/>
          <p:cNvSpPr/>
          <p:nvPr/>
        </p:nvSpPr>
        <p:spPr>
          <a:xfrm>
            <a:off x="941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8"/>
          <p:cNvSpPr/>
          <p:nvPr/>
        </p:nvSpPr>
        <p:spPr>
          <a:xfrm>
            <a:off x="10941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8"/>
          <p:cNvSpPr/>
          <p:nvPr/>
        </p:nvSpPr>
        <p:spPr>
          <a:xfrm>
            <a:off x="1246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8"/>
          <p:cNvSpPr/>
          <p:nvPr/>
        </p:nvSpPr>
        <p:spPr>
          <a:xfrm>
            <a:off x="1627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8"/>
          <p:cNvSpPr/>
          <p:nvPr/>
        </p:nvSpPr>
        <p:spPr>
          <a:xfrm>
            <a:off x="2465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8"/>
          <p:cNvSpPr/>
          <p:nvPr/>
        </p:nvSpPr>
        <p:spPr>
          <a:xfrm>
            <a:off x="3075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8"/>
          <p:cNvSpPr/>
          <p:nvPr/>
        </p:nvSpPr>
        <p:spPr>
          <a:xfrm>
            <a:off x="2694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8"/>
          <p:cNvSpPr/>
          <p:nvPr/>
        </p:nvSpPr>
        <p:spPr>
          <a:xfrm>
            <a:off x="2846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48"/>
          <p:cNvCxnSpPr>
            <a:stCxn id="418" idx="0"/>
          </p:cNvCxnSpPr>
          <p:nvPr/>
        </p:nvCxnSpPr>
        <p:spPr>
          <a:xfrm>
            <a:off x="1912955" y="2221950"/>
            <a:ext cx="0" cy="2240700"/>
          </a:xfrm>
          <a:prstGeom prst="straightConnector1">
            <a:avLst/>
          </a:prstGeom>
          <a:noFill/>
          <a:ln cap="flat" cmpd="sng" w="19050">
            <a:solidFill>
              <a:srgbClr val="9900FF"/>
            </a:solidFill>
            <a:prstDash val="dash"/>
            <a:round/>
            <a:headEnd len="med" w="med" type="none"/>
            <a:tailEnd len="med" w="med" type="none"/>
          </a:ln>
        </p:spPr>
      </p:cxnSp>
      <p:sp>
        <p:nvSpPr>
          <p:cNvPr id="428" name="Google Shape;428;p48"/>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9" name="Google Shape;429;p48"/>
          <p:cNvSpPr txBox="1"/>
          <p:nvPr/>
        </p:nvSpPr>
        <p:spPr>
          <a:xfrm>
            <a:off x="1579650" y="4397325"/>
            <a:ext cx="6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0.43</a:t>
            </a:r>
            <a:endParaRPr b="1">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435" name="Google Shape;435;p4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Then plot the </a:t>
            </a:r>
            <a:r>
              <a:rPr b="1" lang="en" sz="2800">
                <a:solidFill>
                  <a:srgbClr val="434343"/>
                </a:solidFill>
                <a:latin typeface="Montserrat"/>
                <a:ea typeface="Montserrat"/>
                <a:cs typeface="Montserrat"/>
                <a:sym typeface="Montserrat"/>
              </a:rPr>
              <a:t>mean of the sample </a:t>
            </a:r>
            <a:r>
              <a:rPr lang="en" sz="2800">
                <a:solidFill>
                  <a:srgbClr val="434343"/>
                </a:solidFill>
                <a:latin typeface="Montserrat"/>
                <a:ea typeface="Montserrat"/>
                <a:cs typeface="Montserrat"/>
                <a:sym typeface="Montserrat"/>
              </a:rPr>
              <a:t>on its own plot.</a:t>
            </a:r>
            <a:endParaRPr>
              <a:latin typeface="Montserrat"/>
              <a:ea typeface="Montserrat"/>
              <a:cs typeface="Montserrat"/>
              <a:sym typeface="Montserrat"/>
            </a:endParaRPr>
          </a:p>
        </p:txBody>
      </p:sp>
      <p:pic>
        <p:nvPicPr>
          <p:cNvPr id="436" name="Google Shape;436;p4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37" name="Google Shape;437;p4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38" name="Google Shape;438;p4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39" name="Google Shape;439;p49"/>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440" name="Google Shape;440;p49"/>
          <p:cNvSpPr/>
          <p:nvPr/>
        </p:nvSpPr>
        <p:spPr>
          <a:xfrm>
            <a:off x="941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p:nvPr/>
        </p:nvSpPr>
        <p:spPr>
          <a:xfrm>
            <a:off x="10941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9"/>
          <p:cNvSpPr/>
          <p:nvPr/>
        </p:nvSpPr>
        <p:spPr>
          <a:xfrm>
            <a:off x="1246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9"/>
          <p:cNvSpPr/>
          <p:nvPr/>
        </p:nvSpPr>
        <p:spPr>
          <a:xfrm>
            <a:off x="1627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9"/>
          <p:cNvSpPr/>
          <p:nvPr/>
        </p:nvSpPr>
        <p:spPr>
          <a:xfrm>
            <a:off x="2465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p:nvPr/>
        </p:nvSpPr>
        <p:spPr>
          <a:xfrm>
            <a:off x="3075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9"/>
          <p:cNvSpPr/>
          <p:nvPr/>
        </p:nvSpPr>
        <p:spPr>
          <a:xfrm>
            <a:off x="2694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9"/>
          <p:cNvSpPr/>
          <p:nvPr/>
        </p:nvSpPr>
        <p:spPr>
          <a:xfrm>
            <a:off x="2846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49"/>
          <p:cNvCxnSpPr>
            <a:stCxn id="439" idx="0"/>
          </p:cNvCxnSpPr>
          <p:nvPr/>
        </p:nvCxnSpPr>
        <p:spPr>
          <a:xfrm>
            <a:off x="1912955" y="2221950"/>
            <a:ext cx="0" cy="2240700"/>
          </a:xfrm>
          <a:prstGeom prst="straightConnector1">
            <a:avLst/>
          </a:prstGeom>
          <a:noFill/>
          <a:ln cap="flat" cmpd="sng" w="19050">
            <a:solidFill>
              <a:srgbClr val="9900FF"/>
            </a:solidFill>
            <a:prstDash val="dash"/>
            <a:round/>
            <a:headEnd len="med" w="med" type="none"/>
            <a:tailEnd len="med" w="med" type="none"/>
          </a:ln>
        </p:spPr>
      </p:cxnSp>
      <p:sp>
        <p:nvSpPr>
          <p:cNvPr id="449" name="Google Shape;449;p49"/>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0" name="Google Shape;450;p49"/>
          <p:cNvSpPr txBox="1"/>
          <p:nvPr/>
        </p:nvSpPr>
        <p:spPr>
          <a:xfrm>
            <a:off x="1579650" y="4397325"/>
            <a:ext cx="6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0.43</a:t>
            </a:r>
            <a:endParaRPr b="1">
              <a:latin typeface="Montserrat"/>
              <a:ea typeface="Montserrat"/>
              <a:cs typeface="Montserrat"/>
              <a:sym typeface="Montserrat"/>
            </a:endParaRPr>
          </a:p>
        </p:txBody>
      </p:sp>
      <p:pic>
        <p:nvPicPr>
          <p:cNvPr id="451" name="Google Shape;451;p49"/>
          <p:cNvPicPr preferRelativeResize="0"/>
          <p:nvPr/>
        </p:nvPicPr>
        <p:blipFill>
          <a:blip r:embed="rId6">
            <a:alphaModFix/>
          </a:blip>
          <a:stretch>
            <a:fillRect/>
          </a:stretch>
        </p:blipFill>
        <p:spPr>
          <a:xfrm>
            <a:off x="4904151" y="2221950"/>
            <a:ext cx="3404601" cy="23678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457" name="Google Shape;457;p5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Now we repeat this process of random sampling, calculating mean, and plotting…</a:t>
            </a:r>
            <a:endParaRPr>
              <a:latin typeface="Montserrat"/>
              <a:ea typeface="Montserrat"/>
              <a:cs typeface="Montserrat"/>
              <a:sym typeface="Montserrat"/>
            </a:endParaRPr>
          </a:p>
        </p:txBody>
      </p:sp>
      <p:pic>
        <p:nvPicPr>
          <p:cNvPr id="458" name="Google Shape;458;p5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59" name="Google Shape;459;p5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60" name="Google Shape;460;p5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61" name="Google Shape;461;p50"/>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462" name="Google Shape;462;p50"/>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63" name="Google Shape;463;p50"/>
          <p:cNvPicPr preferRelativeResize="0"/>
          <p:nvPr/>
        </p:nvPicPr>
        <p:blipFill>
          <a:blip r:embed="rId6">
            <a:alphaModFix/>
          </a:blip>
          <a:stretch>
            <a:fillRect/>
          </a:stretch>
        </p:blipFill>
        <p:spPr>
          <a:xfrm>
            <a:off x="4904151" y="2221950"/>
            <a:ext cx="3404601" cy="236788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51"/>
          <p:cNvPicPr preferRelativeResize="0"/>
          <p:nvPr/>
        </p:nvPicPr>
        <p:blipFill>
          <a:blip r:embed="rId3">
            <a:alphaModFix/>
          </a:blip>
          <a:stretch>
            <a:fillRect/>
          </a:stretch>
        </p:blipFill>
        <p:spPr>
          <a:xfrm>
            <a:off x="5015825" y="2221900"/>
            <a:ext cx="3534349" cy="2458136"/>
          </a:xfrm>
          <a:prstGeom prst="rect">
            <a:avLst/>
          </a:prstGeom>
          <a:noFill/>
          <a:ln>
            <a:noFill/>
          </a:ln>
        </p:spPr>
      </p:pic>
      <p:sp>
        <p:nvSpPr>
          <p:cNvPr id="469" name="Google Shape;469;p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470" name="Google Shape;470;p51"/>
          <p:cNvSpPr txBox="1"/>
          <p:nvPr>
            <p:ph idx="1" type="body"/>
          </p:nvPr>
        </p:nvSpPr>
        <p:spPr>
          <a:xfrm>
            <a:off x="311700" y="874000"/>
            <a:ext cx="8520600" cy="2632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Now we repeat this process of random sampling, calculating mean, and plotting…</a:t>
            </a:r>
            <a:endParaRPr>
              <a:latin typeface="Montserrat"/>
              <a:ea typeface="Montserrat"/>
              <a:cs typeface="Montserrat"/>
              <a:sym typeface="Montserrat"/>
            </a:endParaRPr>
          </a:p>
        </p:txBody>
      </p:sp>
      <p:pic>
        <p:nvPicPr>
          <p:cNvPr id="471" name="Google Shape;471;p51"/>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472" name="Google Shape;472;p51"/>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473" name="Google Shape;473;p5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74" name="Google Shape;474;p51"/>
          <p:cNvPicPr preferRelativeResize="0"/>
          <p:nvPr/>
        </p:nvPicPr>
        <p:blipFill>
          <a:blip r:embed="rId6">
            <a:alphaModFix/>
          </a:blip>
          <a:stretch>
            <a:fillRect/>
          </a:stretch>
        </p:blipFill>
        <p:spPr>
          <a:xfrm>
            <a:off x="145781" y="2221950"/>
            <a:ext cx="3534350" cy="2240574"/>
          </a:xfrm>
          <a:prstGeom prst="rect">
            <a:avLst/>
          </a:prstGeom>
          <a:noFill/>
          <a:ln>
            <a:noFill/>
          </a:ln>
        </p:spPr>
      </p:pic>
      <p:sp>
        <p:nvSpPr>
          <p:cNvPr id="475" name="Google Shape;475;p51"/>
          <p:cNvSpPr/>
          <p:nvPr/>
        </p:nvSpPr>
        <p:spPr>
          <a:xfrm>
            <a:off x="941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10941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1"/>
          <p:cNvSpPr/>
          <p:nvPr/>
        </p:nvSpPr>
        <p:spPr>
          <a:xfrm>
            <a:off x="1246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p:nvPr/>
        </p:nvSpPr>
        <p:spPr>
          <a:xfrm>
            <a:off x="1427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1"/>
          <p:cNvSpPr/>
          <p:nvPr/>
        </p:nvSpPr>
        <p:spPr>
          <a:xfrm>
            <a:off x="2465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1"/>
          <p:cNvSpPr/>
          <p:nvPr/>
        </p:nvSpPr>
        <p:spPr>
          <a:xfrm>
            <a:off x="3075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1"/>
          <p:cNvSpPr/>
          <p:nvPr/>
        </p:nvSpPr>
        <p:spPr>
          <a:xfrm>
            <a:off x="2694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1"/>
          <p:cNvSpPr/>
          <p:nvPr/>
        </p:nvSpPr>
        <p:spPr>
          <a:xfrm>
            <a:off x="2846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3" name="Google Shape;483;p51"/>
          <p:cNvCxnSpPr/>
          <p:nvPr/>
        </p:nvCxnSpPr>
        <p:spPr>
          <a:xfrm>
            <a:off x="2200555" y="2221900"/>
            <a:ext cx="0" cy="2240700"/>
          </a:xfrm>
          <a:prstGeom prst="straightConnector1">
            <a:avLst/>
          </a:prstGeom>
          <a:noFill/>
          <a:ln cap="flat" cmpd="sng" w="19050">
            <a:solidFill>
              <a:srgbClr val="9900FF"/>
            </a:solidFill>
            <a:prstDash val="dash"/>
            <a:round/>
            <a:headEnd len="med" w="med" type="none"/>
            <a:tailEnd len="med" w="med" type="none"/>
          </a:ln>
        </p:spPr>
      </p:cxnSp>
      <p:sp>
        <p:nvSpPr>
          <p:cNvPr id="484" name="Google Shape;484;p51"/>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5" name="Google Shape;485;p51"/>
          <p:cNvSpPr txBox="1"/>
          <p:nvPr/>
        </p:nvSpPr>
        <p:spPr>
          <a:xfrm>
            <a:off x="1867250" y="4397325"/>
            <a:ext cx="6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0.51</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52"/>
          <p:cNvPicPr preferRelativeResize="0"/>
          <p:nvPr/>
        </p:nvPicPr>
        <p:blipFill>
          <a:blip r:embed="rId3">
            <a:alphaModFix/>
          </a:blip>
          <a:stretch>
            <a:fillRect/>
          </a:stretch>
        </p:blipFill>
        <p:spPr>
          <a:xfrm>
            <a:off x="5015825" y="2221900"/>
            <a:ext cx="3534349" cy="2458136"/>
          </a:xfrm>
          <a:prstGeom prst="rect">
            <a:avLst/>
          </a:prstGeom>
          <a:noFill/>
          <a:ln>
            <a:noFill/>
          </a:ln>
        </p:spPr>
      </p:pic>
      <p:sp>
        <p:nvSpPr>
          <p:cNvPr id="491" name="Google Shape;491;p5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492" name="Google Shape;492;p52"/>
          <p:cNvSpPr txBox="1"/>
          <p:nvPr>
            <p:ph idx="1" type="body"/>
          </p:nvPr>
        </p:nvSpPr>
        <p:spPr>
          <a:xfrm>
            <a:off x="311700" y="874000"/>
            <a:ext cx="8520600" cy="2632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 this many more times and a behavior will arise…</a:t>
            </a:r>
            <a:endParaRPr>
              <a:latin typeface="Montserrat"/>
              <a:ea typeface="Montserrat"/>
              <a:cs typeface="Montserrat"/>
              <a:sym typeface="Montserrat"/>
            </a:endParaRPr>
          </a:p>
        </p:txBody>
      </p:sp>
      <p:pic>
        <p:nvPicPr>
          <p:cNvPr id="493" name="Google Shape;493;p52"/>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494" name="Google Shape;494;p52"/>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495" name="Google Shape;495;p5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96" name="Google Shape;496;p52"/>
          <p:cNvPicPr preferRelativeResize="0"/>
          <p:nvPr/>
        </p:nvPicPr>
        <p:blipFill>
          <a:blip r:embed="rId6">
            <a:alphaModFix/>
          </a:blip>
          <a:stretch>
            <a:fillRect/>
          </a:stretch>
        </p:blipFill>
        <p:spPr>
          <a:xfrm>
            <a:off x="145781" y="2221950"/>
            <a:ext cx="3534350" cy="2240574"/>
          </a:xfrm>
          <a:prstGeom prst="rect">
            <a:avLst/>
          </a:prstGeom>
          <a:noFill/>
          <a:ln>
            <a:noFill/>
          </a:ln>
        </p:spPr>
      </p:pic>
      <p:sp>
        <p:nvSpPr>
          <p:cNvPr id="497" name="Google Shape;497;p52"/>
          <p:cNvSpPr/>
          <p:nvPr/>
        </p:nvSpPr>
        <p:spPr>
          <a:xfrm>
            <a:off x="941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2"/>
          <p:cNvSpPr/>
          <p:nvPr/>
        </p:nvSpPr>
        <p:spPr>
          <a:xfrm>
            <a:off x="10941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p:nvPr/>
        </p:nvSpPr>
        <p:spPr>
          <a:xfrm>
            <a:off x="12465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2"/>
          <p:cNvSpPr/>
          <p:nvPr/>
        </p:nvSpPr>
        <p:spPr>
          <a:xfrm>
            <a:off x="1427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2"/>
          <p:cNvSpPr/>
          <p:nvPr/>
        </p:nvSpPr>
        <p:spPr>
          <a:xfrm>
            <a:off x="2465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2"/>
          <p:cNvSpPr/>
          <p:nvPr/>
        </p:nvSpPr>
        <p:spPr>
          <a:xfrm>
            <a:off x="3075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2"/>
          <p:cNvSpPr/>
          <p:nvPr/>
        </p:nvSpPr>
        <p:spPr>
          <a:xfrm>
            <a:off x="26943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2"/>
          <p:cNvSpPr/>
          <p:nvPr/>
        </p:nvSpPr>
        <p:spPr>
          <a:xfrm>
            <a:off x="2846750" y="4165500"/>
            <a:ext cx="115800" cy="130200"/>
          </a:xfrm>
          <a:prstGeom prst="ellipse">
            <a:avLst/>
          </a:prstGeom>
          <a:solidFill>
            <a:srgbClr val="6C63FF">
              <a:alpha val="6429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5" name="Google Shape;505;p52"/>
          <p:cNvCxnSpPr/>
          <p:nvPr/>
        </p:nvCxnSpPr>
        <p:spPr>
          <a:xfrm>
            <a:off x="2200555" y="2221900"/>
            <a:ext cx="0" cy="2240700"/>
          </a:xfrm>
          <a:prstGeom prst="straightConnector1">
            <a:avLst/>
          </a:prstGeom>
          <a:noFill/>
          <a:ln cap="flat" cmpd="sng" w="19050">
            <a:solidFill>
              <a:srgbClr val="9900FF"/>
            </a:solidFill>
            <a:prstDash val="dash"/>
            <a:round/>
            <a:headEnd len="med" w="med" type="none"/>
            <a:tailEnd len="med" w="med" type="none"/>
          </a:ln>
        </p:spPr>
      </p:cxnSp>
      <p:sp>
        <p:nvSpPr>
          <p:cNvPr id="506" name="Google Shape;506;p52"/>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07" name="Google Shape;507;p52"/>
          <p:cNvSpPr txBox="1"/>
          <p:nvPr/>
        </p:nvSpPr>
        <p:spPr>
          <a:xfrm>
            <a:off x="1867250" y="4397325"/>
            <a:ext cx="6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0.51</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13" name="Google Shape;513;p5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Central limit theorem states that the means of samples will be </a:t>
            </a:r>
            <a:r>
              <a:rPr b="1" lang="en" sz="2800">
                <a:solidFill>
                  <a:srgbClr val="434343"/>
                </a:solidFill>
                <a:latin typeface="Montserrat"/>
                <a:ea typeface="Montserrat"/>
                <a:cs typeface="Montserrat"/>
                <a:sym typeface="Montserrat"/>
              </a:rPr>
              <a:t>normally distributed!</a:t>
            </a:r>
            <a:endParaRPr b="1">
              <a:latin typeface="Montserrat"/>
              <a:ea typeface="Montserrat"/>
              <a:cs typeface="Montserrat"/>
              <a:sym typeface="Montserrat"/>
            </a:endParaRPr>
          </a:p>
        </p:txBody>
      </p:sp>
      <p:pic>
        <p:nvPicPr>
          <p:cNvPr id="514" name="Google Shape;514;p5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15" name="Google Shape;515;p5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16" name="Google Shape;516;p5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17" name="Google Shape;517;p53"/>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518" name="Google Shape;518;p53"/>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19" name="Google Shape;519;p53"/>
          <p:cNvPicPr preferRelativeResize="0"/>
          <p:nvPr/>
        </p:nvPicPr>
        <p:blipFill>
          <a:blip r:embed="rId6">
            <a:alphaModFix/>
          </a:blip>
          <a:stretch>
            <a:fillRect/>
          </a:stretch>
        </p:blipFill>
        <p:spPr>
          <a:xfrm>
            <a:off x="5091697" y="2221950"/>
            <a:ext cx="3374337" cy="23468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25" name="Google Shape;525;p5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could create a </a:t>
            </a:r>
            <a:r>
              <a:rPr b="1" lang="en" sz="2800">
                <a:solidFill>
                  <a:srgbClr val="434343"/>
                </a:solidFill>
                <a:latin typeface="Montserrat"/>
                <a:ea typeface="Montserrat"/>
                <a:cs typeface="Montserrat"/>
                <a:sym typeface="Montserrat"/>
              </a:rPr>
              <a:t>histogram </a:t>
            </a:r>
            <a:r>
              <a:rPr lang="en" sz="2800">
                <a:solidFill>
                  <a:srgbClr val="434343"/>
                </a:solidFill>
                <a:latin typeface="Montserrat"/>
                <a:ea typeface="Montserrat"/>
                <a:cs typeface="Montserrat"/>
                <a:sym typeface="Montserrat"/>
              </a:rPr>
              <a:t>from the means of the samples:</a:t>
            </a:r>
            <a:endParaRPr>
              <a:latin typeface="Montserrat"/>
              <a:ea typeface="Montserrat"/>
              <a:cs typeface="Montserrat"/>
              <a:sym typeface="Montserrat"/>
            </a:endParaRPr>
          </a:p>
        </p:txBody>
      </p:sp>
      <p:pic>
        <p:nvPicPr>
          <p:cNvPr id="526" name="Google Shape;526;p5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27" name="Google Shape;527;p5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28" name="Google Shape;528;p5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29" name="Google Shape;529;p54"/>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530" name="Google Shape;530;p54"/>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31" name="Google Shape;531;p54"/>
          <p:cNvPicPr preferRelativeResize="0"/>
          <p:nvPr/>
        </p:nvPicPr>
        <p:blipFill>
          <a:blip r:embed="rId6">
            <a:alphaModFix/>
          </a:blip>
          <a:stretch>
            <a:fillRect/>
          </a:stretch>
        </p:blipFill>
        <p:spPr>
          <a:xfrm>
            <a:off x="5091697" y="2221950"/>
            <a:ext cx="3374337" cy="23468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37" name="Google Shape;537;p5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could create a </a:t>
            </a:r>
            <a:r>
              <a:rPr b="1" lang="en" sz="2800">
                <a:solidFill>
                  <a:srgbClr val="434343"/>
                </a:solidFill>
                <a:latin typeface="Montserrat"/>
                <a:ea typeface="Montserrat"/>
                <a:cs typeface="Montserrat"/>
                <a:sym typeface="Montserrat"/>
              </a:rPr>
              <a:t>histogram </a:t>
            </a:r>
            <a:r>
              <a:rPr lang="en" sz="2800">
                <a:solidFill>
                  <a:srgbClr val="434343"/>
                </a:solidFill>
                <a:latin typeface="Montserrat"/>
                <a:ea typeface="Montserrat"/>
                <a:cs typeface="Montserrat"/>
                <a:sym typeface="Montserrat"/>
              </a:rPr>
              <a:t>from the means of the samples:</a:t>
            </a:r>
            <a:endParaRPr>
              <a:latin typeface="Montserrat"/>
              <a:ea typeface="Montserrat"/>
              <a:cs typeface="Montserrat"/>
              <a:sym typeface="Montserrat"/>
            </a:endParaRPr>
          </a:p>
        </p:txBody>
      </p:sp>
      <p:pic>
        <p:nvPicPr>
          <p:cNvPr id="538" name="Google Shape;538;p5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39" name="Google Shape;539;p5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40" name="Google Shape;540;p5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41" name="Google Shape;541;p55"/>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542" name="Google Shape;542;p55"/>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43" name="Google Shape;543;p55"/>
          <p:cNvPicPr preferRelativeResize="0"/>
          <p:nvPr/>
        </p:nvPicPr>
        <p:blipFill>
          <a:blip r:embed="rId6">
            <a:alphaModFix/>
          </a:blip>
          <a:stretch>
            <a:fillRect/>
          </a:stretch>
        </p:blipFill>
        <p:spPr>
          <a:xfrm>
            <a:off x="4612850" y="2151125"/>
            <a:ext cx="3710924" cy="2533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49" name="Google Shape;549;p56"/>
          <p:cNvSpPr txBox="1"/>
          <p:nvPr>
            <p:ph idx="1" type="body"/>
          </p:nvPr>
        </p:nvSpPr>
        <p:spPr>
          <a:xfrm>
            <a:off x="311700" y="7978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mean of the samples will be normally distributed around the mean of the data distribution!</a:t>
            </a:r>
            <a:endParaRPr>
              <a:latin typeface="Montserrat"/>
              <a:ea typeface="Montserrat"/>
              <a:cs typeface="Montserrat"/>
              <a:sym typeface="Montserrat"/>
            </a:endParaRPr>
          </a:p>
        </p:txBody>
      </p:sp>
      <p:pic>
        <p:nvPicPr>
          <p:cNvPr id="550" name="Google Shape;550;p5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51" name="Google Shape;551;p5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52" name="Google Shape;552;p5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53" name="Google Shape;553;p56"/>
          <p:cNvPicPr preferRelativeResize="0"/>
          <p:nvPr/>
        </p:nvPicPr>
        <p:blipFill>
          <a:blip r:embed="rId5">
            <a:alphaModFix/>
          </a:blip>
          <a:stretch>
            <a:fillRect/>
          </a:stretch>
        </p:blipFill>
        <p:spPr>
          <a:xfrm>
            <a:off x="145781" y="2221950"/>
            <a:ext cx="3534350" cy="2240574"/>
          </a:xfrm>
          <a:prstGeom prst="rect">
            <a:avLst/>
          </a:prstGeom>
          <a:noFill/>
          <a:ln>
            <a:noFill/>
          </a:ln>
        </p:spPr>
      </p:pic>
      <p:sp>
        <p:nvSpPr>
          <p:cNvPr id="554" name="Google Shape;554;p56"/>
          <p:cNvSpPr txBox="1"/>
          <p:nvPr/>
        </p:nvSpPr>
        <p:spPr>
          <a:xfrm>
            <a:off x="1738650" y="4592925"/>
            <a:ext cx="3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55" name="Google Shape;555;p56"/>
          <p:cNvPicPr preferRelativeResize="0"/>
          <p:nvPr/>
        </p:nvPicPr>
        <p:blipFill>
          <a:blip r:embed="rId6">
            <a:alphaModFix/>
          </a:blip>
          <a:stretch>
            <a:fillRect/>
          </a:stretch>
        </p:blipFill>
        <p:spPr>
          <a:xfrm>
            <a:off x="4612850" y="2151125"/>
            <a:ext cx="3710924" cy="2533750"/>
          </a:xfrm>
          <a:prstGeom prst="rect">
            <a:avLst/>
          </a:prstGeom>
          <a:noFill/>
          <a:ln>
            <a:noFill/>
          </a:ln>
        </p:spPr>
      </p:pic>
      <p:sp>
        <p:nvSpPr>
          <p:cNvPr id="556" name="Google Shape;556;p56"/>
          <p:cNvSpPr/>
          <p:nvPr/>
        </p:nvSpPr>
        <p:spPr>
          <a:xfrm rot="10800000">
            <a:off x="1955975" y="4462525"/>
            <a:ext cx="369600" cy="543300"/>
          </a:xfrm>
          <a:prstGeom prst="down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6"/>
          <p:cNvSpPr/>
          <p:nvPr/>
        </p:nvSpPr>
        <p:spPr>
          <a:xfrm rot="10800000">
            <a:off x="6643350" y="4521375"/>
            <a:ext cx="369600" cy="543300"/>
          </a:xfrm>
          <a:prstGeom prst="down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63" name="Google Shape;563;p5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What is absolutely crucial about the central limit theorem (CLT) is that this behaviour is true for almost any data distribution! </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(An example exception is the Cauchy distribution).</a:t>
            </a:r>
            <a:endParaRPr sz="2800">
              <a:solidFill>
                <a:srgbClr val="434343"/>
              </a:solidFill>
              <a:latin typeface="Montserrat"/>
              <a:ea typeface="Montserrat"/>
              <a:cs typeface="Montserrat"/>
              <a:sym typeface="Montserrat"/>
            </a:endParaRPr>
          </a:p>
        </p:txBody>
      </p:sp>
      <p:pic>
        <p:nvPicPr>
          <p:cNvPr id="564" name="Google Shape;564;p5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65" name="Google Shape;565;p5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66" name="Google Shape;566;p5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72" name="Google Shape;572;p5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So while this is a very interesting property of data distributions and sampling them, why would this be useful in the real world?</a:t>
            </a:r>
            <a:endParaRPr sz="2800">
              <a:solidFill>
                <a:srgbClr val="434343"/>
              </a:solidFill>
              <a:latin typeface="Montserrat"/>
              <a:ea typeface="Montserrat"/>
              <a:cs typeface="Montserrat"/>
              <a:sym typeface="Montserrat"/>
            </a:endParaRPr>
          </a:p>
        </p:txBody>
      </p:sp>
      <p:pic>
        <p:nvPicPr>
          <p:cNvPr id="573" name="Google Shape;573;p5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74" name="Google Shape;574;p5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75" name="Google Shape;575;p5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81" name="Google Shape;581;p5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often don’t know the true </a:t>
            </a:r>
            <a:r>
              <a:rPr lang="en" sz="2800">
                <a:solidFill>
                  <a:srgbClr val="434343"/>
                </a:solidFill>
                <a:latin typeface="Montserrat"/>
                <a:ea typeface="Montserrat"/>
                <a:cs typeface="Montserrat"/>
                <a:sym typeface="Montserrat"/>
              </a:rPr>
              <a:t>distribution</a:t>
            </a:r>
            <a:r>
              <a:rPr lang="en" sz="2800">
                <a:solidFill>
                  <a:srgbClr val="434343"/>
                </a:solidFill>
                <a:latin typeface="Montserrat"/>
                <a:ea typeface="Montserrat"/>
                <a:cs typeface="Montserrat"/>
                <a:sym typeface="Montserrat"/>
              </a:rPr>
              <a:t> our data comes from.</a:t>
            </a:r>
            <a:endParaRPr sz="2800">
              <a:solidFill>
                <a:srgbClr val="434343"/>
              </a:solidFill>
              <a:latin typeface="Montserrat"/>
              <a:ea typeface="Montserrat"/>
              <a:cs typeface="Montserrat"/>
              <a:sym typeface="Montserrat"/>
            </a:endParaRPr>
          </a:p>
        </p:txBody>
      </p:sp>
      <p:pic>
        <p:nvPicPr>
          <p:cNvPr id="582" name="Google Shape;582;p5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83" name="Google Shape;583;p5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84" name="Google Shape;584;p5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85" name="Google Shape;585;p59"/>
          <p:cNvPicPr preferRelativeResize="0"/>
          <p:nvPr/>
        </p:nvPicPr>
        <p:blipFill>
          <a:blip r:embed="rId5">
            <a:alphaModFix/>
          </a:blip>
          <a:stretch>
            <a:fillRect/>
          </a:stretch>
        </p:blipFill>
        <p:spPr>
          <a:xfrm>
            <a:off x="2656200" y="2386287"/>
            <a:ext cx="1555224" cy="980555"/>
          </a:xfrm>
          <a:prstGeom prst="rect">
            <a:avLst/>
          </a:prstGeom>
          <a:noFill/>
          <a:ln>
            <a:noFill/>
          </a:ln>
        </p:spPr>
      </p:pic>
      <p:pic>
        <p:nvPicPr>
          <p:cNvPr id="586" name="Google Shape;586;p59"/>
          <p:cNvPicPr preferRelativeResize="0"/>
          <p:nvPr/>
        </p:nvPicPr>
        <p:blipFill>
          <a:blip r:embed="rId6">
            <a:alphaModFix/>
          </a:blip>
          <a:stretch>
            <a:fillRect/>
          </a:stretch>
        </p:blipFill>
        <p:spPr>
          <a:xfrm>
            <a:off x="647298" y="2391591"/>
            <a:ext cx="1530000" cy="969926"/>
          </a:xfrm>
          <a:prstGeom prst="rect">
            <a:avLst/>
          </a:prstGeom>
          <a:noFill/>
          <a:ln>
            <a:noFill/>
          </a:ln>
        </p:spPr>
      </p:pic>
      <p:pic>
        <p:nvPicPr>
          <p:cNvPr id="587" name="Google Shape;587;p59"/>
          <p:cNvPicPr preferRelativeResize="0"/>
          <p:nvPr/>
        </p:nvPicPr>
        <p:blipFill>
          <a:blip r:embed="rId7">
            <a:alphaModFix/>
          </a:blip>
          <a:stretch>
            <a:fillRect/>
          </a:stretch>
        </p:blipFill>
        <p:spPr>
          <a:xfrm>
            <a:off x="4690323" y="2391600"/>
            <a:ext cx="1555233" cy="969926"/>
          </a:xfrm>
          <a:prstGeom prst="rect">
            <a:avLst/>
          </a:prstGeom>
          <a:noFill/>
          <a:ln>
            <a:noFill/>
          </a:ln>
        </p:spPr>
      </p:pic>
      <p:pic>
        <p:nvPicPr>
          <p:cNvPr id="588" name="Google Shape;588;p59"/>
          <p:cNvPicPr preferRelativeResize="0"/>
          <p:nvPr/>
        </p:nvPicPr>
        <p:blipFill>
          <a:blip r:embed="rId8">
            <a:alphaModFix/>
          </a:blip>
          <a:stretch>
            <a:fillRect/>
          </a:stretch>
        </p:blipFill>
        <p:spPr>
          <a:xfrm>
            <a:off x="6872024" y="2383450"/>
            <a:ext cx="1530001" cy="986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594" name="Google Shape;594;p6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CLT allows us to disregard the original data distribution since the sample means will be </a:t>
            </a:r>
            <a:r>
              <a:rPr b="1" lang="en" sz="2800">
                <a:solidFill>
                  <a:srgbClr val="434343"/>
                </a:solidFill>
                <a:latin typeface="Montserrat"/>
                <a:ea typeface="Montserrat"/>
                <a:cs typeface="Montserrat"/>
                <a:sym typeface="Montserrat"/>
              </a:rPr>
              <a:t>normally distributed</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595" name="Google Shape;595;p6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96" name="Google Shape;596;p6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97" name="Google Shape;597;p6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98" name="Google Shape;598;p60"/>
          <p:cNvPicPr preferRelativeResize="0"/>
          <p:nvPr/>
        </p:nvPicPr>
        <p:blipFill>
          <a:blip r:embed="rId5">
            <a:alphaModFix/>
          </a:blip>
          <a:stretch>
            <a:fillRect/>
          </a:stretch>
        </p:blipFill>
        <p:spPr>
          <a:xfrm>
            <a:off x="2656200" y="2386287"/>
            <a:ext cx="1555224" cy="980555"/>
          </a:xfrm>
          <a:prstGeom prst="rect">
            <a:avLst/>
          </a:prstGeom>
          <a:noFill/>
          <a:ln>
            <a:noFill/>
          </a:ln>
        </p:spPr>
      </p:pic>
      <p:pic>
        <p:nvPicPr>
          <p:cNvPr id="599" name="Google Shape;599;p60"/>
          <p:cNvPicPr preferRelativeResize="0"/>
          <p:nvPr/>
        </p:nvPicPr>
        <p:blipFill>
          <a:blip r:embed="rId6">
            <a:alphaModFix/>
          </a:blip>
          <a:stretch>
            <a:fillRect/>
          </a:stretch>
        </p:blipFill>
        <p:spPr>
          <a:xfrm>
            <a:off x="647298" y="2391591"/>
            <a:ext cx="1530000" cy="969926"/>
          </a:xfrm>
          <a:prstGeom prst="rect">
            <a:avLst/>
          </a:prstGeom>
          <a:noFill/>
          <a:ln>
            <a:noFill/>
          </a:ln>
        </p:spPr>
      </p:pic>
      <p:pic>
        <p:nvPicPr>
          <p:cNvPr id="600" name="Google Shape;600;p60"/>
          <p:cNvPicPr preferRelativeResize="0"/>
          <p:nvPr/>
        </p:nvPicPr>
        <p:blipFill>
          <a:blip r:embed="rId7">
            <a:alphaModFix/>
          </a:blip>
          <a:stretch>
            <a:fillRect/>
          </a:stretch>
        </p:blipFill>
        <p:spPr>
          <a:xfrm>
            <a:off x="4690323" y="2391600"/>
            <a:ext cx="1555233" cy="969926"/>
          </a:xfrm>
          <a:prstGeom prst="rect">
            <a:avLst/>
          </a:prstGeom>
          <a:noFill/>
          <a:ln>
            <a:noFill/>
          </a:ln>
        </p:spPr>
      </p:pic>
      <p:pic>
        <p:nvPicPr>
          <p:cNvPr id="601" name="Google Shape;601;p60"/>
          <p:cNvPicPr preferRelativeResize="0"/>
          <p:nvPr/>
        </p:nvPicPr>
        <p:blipFill>
          <a:blip r:embed="rId8">
            <a:alphaModFix/>
          </a:blip>
          <a:stretch>
            <a:fillRect/>
          </a:stretch>
        </p:blipFill>
        <p:spPr>
          <a:xfrm>
            <a:off x="6872024" y="2383450"/>
            <a:ext cx="1530001" cy="986225"/>
          </a:xfrm>
          <a:prstGeom prst="rect">
            <a:avLst/>
          </a:prstGeom>
          <a:noFill/>
          <a:ln>
            <a:noFill/>
          </a:ln>
        </p:spPr>
      </p:pic>
      <p:pic>
        <p:nvPicPr>
          <p:cNvPr id="602" name="Google Shape;602;p60"/>
          <p:cNvPicPr preferRelativeResize="0"/>
          <p:nvPr/>
        </p:nvPicPr>
        <p:blipFill>
          <a:blip r:embed="rId9">
            <a:alphaModFix/>
          </a:blip>
          <a:stretch>
            <a:fillRect/>
          </a:stretch>
        </p:blipFill>
        <p:spPr>
          <a:xfrm>
            <a:off x="3223018" y="3570400"/>
            <a:ext cx="2481450" cy="1573100"/>
          </a:xfrm>
          <a:prstGeom prst="rect">
            <a:avLst/>
          </a:prstGeom>
          <a:noFill/>
          <a:ln>
            <a:noFill/>
          </a:ln>
        </p:spPr>
      </p:pic>
      <p:sp>
        <p:nvSpPr>
          <p:cNvPr id="603" name="Google Shape;603;p60"/>
          <p:cNvSpPr/>
          <p:nvPr/>
        </p:nvSpPr>
        <p:spPr>
          <a:xfrm rot="1242191">
            <a:off x="1638610" y="3684780"/>
            <a:ext cx="1339927" cy="362115"/>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0"/>
          <p:cNvSpPr/>
          <p:nvPr/>
        </p:nvSpPr>
        <p:spPr>
          <a:xfrm rot="8748280">
            <a:off x="5758954" y="3684713"/>
            <a:ext cx="1339819" cy="362204"/>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610" name="Google Shape;610;p6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With the normally distributed means, we can then perform the t-tests on the samples.</a:t>
            </a:r>
            <a:endParaRPr sz="2800">
              <a:solidFill>
                <a:srgbClr val="434343"/>
              </a:solidFill>
              <a:latin typeface="Montserrat"/>
              <a:ea typeface="Montserrat"/>
              <a:cs typeface="Montserrat"/>
              <a:sym typeface="Montserrat"/>
            </a:endParaRPr>
          </a:p>
        </p:txBody>
      </p:sp>
      <p:pic>
        <p:nvPicPr>
          <p:cNvPr id="611" name="Google Shape;611;p6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12" name="Google Shape;612;p6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13" name="Google Shape;613;p6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14" name="Google Shape;614;p61"/>
          <p:cNvPicPr preferRelativeResize="0"/>
          <p:nvPr/>
        </p:nvPicPr>
        <p:blipFill>
          <a:blip r:embed="rId5">
            <a:alphaModFix/>
          </a:blip>
          <a:stretch>
            <a:fillRect/>
          </a:stretch>
        </p:blipFill>
        <p:spPr>
          <a:xfrm>
            <a:off x="2656200" y="2386287"/>
            <a:ext cx="1555224" cy="980555"/>
          </a:xfrm>
          <a:prstGeom prst="rect">
            <a:avLst/>
          </a:prstGeom>
          <a:noFill/>
          <a:ln>
            <a:noFill/>
          </a:ln>
        </p:spPr>
      </p:pic>
      <p:pic>
        <p:nvPicPr>
          <p:cNvPr id="615" name="Google Shape;615;p61"/>
          <p:cNvPicPr preferRelativeResize="0"/>
          <p:nvPr/>
        </p:nvPicPr>
        <p:blipFill>
          <a:blip r:embed="rId6">
            <a:alphaModFix/>
          </a:blip>
          <a:stretch>
            <a:fillRect/>
          </a:stretch>
        </p:blipFill>
        <p:spPr>
          <a:xfrm>
            <a:off x="647298" y="2391591"/>
            <a:ext cx="1530000" cy="969926"/>
          </a:xfrm>
          <a:prstGeom prst="rect">
            <a:avLst/>
          </a:prstGeom>
          <a:noFill/>
          <a:ln>
            <a:noFill/>
          </a:ln>
        </p:spPr>
      </p:pic>
      <p:pic>
        <p:nvPicPr>
          <p:cNvPr id="616" name="Google Shape;616;p61"/>
          <p:cNvPicPr preferRelativeResize="0"/>
          <p:nvPr/>
        </p:nvPicPr>
        <p:blipFill>
          <a:blip r:embed="rId7">
            <a:alphaModFix/>
          </a:blip>
          <a:stretch>
            <a:fillRect/>
          </a:stretch>
        </p:blipFill>
        <p:spPr>
          <a:xfrm>
            <a:off x="4690323" y="2391600"/>
            <a:ext cx="1555233" cy="969926"/>
          </a:xfrm>
          <a:prstGeom prst="rect">
            <a:avLst/>
          </a:prstGeom>
          <a:noFill/>
          <a:ln>
            <a:noFill/>
          </a:ln>
        </p:spPr>
      </p:pic>
      <p:pic>
        <p:nvPicPr>
          <p:cNvPr id="617" name="Google Shape;617;p61"/>
          <p:cNvPicPr preferRelativeResize="0"/>
          <p:nvPr/>
        </p:nvPicPr>
        <p:blipFill>
          <a:blip r:embed="rId8">
            <a:alphaModFix/>
          </a:blip>
          <a:stretch>
            <a:fillRect/>
          </a:stretch>
        </p:blipFill>
        <p:spPr>
          <a:xfrm>
            <a:off x="6872024" y="2383450"/>
            <a:ext cx="1530001" cy="986225"/>
          </a:xfrm>
          <a:prstGeom prst="rect">
            <a:avLst/>
          </a:prstGeom>
          <a:noFill/>
          <a:ln>
            <a:noFill/>
          </a:ln>
        </p:spPr>
      </p:pic>
      <p:pic>
        <p:nvPicPr>
          <p:cNvPr id="618" name="Google Shape;618;p61"/>
          <p:cNvPicPr preferRelativeResize="0"/>
          <p:nvPr/>
        </p:nvPicPr>
        <p:blipFill>
          <a:blip r:embed="rId9">
            <a:alphaModFix/>
          </a:blip>
          <a:stretch>
            <a:fillRect/>
          </a:stretch>
        </p:blipFill>
        <p:spPr>
          <a:xfrm>
            <a:off x="3223018" y="3570400"/>
            <a:ext cx="2481450" cy="1573100"/>
          </a:xfrm>
          <a:prstGeom prst="rect">
            <a:avLst/>
          </a:prstGeom>
          <a:noFill/>
          <a:ln>
            <a:noFill/>
          </a:ln>
        </p:spPr>
      </p:pic>
      <p:sp>
        <p:nvSpPr>
          <p:cNvPr id="619" name="Google Shape;619;p61"/>
          <p:cNvSpPr/>
          <p:nvPr/>
        </p:nvSpPr>
        <p:spPr>
          <a:xfrm rot="1242191">
            <a:off x="1638610" y="3684780"/>
            <a:ext cx="1339927" cy="362115"/>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1"/>
          <p:cNvSpPr/>
          <p:nvPr/>
        </p:nvSpPr>
        <p:spPr>
          <a:xfrm rot="8748280">
            <a:off x="5758954" y="3684713"/>
            <a:ext cx="1339819" cy="362204"/>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Sampling</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Sampling from Data Distributions</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626" name="Google Shape;626;p6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continue to learn more about the power of sampling and how we can use it to conduct t-tests.</a:t>
            </a:r>
            <a:endParaRPr sz="2800">
              <a:solidFill>
                <a:srgbClr val="434343"/>
              </a:solidFill>
              <a:latin typeface="Montserrat"/>
              <a:ea typeface="Montserrat"/>
              <a:cs typeface="Montserrat"/>
              <a:sym typeface="Montserrat"/>
            </a:endParaRPr>
          </a:p>
        </p:txBody>
      </p:sp>
      <p:pic>
        <p:nvPicPr>
          <p:cNvPr id="627" name="Google Shape;627;p6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28" name="Google Shape;628;p6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29" name="Google Shape;629;p6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When working with data, we often are limited in our ability to collect all the data in </a:t>
            </a:r>
            <a:r>
              <a:rPr lang="en" sz="2800">
                <a:solidFill>
                  <a:srgbClr val="434343"/>
                </a:solidFill>
                <a:latin typeface="Montserrat"/>
                <a:ea typeface="Montserrat"/>
                <a:cs typeface="Montserrat"/>
                <a:sym typeface="Montserrat"/>
              </a:rPr>
              <a:t>existence</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More likely, we are collecting a </a:t>
            </a:r>
            <a:r>
              <a:rPr b="1" lang="en" sz="2800">
                <a:solidFill>
                  <a:srgbClr val="434343"/>
                </a:solidFill>
                <a:latin typeface="Montserrat"/>
                <a:ea typeface="Montserrat"/>
                <a:cs typeface="Montserrat"/>
                <a:sym typeface="Montserrat"/>
              </a:rPr>
              <a:t>sample </a:t>
            </a:r>
            <a:r>
              <a:rPr lang="en" sz="2800">
                <a:solidFill>
                  <a:srgbClr val="434343"/>
                </a:solidFill>
                <a:latin typeface="Montserrat"/>
                <a:ea typeface="Montserrat"/>
                <a:cs typeface="Montserrat"/>
                <a:sym typeface="Montserrat"/>
              </a:rPr>
              <a:t>from a larger </a:t>
            </a:r>
            <a:r>
              <a:rPr b="1" lang="en" sz="2800">
                <a:solidFill>
                  <a:srgbClr val="434343"/>
                </a:solidFill>
                <a:latin typeface="Montserrat"/>
                <a:ea typeface="Montserrat"/>
                <a:cs typeface="Montserrat"/>
                <a:sym typeface="Montserrat"/>
              </a:rPr>
              <a:t>population</a:t>
            </a:r>
            <a:r>
              <a:rPr lang="en" sz="2800">
                <a:solidFill>
                  <a:srgbClr val="434343"/>
                </a:solidFill>
                <a:latin typeface="Montserrat"/>
                <a:ea typeface="Montserrat"/>
                <a:cs typeface="Montserrat"/>
                <a:sym typeface="Montserrat"/>
              </a:rPr>
              <a:t> that we use to estimate characteristics of the whole population.</a:t>
            </a:r>
            <a:endParaRPr>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Understanding </a:t>
            </a:r>
            <a:r>
              <a:rPr b="1" lang="en" sz="2800">
                <a:solidFill>
                  <a:srgbClr val="434343"/>
                </a:solidFill>
                <a:latin typeface="Montserrat"/>
                <a:ea typeface="Montserrat"/>
                <a:cs typeface="Montserrat"/>
                <a:sym typeface="Montserrat"/>
              </a:rPr>
              <a:t>sampling</a:t>
            </a:r>
            <a:r>
              <a:rPr lang="en" sz="2800">
                <a:solidFill>
                  <a:srgbClr val="434343"/>
                </a:solidFill>
                <a:latin typeface="Montserrat"/>
                <a:ea typeface="Montserrat"/>
                <a:cs typeface="Montserrat"/>
                <a:sym typeface="Montserrat"/>
              </a:rPr>
              <a:t> well is critical for testing out potential business decisions or strategies.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It’s unlikely that we’ll ever have access to an entire population of data, so when setting up ideas to test, we need to understand how sampling plays a role.</a:t>
            </a:r>
            <a:endParaRPr sz="2800">
              <a:solidFill>
                <a:srgbClr val="434343"/>
              </a:solidFill>
              <a:latin typeface="Montserrat"/>
              <a:ea typeface="Montserrat"/>
              <a:cs typeface="Montserrat"/>
              <a:sym typeface="Montserrat"/>
            </a:endParaRPr>
          </a:p>
        </p:txBody>
      </p:sp>
      <p:pic>
        <p:nvPicPr>
          <p:cNvPr id="100" name="Google Shape;100;p1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2" name="Google Shape;102;p1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08" name="Google Shape;108;p2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i="1" lang="en" sz="2800">
                <a:solidFill>
                  <a:srgbClr val="434343"/>
                </a:solidFill>
                <a:latin typeface="Montserrat"/>
                <a:ea typeface="Montserrat"/>
                <a:cs typeface="Montserrat"/>
                <a:sym typeface="Montserrat"/>
              </a:rPr>
              <a:t>Important Note:</a:t>
            </a:r>
            <a:endParaRPr b="1" i="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Certain modern tech companies with huge billion+ user bases (Gmail, Facebook, etc.) actually have a strategic advantage due to their scale of being able to conduct tests on enormous samples while only </a:t>
            </a:r>
            <a:r>
              <a:rPr lang="en" sz="2800">
                <a:solidFill>
                  <a:srgbClr val="434343"/>
                </a:solidFill>
                <a:latin typeface="Montserrat"/>
                <a:ea typeface="Montserrat"/>
                <a:cs typeface="Montserrat"/>
                <a:sym typeface="Montserrat"/>
              </a:rPr>
              <a:t>affecting</a:t>
            </a:r>
            <a:r>
              <a:rPr lang="en" sz="2800">
                <a:solidFill>
                  <a:srgbClr val="434343"/>
                </a:solidFill>
                <a:latin typeface="Montserrat"/>
                <a:ea typeface="Montserrat"/>
                <a:cs typeface="Montserrat"/>
                <a:sym typeface="Montserrat"/>
              </a:rPr>
              <a:t> a small percentage of users.</a:t>
            </a:r>
            <a:endParaRPr sz="2800">
              <a:solidFill>
                <a:srgbClr val="434343"/>
              </a:solidFill>
              <a:latin typeface="Montserrat"/>
              <a:ea typeface="Montserrat"/>
              <a:cs typeface="Montserrat"/>
              <a:sym typeface="Montserrat"/>
            </a:endParaRPr>
          </a:p>
        </p:txBody>
      </p:sp>
      <p:pic>
        <p:nvPicPr>
          <p:cNvPr id="109" name="Google Shape;109;p2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0" name="Google Shape;110;p2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11" name="Google Shape;111;p2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Sampling</a:t>
            </a:r>
            <a:endParaRPr b="1" sz="2820">
              <a:solidFill>
                <a:srgbClr val="666666"/>
              </a:solidFill>
              <a:latin typeface="Montserrat"/>
              <a:ea typeface="Montserrat"/>
              <a:cs typeface="Montserrat"/>
              <a:sym typeface="Montserrat"/>
            </a:endParaRPr>
          </a:p>
        </p:txBody>
      </p:sp>
      <p:sp>
        <p:nvSpPr>
          <p:cNvPr id="117" name="Google Shape;117;p2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Section Topics: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Sampling and Bias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Central Limit Theorem</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Student's t-Distribution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Confidence Intervals</a:t>
            </a:r>
            <a:endParaRPr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18" name="Google Shape;118;p2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9" name="Google Shape;119;p2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0" name="Google Shape;120;p2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