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Nunito"/>
      <p:regular r:id="rId67"/>
      <p:bold r:id="rId68"/>
      <p:italic r:id="rId69"/>
      <p:boldItalic r:id="rId70"/>
    </p:embeddedFont>
    <p:embeddedFont>
      <p:font typeface="Montserrat"/>
      <p:regular r:id="rId71"/>
      <p:bold r:id="rId72"/>
      <p:italic r:id="rId73"/>
      <p:boldItalic r:id="rId74"/>
    </p:embeddedFont>
    <p:embeddedFont>
      <p:font typeface="Comfortaa"/>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italic.fntdata"/><Relationship Id="rId72" Type="http://schemas.openxmlformats.org/officeDocument/2006/relationships/font" Target="fonts/Montserrat-bold.fntdata"/><Relationship Id="rId31" Type="http://schemas.openxmlformats.org/officeDocument/2006/relationships/slide" Target="slides/slide26.xml"/><Relationship Id="rId75" Type="http://schemas.openxmlformats.org/officeDocument/2006/relationships/font" Target="fonts/Comfortaa-regular.fntdata"/><Relationship Id="rId30" Type="http://schemas.openxmlformats.org/officeDocument/2006/relationships/slide" Target="slides/slide25.xml"/><Relationship Id="rId74" Type="http://schemas.openxmlformats.org/officeDocument/2006/relationships/font" Target="fonts/Montserrat-boldItalic.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Comfortaa-bold.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ontserrat-regular.fntdata"/><Relationship Id="rId70" Type="http://schemas.openxmlformats.org/officeDocument/2006/relationships/font" Target="fonts/Nuni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Nunito-bold.fntdata"/><Relationship Id="rId23" Type="http://schemas.openxmlformats.org/officeDocument/2006/relationships/slide" Target="slides/slide18.xml"/><Relationship Id="rId67" Type="http://schemas.openxmlformats.org/officeDocument/2006/relationships/font" Target="fonts/Nuni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Nuni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2e20e9b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32e20e9b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577aa64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577aa64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577aa64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577aa64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577aa64d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577aa64d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577aa64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577aa64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577aa64d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577aa64d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577aa64d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577aa64d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577aa64d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577aa64d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577aa64d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577aa64d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577aa64d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6577aa64d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577aa64d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577aa64d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2e20e9b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2e20e9b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577aa64d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6577aa64d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6577aa64d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6577aa64d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577aa64d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6577aa64d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577aa64d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577aa64d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6577aa64d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6577aa64d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577aa64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6577aa64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6577aa64d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6577aa64d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6577aa64d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6577aa64d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6577aa64d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6577aa64d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6577aa64d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6577aa64d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e20e9b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e20e9b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6577aa64d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6577aa64d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6577aa64d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6577aa64d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6577aa64d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6577aa64d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6577aa64d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6577aa64d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6577aa64d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6577aa64d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6577aa64d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6577aa64d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6577aa64d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6577aa64d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6577aa64d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6577aa64d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6577aa64d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6577aa64d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6577aa64d4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6577aa64d4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6577aa64d4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6577aa64d4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6577aa64d4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6577aa64d4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6577aa64d4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6577aa64d4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6577aa64d4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6577aa64d4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1696565c1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1696565c1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696565c12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1696565c12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1696565c12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1696565c12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1696565c12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1696565c12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16577aa64d4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16577aa64d4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16577aa64d4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16577aa64d4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2e20e9b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2e20e9b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16577aa64d4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16577aa64d4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16577aa64d4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16577aa64d4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16577aa64d4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16577aa64d4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16577aa64d4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16577aa64d4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6577aa64d4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16577aa64d4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16577aa64d4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16577aa64d4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we ran some very basic prelimary test, and we see that the average spend is $100 more between the groups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16577aa64d4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16577aa64d4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16577aa64d4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16577aa64d4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16577aa64d4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16577aa64d4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6577aa64d4_0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6577aa64d4_0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e20e9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2e20e9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16577aa64d4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16577aa64d4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16577aa64d4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16577aa64d4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577aa64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577aa64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577aa64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577aa64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577aa64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577aa64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074500" y="4718300"/>
            <a:ext cx="391526" cy="392048"/>
          </a:xfrm>
          <a:prstGeom prst="rect">
            <a:avLst/>
          </a:prstGeom>
          <a:noFill/>
          <a:ln>
            <a:noFill/>
          </a:ln>
        </p:spPr>
      </p:pic>
      <p:sp>
        <p:nvSpPr>
          <p:cNvPr id="21" name="Google Shape;21;p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X</a:t>
            </a:r>
            <a:endParaRPr b="1" sz="1100">
              <a:latin typeface="Comfortaa"/>
              <a:ea typeface="Comfortaa"/>
              <a:cs typeface="Comfortaa"/>
              <a:sym typeface="Comfortaa"/>
            </a:endParaRPr>
          </a:p>
        </p:txBody>
      </p:sp>
      <p:pic>
        <p:nvPicPr>
          <p:cNvPr id="22" name="Google Shape;22;p4"/>
          <p:cNvPicPr preferRelativeResize="0"/>
          <p:nvPr/>
        </p:nvPicPr>
        <p:blipFill>
          <a:blip r:embed="rId3">
            <a:alphaModFix/>
          </a:blip>
          <a:stretch>
            <a:fillRect/>
          </a:stretch>
        </p:blipFill>
        <p:spPr>
          <a:xfrm>
            <a:off x="8725049" y="4718549"/>
            <a:ext cx="391524" cy="3915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pn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26" name="Google Shape;126;p2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 hypothesis can be generalized as: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do _______ then __________ will happen.</a:t>
            </a:r>
            <a:endParaRPr sz="2800">
              <a:solidFill>
                <a:srgbClr val="434343"/>
              </a:solidFill>
              <a:latin typeface="Montserrat"/>
              <a:ea typeface="Montserrat"/>
              <a:cs typeface="Montserrat"/>
              <a:sym typeface="Montserrat"/>
            </a:endParaRPr>
          </a:p>
        </p:txBody>
      </p:sp>
      <p:pic>
        <p:nvPicPr>
          <p:cNvPr id="127" name="Google Shape;127;p2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28" name="Google Shape;128;p2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9" name="Google Shape;129;p2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35" name="Google Shape;135;p2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 hypothesis can be framed in more </a:t>
            </a:r>
            <a:r>
              <a:rPr lang="en" sz="2800">
                <a:solidFill>
                  <a:srgbClr val="434343"/>
                </a:solidFill>
                <a:latin typeface="Montserrat"/>
                <a:ea typeface="Montserrat"/>
                <a:cs typeface="Montserrat"/>
                <a:sym typeface="Montserrat"/>
              </a:rPr>
              <a:t>statistical</a:t>
            </a:r>
            <a:r>
              <a:rPr lang="en" sz="2800">
                <a:solidFill>
                  <a:srgbClr val="434343"/>
                </a:solidFill>
                <a:latin typeface="Montserrat"/>
                <a:ea typeface="Montserrat"/>
                <a:cs typeface="Montserrat"/>
                <a:sym typeface="Montserrat"/>
              </a:rPr>
              <a:t> terms as: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do _______ to an </a:t>
            </a:r>
            <a:r>
              <a:rPr b="1" lang="en" sz="2800">
                <a:solidFill>
                  <a:srgbClr val="434343"/>
                </a:solidFill>
                <a:latin typeface="Montserrat"/>
                <a:ea typeface="Montserrat"/>
                <a:cs typeface="Montserrat"/>
                <a:sym typeface="Montserrat"/>
              </a:rPr>
              <a:t>independent variable</a:t>
            </a:r>
            <a:r>
              <a:rPr lang="en" sz="2800">
                <a:solidFill>
                  <a:srgbClr val="434343"/>
                </a:solidFill>
                <a:latin typeface="Montserrat"/>
                <a:ea typeface="Montserrat"/>
                <a:cs typeface="Montserrat"/>
                <a:sym typeface="Montserrat"/>
              </a:rPr>
              <a:t> then __________ will happen to the </a:t>
            </a:r>
            <a:r>
              <a:rPr b="1" lang="en" sz="2800">
                <a:solidFill>
                  <a:srgbClr val="434343"/>
                </a:solidFill>
                <a:latin typeface="Montserrat"/>
                <a:ea typeface="Montserrat"/>
                <a:cs typeface="Montserrat"/>
                <a:sym typeface="Montserrat"/>
              </a:rPr>
              <a:t>dependent variable</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136" name="Google Shape;136;p2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37" name="Google Shape;137;p2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38" name="Google Shape;138;p2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44" name="Google Shape;144;p2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some hypothesis examples based on use cases we’ve mentioned</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do _______ to an </a:t>
            </a:r>
            <a:r>
              <a:rPr b="1" lang="en" sz="2800">
                <a:solidFill>
                  <a:srgbClr val="434343"/>
                </a:solidFill>
                <a:latin typeface="Montserrat"/>
                <a:ea typeface="Montserrat"/>
                <a:cs typeface="Montserrat"/>
                <a:sym typeface="Montserrat"/>
              </a:rPr>
              <a:t>independent variable</a:t>
            </a:r>
            <a:r>
              <a:rPr lang="en" sz="2800">
                <a:solidFill>
                  <a:srgbClr val="434343"/>
                </a:solidFill>
                <a:latin typeface="Montserrat"/>
                <a:ea typeface="Montserrat"/>
                <a:cs typeface="Montserrat"/>
                <a:sym typeface="Montserrat"/>
              </a:rPr>
              <a:t> then __________ will happen to the </a:t>
            </a:r>
            <a:r>
              <a:rPr b="1" lang="en" sz="2800">
                <a:solidFill>
                  <a:srgbClr val="434343"/>
                </a:solidFill>
                <a:latin typeface="Montserrat"/>
                <a:ea typeface="Montserrat"/>
                <a:cs typeface="Montserrat"/>
                <a:sym typeface="Montserrat"/>
              </a:rPr>
              <a:t>dependent variable</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145" name="Google Shape;145;p2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46" name="Google Shape;146;p2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47" name="Google Shape;147;p2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53" name="Google Shape;153;p2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some hypothesis examples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give patients a medication then their white blood cell count will increase.</a:t>
            </a:r>
            <a:endParaRPr sz="2800">
              <a:solidFill>
                <a:srgbClr val="434343"/>
              </a:solidFill>
              <a:latin typeface="Montserrat"/>
              <a:ea typeface="Montserrat"/>
              <a:cs typeface="Montserrat"/>
              <a:sym typeface="Montserrat"/>
            </a:endParaRPr>
          </a:p>
        </p:txBody>
      </p:sp>
      <p:pic>
        <p:nvPicPr>
          <p:cNvPr id="154" name="Google Shape;154;p2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5" name="Google Shape;155;p2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6" name="Google Shape;156;p2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62" name="Google Shape;162;p2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some hypothesis examples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give patients a medication then their white blood cell count will increase.</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Can model as a before vs. after medication test or as a test between a control group (no medication) vs. a medicated group.</a:t>
            </a:r>
            <a:endParaRPr sz="2800">
              <a:solidFill>
                <a:srgbClr val="434343"/>
              </a:solidFill>
              <a:latin typeface="Montserrat"/>
              <a:ea typeface="Montserrat"/>
              <a:cs typeface="Montserrat"/>
              <a:sym typeface="Montserrat"/>
            </a:endParaRPr>
          </a:p>
        </p:txBody>
      </p:sp>
      <p:pic>
        <p:nvPicPr>
          <p:cNvPr id="163" name="Google Shape;163;p2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64" name="Google Shape;164;p2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65" name="Google Shape;165;p2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71" name="Google Shape;171;p2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another hypothesis example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do _______ to an </a:t>
            </a:r>
            <a:r>
              <a:rPr b="1" lang="en" sz="2800">
                <a:solidFill>
                  <a:srgbClr val="434343"/>
                </a:solidFill>
                <a:latin typeface="Montserrat"/>
                <a:ea typeface="Montserrat"/>
                <a:cs typeface="Montserrat"/>
                <a:sym typeface="Montserrat"/>
              </a:rPr>
              <a:t>independent variable</a:t>
            </a:r>
            <a:r>
              <a:rPr lang="en" sz="2800">
                <a:solidFill>
                  <a:srgbClr val="434343"/>
                </a:solidFill>
                <a:latin typeface="Montserrat"/>
                <a:ea typeface="Montserrat"/>
                <a:cs typeface="Montserrat"/>
                <a:sym typeface="Montserrat"/>
              </a:rPr>
              <a:t> then __________ will happen to the </a:t>
            </a:r>
            <a:r>
              <a:rPr b="1" lang="en" sz="2800">
                <a:solidFill>
                  <a:srgbClr val="434343"/>
                </a:solidFill>
                <a:latin typeface="Montserrat"/>
                <a:ea typeface="Montserrat"/>
                <a:cs typeface="Montserrat"/>
                <a:sym typeface="Montserrat"/>
              </a:rPr>
              <a:t>dependent variable</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172" name="Google Shape;172;p2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73" name="Google Shape;173;p2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74" name="Google Shape;174;p2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80" name="Google Shape;180;p2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another hypothesis example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add fertilizer to the soil then crop yields will increase.</a:t>
            </a:r>
            <a:endParaRPr sz="2800">
              <a:solidFill>
                <a:srgbClr val="434343"/>
              </a:solidFill>
              <a:latin typeface="Montserrat"/>
              <a:ea typeface="Montserrat"/>
              <a:cs typeface="Montserrat"/>
              <a:sym typeface="Montserrat"/>
            </a:endParaRPr>
          </a:p>
        </p:txBody>
      </p:sp>
      <p:pic>
        <p:nvPicPr>
          <p:cNvPr id="181" name="Google Shape;181;p2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82" name="Google Shape;182;p2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83" name="Google Shape;183;p2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89" name="Google Shape;189;p2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another hypothesis example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add fertilizer to the soil then crop yields will increase.</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test would require a fair comparison between a non-fertilized crop against the same fertilized crop.</a:t>
            </a:r>
            <a:endParaRPr sz="2800">
              <a:solidFill>
                <a:srgbClr val="434343"/>
              </a:solidFill>
              <a:latin typeface="Montserrat"/>
              <a:ea typeface="Montserrat"/>
              <a:cs typeface="Montserrat"/>
              <a:sym typeface="Montserrat"/>
            </a:endParaRPr>
          </a:p>
        </p:txBody>
      </p:sp>
      <p:pic>
        <p:nvPicPr>
          <p:cNvPr id="190" name="Google Shape;190;p2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91" name="Google Shape;191;p2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92" name="Google Shape;192;p2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98" name="Google Shape;198;p3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one more hypothesis example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do _______ to an </a:t>
            </a:r>
            <a:r>
              <a:rPr b="1" lang="en" sz="2800">
                <a:solidFill>
                  <a:srgbClr val="434343"/>
                </a:solidFill>
                <a:latin typeface="Montserrat"/>
                <a:ea typeface="Montserrat"/>
                <a:cs typeface="Montserrat"/>
                <a:sym typeface="Montserrat"/>
              </a:rPr>
              <a:t>independent variable</a:t>
            </a:r>
            <a:r>
              <a:rPr lang="en" sz="2800">
                <a:solidFill>
                  <a:srgbClr val="434343"/>
                </a:solidFill>
                <a:latin typeface="Montserrat"/>
                <a:ea typeface="Montserrat"/>
                <a:cs typeface="Montserrat"/>
                <a:sym typeface="Montserrat"/>
              </a:rPr>
              <a:t> then __________ will happen to the </a:t>
            </a:r>
            <a:r>
              <a:rPr b="1" lang="en" sz="2800">
                <a:solidFill>
                  <a:srgbClr val="434343"/>
                </a:solidFill>
                <a:latin typeface="Montserrat"/>
                <a:ea typeface="Montserrat"/>
                <a:cs typeface="Montserrat"/>
                <a:sym typeface="Montserrat"/>
              </a:rPr>
              <a:t>dependent variable</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199" name="Google Shape;199;p3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00" name="Google Shape;200;p3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01" name="Google Shape;201;p3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07" name="Google Shape;207;p3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one more hypothesis example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change the purchase button to a larger font and brighter color then more customers will complete a purchase.</a:t>
            </a:r>
            <a:endParaRPr sz="2800">
              <a:solidFill>
                <a:srgbClr val="434343"/>
              </a:solidFill>
              <a:latin typeface="Montserrat"/>
              <a:ea typeface="Montserrat"/>
              <a:cs typeface="Montserrat"/>
              <a:sym typeface="Montserrat"/>
            </a:endParaRPr>
          </a:p>
        </p:txBody>
      </p:sp>
      <p:pic>
        <p:nvPicPr>
          <p:cNvPr id="208" name="Google Shape;208;p3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09" name="Google Shape;209;p3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10" name="Google Shape;210;p3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16" name="Google Shape;216;p32"/>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one more hypothesis example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change the purchase button to a larger font and brighter color then more customers will complete a purchase.</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is basically an A|B test of a website, with A being the original button and B being the new button.</a:t>
            </a:r>
            <a:endParaRPr sz="2800">
              <a:solidFill>
                <a:srgbClr val="434343"/>
              </a:solidFill>
              <a:latin typeface="Montserrat"/>
              <a:ea typeface="Montserrat"/>
              <a:cs typeface="Montserrat"/>
              <a:sym typeface="Montserrat"/>
            </a:endParaRPr>
          </a:p>
        </p:txBody>
      </p:sp>
      <p:pic>
        <p:nvPicPr>
          <p:cNvPr id="217" name="Google Shape;217;p3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18" name="Google Shape;218;p3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19" name="Google Shape;219;p3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25" name="Google Shape;225;p33"/>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one more hypothesis example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change the purchase button to a larger font and brighter color then more customers will complete a purchase.</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i="1" lang="en" sz="2800">
                <a:solidFill>
                  <a:srgbClr val="434343"/>
                </a:solidFill>
                <a:latin typeface="Montserrat"/>
                <a:ea typeface="Montserrat"/>
                <a:cs typeface="Montserrat"/>
                <a:sym typeface="Montserrat"/>
              </a:rPr>
              <a:t>Notice an important factor in this particular example though…</a:t>
            </a:r>
            <a:endParaRPr i="1" sz="2800">
              <a:solidFill>
                <a:srgbClr val="434343"/>
              </a:solidFill>
              <a:latin typeface="Montserrat"/>
              <a:ea typeface="Montserrat"/>
              <a:cs typeface="Montserrat"/>
              <a:sym typeface="Montserrat"/>
            </a:endParaRPr>
          </a:p>
        </p:txBody>
      </p:sp>
      <p:pic>
        <p:nvPicPr>
          <p:cNvPr id="226" name="Google Shape;226;p3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27" name="Google Shape;227;p3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28" name="Google Shape;228;p3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34" name="Google Shape;234;p34"/>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create one more hypothesis example based on use cases we’ve mentioned: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If we change the purchase button to a larger font and brighter color then more customers will complete a purchase.</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i="1" lang="en" sz="2800">
                <a:solidFill>
                  <a:srgbClr val="434343"/>
                </a:solidFill>
                <a:latin typeface="Montserrat"/>
                <a:ea typeface="Montserrat"/>
                <a:cs typeface="Montserrat"/>
                <a:sym typeface="Montserrat"/>
              </a:rPr>
              <a:t>We changed two things! The larger font and the brighter color!</a:t>
            </a:r>
            <a:endParaRPr i="1" sz="2800">
              <a:solidFill>
                <a:srgbClr val="434343"/>
              </a:solidFill>
              <a:latin typeface="Montserrat"/>
              <a:ea typeface="Montserrat"/>
              <a:cs typeface="Montserrat"/>
              <a:sym typeface="Montserrat"/>
            </a:endParaRPr>
          </a:p>
        </p:txBody>
      </p:sp>
      <p:pic>
        <p:nvPicPr>
          <p:cNvPr id="235" name="Google Shape;235;p3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36" name="Google Shape;236;p3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37" name="Google Shape;237;p3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43" name="Google Shape;243;p35"/>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While it’s certainly possible to conduct a hypothesis test with multiple independent variable changes against a dependent variable, we can see that this could make unclear what independent variable caused the effect or change in </a:t>
            </a:r>
            <a:r>
              <a:rPr lang="en" sz="2800">
                <a:solidFill>
                  <a:srgbClr val="434343"/>
                </a:solidFill>
                <a:latin typeface="Montserrat"/>
                <a:ea typeface="Montserrat"/>
                <a:cs typeface="Montserrat"/>
                <a:sym typeface="Montserrat"/>
              </a:rPr>
              <a:t>behavior</a:t>
            </a:r>
            <a:r>
              <a:rPr lang="en" sz="2800">
                <a:solidFill>
                  <a:srgbClr val="434343"/>
                </a:solidFill>
                <a:latin typeface="Montserrat"/>
                <a:ea typeface="Montserrat"/>
                <a:cs typeface="Montserrat"/>
                <a:sym typeface="Montserrat"/>
              </a:rPr>
              <a:t>. </a:t>
            </a:r>
            <a:endParaRPr i="1" sz="2800">
              <a:solidFill>
                <a:srgbClr val="434343"/>
              </a:solidFill>
              <a:latin typeface="Montserrat"/>
              <a:ea typeface="Montserrat"/>
              <a:cs typeface="Montserrat"/>
              <a:sym typeface="Montserrat"/>
            </a:endParaRPr>
          </a:p>
        </p:txBody>
      </p:sp>
      <p:pic>
        <p:nvPicPr>
          <p:cNvPr id="244" name="Google Shape;244;p3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45" name="Google Shape;245;p3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46" name="Google Shape;246;p3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52" name="Google Shape;252;p36"/>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Was it the color or the font size or both changes together? </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There are many established statistical methods to test changes across multiple independent variables, but for now we’ll focus this section on only testing singular changes</a:t>
            </a:r>
            <a:endParaRPr sz="2800">
              <a:solidFill>
                <a:srgbClr val="434343"/>
              </a:solidFill>
              <a:latin typeface="Montserrat"/>
              <a:ea typeface="Montserrat"/>
              <a:cs typeface="Montserrat"/>
              <a:sym typeface="Montserrat"/>
            </a:endParaRPr>
          </a:p>
        </p:txBody>
      </p:sp>
      <p:pic>
        <p:nvPicPr>
          <p:cNvPr id="253" name="Google Shape;253;p3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54" name="Google Shape;254;p3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55" name="Google Shape;255;p3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61" name="Google Shape;261;p37"/>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Like many of the other topics we’ve covered, hypothesis testing can seem intimidating due to terminology, such as </a:t>
            </a:r>
            <a:r>
              <a:rPr b="1" lang="en" sz="2800">
                <a:solidFill>
                  <a:srgbClr val="434343"/>
                </a:solidFill>
                <a:latin typeface="Montserrat"/>
                <a:ea typeface="Montserrat"/>
                <a:cs typeface="Montserrat"/>
                <a:sym typeface="Montserrat"/>
              </a:rPr>
              <a:t>null hypothesis</a:t>
            </a:r>
            <a:r>
              <a:rPr lang="en" sz="2800">
                <a:solidFill>
                  <a:srgbClr val="434343"/>
                </a:solidFill>
                <a:latin typeface="Montserrat"/>
                <a:ea typeface="Montserrat"/>
                <a:cs typeface="Montserrat"/>
                <a:sym typeface="Montserrat"/>
              </a:rPr>
              <a:t> and some esoteric phrasing “</a:t>
            </a:r>
            <a:r>
              <a:rPr b="1" lang="en" sz="2800">
                <a:solidFill>
                  <a:srgbClr val="434343"/>
                </a:solidFill>
                <a:latin typeface="Montserrat"/>
                <a:ea typeface="Montserrat"/>
                <a:cs typeface="Montserrat"/>
                <a:sym typeface="Montserrat"/>
              </a:rPr>
              <a:t>failed to reject the null hypothesis</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guide you through a simple example to get you more comfortable with the terms.</a:t>
            </a:r>
            <a:endParaRPr sz="2800">
              <a:solidFill>
                <a:srgbClr val="434343"/>
              </a:solidFill>
              <a:latin typeface="Montserrat"/>
              <a:ea typeface="Montserrat"/>
              <a:cs typeface="Montserrat"/>
              <a:sym typeface="Montserrat"/>
            </a:endParaRPr>
          </a:p>
        </p:txBody>
      </p:sp>
      <p:pic>
        <p:nvPicPr>
          <p:cNvPr id="262" name="Google Shape;262;p3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63" name="Google Shape;263;p3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64" name="Google Shape;264;p3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70" name="Google Shape;270;p38"/>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Like many of the other topics we’ve covered, hypothesis testing can seem intimidating due to terminology, such as </a:t>
            </a:r>
            <a:r>
              <a:rPr b="1" lang="en" sz="2800">
                <a:solidFill>
                  <a:srgbClr val="434343"/>
                </a:solidFill>
                <a:latin typeface="Montserrat"/>
                <a:ea typeface="Montserrat"/>
                <a:cs typeface="Montserrat"/>
                <a:sym typeface="Montserrat"/>
              </a:rPr>
              <a:t>null hypothesis</a:t>
            </a:r>
            <a:r>
              <a:rPr lang="en" sz="2800">
                <a:solidFill>
                  <a:srgbClr val="434343"/>
                </a:solidFill>
                <a:latin typeface="Montserrat"/>
                <a:ea typeface="Montserrat"/>
                <a:cs typeface="Montserrat"/>
                <a:sym typeface="Montserrat"/>
              </a:rPr>
              <a:t> and some esoteric phrasing “</a:t>
            </a:r>
            <a:r>
              <a:rPr b="1" lang="en" sz="2800">
                <a:solidFill>
                  <a:srgbClr val="434343"/>
                </a:solidFill>
                <a:latin typeface="Montserrat"/>
                <a:ea typeface="Montserrat"/>
                <a:cs typeface="Montserrat"/>
                <a:sym typeface="Montserrat"/>
              </a:rPr>
              <a:t>failed to reject the null hypothesis</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guide you through a simple example to get you more comfortable with the terms.</a:t>
            </a:r>
            <a:endParaRPr sz="2800">
              <a:solidFill>
                <a:srgbClr val="434343"/>
              </a:solidFill>
              <a:latin typeface="Montserrat"/>
              <a:ea typeface="Montserrat"/>
              <a:cs typeface="Montserrat"/>
              <a:sym typeface="Montserrat"/>
            </a:endParaRPr>
          </a:p>
        </p:txBody>
      </p:sp>
      <p:pic>
        <p:nvPicPr>
          <p:cNvPr id="271" name="Google Shape;271;p3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72" name="Google Shape;272;p3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73" name="Google Shape;273;p3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79" name="Google Shape;279;p39"/>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Test Scenario</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Imagine we are in charge of a large e-commerce company and are changing the size of the font to a larger size across the entire website. We have a hypothesis that </a:t>
            </a:r>
            <a:r>
              <a:rPr b="1" lang="en" sz="2800">
                <a:solidFill>
                  <a:srgbClr val="434343"/>
                </a:solidFill>
                <a:latin typeface="Montserrat"/>
                <a:ea typeface="Montserrat"/>
                <a:cs typeface="Montserrat"/>
                <a:sym typeface="Montserrat"/>
              </a:rPr>
              <a:t>if we change the font size, then customers will spend more money</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280" name="Google Shape;280;p3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81" name="Google Shape;281;p3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82" name="Google Shape;282;p3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88" name="Google Shape;288;p40"/>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Test Scenario</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Since our website is online, we can show some customers the original font size and measure their spend and simultaneously show another segment of customers the larger font size and measure their spend.</a:t>
            </a:r>
            <a:endParaRPr sz="2800">
              <a:solidFill>
                <a:srgbClr val="434343"/>
              </a:solidFill>
              <a:latin typeface="Montserrat"/>
              <a:ea typeface="Montserrat"/>
              <a:cs typeface="Montserrat"/>
              <a:sym typeface="Montserrat"/>
            </a:endParaRPr>
          </a:p>
        </p:txBody>
      </p:sp>
      <p:pic>
        <p:nvPicPr>
          <p:cNvPr id="289" name="Google Shape;289;p4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90" name="Google Shape;290;p4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91" name="Google Shape;291;p4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297" name="Google Shape;297;p41"/>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Test Scenario</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When conducting tests like this, we always want to try to make sure that the test audiences are similar to each other to prevent possible outside factors contributing to the change.</a:t>
            </a:r>
            <a:endParaRPr sz="2800">
              <a:solidFill>
                <a:srgbClr val="434343"/>
              </a:solidFill>
              <a:latin typeface="Montserrat"/>
              <a:ea typeface="Montserrat"/>
              <a:cs typeface="Montserrat"/>
              <a:sym typeface="Montserrat"/>
            </a:endParaRPr>
          </a:p>
        </p:txBody>
      </p:sp>
      <p:pic>
        <p:nvPicPr>
          <p:cNvPr id="298" name="Google Shape;298;p4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99" name="Google Shape;299;p4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00" name="Google Shape;300;p4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89488" y="2789075"/>
            <a:ext cx="5256373" cy="2190150"/>
          </a:xfrm>
          <a:prstGeom prst="rect">
            <a:avLst/>
          </a:prstGeom>
          <a:noFill/>
          <a:ln>
            <a:noFill/>
          </a:ln>
        </p:spPr>
      </p:pic>
      <p:pic>
        <p:nvPicPr>
          <p:cNvPr id="67" name="Google Shape;67;p15"/>
          <p:cNvPicPr preferRelativeResize="0"/>
          <p:nvPr/>
        </p:nvPicPr>
        <p:blipFill>
          <a:blip r:embed="rId4">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306" name="Google Shape;306;p42"/>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Test Scenario</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Now that we understand the scenario, we need to frame this as a </a:t>
            </a:r>
            <a:r>
              <a:rPr b="1" lang="en" sz="2800">
                <a:solidFill>
                  <a:srgbClr val="434343"/>
                </a:solidFill>
                <a:latin typeface="Montserrat"/>
                <a:ea typeface="Montserrat"/>
                <a:cs typeface="Montserrat"/>
                <a:sym typeface="Montserrat"/>
              </a:rPr>
              <a:t>null hypothesis.</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first describe a situation where a specific hypothesis is posited, and then use that to create a null hypothesis.</a:t>
            </a:r>
            <a:endParaRPr sz="2800">
              <a:solidFill>
                <a:srgbClr val="434343"/>
              </a:solidFill>
              <a:latin typeface="Montserrat"/>
              <a:ea typeface="Montserrat"/>
              <a:cs typeface="Montserrat"/>
              <a:sym typeface="Montserrat"/>
            </a:endParaRPr>
          </a:p>
        </p:txBody>
      </p:sp>
      <p:pic>
        <p:nvPicPr>
          <p:cNvPr id="307" name="Google Shape;307;p4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08" name="Google Shape;308;p4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09" name="Google Shape;309;p4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315" name="Google Shape;315;p4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16" name="Google Shape;316;p4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17" name="Google Shape;317;p4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18" name="Google Shape;318;p43"/>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324" name="Google Shape;324;p4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25" name="Google Shape;325;p4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26" name="Google Shape;326;p4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27" name="Google Shape;327;p44"/>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328" name="Google Shape;328;p44"/>
          <p:cNvCxnSpPr/>
          <p:nvPr/>
        </p:nvCxnSpPr>
        <p:spPr>
          <a:xfrm>
            <a:off x="4235425" y="813238"/>
            <a:ext cx="0" cy="2019000"/>
          </a:xfrm>
          <a:prstGeom prst="straightConnector1">
            <a:avLst/>
          </a:prstGeom>
          <a:noFill/>
          <a:ln cap="flat" cmpd="sng" w="28575">
            <a:solidFill>
              <a:srgbClr val="000000"/>
            </a:solidFill>
            <a:prstDash val="solid"/>
            <a:round/>
            <a:headEnd len="med" w="med" type="none"/>
            <a:tailEnd len="med" w="med" type="none"/>
          </a:ln>
        </p:spPr>
      </p:cxnSp>
      <p:cxnSp>
        <p:nvCxnSpPr>
          <p:cNvPr id="329" name="Google Shape;329;p44"/>
          <p:cNvCxnSpPr/>
          <p:nvPr/>
        </p:nvCxnSpPr>
        <p:spPr>
          <a:xfrm rot="10800000">
            <a:off x="4235425" y="2832250"/>
            <a:ext cx="3541500" cy="0"/>
          </a:xfrm>
          <a:prstGeom prst="straightConnector1">
            <a:avLst/>
          </a:prstGeom>
          <a:noFill/>
          <a:ln cap="flat" cmpd="sng" w="28575">
            <a:solidFill>
              <a:srgbClr val="000000"/>
            </a:solidFill>
            <a:prstDash val="solid"/>
            <a:round/>
            <a:headEnd len="med" w="med" type="none"/>
            <a:tailEnd len="med" w="med" type="none"/>
          </a:ln>
        </p:spPr>
      </p:cxnSp>
      <p:pic>
        <p:nvPicPr>
          <p:cNvPr id="330" name="Google Shape;330;p44"/>
          <p:cNvPicPr preferRelativeResize="0"/>
          <p:nvPr/>
        </p:nvPicPr>
        <p:blipFill>
          <a:blip r:embed="rId5">
            <a:alphaModFix/>
          </a:blip>
          <a:stretch>
            <a:fillRect/>
          </a:stretch>
        </p:blipFill>
        <p:spPr>
          <a:xfrm>
            <a:off x="4037881" y="3008750"/>
            <a:ext cx="1632849" cy="1208751"/>
          </a:xfrm>
          <a:prstGeom prst="rect">
            <a:avLst/>
          </a:prstGeom>
          <a:noFill/>
          <a:ln>
            <a:noFill/>
          </a:ln>
        </p:spPr>
      </p:pic>
      <p:pic>
        <p:nvPicPr>
          <p:cNvPr id="331" name="Google Shape;331;p44"/>
          <p:cNvPicPr preferRelativeResize="0"/>
          <p:nvPr/>
        </p:nvPicPr>
        <p:blipFill>
          <a:blip r:embed="rId6">
            <a:alphaModFix/>
          </a:blip>
          <a:stretch>
            <a:fillRect/>
          </a:stretch>
        </p:blipFill>
        <p:spPr>
          <a:xfrm>
            <a:off x="6269071" y="3008769"/>
            <a:ext cx="1632849" cy="1208731"/>
          </a:xfrm>
          <a:prstGeom prst="rect">
            <a:avLst/>
          </a:prstGeom>
          <a:noFill/>
          <a:ln>
            <a:noFill/>
          </a:ln>
        </p:spPr>
      </p:pic>
      <p:sp>
        <p:nvSpPr>
          <p:cNvPr id="332" name="Google Shape;332;p44"/>
          <p:cNvSpPr txBox="1"/>
          <p:nvPr/>
        </p:nvSpPr>
        <p:spPr>
          <a:xfrm>
            <a:off x="4238700" y="408312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TEST</a:t>
            </a:r>
            <a:endParaRPr b="1">
              <a:latin typeface="Montserrat"/>
              <a:ea typeface="Montserrat"/>
              <a:cs typeface="Montserrat"/>
              <a:sym typeface="Montserrat"/>
            </a:endParaRPr>
          </a:p>
        </p:txBody>
      </p:sp>
      <p:sp>
        <p:nvSpPr>
          <p:cNvPr id="333" name="Google Shape;333;p44"/>
          <p:cNvSpPr txBox="1"/>
          <p:nvPr/>
        </p:nvSpPr>
        <p:spPr>
          <a:xfrm>
            <a:off x="6469900" y="408312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CONTROL</a:t>
            </a:r>
            <a:endParaRPr b="1">
              <a:latin typeface="Montserrat"/>
              <a:ea typeface="Montserrat"/>
              <a:cs typeface="Montserrat"/>
              <a:sym typeface="Montserrat"/>
            </a:endParaRPr>
          </a:p>
        </p:txBody>
      </p:sp>
      <p:sp>
        <p:nvSpPr>
          <p:cNvPr id="334" name="Google Shape;334;p44"/>
          <p:cNvSpPr txBox="1"/>
          <p:nvPr/>
        </p:nvSpPr>
        <p:spPr>
          <a:xfrm>
            <a:off x="2806675" y="1436500"/>
            <a:ext cx="123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AMOUNT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SPENT</a:t>
            </a:r>
            <a:endParaRPr b="1">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340" name="Google Shape;340;p4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41" name="Google Shape;341;p4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42" name="Google Shape;342;p4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43" name="Google Shape;343;p45"/>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344" name="Google Shape;344;p45"/>
          <p:cNvCxnSpPr/>
          <p:nvPr/>
        </p:nvCxnSpPr>
        <p:spPr>
          <a:xfrm>
            <a:off x="4235425" y="813238"/>
            <a:ext cx="0" cy="2019000"/>
          </a:xfrm>
          <a:prstGeom prst="straightConnector1">
            <a:avLst/>
          </a:prstGeom>
          <a:noFill/>
          <a:ln cap="flat" cmpd="sng" w="28575">
            <a:solidFill>
              <a:srgbClr val="000000"/>
            </a:solidFill>
            <a:prstDash val="solid"/>
            <a:round/>
            <a:headEnd len="med" w="med" type="none"/>
            <a:tailEnd len="med" w="med" type="none"/>
          </a:ln>
        </p:spPr>
      </p:cxnSp>
      <p:cxnSp>
        <p:nvCxnSpPr>
          <p:cNvPr id="345" name="Google Shape;345;p45"/>
          <p:cNvCxnSpPr/>
          <p:nvPr/>
        </p:nvCxnSpPr>
        <p:spPr>
          <a:xfrm rot="10800000">
            <a:off x="4235425" y="2832250"/>
            <a:ext cx="3541500" cy="0"/>
          </a:xfrm>
          <a:prstGeom prst="straightConnector1">
            <a:avLst/>
          </a:prstGeom>
          <a:noFill/>
          <a:ln cap="flat" cmpd="sng" w="28575">
            <a:solidFill>
              <a:srgbClr val="000000"/>
            </a:solidFill>
            <a:prstDash val="solid"/>
            <a:round/>
            <a:headEnd len="med" w="med" type="none"/>
            <a:tailEnd len="med" w="med" type="none"/>
          </a:ln>
        </p:spPr>
      </p:cxnSp>
      <p:pic>
        <p:nvPicPr>
          <p:cNvPr id="346" name="Google Shape;346;p45"/>
          <p:cNvPicPr preferRelativeResize="0"/>
          <p:nvPr/>
        </p:nvPicPr>
        <p:blipFill>
          <a:blip r:embed="rId5">
            <a:alphaModFix/>
          </a:blip>
          <a:stretch>
            <a:fillRect/>
          </a:stretch>
        </p:blipFill>
        <p:spPr>
          <a:xfrm>
            <a:off x="4037881" y="3008750"/>
            <a:ext cx="1632849" cy="1208751"/>
          </a:xfrm>
          <a:prstGeom prst="rect">
            <a:avLst/>
          </a:prstGeom>
          <a:noFill/>
          <a:ln>
            <a:noFill/>
          </a:ln>
        </p:spPr>
      </p:pic>
      <p:pic>
        <p:nvPicPr>
          <p:cNvPr id="347" name="Google Shape;347;p45"/>
          <p:cNvPicPr preferRelativeResize="0"/>
          <p:nvPr/>
        </p:nvPicPr>
        <p:blipFill>
          <a:blip r:embed="rId6">
            <a:alphaModFix/>
          </a:blip>
          <a:stretch>
            <a:fillRect/>
          </a:stretch>
        </p:blipFill>
        <p:spPr>
          <a:xfrm>
            <a:off x="6269071" y="3008769"/>
            <a:ext cx="1632849" cy="1208731"/>
          </a:xfrm>
          <a:prstGeom prst="rect">
            <a:avLst/>
          </a:prstGeom>
          <a:noFill/>
          <a:ln>
            <a:noFill/>
          </a:ln>
        </p:spPr>
      </p:pic>
      <p:sp>
        <p:nvSpPr>
          <p:cNvPr id="348" name="Google Shape;348;p45"/>
          <p:cNvSpPr txBox="1"/>
          <p:nvPr/>
        </p:nvSpPr>
        <p:spPr>
          <a:xfrm>
            <a:off x="4238700" y="408312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TEST</a:t>
            </a:r>
            <a:endParaRPr b="1">
              <a:latin typeface="Montserrat"/>
              <a:ea typeface="Montserrat"/>
              <a:cs typeface="Montserrat"/>
              <a:sym typeface="Montserrat"/>
            </a:endParaRPr>
          </a:p>
        </p:txBody>
      </p:sp>
      <p:sp>
        <p:nvSpPr>
          <p:cNvPr id="349" name="Google Shape;349;p45"/>
          <p:cNvSpPr txBox="1"/>
          <p:nvPr/>
        </p:nvSpPr>
        <p:spPr>
          <a:xfrm>
            <a:off x="6469900" y="408312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CONTROL</a:t>
            </a:r>
            <a:endParaRPr b="1">
              <a:latin typeface="Montserrat"/>
              <a:ea typeface="Montserrat"/>
              <a:cs typeface="Montserrat"/>
              <a:sym typeface="Montserrat"/>
            </a:endParaRPr>
          </a:p>
        </p:txBody>
      </p:sp>
      <p:sp>
        <p:nvSpPr>
          <p:cNvPr id="350" name="Google Shape;350;p45"/>
          <p:cNvSpPr txBox="1"/>
          <p:nvPr/>
        </p:nvSpPr>
        <p:spPr>
          <a:xfrm>
            <a:off x="2806675" y="1436500"/>
            <a:ext cx="123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AMOUNT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SPENT</a:t>
            </a:r>
            <a:endParaRPr b="1">
              <a:latin typeface="Montserrat"/>
              <a:ea typeface="Montserrat"/>
              <a:cs typeface="Montserrat"/>
              <a:sym typeface="Montserrat"/>
            </a:endParaRPr>
          </a:p>
        </p:txBody>
      </p:sp>
      <p:sp>
        <p:nvSpPr>
          <p:cNvPr id="351" name="Google Shape;351;p45"/>
          <p:cNvSpPr/>
          <p:nvPr/>
        </p:nvSpPr>
        <p:spPr>
          <a:xfrm>
            <a:off x="4739550" y="1707988"/>
            <a:ext cx="229500" cy="229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p:nvPr/>
        </p:nvSpPr>
        <p:spPr>
          <a:xfrm>
            <a:off x="4739550" y="902250"/>
            <a:ext cx="229500" cy="229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p:nvPr/>
        </p:nvSpPr>
        <p:spPr>
          <a:xfrm>
            <a:off x="4739550" y="1207050"/>
            <a:ext cx="229500" cy="229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
          <p:cNvSpPr/>
          <p:nvPr/>
        </p:nvSpPr>
        <p:spPr>
          <a:xfrm>
            <a:off x="6970750" y="2466988"/>
            <a:ext cx="229500" cy="22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5"/>
          <p:cNvSpPr/>
          <p:nvPr/>
        </p:nvSpPr>
        <p:spPr>
          <a:xfrm>
            <a:off x="6970750" y="1661250"/>
            <a:ext cx="229500" cy="22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5"/>
          <p:cNvSpPr/>
          <p:nvPr/>
        </p:nvSpPr>
        <p:spPr>
          <a:xfrm>
            <a:off x="6970750" y="1966050"/>
            <a:ext cx="229500" cy="22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362" name="Google Shape;362;p4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63" name="Google Shape;363;p4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64" name="Google Shape;364;p4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65" name="Google Shape;365;p46"/>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366" name="Google Shape;366;p46"/>
          <p:cNvCxnSpPr/>
          <p:nvPr/>
        </p:nvCxnSpPr>
        <p:spPr>
          <a:xfrm>
            <a:off x="4235425" y="813238"/>
            <a:ext cx="0" cy="2019000"/>
          </a:xfrm>
          <a:prstGeom prst="straightConnector1">
            <a:avLst/>
          </a:prstGeom>
          <a:noFill/>
          <a:ln cap="flat" cmpd="sng" w="28575">
            <a:solidFill>
              <a:srgbClr val="000000"/>
            </a:solidFill>
            <a:prstDash val="solid"/>
            <a:round/>
            <a:headEnd len="med" w="med" type="none"/>
            <a:tailEnd len="med" w="med" type="none"/>
          </a:ln>
        </p:spPr>
      </p:cxnSp>
      <p:cxnSp>
        <p:nvCxnSpPr>
          <p:cNvPr id="367" name="Google Shape;367;p46"/>
          <p:cNvCxnSpPr/>
          <p:nvPr/>
        </p:nvCxnSpPr>
        <p:spPr>
          <a:xfrm rot="10800000">
            <a:off x="4235425" y="2832250"/>
            <a:ext cx="3541500" cy="0"/>
          </a:xfrm>
          <a:prstGeom prst="straightConnector1">
            <a:avLst/>
          </a:prstGeom>
          <a:noFill/>
          <a:ln cap="flat" cmpd="sng" w="28575">
            <a:solidFill>
              <a:srgbClr val="000000"/>
            </a:solidFill>
            <a:prstDash val="solid"/>
            <a:round/>
            <a:headEnd len="med" w="med" type="none"/>
            <a:tailEnd len="med" w="med" type="none"/>
          </a:ln>
        </p:spPr>
      </p:cxnSp>
      <p:pic>
        <p:nvPicPr>
          <p:cNvPr id="368" name="Google Shape;368;p46"/>
          <p:cNvPicPr preferRelativeResize="0"/>
          <p:nvPr/>
        </p:nvPicPr>
        <p:blipFill>
          <a:blip r:embed="rId5">
            <a:alphaModFix/>
          </a:blip>
          <a:stretch>
            <a:fillRect/>
          </a:stretch>
        </p:blipFill>
        <p:spPr>
          <a:xfrm>
            <a:off x="4037881" y="3008750"/>
            <a:ext cx="1632849" cy="1208751"/>
          </a:xfrm>
          <a:prstGeom prst="rect">
            <a:avLst/>
          </a:prstGeom>
          <a:noFill/>
          <a:ln>
            <a:noFill/>
          </a:ln>
        </p:spPr>
      </p:pic>
      <p:pic>
        <p:nvPicPr>
          <p:cNvPr id="369" name="Google Shape;369;p46"/>
          <p:cNvPicPr preferRelativeResize="0"/>
          <p:nvPr/>
        </p:nvPicPr>
        <p:blipFill>
          <a:blip r:embed="rId6">
            <a:alphaModFix/>
          </a:blip>
          <a:stretch>
            <a:fillRect/>
          </a:stretch>
        </p:blipFill>
        <p:spPr>
          <a:xfrm>
            <a:off x="6269071" y="3008769"/>
            <a:ext cx="1632849" cy="1208731"/>
          </a:xfrm>
          <a:prstGeom prst="rect">
            <a:avLst/>
          </a:prstGeom>
          <a:noFill/>
          <a:ln>
            <a:noFill/>
          </a:ln>
        </p:spPr>
      </p:pic>
      <p:sp>
        <p:nvSpPr>
          <p:cNvPr id="370" name="Google Shape;370;p46"/>
          <p:cNvSpPr txBox="1"/>
          <p:nvPr/>
        </p:nvSpPr>
        <p:spPr>
          <a:xfrm>
            <a:off x="4238700" y="408312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TEST</a:t>
            </a:r>
            <a:endParaRPr b="1">
              <a:latin typeface="Montserrat"/>
              <a:ea typeface="Montserrat"/>
              <a:cs typeface="Montserrat"/>
              <a:sym typeface="Montserrat"/>
            </a:endParaRPr>
          </a:p>
        </p:txBody>
      </p:sp>
      <p:sp>
        <p:nvSpPr>
          <p:cNvPr id="371" name="Google Shape;371;p46"/>
          <p:cNvSpPr txBox="1"/>
          <p:nvPr/>
        </p:nvSpPr>
        <p:spPr>
          <a:xfrm>
            <a:off x="6469900" y="408312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CONTROL</a:t>
            </a:r>
            <a:endParaRPr b="1">
              <a:latin typeface="Montserrat"/>
              <a:ea typeface="Montserrat"/>
              <a:cs typeface="Montserrat"/>
              <a:sym typeface="Montserrat"/>
            </a:endParaRPr>
          </a:p>
        </p:txBody>
      </p:sp>
      <p:sp>
        <p:nvSpPr>
          <p:cNvPr id="372" name="Google Shape;372;p46"/>
          <p:cNvSpPr txBox="1"/>
          <p:nvPr/>
        </p:nvSpPr>
        <p:spPr>
          <a:xfrm>
            <a:off x="2806675" y="1436500"/>
            <a:ext cx="123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AMOUNT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SPENT</a:t>
            </a:r>
            <a:endParaRPr b="1">
              <a:latin typeface="Montserrat"/>
              <a:ea typeface="Montserrat"/>
              <a:cs typeface="Montserrat"/>
              <a:sym typeface="Montserrat"/>
            </a:endParaRPr>
          </a:p>
        </p:txBody>
      </p:sp>
      <p:sp>
        <p:nvSpPr>
          <p:cNvPr id="373" name="Google Shape;373;p46"/>
          <p:cNvSpPr/>
          <p:nvPr/>
        </p:nvSpPr>
        <p:spPr>
          <a:xfrm>
            <a:off x="4739550" y="1707988"/>
            <a:ext cx="229500" cy="229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
          <p:cNvSpPr/>
          <p:nvPr/>
        </p:nvSpPr>
        <p:spPr>
          <a:xfrm>
            <a:off x="4739550" y="902250"/>
            <a:ext cx="229500" cy="229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a:off x="4739550" y="1207050"/>
            <a:ext cx="229500" cy="229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p:nvPr/>
        </p:nvSpPr>
        <p:spPr>
          <a:xfrm>
            <a:off x="6970750" y="2466988"/>
            <a:ext cx="229500" cy="22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p:nvPr/>
        </p:nvSpPr>
        <p:spPr>
          <a:xfrm>
            <a:off x="6970750" y="1661250"/>
            <a:ext cx="229500" cy="22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a:off x="6970750" y="1966050"/>
            <a:ext cx="229500" cy="22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6"/>
          <p:cNvCxnSpPr/>
          <p:nvPr/>
        </p:nvCxnSpPr>
        <p:spPr>
          <a:xfrm>
            <a:off x="4489950" y="1321800"/>
            <a:ext cx="728700" cy="0"/>
          </a:xfrm>
          <a:prstGeom prst="straightConnector1">
            <a:avLst/>
          </a:prstGeom>
          <a:noFill/>
          <a:ln cap="flat" cmpd="sng" w="28575">
            <a:solidFill>
              <a:srgbClr val="9900FF"/>
            </a:solidFill>
            <a:prstDash val="solid"/>
            <a:round/>
            <a:headEnd len="med" w="med" type="none"/>
            <a:tailEnd len="med" w="med" type="none"/>
          </a:ln>
        </p:spPr>
      </p:cxnSp>
      <p:sp>
        <p:nvSpPr>
          <p:cNvPr id="380" name="Google Shape;380;p46"/>
          <p:cNvSpPr txBox="1"/>
          <p:nvPr/>
        </p:nvSpPr>
        <p:spPr>
          <a:xfrm>
            <a:off x="4885475" y="1092400"/>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$120</a:t>
            </a:r>
            <a:endParaRPr b="1">
              <a:latin typeface="Montserrat"/>
              <a:ea typeface="Montserrat"/>
              <a:cs typeface="Montserrat"/>
              <a:sym typeface="Montserrat"/>
            </a:endParaRPr>
          </a:p>
        </p:txBody>
      </p:sp>
      <p:sp>
        <p:nvSpPr>
          <p:cNvPr id="381" name="Google Shape;381;p46"/>
          <p:cNvSpPr txBox="1"/>
          <p:nvPr/>
        </p:nvSpPr>
        <p:spPr>
          <a:xfrm>
            <a:off x="6995700" y="197877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$20</a:t>
            </a:r>
            <a:endParaRPr b="1">
              <a:latin typeface="Montserrat"/>
              <a:ea typeface="Montserrat"/>
              <a:cs typeface="Montserrat"/>
              <a:sym typeface="Montserrat"/>
            </a:endParaRPr>
          </a:p>
        </p:txBody>
      </p:sp>
      <p:cxnSp>
        <p:nvCxnSpPr>
          <p:cNvPr id="382" name="Google Shape;382;p46"/>
          <p:cNvCxnSpPr/>
          <p:nvPr/>
        </p:nvCxnSpPr>
        <p:spPr>
          <a:xfrm>
            <a:off x="6677875" y="2195550"/>
            <a:ext cx="728700" cy="0"/>
          </a:xfrm>
          <a:prstGeom prst="straightConnector1">
            <a:avLst/>
          </a:prstGeom>
          <a:noFill/>
          <a:ln cap="flat" cmpd="sng" w="28575">
            <a:solidFill>
              <a:srgbClr val="E69138"/>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388" name="Google Shape;388;p4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89" name="Google Shape;389;p4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90" name="Google Shape;390;p4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391" name="Google Shape;391;p47"/>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392" name="Google Shape;392;p47"/>
          <p:cNvCxnSpPr/>
          <p:nvPr/>
        </p:nvCxnSpPr>
        <p:spPr>
          <a:xfrm>
            <a:off x="4235425" y="813238"/>
            <a:ext cx="0" cy="2019000"/>
          </a:xfrm>
          <a:prstGeom prst="straightConnector1">
            <a:avLst/>
          </a:prstGeom>
          <a:noFill/>
          <a:ln cap="flat" cmpd="sng" w="28575">
            <a:solidFill>
              <a:srgbClr val="000000"/>
            </a:solidFill>
            <a:prstDash val="solid"/>
            <a:round/>
            <a:headEnd len="med" w="med" type="none"/>
            <a:tailEnd len="med" w="med" type="none"/>
          </a:ln>
        </p:spPr>
      </p:cxnSp>
      <p:cxnSp>
        <p:nvCxnSpPr>
          <p:cNvPr id="393" name="Google Shape;393;p47"/>
          <p:cNvCxnSpPr/>
          <p:nvPr/>
        </p:nvCxnSpPr>
        <p:spPr>
          <a:xfrm rot="10800000">
            <a:off x="4235425" y="2832250"/>
            <a:ext cx="3541500" cy="0"/>
          </a:xfrm>
          <a:prstGeom prst="straightConnector1">
            <a:avLst/>
          </a:prstGeom>
          <a:noFill/>
          <a:ln cap="flat" cmpd="sng" w="28575">
            <a:solidFill>
              <a:srgbClr val="000000"/>
            </a:solidFill>
            <a:prstDash val="solid"/>
            <a:round/>
            <a:headEnd len="med" w="med" type="none"/>
            <a:tailEnd len="med" w="med" type="none"/>
          </a:ln>
        </p:spPr>
      </p:cxnSp>
      <p:pic>
        <p:nvPicPr>
          <p:cNvPr id="394" name="Google Shape;394;p47"/>
          <p:cNvPicPr preferRelativeResize="0"/>
          <p:nvPr/>
        </p:nvPicPr>
        <p:blipFill>
          <a:blip r:embed="rId5">
            <a:alphaModFix/>
          </a:blip>
          <a:stretch>
            <a:fillRect/>
          </a:stretch>
        </p:blipFill>
        <p:spPr>
          <a:xfrm>
            <a:off x="4037881" y="3008750"/>
            <a:ext cx="1632849" cy="1208751"/>
          </a:xfrm>
          <a:prstGeom prst="rect">
            <a:avLst/>
          </a:prstGeom>
          <a:noFill/>
          <a:ln>
            <a:noFill/>
          </a:ln>
        </p:spPr>
      </p:pic>
      <p:pic>
        <p:nvPicPr>
          <p:cNvPr id="395" name="Google Shape;395;p47"/>
          <p:cNvPicPr preferRelativeResize="0"/>
          <p:nvPr/>
        </p:nvPicPr>
        <p:blipFill>
          <a:blip r:embed="rId6">
            <a:alphaModFix/>
          </a:blip>
          <a:stretch>
            <a:fillRect/>
          </a:stretch>
        </p:blipFill>
        <p:spPr>
          <a:xfrm>
            <a:off x="6269071" y="3008769"/>
            <a:ext cx="1632849" cy="1208731"/>
          </a:xfrm>
          <a:prstGeom prst="rect">
            <a:avLst/>
          </a:prstGeom>
          <a:noFill/>
          <a:ln>
            <a:noFill/>
          </a:ln>
        </p:spPr>
      </p:pic>
      <p:sp>
        <p:nvSpPr>
          <p:cNvPr id="396" name="Google Shape;396;p47"/>
          <p:cNvSpPr txBox="1"/>
          <p:nvPr/>
        </p:nvSpPr>
        <p:spPr>
          <a:xfrm>
            <a:off x="4238700" y="408312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TEST</a:t>
            </a:r>
            <a:endParaRPr b="1">
              <a:latin typeface="Montserrat"/>
              <a:ea typeface="Montserrat"/>
              <a:cs typeface="Montserrat"/>
              <a:sym typeface="Montserrat"/>
            </a:endParaRPr>
          </a:p>
        </p:txBody>
      </p:sp>
      <p:sp>
        <p:nvSpPr>
          <p:cNvPr id="397" name="Google Shape;397;p47"/>
          <p:cNvSpPr txBox="1"/>
          <p:nvPr/>
        </p:nvSpPr>
        <p:spPr>
          <a:xfrm>
            <a:off x="6469900" y="408312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CONTROL</a:t>
            </a:r>
            <a:endParaRPr b="1">
              <a:latin typeface="Montserrat"/>
              <a:ea typeface="Montserrat"/>
              <a:cs typeface="Montserrat"/>
              <a:sym typeface="Montserrat"/>
            </a:endParaRPr>
          </a:p>
        </p:txBody>
      </p:sp>
      <p:sp>
        <p:nvSpPr>
          <p:cNvPr id="398" name="Google Shape;398;p47"/>
          <p:cNvSpPr txBox="1"/>
          <p:nvPr/>
        </p:nvSpPr>
        <p:spPr>
          <a:xfrm>
            <a:off x="2806675" y="1436500"/>
            <a:ext cx="123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AMOUNT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SPENT</a:t>
            </a:r>
            <a:endParaRPr b="1">
              <a:latin typeface="Montserrat"/>
              <a:ea typeface="Montserrat"/>
              <a:cs typeface="Montserrat"/>
              <a:sym typeface="Montserrat"/>
            </a:endParaRPr>
          </a:p>
        </p:txBody>
      </p:sp>
      <p:sp>
        <p:nvSpPr>
          <p:cNvPr id="399" name="Google Shape;399;p47"/>
          <p:cNvSpPr/>
          <p:nvPr/>
        </p:nvSpPr>
        <p:spPr>
          <a:xfrm>
            <a:off x="4739550" y="1707988"/>
            <a:ext cx="229500" cy="229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7"/>
          <p:cNvSpPr/>
          <p:nvPr/>
        </p:nvSpPr>
        <p:spPr>
          <a:xfrm>
            <a:off x="4739550" y="902250"/>
            <a:ext cx="229500" cy="229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7"/>
          <p:cNvSpPr/>
          <p:nvPr/>
        </p:nvSpPr>
        <p:spPr>
          <a:xfrm>
            <a:off x="4739550" y="1207050"/>
            <a:ext cx="229500" cy="2295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7"/>
          <p:cNvSpPr/>
          <p:nvPr/>
        </p:nvSpPr>
        <p:spPr>
          <a:xfrm>
            <a:off x="6970750" y="2466988"/>
            <a:ext cx="229500" cy="22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7"/>
          <p:cNvSpPr/>
          <p:nvPr/>
        </p:nvSpPr>
        <p:spPr>
          <a:xfrm>
            <a:off x="6970750" y="1661250"/>
            <a:ext cx="229500" cy="22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7"/>
          <p:cNvSpPr/>
          <p:nvPr/>
        </p:nvSpPr>
        <p:spPr>
          <a:xfrm>
            <a:off x="6970750" y="1966050"/>
            <a:ext cx="229500" cy="229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5" name="Google Shape;405;p47"/>
          <p:cNvCxnSpPr/>
          <p:nvPr/>
        </p:nvCxnSpPr>
        <p:spPr>
          <a:xfrm>
            <a:off x="4489950" y="1321800"/>
            <a:ext cx="728700" cy="0"/>
          </a:xfrm>
          <a:prstGeom prst="straightConnector1">
            <a:avLst/>
          </a:prstGeom>
          <a:noFill/>
          <a:ln cap="flat" cmpd="sng" w="28575">
            <a:solidFill>
              <a:srgbClr val="9900FF"/>
            </a:solidFill>
            <a:prstDash val="solid"/>
            <a:round/>
            <a:headEnd len="med" w="med" type="none"/>
            <a:tailEnd len="med" w="med" type="none"/>
          </a:ln>
        </p:spPr>
      </p:cxnSp>
      <p:sp>
        <p:nvSpPr>
          <p:cNvPr id="406" name="Google Shape;406;p47"/>
          <p:cNvSpPr txBox="1"/>
          <p:nvPr/>
        </p:nvSpPr>
        <p:spPr>
          <a:xfrm>
            <a:off x="4885475" y="1092400"/>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$120</a:t>
            </a:r>
            <a:endParaRPr b="1">
              <a:latin typeface="Montserrat"/>
              <a:ea typeface="Montserrat"/>
              <a:cs typeface="Montserrat"/>
              <a:sym typeface="Montserrat"/>
            </a:endParaRPr>
          </a:p>
        </p:txBody>
      </p:sp>
      <p:sp>
        <p:nvSpPr>
          <p:cNvPr id="407" name="Google Shape;407;p47"/>
          <p:cNvSpPr txBox="1"/>
          <p:nvPr/>
        </p:nvSpPr>
        <p:spPr>
          <a:xfrm>
            <a:off x="6995700" y="1978775"/>
            <a:ext cx="12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$20</a:t>
            </a:r>
            <a:endParaRPr b="1">
              <a:latin typeface="Montserrat"/>
              <a:ea typeface="Montserrat"/>
              <a:cs typeface="Montserrat"/>
              <a:sym typeface="Montserrat"/>
            </a:endParaRPr>
          </a:p>
        </p:txBody>
      </p:sp>
      <p:cxnSp>
        <p:nvCxnSpPr>
          <p:cNvPr id="408" name="Google Shape;408;p47"/>
          <p:cNvCxnSpPr/>
          <p:nvPr/>
        </p:nvCxnSpPr>
        <p:spPr>
          <a:xfrm>
            <a:off x="6677875" y="2195550"/>
            <a:ext cx="728700" cy="0"/>
          </a:xfrm>
          <a:prstGeom prst="straightConnector1">
            <a:avLst/>
          </a:prstGeom>
          <a:noFill/>
          <a:ln cap="flat" cmpd="sng" w="28575">
            <a:solidFill>
              <a:srgbClr val="E69138"/>
            </a:solidFill>
            <a:prstDash val="solid"/>
            <a:round/>
            <a:headEnd len="med" w="med" type="none"/>
            <a:tailEnd len="med" w="med" type="none"/>
          </a:ln>
        </p:spPr>
      </p:cxnSp>
      <p:sp>
        <p:nvSpPr>
          <p:cNvPr id="409" name="Google Shape;409;p47"/>
          <p:cNvSpPr/>
          <p:nvPr/>
        </p:nvSpPr>
        <p:spPr>
          <a:xfrm>
            <a:off x="7811625" y="1307200"/>
            <a:ext cx="590400" cy="874200"/>
          </a:xfrm>
          <a:prstGeom prst="rightBrace">
            <a:avLst>
              <a:gd fmla="val 50000" name="adj1"/>
              <a:gd fmla="val 50000" name="adj2"/>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0" name="Google Shape;410;p47"/>
          <p:cNvCxnSpPr>
            <a:stCxn id="409" idx="0"/>
          </p:cNvCxnSpPr>
          <p:nvPr/>
        </p:nvCxnSpPr>
        <p:spPr>
          <a:xfrm rot="10800000">
            <a:off x="5742525" y="1307200"/>
            <a:ext cx="2069100" cy="0"/>
          </a:xfrm>
          <a:prstGeom prst="straightConnector1">
            <a:avLst/>
          </a:prstGeom>
          <a:noFill/>
          <a:ln cap="flat" cmpd="sng" w="28575">
            <a:solidFill>
              <a:srgbClr val="6AA84F"/>
            </a:solidFill>
            <a:prstDash val="dash"/>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416" name="Google Shape;416;p4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17" name="Google Shape;417;p4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18" name="Google Shape;418;p4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19" name="Google Shape;419;p48"/>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420" name="Google Shape;420;p48"/>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421" name="Google Shape;421;p48"/>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422" name="Google Shape;422;p48"/>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423" name="Google Shape;423;p48"/>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424" name="Google Shape;424;p48"/>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425" name="Google Shape;425;p48"/>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426" name="Google Shape;426;p48"/>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427" name="Google Shape;427;p48"/>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8"/>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8"/>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8"/>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8"/>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48"/>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434" name="Google Shape;434;p48"/>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435" name="Google Shape;435;p48"/>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436" name="Google Shape;436;p48"/>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sp>
        <p:nvSpPr>
          <p:cNvPr id="437" name="Google Shape;437;p48"/>
          <p:cNvSpPr txBox="1"/>
          <p:nvPr/>
        </p:nvSpPr>
        <p:spPr>
          <a:xfrm>
            <a:off x="4028800" y="1457600"/>
            <a:ext cx="4209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Now imagine we try to repeat this test on new customers on the website after our </a:t>
            </a:r>
            <a:r>
              <a:rPr b="1" i="1" lang="en" sz="1600">
                <a:latin typeface="Montserrat"/>
                <a:ea typeface="Montserrat"/>
                <a:cs typeface="Montserrat"/>
                <a:sym typeface="Montserrat"/>
              </a:rPr>
              <a:t>preliminary</a:t>
            </a:r>
            <a:r>
              <a:rPr b="1" i="1" lang="en" sz="1600">
                <a:latin typeface="Montserrat"/>
                <a:ea typeface="Montserrat"/>
                <a:cs typeface="Montserrat"/>
                <a:sym typeface="Montserrat"/>
              </a:rPr>
              <a:t> test…</a:t>
            </a:r>
            <a:endParaRPr b="1" i="1" sz="1600">
              <a:latin typeface="Montserrat"/>
              <a:ea typeface="Montserrat"/>
              <a:cs typeface="Montserrat"/>
              <a:sym typeface="Montserrat"/>
            </a:endParaRPr>
          </a:p>
        </p:txBody>
      </p:sp>
      <p:sp>
        <p:nvSpPr>
          <p:cNvPr id="438" name="Google Shape;438;p48"/>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8"/>
          <p:cNvCxnSpPr>
            <a:stCxn id="438"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445" name="Google Shape;445;p4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46" name="Google Shape;446;p4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47" name="Google Shape;447;p4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448" name="Google Shape;448;p49"/>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449" name="Google Shape;449;p49"/>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450" name="Google Shape;450;p49"/>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451" name="Google Shape;451;p49"/>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452" name="Google Shape;452;p49"/>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453" name="Google Shape;453;p49"/>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454" name="Google Shape;454;p49"/>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455" name="Google Shape;455;p49"/>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456" name="Google Shape;456;p49"/>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9"/>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9"/>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9"/>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9"/>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9"/>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2" name="Google Shape;462;p49"/>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463" name="Google Shape;463;p49"/>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464" name="Google Shape;464;p49"/>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465" name="Google Shape;465;p49"/>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466" name="Google Shape;466;p49"/>
          <p:cNvCxnSpPr/>
          <p:nvPr/>
        </p:nvCxnSpPr>
        <p:spPr>
          <a:xfrm>
            <a:off x="4281900" y="6836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467" name="Google Shape;467;p49"/>
          <p:cNvCxnSpPr/>
          <p:nvPr/>
        </p:nvCxnSpPr>
        <p:spPr>
          <a:xfrm rot="10800000">
            <a:off x="4281707" y="17338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468" name="Google Shape;468;p49"/>
          <p:cNvPicPr preferRelativeResize="0"/>
          <p:nvPr/>
        </p:nvPicPr>
        <p:blipFill>
          <a:blip r:embed="rId5">
            <a:alphaModFix/>
          </a:blip>
          <a:stretch>
            <a:fillRect/>
          </a:stretch>
        </p:blipFill>
        <p:spPr>
          <a:xfrm>
            <a:off x="4179148" y="1825675"/>
            <a:ext cx="849324" cy="628728"/>
          </a:xfrm>
          <a:prstGeom prst="rect">
            <a:avLst/>
          </a:prstGeom>
          <a:noFill/>
          <a:ln>
            <a:noFill/>
          </a:ln>
        </p:spPr>
      </p:pic>
      <p:pic>
        <p:nvPicPr>
          <p:cNvPr id="469" name="Google Shape;469;p49"/>
          <p:cNvPicPr preferRelativeResize="0"/>
          <p:nvPr/>
        </p:nvPicPr>
        <p:blipFill>
          <a:blip r:embed="rId6">
            <a:alphaModFix/>
          </a:blip>
          <a:stretch>
            <a:fillRect/>
          </a:stretch>
        </p:blipFill>
        <p:spPr>
          <a:xfrm>
            <a:off x="5339699" y="1825685"/>
            <a:ext cx="849324" cy="628716"/>
          </a:xfrm>
          <a:prstGeom prst="rect">
            <a:avLst/>
          </a:prstGeom>
          <a:noFill/>
          <a:ln>
            <a:noFill/>
          </a:ln>
        </p:spPr>
      </p:pic>
      <p:sp>
        <p:nvSpPr>
          <p:cNvPr id="470" name="Google Shape;470;p49"/>
          <p:cNvSpPr txBox="1"/>
          <p:nvPr/>
        </p:nvSpPr>
        <p:spPr>
          <a:xfrm>
            <a:off x="4283604" y="23845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471" name="Google Shape;471;p49"/>
          <p:cNvSpPr txBox="1"/>
          <p:nvPr/>
        </p:nvSpPr>
        <p:spPr>
          <a:xfrm>
            <a:off x="5394713" y="23845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472" name="Google Shape;472;p49"/>
          <p:cNvSpPr txBox="1"/>
          <p:nvPr/>
        </p:nvSpPr>
        <p:spPr>
          <a:xfrm>
            <a:off x="3538738" y="1007875"/>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473" name="Google Shape;473;p49"/>
          <p:cNvSpPr/>
          <p:nvPr/>
        </p:nvSpPr>
        <p:spPr>
          <a:xfrm>
            <a:off x="4544120" y="15300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9"/>
          <p:cNvSpPr/>
          <p:nvPr/>
        </p:nvSpPr>
        <p:spPr>
          <a:xfrm>
            <a:off x="4544120" y="11109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4544120" y="12695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p:nvPr/>
        </p:nvSpPr>
        <p:spPr>
          <a:xfrm>
            <a:off x="5704676" y="11628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9"/>
          <p:cNvSpPr/>
          <p:nvPr/>
        </p:nvSpPr>
        <p:spPr>
          <a:xfrm>
            <a:off x="5704676" y="7437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9"/>
          <p:cNvSpPr/>
          <p:nvPr/>
        </p:nvSpPr>
        <p:spPr>
          <a:xfrm>
            <a:off x="5704676" y="9023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9" name="Google Shape;479;p49"/>
          <p:cNvCxnSpPr/>
          <p:nvPr/>
        </p:nvCxnSpPr>
        <p:spPr>
          <a:xfrm>
            <a:off x="4414291" y="1329214"/>
            <a:ext cx="379200" cy="0"/>
          </a:xfrm>
          <a:prstGeom prst="straightConnector1">
            <a:avLst/>
          </a:prstGeom>
          <a:noFill/>
          <a:ln cap="flat" cmpd="sng" w="28575">
            <a:solidFill>
              <a:srgbClr val="9900FF"/>
            </a:solidFill>
            <a:prstDash val="solid"/>
            <a:round/>
            <a:headEnd len="med" w="med" type="none"/>
            <a:tailEnd len="med" w="med" type="none"/>
          </a:ln>
        </p:spPr>
      </p:cxnSp>
      <p:sp>
        <p:nvSpPr>
          <p:cNvPr id="480" name="Google Shape;480;p49"/>
          <p:cNvSpPr txBox="1"/>
          <p:nvPr/>
        </p:nvSpPr>
        <p:spPr>
          <a:xfrm>
            <a:off x="4620023" y="12098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sp>
        <p:nvSpPr>
          <p:cNvPr id="481" name="Google Shape;481;p49"/>
          <p:cNvSpPr txBox="1"/>
          <p:nvPr/>
        </p:nvSpPr>
        <p:spPr>
          <a:xfrm>
            <a:off x="5717654" y="9089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$89</a:t>
            </a:r>
            <a:endParaRPr b="1" sz="700">
              <a:latin typeface="Montserrat"/>
              <a:ea typeface="Montserrat"/>
              <a:cs typeface="Montserrat"/>
              <a:sym typeface="Montserrat"/>
            </a:endParaRPr>
          </a:p>
        </p:txBody>
      </p:sp>
      <p:cxnSp>
        <p:nvCxnSpPr>
          <p:cNvPr id="482" name="Google Shape;482;p49"/>
          <p:cNvCxnSpPr/>
          <p:nvPr/>
        </p:nvCxnSpPr>
        <p:spPr>
          <a:xfrm>
            <a:off x="5552338" y="1021692"/>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483" name="Google Shape;483;p49"/>
          <p:cNvCxnSpPr/>
          <p:nvPr/>
        </p:nvCxnSpPr>
        <p:spPr>
          <a:xfrm>
            <a:off x="4273725" y="2795213"/>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484" name="Google Shape;484;p49"/>
          <p:cNvCxnSpPr/>
          <p:nvPr/>
        </p:nvCxnSpPr>
        <p:spPr>
          <a:xfrm rot="10800000">
            <a:off x="4273532" y="3845394"/>
            <a:ext cx="1842300" cy="0"/>
          </a:xfrm>
          <a:prstGeom prst="straightConnector1">
            <a:avLst/>
          </a:prstGeom>
          <a:noFill/>
          <a:ln cap="flat" cmpd="sng" w="28575">
            <a:solidFill>
              <a:srgbClr val="000000"/>
            </a:solidFill>
            <a:prstDash val="solid"/>
            <a:round/>
            <a:headEnd len="med" w="med" type="none"/>
            <a:tailEnd len="med" w="med" type="none"/>
          </a:ln>
        </p:spPr>
      </p:cxnSp>
      <p:pic>
        <p:nvPicPr>
          <p:cNvPr id="485" name="Google Shape;485;p49"/>
          <p:cNvPicPr preferRelativeResize="0"/>
          <p:nvPr/>
        </p:nvPicPr>
        <p:blipFill>
          <a:blip r:embed="rId5">
            <a:alphaModFix/>
          </a:blip>
          <a:stretch>
            <a:fillRect/>
          </a:stretch>
        </p:blipFill>
        <p:spPr>
          <a:xfrm>
            <a:off x="4170973" y="3937200"/>
            <a:ext cx="849324" cy="628728"/>
          </a:xfrm>
          <a:prstGeom prst="rect">
            <a:avLst/>
          </a:prstGeom>
          <a:noFill/>
          <a:ln>
            <a:noFill/>
          </a:ln>
        </p:spPr>
      </p:pic>
      <p:pic>
        <p:nvPicPr>
          <p:cNvPr id="486" name="Google Shape;486;p49"/>
          <p:cNvPicPr preferRelativeResize="0"/>
          <p:nvPr/>
        </p:nvPicPr>
        <p:blipFill>
          <a:blip r:embed="rId6">
            <a:alphaModFix/>
          </a:blip>
          <a:stretch>
            <a:fillRect/>
          </a:stretch>
        </p:blipFill>
        <p:spPr>
          <a:xfrm>
            <a:off x="5331524" y="3937210"/>
            <a:ext cx="849324" cy="628716"/>
          </a:xfrm>
          <a:prstGeom prst="rect">
            <a:avLst/>
          </a:prstGeom>
          <a:noFill/>
          <a:ln>
            <a:noFill/>
          </a:ln>
        </p:spPr>
      </p:pic>
      <p:sp>
        <p:nvSpPr>
          <p:cNvPr id="487" name="Google Shape;487;p49"/>
          <p:cNvSpPr txBox="1"/>
          <p:nvPr/>
        </p:nvSpPr>
        <p:spPr>
          <a:xfrm>
            <a:off x="4275429" y="449603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488" name="Google Shape;488;p49"/>
          <p:cNvSpPr txBox="1"/>
          <p:nvPr/>
        </p:nvSpPr>
        <p:spPr>
          <a:xfrm>
            <a:off x="5386538" y="4496038"/>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489" name="Google Shape;489;p49"/>
          <p:cNvSpPr txBox="1"/>
          <p:nvPr/>
        </p:nvSpPr>
        <p:spPr>
          <a:xfrm>
            <a:off x="3530563" y="311940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490" name="Google Shape;490;p49"/>
          <p:cNvSpPr/>
          <p:nvPr/>
        </p:nvSpPr>
        <p:spPr>
          <a:xfrm>
            <a:off x="4535945" y="364161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9"/>
          <p:cNvSpPr/>
          <p:nvPr/>
        </p:nvSpPr>
        <p:spPr>
          <a:xfrm>
            <a:off x="4535945" y="3222512"/>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9"/>
          <p:cNvSpPr/>
          <p:nvPr/>
        </p:nvSpPr>
        <p:spPr>
          <a:xfrm>
            <a:off x="4535945" y="338105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9"/>
          <p:cNvSpPr/>
          <p:nvPr/>
        </p:nvSpPr>
        <p:spPr>
          <a:xfrm>
            <a:off x="5696501" y="3274405"/>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9"/>
          <p:cNvSpPr/>
          <p:nvPr/>
        </p:nvSpPr>
        <p:spPr>
          <a:xfrm>
            <a:off x="5696501" y="2855303"/>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9"/>
          <p:cNvSpPr/>
          <p:nvPr/>
        </p:nvSpPr>
        <p:spPr>
          <a:xfrm>
            <a:off x="5696501" y="3013844"/>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49"/>
          <p:cNvCxnSpPr/>
          <p:nvPr/>
        </p:nvCxnSpPr>
        <p:spPr>
          <a:xfrm>
            <a:off x="4406116" y="3440739"/>
            <a:ext cx="379200" cy="0"/>
          </a:xfrm>
          <a:prstGeom prst="straightConnector1">
            <a:avLst/>
          </a:prstGeom>
          <a:noFill/>
          <a:ln cap="flat" cmpd="sng" w="28575">
            <a:solidFill>
              <a:srgbClr val="9900FF"/>
            </a:solidFill>
            <a:prstDash val="solid"/>
            <a:round/>
            <a:headEnd len="med" w="med" type="none"/>
            <a:tailEnd len="med" w="med" type="none"/>
          </a:ln>
        </p:spPr>
      </p:cxnSp>
      <p:sp>
        <p:nvSpPr>
          <p:cNvPr id="497" name="Google Shape;497;p49"/>
          <p:cNvSpPr txBox="1"/>
          <p:nvPr/>
        </p:nvSpPr>
        <p:spPr>
          <a:xfrm>
            <a:off x="4611848" y="332141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$30</a:t>
            </a:r>
            <a:endParaRPr b="1" sz="700">
              <a:latin typeface="Montserrat"/>
              <a:ea typeface="Montserrat"/>
              <a:cs typeface="Montserrat"/>
              <a:sym typeface="Montserrat"/>
            </a:endParaRPr>
          </a:p>
        </p:txBody>
      </p:sp>
      <p:sp>
        <p:nvSpPr>
          <p:cNvPr id="498" name="Google Shape;498;p49"/>
          <p:cNvSpPr txBox="1"/>
          <p:nvPr/>
        </p:nvSpPr>
        <p:spPr>
          <a:xfrm>
            <a:off x="5709479" y="302046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cxnSp>
        <p:nvCxnSpPr>
          <p:cNvPr id="499" name="Google Shape;499;p49"/>
          <p:cNvCxnSpPr/>
          <p:nvPr/>
        </p:nvCxnSpPr>
        <p:spPr>
          <a:xfrm>
            <a:off x="5544163" y="3133217"/>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500" name="Google Shape;500;p49"/>
          <p:cNvCxnSpPr/>
          <p:nvPr/>
        </p:nvCxnSpPr>
        <p:spPr>
          <a:xfrm>
            <a:off x="7049913" y="60690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501" name="Google Shape;501;p49"/>
          <p:cNvCxnSpPr/>
          <p:nvPr/>
        </p:nvCxnSpPr>
        <p:spPr>
          <a:xfrm rot="10800000">
            <a:off x="7049720" y="1657082"/>
            <a:ext cx="1842300" cy="0"/>
          </a:xfrm>
          <a:prstGeom prst="straightConnector1">
            <a:avLst/>
          </a:prstGeom>
          <a:noFill/>
          <a:ln cap="flat" cmpd="sng" w="28575">
            <a:solidFill>
              <a:srgbClr val="000000"/>
            </a:solidFill>
            <a:prstDash val="solid"/>
            <a:round/>
            <a:headEnd len="med" w="med" type="none"/>
            <a:tailEnd len="med" w="med" type="none"/>
          </a:ln>
        </p:spPr>
      </p:cxnSp>
      <p:pic>
        <p:nvPicPr>
          <p:cNvPr id="502" name="Google Shape;502;p49"/>
          <p:cNvPicPr preferRelativeResize="0"/>
          <p:nvPr/>
        </p:nvPicPr>
        <p:blipFill>
          <a:blip r:embed="rId5">
            <a:alphaModFix/>
          </a:blip>
          <a:stretch>
            <a:fillRect/>
          </a:stretch>
        </p:blipFill>
        <p:spPr>
          <a:xfrm>
            <a:off x="6947160" y="1748888"/>
            <a:ext cx="849324" cy="628728"/>
          </a:xfrm>
          <a:prstGeom prst="rect">
            <a:avLst/>
          </a:prstGeom>
          <a:noFill/>
          <a:ln>
            <a:noFill/>
          </a:ln>
        </p:spPr>
      </p:pic>
      <p:pic>
        <p:nvPicPr>
          <p:cNvPr id="503" name="Google Shape;503;p49"/>
          <p:cNvPicPr preferRelativeResize="0"/>
          <p:nvPr/>
        </p:nvPicPr>
        <p:blipFill>
          <a:blip r:embed="rId6">
            <a:alphaModFix/>
          </a:blip>
          <a:stretch>
            <a:fillRect/>
          </a:stretch>
        </p:blipFill>
        <p:spPr>
          <a:xfrm>
            <a:off x="8107711" y="1748898"/>
            <a:ext cx="849324" cy="628716"/>
          </a:xfrm>
          <a:prstGeom prst="rect">
            <a:avLst/>
          </a:prstGeom>
          <a:noFill/>
          <a:ln>
            <a:noFill/>
          </a:ln>
        </p:spPr>
      </p:pic>
      <p:sp>
        <p:nvSpPr>
          <p:cNvPr id="504" name="Google Shape;504;p49"/>
          <p:cNvSpPr txBox="1"/>
          <p:nvPr/>
        </p:nvSpPr>
        <p:spPr>
          <a:xfrm>
            <a:off x="7051616" y="230772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505" name="Google Shape;505;p49"/>
          <p:cNvSpPr txBox="1"/>
          <p:nvPr/>
        </p:nvSpPr>
        <p:spPr>
          <a:xfrm>
            <a:off x="8162725" y="230772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506" name="Google Shape;506;p49"/>
          <p:cNvSpPr txBox="1"/>
          <p:nvPr/>
        </p:nvSpPr>
        <p:spPr>
          <a:xfrm>
            <a:off x="6306750" y="93108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507" name="Google Shape;507;p49"/>
          <p:cNvSpPr/>
          <p:nvPr/>
        </p:nvSpPr>
        <p:spPr>
          <a:xfrm>
            <a:off x="7312133" y="145330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9"/>
          <p:cNvSpPr/>
          <p:nvPr/>
        </p:nvSpPr>
        <p:spPr>
          <a:xfrm>
            <a:off x="7312133" y="103420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9"/>
          <p:cNvSpPr/>
          <p:nvPr/>
        </p:nvSpPr>
        <p:spPr>
          <a:xfrm>
            <a:off x="7312133" y="119274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p:nvPr/>
        </p:nvSpPr>
        <p:spPr>
          <a:xfrm>
            <a:off x="8472689" y="100989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9"/>
          <p:cNvSpPr/>
          <p:nvPr/>
        </p:nvSpPr>
        <p:spPr>
          <a:xfrm>
            <a:off x="8472689" y="59079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
          <p:cNvSpPr/>
          <p:nvPr/>
        </p:nvSpPr>
        <p:spPr>
          <a:xfrm>
            <a:off x="8472689" y="74933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3" name="Google Shape;513;p49"/>
          <p:cNvCxnSpPr/>
          <p:nvPr/>
        </p:nvCxnSpPr>
        <p:spPr>
          <a:xfrm>
            <a:off x="7182303" y="1252427"/>
            <a:ext cx="379200" cy="0"/>
          </a:xfrm>
          <a:prstGeom prst="straightConnector1">
            <a:avLst/>
          </a:prstGeom>
          <a:noFill/>
          <a:ln cap="flat" cmpd="sng" w="28575">
            <a:solidFill>
              <a:srgbClr val="9900FF"/>
            </a:solidFill>
            <a:prstDash val="solid"/>
            <a:round/>
            <a:headEnd len="med" w="med" type="none"/>
            <a:tailEnd len="med" w="med" type="none"/>
          </a:ln>
        </p:spPr>
      </p:cxnSp>
      <p:sp>
        <p:nvSpPr>
          <p:cNvPr id="514" name="Google Shape;514;p49"/>
          <p:cNvSpPr txBox="1"/>
          <p:nvPr/>
        </p:nvSpPr>
        <p:spPr>
          <a:xfrm>
            <a:off x="7388035" y="113310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$34</a:t>
            </a:r>
            <a:endParaRPr b="1" sz="700">
              <a:latin typeface="Montserrat"/>
              <a:ea typeface="Montserrat"/>
              <a:cs typeface="Montserrat"/>
              <a:sym typeface="Montserrat"/>
            </a:endParaRPr>
          </a:p>
        </p:txBody>
      </p:sp>
      <p:sp>
        <p:nvSpPr>
          <p:cNvPr id="515" name="Google Shape;515;p49"/>
          <p:cNvSpPr txBox="1"/>
          <p:nvPr/>
        </p:nvSpPr>
        <p:spPr>
          <a:xfrm>
            <a:off x="8485666" y="75595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$132</a:t>
            </a:r>
            <a:endParaRPr b="1" sz="700">
              <a:latin typeface="Montserrat"/>
              <a:ea typeface="Montserrat"/>
              <a:cs typeface="Montserrat"/>
              <a:sym typeface="Montserrat"/>
            </a:endParaRPr>
          </a:p>
        </p:txBody>
      </p:sp>
      <p:cxnSp>
        <p:nvCxnSpPr>
          <p:cNvPr id="516" name="Google Shape;516;p49"/>
          <p:cNvCxnSpPr/>
          <p:nvPr/>
        </p:nvCxnSpPr>
        <p:spPr>
          <a:xfrm>
            <a:off x="8320350" y="868705"/>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517" name="Google Shape;517;p49"/>
          <p:cNvCxnSpPr/>
          <p:nvPr/>
        </p:nvCxnSpPr>
        <p:spPr>
          <a:xfrm>
            <a:off x="7041725" y="2795213"/>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518" name="Google Shape;518;p49"/>
          <p:cNvCxnSpPr/>
          <p:nvPr/>
        </p:nvCxnSpPr>
        <p:spPr>
          <a:xfrm rot="10800000">
            <a:off x="7041532" y="3845394"/>
            <a:ext cx="1842300" cy="0"/>
          </a:xfrm>
          <a:prstGeom prst="straightConnector1">
            <a:avLst/>
          </a:prstGeom>
          <a:noFill/>
          <a:ln cap="flat" cmpd="sng" w="28575">
            <a:solidFill>
              <a:srgbClr val="000000"/>
            </a:solidFill>
            <a:prstDash val="solid"/>
            <a:round/>
            <a:headEnd len="med" w="med" type="none"/>
            <a:tailEnd len="med" w="med" type="none"/>
          </a:ln>
        </p:spPr>
      </p:cxnSp>
      <p:pic>
        <p:nvPicPr>
          <p:cNvPr id="519" name="Google Shape;519;p49"/>
          <p:cNvPicPr preferRelativeResize="0"/>
          <p:nvPr/>
        </p:nvPicPr>
        <p:blipFill>
          <a:blip r:embed="rId5">
            <a:alphaModFix/>
          </a:blip>
          <a:stretch>
            <a:fillRect/>
          </a:stretch>
        </p:blipFill>
        <p:spPr>
          <a:xfrm>
            <a:off x="6938973" y="3937200"/>
            <a:ext cx="849324" cy="628728"/>
          </a:xfrm>
          <a:prstGeom prst="rect">
            <a:avLst/>
          </a:prstGeom>
          <a:noFill/>
          <a:ln>
            <a:noFill/>
          </a:ln>
        </p:spPr>
      </p:pic>
      <p:pic>
        <p:nvPicPr>
          <p:cNvPr id="520" name="Google Shape;520;p49"/>
          <p:cNvPicPr preferRelativeResize="0"/>
          <p:nvPr/>
        </p:nvPicPr>
        <p:blipFill>
          <a:blip r:embed="rId6">
            <a:alphaModFix/>
          </a:blip>
          <a:stretch>
            <a:fillRect/>
          </a:stretch>
        </p:blipFill>
        <p:spPr>
          <a:xfrm>
            <a:off x="8099524" y="3937210"/>
            <a:ext cx="849324" cy="628716"/>
          </a:xfrm>
          <a:prstGeom prst="rect">
            <a:avLst/>
          </a:prstGeom>
          <a:noFill/>
          <a:ln>
            <a:noFill/>
          </a:ln>
        </p:spPr>
      </p:pic>
      <p:sp>
        <p:nvSpPr>
          <p:cNvPr id="521" name="Google Shape;521;p49"/>
          <p:cNvSpPr txBox="1"/>
          <p:nvPr/>
        </p:nvSpPr>
        <p:spPr>
          <a:xfrm>
            <a:off x="7043429" y="449603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522" name="Google Shape;522;p49"/>
          <p:cNvSpPr txBox="1"/>
          <p:nvPr/>
        </p:nvSpPr>
        <p:spPr>
          <a:xfrm>
            <a:off x="8154538" y="4496038"/>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523" name="Google Shape;523;p49"/>
          <p:cNvSpPr txBox="1"/>
          <p:nvPr/>
        </p:nvSpPr>
        <p:spPr>
          <a:xfrm>
            <a:off x="6298563" y="311940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524" name="Google Shape;524;p49"/>
          <p:cNvSpPr/>
          <p:nvPr/>
        </p:nvSpPr>
        <p:spPr>
          <a:xfrm>
            <a:off x="7303945" y="364161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9"/>
          <p:cNvSpPr/>
          <p:nvPr/>
        </p:nvSpPr>
        <p:spPr>
          <a:xfrm>
            <a:off x="7303945" y="3222512"/>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9"/>
          <p:cNvSpPr/>
          <p:nvPr/>
        </p:nvSpPr>
        <p:spPr>
          <a:xfrm>
            <a:off x="7303945" y="338105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8464501" y="3198205"/>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p:nvPr/>
        </p:nvSpPr>
        <p:spPr>
          <a:xfrm>
            <a:off x="8464501" y="2779103"/>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9"/>
          <p:cNvSpPr/>
          <p:nvPr/>
        </p:nvSpPr>
        <p:spPr>
          <a:xfrm>
            <a:off x="8464501" y="2937644"/>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0" name="Google Shape;530;p49"/>
          <p:cNvCxnSpPr/>
          <p:nvPr/>
        </p:nvCxnSpPr>
        <p:spPr>
          <a:xfrm>
            <a:off x="7174116" y="3440739"/>
            <a:ext cx="379200" cy="0"/>
          </a:xfrm>
          <a:prstGeom prst="straightConnector1">
            <a:avLst/>
          </a:prstGeom>
          <a:noFill/>
          <a:ln cap="flat" cmpd="sng" w="28575">
            <a:solidFill>
              <a:srgbClr val="9900FF"/>
            </a:solidFill>
            <a:prstDash val="solid"/>
            <a:round/>
            <a:headEnd len="med" w="med" type="none"/>
            <a:tailEnd len="med" w="med" type="none"/>
          </a:ln>
        </p:spPr>
      </p:cxnSp>
      <p:sp>
        <p:nvSpPr>
          <p:cNvPr id="531" name="Google Shape;531;p49"/>
          <p:cNvSpPr txBox="1"/>
          <p:nvPr/>
        </p:nvSpPr>
        <p:spPr>
          <a:xfrm>
            <a:off x="7379848" y="332141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sp>
        <p:nvSpPr>
          <p:cNvPr id="532" name="Google Shape;532;p49"/>
          <p:cNvSpPr txBox="1"/>
          <p:nvPr/>
        </p:nvSpPr>
        <p:spPr>
          <a:xfrm>
            <a:off x="8477479" y="294426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cxnSp>
        <p:nvCxnSpPr>
          <p:cNvPr id="533" name="Google Shape;533;p49"/>
          <p:cNvCxnSpPr/>
          <p:nvPr/>
        </p:nvCxnSpPr>
        <p:spPr>
          <a:xfrm>
            <a:off x="8312163" y="3057017"/>
            <a:ext cx="379200" cy="0"/>
          </a:xfrm>
          <a:prstGeom prst="straightConnector1">
            <a:avLst/>
          </a:prstGeom>
          <a:noFill/>
          <a:ln cap="flat" cmpd="sng" w="28575">
            <a:solidFill>
              <a:srgbClr val="E69138"/>
            </a:solidFill>
            <a:prstDash val="solid"/>
            <a:round/>
            <a:headEnd len="med" w="med" type="none"/>
            <a:tailEnd len="med" w="med" type="none"/>
          </a:ln>
        </p:spPr>
      </p:cxnSp>
      <p:sp>
        <p:nvSpPr>
          <p:cNvPr id="534" name="Google Shape;534;p49"/>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5" name="Google Shape;535;p49"/>
          <p:cNvCxnSpPr>
            <a:stCxn id="534"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541" name="Google Shape;541;p5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42" name="Google Shape;542;p5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43" name="Google Shape;543;p5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544" name="Google Shape;544;p50"/>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545" name="Google Shape;545;p50"/>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546" name="Google Shape;546;p50"/>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547" name="Google Shape;547;p50"/>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548" name="Google Shape;548;p50"/>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549" name="Google Shape;549;p50"/>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550" name="Google Shape;550;p50"/>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551" name="Google Shape;551;p50"/>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552" name="Google Shape;552;p50"/>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0"/>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0"/>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0"/>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0"/>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0"/>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8" name="Google Shape;558;p50"/>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559" name="Google Shape;559;p50"/>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560" name="Google Shape;560;p50"/>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561" name="Google Shape;561;p50"/>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562" name="Google Shape;562;p50"/>
          <p:cNvCxnSpPr/>
          <p:nvPr/>
        </p:nvCxnSpPr>
        <p:spPr>
          <a:xfrm>
            <a:off x="4281900" y="6836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563" name="Google Shape;563;p50"/>
          <p:cNvCxnSpPr/>
          <p:nvPr/>
        </p:nvCxnSpPr>
        <p:spPr>
          <a:xfrm rot="10800000">
            <a:off x="4281707" y="17338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564" name="Google Shape;564;p50"/>
          <p:cNvPicPr preferRelativeResize="0"/>
          <p:nvPr/>
        </p:nvPicPr>
        <p:blipFill>
          <a:blip r:embed="rId5">
            <a:alphaModFix/>
          </a:blip>
          <a:stretch>
            <a:fillRect/>
          </a:stretch>
        </p:blipFill>
        <p:spPr>
          <a:xfrm>
            <a:off x="4179148" y="1825675"/>
            <a:ext cx="849324" cy="628728"/>
          </a:xfrm>
          <a:prstGeom prst="rect">
            <a:avLst/>
          </a:prstGeom>
          <a:noFill/>
          <a:ln>
            <a:noFill/>
          </a:ln>
        </p:spPr>
      </p:pic>
      <p:pic>
        <p:nvPicPr>
          <p:cNvPr id="565" name="Google Shape;565;p50"/>
          <p:cNvPicPr preferRelativeResize="0"/>
          <p:nvPr/>
        </p:nvPicPr>
        <p:blipFill>
          <a:blip r:embed="rId6">
            <a:alphaModFix/>
          </a:blip>
          <a:stretch>
            <a:fillRect/>
          </a:stretch>
        </p:blipFill>
        <p:spPr>
          <a:xfrm>
            <a:off x="5339699" y="1825685"/>
            <a:ext cx="849324" cy="628716"/>
          </a:xfrm>
          <a:prstGeom prst="rect">
            <a:avLst/>
          </a:prstGeom>
          <a:noFill/>
          <a:ln>
            <a:noFill/>
          </a:ln>
        </p:spPr>
      </p:pic>
      <p:sp>
        <p:nvSpPr>
          <p:cNvPr id="566" name="Google Shape;566;p50"/>
          <p:cNvSpPr txBox="1"/>
          <p:nvPr/>
        </p:nvSpPr>
        <p:spPr>
          <a:xfrm>
            <a:off x="4283604" y="23845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567" name="Google Shape;567;p50"/>
          <p:cNvSpPr txBox="1"/>
          <p:nvPr/>
        </p:nvSpPr>
        <p:spPr>
          <a:xfrm>
            <a:off x="5394713" y="23845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568" name="Google Shape;568;p50"/>
          <p:cNvSpPr txBox="1"/>
          <p:nvPr/>
        </p:nvSpPr>
        <p:spPr>
          <a:xfrm>
            <a:off x="3538738" y="1007875"/>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569" name="Google Shape;569;p50"/>
          <p:cNvSpPr/>
          <p:nvPr/>
        </p:nvSpPr>
        <p:spPr>
          <a:xfrm>
            <a:off x="4544120" y="15300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0"/>
          <p:cNvSpPr/>
          <p:nvPr/>
        </p:nvSpPr>
        <p:spPr>
          <a:xfrm>
            <a:off x="4544120" y="11109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0"/>
          <p:cNvSpPr/>
          <p:nvPr/>
        </p:nvSpPr>
        <p:spPr>
          <a:xfrm>
            <a:off x="4544120" y="12695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0"/>
          <p:cNvSpPr/>
          <p:nvPr/>
        </p:nvSpPr>
        <p:spPr>
          <a:xfrm>
            <a:off x="5704676" y="11628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0"/>
          <p:cNvSpPr/>
          <p:nvPr/>
        </p:nvSpPr>
        <p:spPr>
          <a:xfrm>
            <a:off x="5704676" y="7437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p:nvPr/>
        </p:nvSpPr>
        <p:spPr>
          <a:xfrm>
            <a:off x="5704676" y="9023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5" name="Google Shape;575;p50"/>
          <p:cNvCxnSpPr/>
          <p:nvPr/>
        </p:nvCxnSpPr>
        <p:spPr>
          <a:xfrm>
            <a:off x="4414291" y="1329214"/>
            <a:ext cx="379200" cy="0"/>
          </a:xfrm>
          <a:prstGeom prst="straightConnector1">
            <a:avLst/>
          </a:prstGeom>
          <a:noFill/>
          <a:ln cap="flat" cmpd="sng" w="28575">
            <a:solidFill>
              <a:srgbClr val="9900FF"/>
            </a:solidFill>
            <a:prstDash val="solid"/>
            <a:round/>
            <a:headEnd len="med" w="med" type="none"/>
            <a:tailEnd len="med" w="med" type="none"/>
          </a:ln>
        </p:spPr>
      </p:cxnSp>
      <p:sp>
        <p:nvSpPr>
          <p:cNvPr id="576" name="Google Shape;576;p50"/>
          <p:cNvSpPr txBox="1"/>
          <p:nvPr/>
        </p:nvSpPr>
        <p:spPr>
          <a:xfrm>
            <a:off x="4620023" y="12098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sp>
        <p:nvSpPr>
          <p:cNvPr id="577" name="Google Shape;577;p50"/>
          <p:cNvSpPr txBox="1"/>
          <p:nvPr/>
        </p:nvSpPr>
        <p:spPr>
          <a:xfrm>
            <a:off x="5717654" y="9089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$89</a:t>
            </a:r>
            <a:endParaRPr b="1" sz="700">
              <a:latin typeface="Montserrat"/>
              <a:ea typeface="Montserrat"/>
              <a:cs typeface="Montserrat"/>
              <a:sym typeface="Montserrat"/>
            </a:endParaRPr>
          </a:p>
        </p:txBody>
      </p:sp>
      <p:cxnSp>
        <p:nvCxnSpPr>
          <p:cNvPr id="578" name="Google Shape;578;p50"/>
          <p:cNvCxnSpPr/>
          <p:nvPr/>
        </p:nvCxnSpPr>
        <p:spPr>
          <a:xfrm>
            <a:off x="5552338" y="1021692"/>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579" name="Google Shape;579;p50"/>
          <p:cNvCxnSpPr/>
          <p:nvPr/>
        </p:nvCxnSpPr>
        <p:spPr>
          <a:xfrm>
            <a:off x="4273725" y="2795213"/>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580" name="Google Shape;580;p50"/>
          <p:cNvCxnSpPr/>
          <p:nvPr/>
        </p:nvCxnSpPr>
        <p:spPr>
          <a:xfrm rot="10800000">
            <a:off x="4273532" y="3845394"/>
            <a:ext cx="1842300" cy="0"/>
          </a:xfrm>
          <a:prstGeom prst="straightConnector1">
            <a:avLst/>
          </a:prstGeom>
          <a:noFill/>
          <a:ln cap="flat" cmpd="sng" w="28575">
            <a:solidFill>
              <a:srgbClr val="000000"/>
            </a:solidFill>
            <a:prstDash val="solid"/>
            <a:round/>
            <a:headEnd len="med" w="med" type="none"/>
            <a:tailEnd len="med" w="med" type="none"/>
          </a:ln>
        </p:spPr>
      </p:cxnSp>
      <p:pic>
        <p:nvPicPr>
          <p:cNvPr id="581" name="Google Shape;581;p50"/>
          <p:cNvPicPr preferRelativeResize="0"/>
          <p:nvPr/>
        </p:nvPicPr>
        <p:blipFill>
          <a:blip r:embed="rId5">
            <a:alphaModFix/>
          </a:blip>
          <a:stretch>
            <a:fillRect/>
          </a:stretch>
        </p:blipFill>
        <p:spPr>
          <a:xfrm>
            <a:off x="4170973" y="3937200"/>
            <a:ext cx="849324" cy="628728"/>
          </a:xfrm>
          <a:prstGeom prst="rect">
            <a:avLst/>
          </a:prstGeom>
          <a:noFill/>
          <a:ln>
            <a:noFill/>
          </a:ln>
        </p:spPr>
      </p:pic>
      <p:pic>
        <p:nvPicPr>
          <p:cNvPr id="582" name="Google Shape;582;p50"/>
          <p:cNvPicPr preferRelativeResize="0"/>
          <p:nvPr/>
        </p:nvPicPr>
        <p:blipFill>
          <a:blip r:embed="rId6">
            <a:alphaModFix/>
          </a:blip>
          <a:stretch>
            <a:fillRect/>
          </a:stretch>
        </p:blipFill>
        <p:spPr>
          <a:xfrm>
            <a:off x="5331524" y="3937210"/>
            <a:ext cx="849324" cy="628716"/>
          </a:xfrm>
          <a:prstGeom prst="rect">
            <a:avLst/>
          </a:prstGeom>
          <a:noFill/>
          <a:ln>
            <a:noFill/>
          </a:ln>
        </p:spPr>
      </p:pic>
      <p:sp>
        <p:nvSpPr>
          <p:cNvPr id="583" name="Google Shape;583;p50"/>
          <p:cNvSpPr txBox="1"/>
          <p:nvPr/>
        </p:nvSpPr>
        <p:spPr>
          <a:xfrm>
            <a:off x="4275429" y="449603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584" name="Google Shape;584;p50"/>
          <p:cNvSpPr txBox="1"/>
          <p:nvPr/>
        </p:nvSpPr>
        <p:spPr>
          <a:xfrm>
            <a:off x="5386538" y="4496038"/>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585" name="Google Shape;585;p50"/>
          <p:cNvSpPr txBox="1"/>
          <p:nvPr/>
        </p:nvSpPr>
        <p:spPr>
          <a:xfrm>
            <a:off x="3530563" y="311940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586" name="Google Shape;586;p50"/>
          <p:cNvSpPr/>
          <p:nvPr/>
        </p:nvSpPr>
        <p:spPr>
          <a:xfrm>
            <a:off x="4535945" y="364161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p:nvPr/>
        </p:nvSpPr>
        <p:spPr>
          <a:xfrm>
            <a:off x="4535945" y="3222512"/>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4535945" y="338105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p:nvPr/>
        </p:nvSpPr>
        <p:spPr>
          <a:xfrm>
            <a:off x="5696501" y="3274405"/>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a:off x="5696501" y="2855303"/>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5696501" y="3013844"/>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2" name="Google Shape;592;p50"/>
          <p:cNvCxnSpPr/>
          <p:nvPr/>
        </p:nvCxnSpPr>
        <p:spPr>
          <a:xfrm>
            <a:off x="4406116" y="3440739"/>
            <a:ext cx="379200" cy="0"/>
          </a:xfrm>
          <a:prstGeom prst="straightConnector1">
            <a:avLst/>
          </a:prstGeom>
          <a:noFill/>
          <a:ln cap="flat" cmpd="sng" w="28575">
            <a:solidFill>
              <a:srgbClr val="9900FF"/>
            </a:solidFill>
            <a:prstDash val="solid"/>
            <a:round/>
            <a:headEnd len="med" w="med" type="none"/>
            <a:tailEnd len="med" w="med" type="none"/>
          </a:ln>
        </p:spPr>
      </p:cxnSp>
      <p:sp>
        <p:nvSpPr>
          <p:cNvPr id="593" name="Google Shape;593;p50"/>
          <p:cNvSpPr txBox="1"/>
          <p:nvPr/>
        </p:nvSpPr>
        <p:spPr>
          <a:xfrm>
            <a:off x="4611848" y="332141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$30</a:t>
            </a:r>
            <a:endParaRPr b="1" sz="700">
              <a:latin typeface="Montserrat"/>
              <a:ea typeface="Montserrat"/>
              <a:cs typeface="Montserrat"/>
              <a:sym typeface="Montserrat"/>
            </a:endParaRPr>
          </a:p>
        </p:txBody>
      </p:sp>
      <p:sp>
        <p:nvSpPr>
          <p:cNvPr id="594" name="Google Shape;594;p50"/>
          <p:cNvSpPr txBox="1"/>
          <p:nvPr/>
        </p:nvSpPr>
        <p:spPr>
          <a:xfrm>
            <a:off x="5709479" y="302046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cxnSp>
        <p:nvCxnSpPr>
          <p:cNvPr id="595" name="Google Shape;595;p50"/>
          <p:cNvCxnSpPr/>
          <p:nvPr/>
        </p:nvCxnSpPr>
        <p:spPr>
          <a:xfrm>
            <a:off x="5544163" y="3133217"/>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596" name="Google Shape;596;p50"/>
          <p:cNvCxnSpPr/>
          <p:nvPr/>
        </p:nvCxnSpPr>
        <p:spPr>
          <a:xfrm>
            <a:off x="7049913" y="60690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597" name="Google Shape;597;p50"/>
          <p:cNvCxnSpPr/>
          <p:nvPr/>
        </p:nvCxnSpPr>
        <p:spPr>
          <a:xfrm rot="10800000">
            <a:off x="7049720" y="1657082"/>
            <a:ext cx="1842300" cy="0"/>
          </a:xfrm>
          <a:prstGeom prst="straightConnector1">
            <a:avLst/>
          </a:prstGeom>
          <a:noFill/>
          <a:ln cap="flat" cmpd="sng" w="28575">
            <a:solidFill>
              <a:srgbClr val="000000"/>
            </a:solidFill>
            <a:prstDash val="solid"/>
            <a:round/>
            <a:headEnd len="med" w="med" type="none"/>
            <a:tailEnd len="med" w="med" type="none"/>
          </a:ln>
        </p:spPr>
      </p:cxnSp>
      <p:pic>
        <p:nvPicPr>
          <p:cNvPr id="598" name="Google Shape;598;p50"/>
          <p:cNvPicPr preferRelativeResize="0"/>
          <p:nvPr/>
        </p:nvPicPr>
        <p:blipFill>
          <a:blip r:embed="rId5">
            <a:alphaModFix/>
          </a:blip>
          <a:stretch>
            <a:fillRect/>
          </a:stretch>
        </p:blipFill>
        <p:spPr>
          <a:xfrm>
            <a:off x="6947160" y="1748888"/>
            <a:ext cx="849324" cy="628728"/>
          </a:xfrm>
          <a:prstGeom prst="rect">
            <a:avLst/>
          </a:prstGeom>
          <a:noFill/>
          <a:ln>
            <a:noFill/>
          </a:ln>
        </p:spPr>
      </p:pic>
      <p:pic>
        <p:nvPicPr>
          <p:cNvPr id="599" name="Google Shape;599;p50"/>
          <p:cNvPicPr preferRelativeResize="0"/>
          <p:nvPr/>
        </p:nvPicPr>
        <p:blipFill>
          <a:blip r:embed="rId6">
            <a:alphaModFix/>
          </a:blip>
          <a:stretch>
            <a:fillRect/>
          </a:stretch>
        </p:blipFill>
        <p:spPr>
          <a:xfrm>
            <a:off x="8107711" y="1748898"/>
            <a:ext cx="849324" cy="628716"/>
          </a:xfrm>
          <a:prstGeom prst="rect">
            <a:avLst/>
          </a:prstGeom>
          <a:noFill/>
          <a:ln>
            <a:noFill/>
          </a:ln>
        </p:spPr>
      </p:pic>
      <p:sp>
        <p:nvSpPr>
          <p:cNvPr id="600" name="Google Shape;600;p50"/>
          <p:cNvSpPr txBox="1"/>
          <p:nvPr/>
        </p:nvSpPr>
        <p:spPr>
          <a:xfrm>
            <a:off x="7051616" y="230772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601" name="Google Shape;601;p50"/>
          <p:cNvSpPr txBox="1"/>
          <p:nvPr/>
        </p:nvSpPr>
        <p:spPr>
          <a:xfrm>
            <a:off x="8162725" y="230772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602" name="Google Shape;602;p50"/>
          <p:cNvSpPr txBox="1"/>
          <p:nvPr/>
        </p:nvSpPr>
        <p:spPr>
          <a:xfrm>
            <a:off x="6306750" y="93108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603" name="Google Shape;603;p50"/>
          <p:cNvSpPr/>
          <p:nvPr/>
        </p:nvSpPr>
        <p:spPr>
          <a:xfrm>
            <a:off x="7312133" y="145330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p:nvPr/>
        </p:nvSpPr>
        <p:spPr>
          <a:xfrm>
            <a:off x="7312133" y="103420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0"/>
          <p:cNvSpPr/>
          <p:nvPr/>
        </p:nvSpPr>
        <p:spPr>
          <a:xfrm>
            <a:off x="7312133" y="119274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0"/>
          <p:cNvSpPr/>
          <p:nvPr/>
        </p:nvSpPr>
        <p:spPr>
          <a:xfrm>
            <a:off x="8472689" y="100989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0"/>
          <p:cNvSpPr/>
          <p:nvPr/>
        </p:nvSpPr>
        <p:spPr>
          <a:xfrm>
            <a:off x="8472689" y="59079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0"/>
          <p:cNvSpPr/>
          <p:nvPr/>
        </p:nvSpPr>
        <p:spPr>
          <a:xfrm>
            <a:off x="8472689" y="74933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9" name="Google Shape;609;p50"/>
          <p:cNvCxnSpPr/>
          <p:nvPr/>
        </p:nvCxnSpPr>
        <p:spPr>
          <a:xfrm>
            <a:off x="7182303" y="1252427"/>
            <a:ext cx="379200" cy="0"/>
          </a:xfrm>
          <a:prstGeom prst="straightConnector1">
            <a:avLst/>
          </a:prstGeom>
          <a:noFill/>
          <a:ln cap="flat" cmpd="sng" w="28575">
            <a:solidFill>
              <a:srgbClr val="9900FF"/>
            </a:solidFill>
            <a:prstDash val="solid"/>
            <a:round/>
            <a:headEnd len="med" w="med" type="none"/>
            <a:tailEnd len="med" w="med" type="none"/>
          </a:ln>
        </p:spPr>
      </p:cxnSp>
      <p:sp>
        <p:nvSpPr>
          <p:cNvPr id="610" name="Google Shape;610;p50"/>
          <p:cNvSpPr txBox="1"/>
          <p:nvPr/>
        </p:nvSpPr>
        <p:spPr>
          <a:xfrm>
            <a:off x="7388035" y="113310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$34</a:t>
            </a:r>
            <a:endParaRPr b="1" sz="700">
              <a:latin typeface="Montserrat"/>
              <a:ea typeface="Montserrat"/>
              <a:cs typeface="Montserrat"/>
              <a:sym typeface="Montserrat"/>
            </a:endParaRPr>
          </a:p>
        </p:txBody>
      </p:sp>
      <p:sp>
        <p:nvSpPr>
          <p:cNvPr id="611" name="Google Shape;611;p50"/>
          <p:cNvSpPr txBox="1"/>
          <p:nvPr/>
        </p:nvSpPr>
        <p:spPr>
          <a:xfrm>
            <a:off x="8485666" y="75595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$132</a:t>
            </a:r>
            <a:endParaRPr b="1" sz="700">
              <a:latin typeface="Montserrat"/>
              <a:ea typeface="Montserrat"/>
              <a:cs typeface="Montserrat"/>
              <a:sym typeface="Montserrat"/>
            </a:endParaRPr>
          </a:p>
        </p:txBody>
      </p:sp>
      <p:cxnSp>
        <p:nvCxnSpPr>
          <p:cNvPr id="612" name="Google Shape;612;p50"/>
          <p:cNvCxnSpPr/>
          <p:nvPr/>
        </p:nvCxnSpPr>
        <p:spPr>
          <a:xfrm>
            <a:off x="8320350" y="868705"/>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613" name="Google Shape;613;p50"/>
          <p:cNvCxnSpPr/>
          <p:nvPr/>
        </p:nvCxnSpPr>
        <p:spPr>
          <a:xfrm>
            <a:off x="7041725" y="2795213"/>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614" name="Google Shape;614;p50"/>
          <p:cNvCxnSpPr/>
          <p:nvPr/>
        </p:nvCxnSpPr>
        <p:spPr>
          <a:xfrm rot="10800000">
            <a:off x="7041532" y="3845394"/>
            <a:ext cx="1842300" cy="0"/>
          </a:xfrm>
          <a:prstGeom prst="straightConnector1">
            <a:avLst/>
          </a:prstGeom>
          <a:noFill/>
          <a:ln cap="flat" cmpd="sng" w="28575">
            <a:solidFill>
              <a:srgbClr val="000000"/>
            </a:solidFill>
            <a:prstDash val="solid"/>
            <a:round/>
            <a:headEnd len="med" w="med" type="none"/>
            <a:tailEnd len="med" w="med" type="none"/>
          </a:ln>
        </p:spPr>
      </p:cxnSp>
      <p:pic>
        <p:nvPicPr>
          <p:cNvPr id="615" name="Google Shape;615;p50"/>
          <p:cNvPicPr preferRelativeResize="0"/>
          <p:nvPr/>
        </p:nvPicPr>
        <p:blipFill>
          <a:blip r:embed="rId5">
            <a:alphaModFix/>
          </a:blip>
          <a:stretch>
            <a:fillRect/>
          </a:stretch>
        </p:blipFill>
        <p:spPr>
          <a:xfrm>
            <a:off x="6938973" y="3937200"/>
            <a:ext cx="849324" cy="628728"/>
          </a:xfrm>
          <a:prstGeom prst="rect">
            <a:avLst/>
          </a:prstGeom>
          <a:noFill/>
          <a:ln>
            <a:noFill/>
          </a:ln>
        </p:spPr>
      </p:pic>
      <p:pic>
        <p:nvPicPr>
          <p:cNvPr id="616" name="Google Shape;616;p50"/>
          <p:cNvPicPr preferRelativeResize="0"/>
          <p:nvPr/>
        </p:nvPicPr>
        <p:blipFill>
          <a:blip r:embed="rId6">
            <a:alphaModFix/>
          </a:blip>
          <a:stretch>
            <a:fillRect/>
          </a:stretch>
        </p:blipFill>
        <p:spPr>
          <a:xfrm>
            <a:off x="8099524" y="3937210"/>
            <a:ext cx="849324" cy="628716"/>
          </a:xfrm>
          <a:prstGeom prst="rect">
            <a:avLst/>
          </a:prstGeom>
          <a:noFill/>
          <a:ln>
            <a:noFill/>
          </a:ln>
        </p:spPr>
      </p:pic>
      <p:sp>
        <p:nvSpPr>
          <p:cNvPr id="617" name="Google Shape;617;p50"/>
          <p:cNvSpPr txBox="1"/>
          <p:nvPr/>
        </p:nvSpPr>
        <p:spPr>
          <a:xfrm>
            <a:off x="7043429" y="449603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618" name="Google Shape;618;p50"/>
          <p:cNvSpPr txBox="1"/>
          <p:nvPr/>
        </p:nvSpPr>
        <p:spPr>
          <a:xfrm>
            <a:off x="8154538" y="4496038"/>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619" name="Google Shape;619;p50"/>
          <p:cNvSpPr txBox="1"/>
          <p:nvPr/>
        </p:nvSpPr>
        <p:spPr>
          <a:xfrm>
            <a:off x="6298563" y="311940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620" name="Google Shape;620;p50"/>
          <p:cNvSpPr/>
          <p:nvPr/>
        </p:nvSpPr>
        <p:spPr>
          <a:xfrm>
            <a:off x="7303945" y="364161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0"/>
          <p:cNvSpPr/>
          <p:nvPr/>
        </p:nvSpPr>
        <p:spPr>
          <a:xfrm>
            <a:off x="7303945" y="3222512"/>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0"/>
          <p:cNvSpPr/>
          <p:nvPr/>
        </p:nvSpPr>
        <p:spPr>
          <a:xfrm>
            <a:off x="7303945" y="338105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0"/>
          <p:cNvSpPr/>
          <p:nvPr/>
        </p:nvSpPr>
        <p:spPr>
          <a:xfrm>
            <a:off x="8464501" y="3198205"/>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8464501" y="2779103"/>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8464501" y="2937644"/>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6" name="Google Shape;626;p50"/>
          <p:cNvCxnSpPr/>
          <p:nvPr/>
        </p:nvCxnSpPr>
        <p:spPr>
          <a:xfrm>
            <a:off x="7174116" y="3440739"/>
            <a:ext cx="379200" cy="0"/>
          </a:xfrm>
          <a:prstGeom prst="straightConnector1">
            <a:avLst/>
          </a:prstGeom>
          <a:noFill/>
          <a:ln cap="flat" cmpd="sng" w="28575">
            <a:solidFill>
              <a:srgbClr val="9900FF"/>
            </a:solidFill>
            <a:prstDash val="solid"/>
            <a:round/>
            <a:headEnd len="med" w="med" type="none"/>
            <a:tailEnd len="med" w="med" type="none"/>
          </a:ln>
        </p:spPr>
      </p:cxnSp>
      <p:sp>
        <p:nvSpPr>
          <p:cNvPr id="627" name="Google Shape;627;p50"/>
          <p:cNvSpPr txBox="1"/>
          <p:nvPr/>
        </p:nvSpPr>
        <p:spPr>
          <a:xfrm>
            <a:off x="7379848" y="332141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sp>
        <p:nvSpPr>
          <p:cNvPr id="628" name="Google Shape;628;p50"/>
          <p:cNvSpPr txBox="1"/>
          <p:nvPr/>
        </p:nvSpPr>
        <p:spPr>
          <a:xfrm>
            <a:off x="8477479" y="294426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cxnSp>
        <p:nvCxnSpPr>
          <p:cNvPr id="629" name="Google Shape;629;p50"/>
          <p:cNvCxnSpPr/>
          <p:nvPr/>
        </p:nvCxnSpPr>
        <p:spPr>
          <a:xfrm>
            <a:off x="8312163" y="3057017"/>
            <a:ext cx="379200" cy="0"/>
          </a:xfrm>
          <a:prstGeom prst="straightConnector1">
            <a:avLst/>
          </a:prstGeom>
          <a:noFill/>
          <a:ln cap="flat" cmpd="sng" w="28575">
            <a:solidFill>
              <a:srgbClr val="E69138"/>
            </a:solidFill>
            <a:prstDash val="solid"/>
            <a:round/>
            <a:headEnd len="med" w="med" type="none"/>
            <a:tailEnd len="med" w="med" type="none"/>
          </a:ln>
        </p:spPr>
      </p:cxnSp>
      <p:sp>
        <p:nvSpPr>
          <p:cNvPr id="630" name="Google Shape;630;p50"/>
          <p:cNvSpPr txBox="1"/>
          <p:nvPr/>
        </p:nvSpPr>
        <p:spPr>
          <a:xfrm>
            <a:off x="81475" y="2652050"/>
            <a:ext cx="3268200" cy="923400"/>
          </a:xfrm>
          <a:prstGeom prst="rect">
            <a:avLst/>
          </a:prstGeom>
          <a:solidFill>
            <a:srgbClr val="E6B8AF"/>
          </a:solidFill>
          <a:ln cap="flat" cmpd="sng" w="19050">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What happens if the rest of the experimental tests show the opposite effect?</a:t>
            </a:r>
            <a:endParaRPr b="1" i="1" sz="1600">
              <a:latin typeface="Montserrat"/>
              <a:ea typeface="Montserrat"/>
              <a:cs typeface="Montserrat"/>
              <a:sym typeface="Montserrat"/>
            </a:endParaRPr>
          </a:p>
        </p:txBody>
      </p:sp>
      <p:sp>
        <p:nvSpPr>
          <p:cNvPr id="631" name="Google Shape;631;p50"/>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50"/>
          <p:cNvCxnSpPr>
            <a:stCxn id="631"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633" name="Google Shape;633;p50"/>
          <p:cNvCxnSpPr/>
          <p:nvPr/>
        </p:nvCxnSpPr>
        <p:spPr>
          <a:xfrm flipH="1">
            <a:off x="4793575" y="1037850"/>
            <a:ext cx="779700" cy="281100"/>
          </a:xfrm>
          <a:prstGeom prst="straightConnector1">
            <a:avLst/>
          </a:prstGeom>
          <a:noFill/>
          <a:ln cap="flat" cmpd="sng" w="19050">
            <a:solidFill>
              <a:srgbClr val="E06666"/>
            </a:solidFill>
            <a:prstDash val="dash"/>
            <a:round/>
            <a:headEnd len="med" w="med" type="none"/>
            <a:tailEnd len="med" w="med" type="none"/>
          </a:ln>
        </p:spPr>
      </p:cxnSp>
      <p:cxnSp>
        <p:nvCxnSpPr>
          <p:cNvPr id="634" name="Google Shape;634;p50"/>
          <p:cNvCxnSpPr/>
          <p:nvPr/>
        </p:nvCxnSpPr>
        <p:spPr>
          <a:xfrm flipH="1">
            <a:off x="7568750" y="914650"/>
            <a:ext cx="779700" cy="281100"/>
          </a:xfrm>
          <a:prstGeom prst="straightConnector1">
            <a:avLst/>
          </a:prstGeom>
          <a:noFill/>
          <a:ln cap="flat" cmpd="sng" w="19050">
            <a:solidFill>
              <a:srgbClr val="E06666"/>
            </a:solidFill>
            <a:prstDash val="dash"/>
            <a:round/>
            <a:headEnd len="med" w="med" type="none"/>
            <a:tailEnd len="med" w="med" type="none"/>
          </a:ln>
        </p:spPr>
      </p:cxnSp>
      <p:cxnSp>
        <p:nvCxnSpPr>
          <p:cNvPr id="635" name="Google Shape;635;p50"/>
          <p:cNvCxnSpPr/>
          <p:nvPr/>
        </p:nvCxnSpPr>
        <p:spPr>
          <a:xfrm flipH="1">
            <a:off x="4764475" y="3166550"/>
            <a:ext cx="779700" cy="281100"/>
          </a:xfrm>
          <a:prstGeom prst="straightConnector1">
            <a:avLst/>
          </a:prstGeom>
          <a:noFill/>
          <a:ln cap="flat" cmpd="sng" w="19050">
            <a:solidFill>
              <a:srgbClr val="E06666"/>
            </a:solidFill>
            <a:prstDash val="dash"/>
            <a:round/>
            <a:headEnd len="med" w="med" type="none"/>
            <a:tailEnd len="med" w="med" type="none"/>
          </a:ln>
        </p:spPr>
      </p:cxnSp>
      <p:cxnSp>
        <p:nvCxnSpPr>
          <p:cNvPr id="636" name="Google Shape;636;p50"/>
          <p:cNvCxnSpPr/>
          <p:nvPr/>
        </p:nvCxnSpPr>
        <p:spPr>
          <a:xfrm flipH="1">
            <a:off x="7571175" y="3082263"/>
            <a:ext cx="741000" cy="346800"/>
          </a:xfrm>
          <a:prstGeom prst="straightConnector1">
            <a:avLst/>
          </a:prstGeom>
          <a:noFill/>
          <a:ln cap="flat" cmpd="sng" w="19050">
            <a:solidFill>
              <a:srgbClr val="E06666"/>
            </a:solidFill>
            <a:prstDash val="dash"/>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642" name="Google Shape;642;p5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43" name="Google Shape;643;p5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44" name="Google Shape;644;p5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645" name="Google Shape;645;p51"/>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646" name="Google Shape;646;p51"/>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647" name="Google Shape;647;p51"/>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648" name="Google Shape;648;p51"/>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649" name="Google Shape;649;p51"/>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650" name="Google Shape;650;p51"/>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651" name="Google Shape;651;p51"/>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652" name="Google Shape;652;p51"/>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653" name="Google Shape;653;p51"/>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1"/>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1"/>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1"/>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1"/>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1"/>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9" name="Google Shape;659;p51"/>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660" name="Google Shape;660;p51"/>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661" name="Google Shape;661;p51"/>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662" name="Google Shape;662;p51"/>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663" name="Google Shape;663;p51"/>
          <p:cNvCxnSpPr/>
          <p:nvPr/>
        </p:nvCxnSpPr>
        <p:spPr>
          <a:xfrm>
            <a:off x="4281900" y="6836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664" name="Google Shape;664;p51"/>
          <p:cNvCxnSpPr/>
          <p:nvPr/>
        </p:nvCxnSpPr>
        <p:spPr>
          <a:xfrm rot="10800000">
            <a:off x="4281707" y="17338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665" name="Google Shape;665;p51"/>
          <p:cNvPicPr preferRelativeResize="0"/>
          <p:nvPr/>
        </p:nvPicPr>
        <p:blipFill>
          <a:blip r:embed="rId5">
            <a:alphaModFix/>
          </a:blip>
          <a:stretch>
            <a:fillRect/>
          </a:stretch>
        </p:blipFill>
        <p:spPr>
          <a:xfrm>
            <a:off x="4179148" y="1825675"/>
            <a:ext cx="849324" cy="628728"/>
          </a:xfrm>
          <a:prstGeom prst="rect">
            <a:avLst/>
          </a:prstGeom>
          <a:noFill/>
          <a:ln>
            <a:noFill/>
          </a:ln>
        </p:spPr>
      </p:pic>
      <p:pic>
        <p:nvPicPr>
          <p:cNvPr id="666" name="Google Shape;666;p51"/>
          <p:cNvPicPr preferRelativeResize="0"/>
          <p:nvPr/>
        </p:nvPicPr>
        <p:blipFill>
          <a:blip r:embed="rId6">
            <a:alphaModFix/>
          </a:blip>
          <a:stretch>
            <a:fillRect/>
          </a:stretch>
        </p:blipFill>
        <p:spPr>
          <a:xfrm>
            <a:off x="5339699" y="1825685"/>
            <a:ext cx="849324" cy="628716"/>
          </a:xfrm>
          <a:prstGeom prst="rect">
            <a:avLst/>
          </a:prstGeom>
          <a:noFill/>
          <a:ln>
            <a:noFill/>
          </a:ln>
        </p:spPr>
      </p:pic>
      <p:sp>
        <p:nvSpPr>
          <p:cNvPr id="667" name="Google Shape;667;p51"/>
          <p:cNvSpPr txBox="1"/>
          <p:nvPr/>
        </p:nvSpPr>
        <p:spPr>
          <a:xfrm>
            <a:off x="4283604" y="23845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668" name="Google Shape;668;p51"/>
          <p:cNvSpPr txBox="1"/>
          <p:nvPr/>
        </p:nvSpPr>
        <p:spPr>
          <a:xfrm>
            <a:off x="5394713" y="23845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669" name="Google Shape;669;p51"/>
          <p:cNvSpPr txBox="1"/>
          <p:nvPr/>
        </p:nvSpPr>
        <p:spPr>
          <a:xfrm>
            <a:off x="3538738" y="1007875"/>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670" name="Google Shape;670;p51"/>
          <p:cNvSpPr/>
          <p:nvPr/>
        </p:nvSpPr>
        <p:spPr>
          <a:xfrm>
            <a:off x="4544120" y="15300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1"/>
          <p:cNvSpPr/>
          <p:nvPr/>
        </p:nvSpPr>
        <p:spPr>
          <a:xfrm>
            <a:off x="4544120" y="11109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1"/>
          <p:cNvSpPr/>
          <p:nvPr/>
        </p:nvSpPr>
        <p:spPr>
          <a:xfrm>
            <a:off x="4544120" y="12695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1"/>
          <p:cNvSpPr/>
          <p:nvPr/>
        </p:nvSpPr>
        <p:spPr>
          <a:xfrm>
            <a:off x="5704676" y="11628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1"/>
          <p:cNvSpPr/>
          <p:nvPr/>
        </p:nvSpPr>
        <p:spPr>
          <a:xfrm>
            <a:off x="5704676" y="7437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1"/>
          <p:cNvSpPr/>
          <p:nvPr/>
        </p:nvSpPr>
        <p:spPr>
          <a:xfrm>
            <a:off x="5704676" y="9023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6" name="Google Shape;676;p51"/>
          <p:cNvCxnSpPr/>
          <p:nvPr/>
        </p:nvCxnSpPr>
        <p:spPr>
          <a:xfrm>
            <a:off x="4414291" y="1329214"/>
            <a:ext cx="379200" cy="0"/>
          </a:xfrm>
          <a:prstGeom prst="straightConnector1">
            <a:avLst/>
          </a:prstGeom>
          <a:noFill/>
          <a:ln cap="flat" cmpd="sng" w="28575">
            <a:solidFill>
              <a:srgbClr val="9900FF"/>
            </a:solidFill>
            <a:prstDash val="solid"/>
            <a:round/>
            <a:headEnd len="med" w="med" type="none"/>
            <a:tailEnd len="med" w="med" type="none"/>
          </a:ln>
        </p:spPr>
      </p:cxnSp>
      <p:sp>
        <p:nvSpPr>
          <p:cNvPr id="677" name="Google Shape;677;p51"/>
          <p:cNvSpPr txBox="1"/>
          <p:nvPr/>
        </p:nvSpPr>
        <p:spPr>
          <a:xfrm>
            <a:off x="4620023" y="12098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sp>
        <p:nvSpPr>
          <p:cNvPr id="678" name="Google Shape;678;p51"/>
          <p:cNvSpPr txBox="1"/>
          <p:nvPr/>
        </p:nvSpPr>
        <p:spPr>
          <a:xfrm>
            <a:off x="5717654" y="9089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$89</a:t>
            </a:r>
            <a:endParaRPr b="1" sz="700">
              <a:latin typeface="Montserrat"/>
              <a:ea typeface="Montserrat"/>
              <a:cs typeface="Montserrat"/>
              <a:sym typeface="Montserrat"/>
            </a:endParaRPr>
          </a:p>
        </p:txBody>
      </p:sp>
      <p:cxnSp>
        <p:nvCxnSpPr>
          <p:cNvPr id="679" name="Google Shape;679;p51"/>
          <p:cNvCxnSpPr/>
          <p:nvPr/>
        </p:nvCxnSpPr>
        <p:spPr>
          <a:xfrm>
            <a:off x="5552338" y="1021692"/>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680" name="Google Shape;680;p51"/>
          <p:cNvCxnSpPr/>
          <p:nvPr/>
        </p:nvCxnSpPr>
        <p:spPr>
          <a:xfrm>
            <a:off x="4273725" y="2795213"/>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681" name="Google Shape;681;p51"/>
          <p:cNvCxnSpPr/>
          <p:nvPr/>
        </p:nvCxnSpPr>
        <p:spPr>
          <a:xfrm rot="10800000">
            <a:off x="4273532" y="3845394"/>
            <a:ext cx="1842300" cy="0"/>
          </a:xfrm>
          <a:prstGeom prst="straightConnector1">
            <a:avLst/>
          </a:prstGeom>
          <a:noFill/>
          <a:ln cap="flat" cmpd="sng" w="28575">
            <a:solidFill>
              <a:srgbClr val="000000"/>
            </a:solidFill>
            <a:prstDash val="solid"/>
            <a:round/>
            <a:headEnd len="med" w="med" type="none"/>
            <a:tailEnd len="med" w="med" type="none"/>
          </a:ln>
        </p:spPr>
      </p:cxnSp>
      <p:pic>
        <p:nvPicPr>
          <p:cNvPr id="682" name="Google Shape;682;p51"/>
          <p:cNvPicPr preferRelativeResize="0"/>
          <p:nvPr/>
        </p:nvPicPr>
        <p:blipFill>
          <a:blip r:embed="rId5">
            <a:alphaModFix/>
          </a:blip>
          <a:stretch>
            <a:fillRect/>
          </a:stretch>
        </p:blipFill>
        <p:spPr>
          <a:xfrm>
            <a:off x="4170973" y="3937200"/>
            <a:ext cx="849324" cy="628728"/>
          </a:xfrm>
          <a:prstGeom prst="rect">
            <a:avLst/>
          </a:prstGeom>
          <a:noFill/>
          <a:ln>
            <a:noFill/>
          </a:ln>
        </p:spPr>
      </p:pic>
      <p:pic>
        <p:nvPicPr>
          <p:cNvPr id="683" name="Google Shape;683;p51"/>
          <p:cNvPicPr preferRelativeResize="0"/>
          <p:nvPr/>
        </p:nvPicPr>
        <p:blipFill>
          <a:blip r:embed="rId6">
            <a:alphaModFix/>
          </a:blip>
          <a:stretch>
            <a:fillRect/>
          </a:stretch>
        </p:blipFill>
        <p:spPr>
          <a:xfrm>
            <a:off x="5331524" y="3937210"/>
            <a:ext cx="849324" cy="628716"/>
          </a:xfrm>
          <a:prstGeom prst="rect">
            <a:avLst/>
          </a:prstGeom>
          <a:noFill/>
          <a:ln>
            <a:noFill/>
          </a:ln>
        </p:spPr>
      </p:pic>
      <p:sp>
        <p:nvSpPr>
          <p:cNvPr id="684" name="Google Shape;684;p51"/>
          <p:cNvSpPr txBox="1"/>
          <p:nvPr/>
        </p:nvSpPr>
        <p:spPr>
          <a:xfrm>
            <a:off x="4275429" y="449603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685" name="Google Shape;685;p51"/>
          <p:cNvSpPr txBox="1"/>
          <p:nvPr/>
        </p:nvSpPr>
        <p:spPr>
          <a:xfrm>
            <a:off x="5386538" y="4496038"/>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686" name="Google Shape;686;p51"/>
          <p:cNvSpPr txBox="1"/>
          <p:nvPr/>
        </p:nvSpPr>
        <p:spPr>
          <a:xfrm>
            <a:off x="3530563" y="311940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687" name="Google Shape;687;p51"/>
          <p:cNvSpPr/>
          <p:nvPr/>
        </p:nvSpPr>
        <p:spPr>
          <a:xfrm>
            <a:off x="4535945" y="364161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1"/>
          <p:cNvSpPr/>
          <p:nvPr/>
        </p:nvSpPr>
        <p:spPr>
          <a:xfrm>
            <a:off x="4535945" y="3222512"/>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1"/>
          <p:cNvSpPr/>
          <p:nvPr/>
        </p:nvSpPr>
        <p:spPr>
          <a:xfrm>
            <a:off x="4535945" y="338105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1"/>
          <p:cNvSpPr/>
          <p:nvPr/>
        </p:nvSpPr>
        <p:spPr>
          <a:xfrm>
            <a:off x="5696501" y="3274405"/>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1"/>
          <p:cNvSpPr/>
          <p:nvPr/>
        </p:nvSpPr>
        <p:spPr>
          <a:xfrm>
            <a:off x="5696501" y="2855303"/>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1"/>
          <p:cNvSpPr/>
          <p:nvPr/>
        </p:nvSpPr>
        <p:spPr>
          <a:xfrm>
            <a:off x="5696501" y="3013844"/>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3" name="Google Shape;693;p51"/>
          <p:cNvCxnSpPr/>
          <p:nvPr/>
        </p:nvCxnSpPr>
        <p:spPr>
          <a:xfrm>
            <a:off x="4406116" y="3440739"/>
            <a:ext cx="379200" cy="0"/>
          </a:xfrm>
          <a:prstGeom prst="straightConnector1">
            <a:avLst/>
          </a:prstGeom>
          <a:noFill/>
          <a:ln cap="flat" cmpd="sng" w="28575">
            <a:solidFill>
              <a:srgbClr val="9900FF"/>
            </a:solidFill>
            <a:prstDash val="solid"/>
            <a:round/>
            <a:headEnd len="med" w="med" type="none"/>
            <a:tailEnd len="med" w="med" type="none"/>
          </a:ln>
        </p:spPr>
      </p:cxnSp>
      <p:sp>
        <p:nvSpPr>
          <p:cNvPr id="694" name="Google Shape;694;p51"/>
          <p:cNvSpPr txBox="1"/>
          <p:nvPr/>
        </p:nvSpPr>
        <p:spPr>
          <a:xfrm>
            <a:off x="4611848" y="332141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$30</a:t>
            </a:r>
            <a:endParaRPr b="1" sz="700">
              <a:latin typeface="Montserrat"/>
              <a:ea typeface="Montserrat"/>
              <a:cs typeface="Montserrat"/>
              <a:sym typeface="Montserrat"/>
            </a:endParaRPr>
          </a:p>
        </p:txBody>
      </p:sp>
      <p:sp>
        <p:nvSpPr>
          <p:cNvPr id="695" name="Google Shape;695;p51"/>
          <p:cNvSpPr txBox="1"/>
          <p:nvPr/>
        </p:nvSpPr>
        <p:spPr>
          <a:xfrm>
            <a:off x="5709479" y="302046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cxnSp>
        <p:nvCxnSpPr>
          <p:cNvPr id="696" name="Google Shape;696;p51"/>
          <p:cNvCxnSpPr/>
          <p:nvPr/>
        </p:nvCxnSpPr>
        <p:spPr>
          <a:xfrm>
            <a:off x="5544163" y="3133217"/>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697" name="Google Shape;697;p51"/>
          <p:cNvCxnSpPr/>
          <p:nvPr/>
        </p:nvCxnSpPr>
        <p:spPr>
          <a:xfrm>
            <a:off x="7049913" y="60690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698" name="Google Shape;698;p51"/>
          <p:cNvCxnSpPr/>
          <p:nvPr/>
        </p:nvCxnSpPr>
        <p:spPr>
          <a:xfrm rot="10800000">
            <a:off x="7049720" y="1657082"/>
            <a:ext cx="1842300" cy="0"/>
          </a:xfrm>
          <a:prstGeom prst="straightConnector1">
            <a:avLst/>
          </a:prstGeom>
          <a:noFill/>
          <a:ln cap="flat" cmpd="sng" w="28575">
            <a:solidFill>
              <a:srgbClr val="000000"/>
            </a:solidFill>
            <a:prstDash val="solid"/>
            <a:round/>
            <a:headEnd len="med" w="med" type="none"/>
            <a:tailEnd len="med" w="med" type="none"/>
          </a:ln>
        </p:spPr>
      </p:cxnSp>
      <p:pic>
        <p:nvPicPr>
          <p:cNvPr id="699" name="Google Shape;699;p51"/>
          <p:cNvPicPr preferRelativeResize="0"/>
          <p:nvPr/>
        </p:nvPicPr>
        <p:blipFill>
          <a:blip r:embed="rId5">
            <a:alphaModFix/>
          </a:blip>
          <a:stretch>
            <a:fillRect/>
          </a:stretch>
        </p:blipFill>
        <p:spPr>
          <a:xfrm>
            <a:off x="6947160" y="1748888"/>
            <a:ext cx="849324" cy="628728"/>
          </a:xfrm>
          <a:prstGeom prst="rect">
            <a:avLst/>
          </a:prstGeom>
          <a:noFill/>
          <a:ln>
            <a:noFill/>
          </a:ln>
        </p:spPr>
      </p:pic>
      <p:pic>
        <p:nvPicPr>
          <p:cNvPr id="700" name="Google Shape;700;p51"/>
          <p:cNvPicPr preferRelativeResize="0"/>
          <p:nvPr/>
        </p:nvPicPr>
        <p:blipFill>
          <a:blip r:embed="rId6">
            <a:alphaModFix/>
          </a:blip>
          <a:stretch>
            <a:fillRect/>
          </a:stretch>
        </p:blipFill>
        <p:spPr>
          <a:xfrm>
            <a:off x="8107711" y="1748898"/>
            <a:ext cx="849324" cy="628716"/>
          </a:xfrm>
          <a:prstGeom prst="rect">
            <a:avLst/>
          </a:prstGeom>
          <a:noFill/>
          <a:ln>
            <a:noFill/>
          </a:ln>
        </p:spPr>
      </p:pic>
      <p:sp>
        <p:nvSpPr>
          <p:cNvPr id="701" name="Google Shape;701;p51"/>
          <p:cNvSpPr txBox="1"/>
          <p:nvPr/>
        </p:nvSpPr>
        <p:spPr>
          <a:xfrm>
            <a:off x="7051616" y="230772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702" name="Google Shape;702;p51"/>
          <p:cNvSpPr txBox="1"/>
          <p:nvPr/>
        </p:nvSpPr>
        <p:spPr>
          <a:xfrm>
            <a:off x="8162725" y="230772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703" name="Google Shape;703;p51"/>
          <p:cNvSpPr txBox="1"/>
          <p:nvPr/>
        </p:nvSpPr>
        <p:spPr>
          <a:xfrm>
            <a:off x="6306750" y="93108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704" name="Google Shape;704;p51"/>
          <p:cNvSpPr/>
          <p:nvPr/>
        </p:nvSpPr>
        <p:spPr>
          <a:xfrm>
            <a:off x="7312133" y="145330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1"/>
          <p:cNvSpPr/>
          <p:nvPr/>
        </p:nvSpPr>
        <p:spPr>
          <a:xfrm>
            <a:off x="7312133" y="103420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1"/>
          <p:cNvSpPr/>
          <p:nvPr/>
        </p:nvSpPr>
        <p:spPr>
          <a:xfrm>
            <a:off x="7312133" y="119274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1"/>
          <p:cNvSpPr/>
          <p:nvPr/>
        </p:nvSpPr>
        <p:spPr>
          <a:xfrm>
            <a:off x="8472689" y="100989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1"/>
          <p:cNvSpPr/>
          <p:nvPr/>
        </p:nvSpPr>
        <p:spPr>
          <a:xfrm>
            <a:off x="8472689" y="59079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1"/>
          <p:cNvSpPr/>
          <p:nvPr/>
        </p:nvSpPr>
        <p:spPr>
          <a:xfrm>
            <a:off x="8472689" y="74933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0" name="Google Shape;710;p51"/>
          <p:cNvCxnSpPr/>
          <p:nvPr/>
        </p:nvCxnSpPr>
        <p:spPr>
          <a:xfrm>
            <a:off x="7182303" y="1252427"/>
            <a:ext cx="379200" cy="0"/>
          </a:xfrm>
          <a:prstGeom prst="straightConnector1">
            <a:avLst/>
          </a:prstGeom>
          <a:noFill/>
          <a:ln cap="flat" cmpd="sng" w="28575">
            <a:solidFill>
              <a:srgbClr val="9900FF"/>
            </a:solidFill>
            <a:prstDash val="solid"/>
            <a:round/>
            <a:headEnd len="med" w="med" type="none"/>
            <a:tailEnd len="med" w="med" type="none"/>
          </a:ln>
        </p:spPr>
      </p:cxnSp>
      <p:sp>
        <p:nvSpPr>
          <p:cNvPr id="711" name="Google Shape;711;p51"/>
          <p:cNvSpPr txBox="1"/>
          <p:nvPr/>
        </p:nvSpPr>
        <p:spPr>
          <a:xfrm>
            <a:off x="7388035" y="113310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$34</a:t>
            </a:r>
            <a:endParaRPr b="1" sz="700">
              <a:latin typeface="Montserrat"/>
              <a:ea typeface="Montserrat"/>
              <a:cs typeface="Montserrat"/>
              <a:sym typeface="Montserrat"/>
            </a:endParaRPr>
          </a:p>
        </p:txBody>
      </p:sp>
      <p:sp>
        <p:nvSpPr>
          <p:cNvPr id="712" name="Google Shape;712;p51"/>
          <p:cNvSpPr txBox="1"/>
          <p:nvPr/>
        </p:nvSpPr>
        <p:spPr>
          <a:xfrm>
            <a:off x="8485666" y="75595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$132</a:t>
            </a:r>
            <a:endParaRPr b="1" sz="700">
              <a:latin typeface="Montserrat"/>
              <a:ea typeface="Montserrat"/>
              <a:cs typeface="Montserrat"/>
              <a:sym typeface="Montserrat"/>
            </a:endParaRPr>
          </a:p>
        </p:txBody>
      </p:sp>
      <p:cxnSp>
        <p:nvCxnSpPr>
          <p:cNvPr id="713" name="Google Shape;713;p51"/>
          <p:cNvCxnSpPr/>
          <p:nvPr/>
        </p:nvCxnSpPr>
        <p:spPr>
          <a:xfrm>
            <a:off x="8320350" y="868705"/>
            <a:ext cx="379200" cy="0"/>
          </a:xfrm>
          <a:prstGeom prst="straightConnector1">
            <a:avLst/>
          </a:prstGeom>
          <a:noFill/>
          <a:ln cap="flat" cmpd="sng" w="28575">
            <a:solidFill>
              <a:srgbClr val="E69138"/>
            </a:solidFill>
            <a:prstDash val="solid"/>
            <a:round/>
            <a:headEnd len="med" w="med" type="none"/>
            <a:tailEnd len="med" w="med" type="none"/>
          </a:ln>
        </p:spPr>
      </p:cxnSp>
      <p:cxnSp>
        <p:nvCxnSpPr>
          <p:cNvPr id="714" name="Google Shape;714;p51"/>
          <p:cNvCxnSpPr/>
          <p:nvPr/>
        </p:nvCxnSpPr>
        <p:spPr>
          <a:xfrm>
            <a:off x="7041725" y="2795213"/>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715" name="Google Shape;715;p51"/>
          <p:cNvCxnSpPr/>
          <p:nvPr/>
        </p:nvCxnSpPr>
        <p:spPr>
          <a:xfrm rot="10800000">
            <a:off x="7041532" y="3845394"/>
            <a:ext cx="1842300" cy="0"/>
          </a:xfrm>
          <a:prstGeom prst="straightConnector1">
            <a:avLst/>
          </a:prstGeom>
          <a:noFill/>
          <a:ln cap="flat" cmpd="sng" w="28575">
            <a:solidFill>
              <a:srgbClr val="000000"/>
            </a:solidFill>
            <a:prstDash val="solid"/>
            <a:round/>
            <a:headEnd len="med" w="med" type="none"/>
            <a:tailEnd len="med" w="med" type="none"/>
          </a:ln>
        </p:spPr>
      </p:cxnSp>
      <p:pic>
        <p:nvPicPr>
          <p:cNvPr id="716" name="Google Shape;716;p51"/>
          <p:cNvPicPr preferRelativeResize="0"/>
          <p:nvPr/>
        </p:nvPicPr>
        <p:blipFill>
          <a:blip r:embed="rId5">
            <a:alphaModFix/>
          </a:blip>
          <a:stretch>
            <a:fillRect/>
          </a:stretch>
        </p:blipFill>
        <p:spPr>
          <a:xfrm>
            <a:off x="6938973" y="3937200"/>
            <a:ext cx="849324" cy="628728"/>
          </a:xfrm>
          <a:prstGeom prst="rect">
            <a:avLst/>
          </a:prstGeom>
          <a:noFill/>
          <a:ln>
            <a:noFill/>
          </a:ln>
        </p:spPr>
      </p:pic>
      <p:pic>
        <p:nvPicPr>
          <p:cNvPr id="717" name="Google Shape;717;p51"/>
          <p:cNvPicPr preferRelativeResize="0"/>
          <p:nvPr/>
        </p:nvPicPr>
        <p:blipFill>
          <a:blip r:embed="rId6">
            <a:alphaModFix/>
          </a:blip>
          <a:stretch>
            <a:fillRect/>
          </a:stretch>
        </p:blipFill>
        <p:spPr>
          <a:xfrm>
            <a:off x="8099524" y="3937210"/>
            <a:ext cx="849324" cy="628716"/>
          </a:xfrm>
          <a:prstGeom prst="rect">
            <a:avLst/>
          </a:prstGeom>
          <a:noFill/>
          <a:ln>
            <a:noFill/>
          </a:ln>
        </p:spPr>
      </p:pic>
      <p:sp>
        <p:nvSpPr>
          <p:cNvPr id="718" name="Google Shape;718;p51"/>
          <p:cNvSpPr txBox="1"/>
          <p:nvPr/>
        </p:nvSpPr>
        <p:spPr>
          <a:xfrm>
            <a:off x="7043429" y="449603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719" name="Google Shape;719;p51"/>
          <p:cNvSpPr txBox="1"/>
          <p:nvPr/>
        </p:nvSpPr>
        <p:spPr>
          <a:xfrm>
            <a:off x="8154538" y="4496038"/>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720" name="Google Shape;720;p51"/>
          <p:cNvSpPr txBox="1"/>
          <p:nvPr/>
        </p:nvSpPr>
        <p:spPr>
          <a:xfrm>
            <a:off x="6298563" y="311940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721" name="Google Shape;721;p51"/>
          <p:cNvSpPr/>
          <p:nvPr/>
        </p:nvSpPr>
        <p:spPr>
          <a:xfrm>
            <a:off x="7303945" y="364161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1"/>
          <p:cNvSpPr/>
          <p:nvPr/>
        </p:nvSpPr>
        <p:spPr>
          <a:xfrm>
            <a:off x="7303945" y="3222512"/>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1"/>
          <p:cNvSpPr/>
          <p:nvPr/>
        </p:nvSpPr>
        <p:spPr>
          <a:xfrm>
            <a:off x="7303945" y="3381053"/>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1"/>
          <p:cNvSpPr/>
          <p:nvPr/>
        </p:nvSpPr>
        <p:spPr>
          <a:xfrm>
            <a:off x="8464501" y="3198205"/>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1"/>
          <p:cNvSpPr/>
          <p:nvPr/>
        </p:nvSpPr>
        <p:spPr>
          <a:xfrm>
            <a:off x="8464501" y="2779103"/>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1"/>
          <p:cNvSpPr/>
          <p:nvPr/>
        </p:nvSpPr>
        <p:spPr>
          <a:xfrm>
            <a:off x="8464501" y="2937644"/>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7" name="Google Shape;727;p51"/>
          <p:cNvCxnSpPr/>
          <p:nvPr/>
        </p:nvCxnSpPr>
        <p:spPr>
          <a:xfrm>
            <a:off x="7174116" y="3440739"/>
            <a:ext cx="379200" cy="0"/>
          </a:xfrm>
          <a:prstGeom prst="straightConnector1">
            <a:avLst/>
          </a:prstGeom>
          <a:noFill/>
          <a:ln cap="flat" cmpd="sng" w="28575">
            <a:solidFill>
              <a:srgbClr val="9900FF"/>
            </a:solidFill>
            <a:prstDash val="solid"/>
            <a:round/>
            <a:headEnd len="med" w="med" type="none"/>
            <a:tailEnd len="med" w="med" type="none"/>
          </a:ln>
        </p:spPr>
      </p:cxnSp>
      <p:sp>
        <p:nvSpPr>
          <p:cNvPr id="728" name="Google Shape;728;p51"/>
          <p:cNvSpPr txBox="1"/>
          <p:nvPr/>
        </p:nvSpPr>
        <p:spPr>
          <a:xfrm>
            <a:off x="7379848" y="332141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sp>
        <p:nvSpPr>
          <p:cNvPr id="729" name="Google Shape;729;p51"/>
          <p:cNvSpPr txBox="1"/>
          <p:nvPr/>
        </p:nvSpPr>
        <p:spPr>
          <a:xfrm>
            <a:off x="8477479" y="294426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cxnSp>
        <p:nvCxnSpPr>
          <p:cNvPr id="730" name="Google Shape;730;p51"/>
          <p:cNvCxnSpPr/>
          <p:nvPr/>
        </p:nvCxnSpPr>
        <p:spPr>
          <a:xfrm>
            <a:off x="8312163" y="3057017"/>
            <a:ext cx="379200" cy="0"/>
          </a:xfrm>
          <a:prstGeom prst="straightConnector1">
            <a:avLst/>
          </a:prstGeom>
          <a:noFill/>
          <a:ln cap="flat" cmpd="sng" w="28575">
            <a:solidFill>
              <a:srgbClr val="E69138"/>
            </a:solidFill>
            <a:prstDash val="solid"/>
            <a:round/>
            <a:headEnd len="med" w="med" type="none"/>
            <a:tailEnd len="med" w="med" type="none"/>
          </a:ln>
        </p:spPr>
      </p:cxnSp>
      <p:sp>
        <p:nvSpPr>
          <p:cNvPr id="731" name="Google Shape;731;p51"/>
          <p:cNvSpPr txBox="1"/>
          <p:nvPr/>
        </p:nvSpPr>
        <p:spPr>
          <a:xfrm>
            <a:off x="81475" y="2652050"/>
            <a:ext cx="3268200" cy="923400"/>
          </a:xfrm>
          <a:prstGeom prst="rect">
            <a:avLst/>
          </a:prstGeom>
          <a:solidFill>
            <a:srgbClr val="E6B8AF"/>
          </a:solidFill>
          <a:ln cap="flat" cmpd="sng" w="19050">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We could decide to reject this hypothesis, since the tests did not </a:t>
            </a:r>
            <a:r>
              <a:rPr b="1" i="1" lang="en" sz="1600">
                <a:latin typeface="Montserrat"/>
                <a:ea typeface="Montserrat"/>
                <a:cs typeface="Montserrat"/>
                <a:sym typeface="Montserrat"/>
              </a:rPr>
              <a:t>support</a:t>
            </a:r>
            <a:r>
              <a:rPr b="1" i="1" lang="en" sz="1600">
                <a:latin typeface="Montserrat"/>
                <a:ea typeface="Montserrat"/>
                <a:cs typeface="Montserrat"/>
                <a:sym typeface="Montserrat"/>
              </a:rPr>
              <a:t> it.</a:t>
            </a:r>
            <a:endParaRPr b="1" i="1" sz="1600">
              <a:latin typeface="Montserrat"/>
              <a:ea typeface="Montserrat"/>
              <a:cs typeface="Montserrat"/>
              <a:sym typeface="Montserrat"/>
            </a:endParaRPr>
          </a:p>
        </p:txBody>
      </p:sp>
      <p:sp>
        <p:nvSpPr>
          <p:cNvPr id="732" name="Google Shape;732;p51"/>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1"/>
          <p:cNvCxnSpPr>
            <a:stCxn id="732"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734" name="Google Shape;734;p51"/>
          <p:cNvCxnSpPr/>
          <p:nvPr/>
        </p:nvCxnSpPr>
        <p:spPr>
          <a:xfrm flipH="1">
            <a:off x="4793575" y="1037850"/>
            <a:ext cx="779700" cy="281100"/>
          </a:xfrm>
          <a:prstGeom prst="straightConnector1">
            <a:avLst/>
          </a:prstGeom>
          <a:noFill/>
          <a:ln cap="flat" cmpd="sng" w="19050">
            <a:solidFill>
              <a:srgbClr val="E06666"/>
            </a:solidFill>
            <a:prstDash val="dash"/>
            <a:round/>
            <a:headEnd len="med" w="med" type="none"/>
            <a:tailEnd len="med" w="med" type="none"/>
          </a:ln>
        </p:spPr>
      </p:cxnSp>
      <p:cxnSp>
        <p:nvCxnSpPr>
          <p:cNvPr id="735" name="Google Shape;735;p51"/>
          <p:cNvCxnSpPr/>
          <p:nvPr/>
        </p:nvCxnSpPr>
        <p:spPr>
          <a:xfrm flipH="1">
            <a:off x="7568750" y="914650"/>
            <a:ext cx="779700" cy="281100"/>
          </a:xfrm>
          <a:prstGeom prst="straightConnector1">
            <a:avLst/>
          </a:prstGeom>
          <a:noFill/>
          <a:ln cap="flat" cmpd="sng" w="19050">
            <a:solidFill>
              <a:srgbClr val="E06666"/>
            </a:solidFill>
            <a:prstDash val="dash"/>
            <a:round/>
            <a:headEnd len="med" w="med" type="none"/>
            <a:tailEnd len="med" w="med" type="none"/>
          </a:ln>
        </p:spPr>
      </p:cxnSp>
      <p:cxnSp>
        <p:nvCxnSpPr>
          <p:cNvPr id="736" name="Google Shape;736;p51"/>
          <p:cNvCxnSpPr/>
          <p:nvPr/>
        </p:nvCxnSpPr>
        <p:spPr>
          <a:xfrm flipH="1">
            <a:off x="4764475" y="3166550"/>
            <a:ext cx="779700" cy="281100"/>
          </a:xfrm>
          <a:prstGeom prst="straightConnector1">
            <a:avLst/>
          </a:prstGeom>
          <a:noFill/>
          <a:ln cap="flat" cmpd="sng" w="19050">
            <a:solidFill>
              <a:srgbClr val="E06666"/>
            </a:solidFill>
            <a:prstDash val="dash"/>
            <a:round/>
            <a:headEnd len="med" w="med" type="none"/>
            <a:tailEnd len="med" w="med" type="none"/>
          </a:ln>
        </p:spPr>
      </p:cxnSp>
      <p:cxnSp>
        <p:nvCxnSpPr>
          <p:cNvPr id="737" name="Google Shape;737;p51"/>
          <p:cNvCxnSpPr/>
          <p:nvPr/>
        </p:nvCxnSpPr>
        <p:spPr>
          <a:xfrm flipH="1">
            <a:off x="7571175" y="3082263"/>
            <a:ext cx="741000" cy="346800"/>
          </a:xfrm>
          <a:prstGeom prst="straightConnector1">
            <a:avLst/>
          </a:prstGeom>
          <a:noFill/>
          <a:ln cap="flat" cmpd="sng" w="19050">
            <a:solidFill>
              <a:srgbClr val="E06666"/>
            </a:solidFill>
            <a:prstDash val="dash"/>
            <a:round/>
            <a:headEnd len="med" w="med" type="none"/>
            <a:tailEnd len="med" w="med" type="none"/>
          </a:ln>
        </p:spPr>
      </p:cxnSp>
      <p:sp>
        <p:nvSpPr>
          <p:cNvPr id="738" name="Google Shape;738;p51"/>
          <p:cNvSpPr/>
          <p:nvPr/>
        </p:nvSpPr>
        <p:spPr>
          <a:xfrm>
            <a:off x="631525" y="3305475"/>
            <a:ext cx="2168100" cy="2168100"/>
          </a:xfrm>
          <a:prstGeom prst="mathMultiply">
            <a:avLst>
              <a:gd fmla="val 23520" name="adj1"/>
            </a:avLst>
          </a:prstGeom>
          <a:solidFill>
            <a:srgbClr val="CC0000">
              <a:alpha val="39880"/>
            </a:srgbClr>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89500" y="2789075"/>
            <a:ext cx="5256360" cy="2190150"/>
          </a:xfrm>
          <a:prstGeom prst="rect">
            <a:avLst/>
          </a:prstGeom>
          <a:noFill/>
          <a:ln>
            <a:noFill/>
          </a:ln>
        </p:spPr>
      </p:pic>
      <p:pic>
        <p:nvPicPr>
          <p:cNvPr id="73" name="Google Shape;73;p16"/>
          <p:cNvPicPr preferRelativeResize="0"/>
          <p:nvPr/>
        </p:nvPicPr>
        <p:blipFill>
          <a:blip r:embed="rId4">
            <a:alphaModFix/>
          </a:blip>
          <a:stretch>
            <a:fillRect/>
          </a:stretch>
        </p:blipFill>
        <p:spPr>
          <a:xfrm>
            <a:off x="1100950" y="590748"/>
            <a:ext cx="6942075" cy="1161650"/>
          </a:xfrm>
          <a:prstGeom prst="rect">
            <a:avLst/>
          </a:prstGeom>
          <a:noFill/>
          <a:ln>
            <a:noFill/>
          </a:ln>
        </p:spPr>
      </p:pic>
      <p:pic>
        <p:nvPicPr>
          <p:cNvPr id="74" name="Google Shape;74;p16"/>
          <p:cNvPicPr preferRelativeResize="0"/>
          <p:nvPr/>
        </p:nvPicPr>
        <p:blipFill>
          <a:blip r:embed="rId5">
            <a:alphaModFix/>
          </a:blip>
          <a:stretch>
            <a:fillRect/>
          </a:stretch>
        </p:blipFill>
        <p:spPr>
          <a:xfrm>
            <a:off x="1100975" y="590750"/>
            <a:ext cx="6942030" cy="1161650"/>
          </a:xfrm>
          <a:prstGeom prst="rect">
            <a:avLst/>
          </a:prstGeom>
          <a:noFill/>
          <a:ln>
            <a:noFill/>
          </a:ln>
        </p:spPr>
      </p:pic>
      <p:sp>
        <p:nvSpPr>
          <p:cNvPr id="75" name="Google Shape;75;p16"/>
          <p:cNvSpPr txBox="1"/>
          <p:nvPr/>
        </p:nvSpPr>
        <p:spPr>
          <a:xfrm>
            <a:off x="3664450" y="1835250"/>
            <a:ext cx="1539300" cy="10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900">
                <a:latin typeface="Nunito"/>
                <a:ea typeface="Nunito"/>
                <a:cs typeface="Nunito"/>
                <a:sym typeface="Nunito"/>
              </a:rPr>
              <a:t>X</a:t>
            </a:r>
            <a:endParaRPr b="1" sz="6900">
              <a:latin typeface="Nunito"/>
              <a:ea typeface="Nunito"/>
              <a:cs typeface="Nunito"/>
              <a:sym typeface="Nunito"/>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744" name="Google Shape;744;p5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745" name="Google Shape;745;p5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46" name="Google Shape;746;p5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747" name="Google Shape;747;p52"/>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748" name="Google Shape;748;p52"/>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749" name="Google Shape;749;p52"/>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750" name="Google Shape;750;p52"/>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751" name="Google Shape;751;p52"/>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752" name="Google Shape;752;p52"/>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753" name="Google Shape;753;p52"/>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754" name="Google Shape;754;p52"/>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755" name="Google Shape;755;p52"/>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2"/>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2"/>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2"/>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2"/>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2"/>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1" name="Google Shape;761;p52"/>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762" name="Google Shape;762;p52"/>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763" name="Google Shape;763;p52"/>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764" name="Google Shape;764;p52"/>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sp>
        <p:nvSpPr>
          <p:cNvPr id="765" name="Google Shape;765;p52"/>
          <p:cNvSpPr txBox="1"/>
          <p:nvPr/>
        </p:nvSpPr>
        <p:spPr>
          <a:xfrm>
            <a:off x="4028800" y="1457600"/>
            <a:ext cx="4209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Now imagine when we tested the new font size on the web page with a </a:t>
            </a:r>
            <a:r>
              <a:rPr b="1" i="1" lang="en" sz="1600">
                <a:latin typeface="Montserrat"/>
                <a:ea typeface="Montserrat"/>
                <a:cs typeface="Montserrat"/>
                <a:sym typeface="Montserrat"/>
              </a:rPr>
              <a:t>variety</a:t>
            </a:r>
            <a:r>
              <a:rPr b="1" i="1" lang="en" sz="1600">
                <a:latin typeface="Montserrat"/>
                <a:ea typeface="Montserrat"/>
                <a:cs typeface="Montserrat"/>
                <a:sym typeface="Montserrat"/>
              </a:rPr>
              <a:t> of groups, we saw the same effect, but it wasn’t exactly a $100 difference…</a:t>
            </a:r>
            <a:endParaRPr b="1" i="1" sz="1600">
              <a:latin typeface="Montserrat"/>
              <a:ea typeface="Montserrat"/>
              <a:cs typeface="Montserrat"/>
              <a:sym typeface="Montserrat"/>
            </a:endParaRPr>
          </a:p>
        </p:txBody>
      </p:sp>
      <p:sp>
        <p:nvSpPr>
          <p:cNvPr id="766" name="Google Shape;766;p52"/>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7" name="Google Shape;767;p52"/>
          <p:cNvCxnSpPr>
            <a:stCxn id="766"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5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773" name="Google Shape;773;p5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774" name="Google Shape;774;p5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75" name="Google Shape;775;p5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776" name="Google Shape;776;p53"/>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777" name="Google Shape;777;p53"/>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778" name="Google Shape;778;p53"/>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779" name="Google Shape;779;p53"/>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780" name="Google Shape;780;p53"/>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781" name="Google Shape;781;p53"/>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782" name="Google Shape;782;p53"/>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783" name="Google Shape;783;p53"/>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784" name="Google Shape;784;p53"/>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3"/>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3"/>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3"/>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3"/>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0" name="Google Shape;790;p53"/>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791" name="Google Shape;791;p53"/>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792" name="Google Shape;792;p53"/>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793" name="Google Shape;793;p53"/>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sp>
        <p:nvSpPr>
          <p:cNvPr id="794" name="Google Shape;794;p53"/>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5" name="Google Shape;795;p53"/>
          <p:cNvCxnSpPr>
            <a:stCxn id="794"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796" name="Google Shape;796;p53"/>
          <p:cNvCxnSpPr/>
          <p:nvPr/>
        </p:nvCxnSpPr>
        <p:spPr>
          <a:xfrm>
            <a:off x="3994763" y="636725"/>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797" name="Google Shape;797;p53"/>
          <p:cNvCxnSpPr/>
          <p:nvPr/>
        </p:nvCxnSpPr>
        <p:spPr>
          <a:xfrm rot="10800000">
            <a:off x="3994570" y="1686907"/>
            <a:ext cx="1842300" cy="0"/>
          </a:xfrm>
          <a:prstGeom prst="straightConnector1">
            <a:avLst/>
          </a:prstGeom>
          <a:noFill/>
          <a:ln cap="flat" cmpd="sng" w="28575">
            <a:solidFill>
              <a:srgbClr val="000000"/>
            </a:solidFill>
            <a:prstDash val="solid"/>
            <a:round/>
            <a:headEnd len="med" w="med" type="none"/>
            <a:tailEnd len="med" w="med" type="none"/>
          </a:ln>
        </p:spPr>
      </p:cxnSp>
      <p:pic>
        <p:nvPicPr>
          <p:cNvPr id="798" name="Google Shape;798;p53"/>
          <p:cNvPicPr preferRelativeResize="0"/>
          <p:nvPr/>
        </p:nvPicPr>
        <p:blipFill>
          <a:blip r:embed="rId5">
            <a:alphaModFix/>
          </a:blip>
          <a:stretch>
            <a:fillRect/>
          </a:stretch>
        </p:blipFill>
        <p:spPr>
          <a:xfrm>
            <a:off x="3892010" y="1778713"/>
            <a:ext cx="849324" cy="628728"/>
          </a:xfrm>
          <a:prstGeom prst="rect">
            <a:avLst/>
          </a:prstGeom>
          <a:noFill/>
          <a:ln>
            <a:noFill/>
          </a:ln>
        </p:spPr>
      </p:pic>
      <p:pic>
        <p:nvPicPr>
          <p:cNvPr id="799" name="Google Shape;799;p53"/>
          <p:cNvPicPr preferRelativeResize="0"/>
          <p:nvPr/>
        </p:nvPicPr>
        <p:blipFill>
          <a:blip r:embed="rId6">
            <a:alphaModFix/>
          </a:blip>
          <a:stretch>
            <a:fillRect/>
          </a:stretch>
        </p:blipFill>
        <p:spPr>
          <a:xfrm>
            <a:off x="5052561" y="1778723"/>
            <a:ext cx="849324" cy="628716"/>
          </a:xfrm>
          <a:prstGeom prst="rect">
            <a:avLst/>
          </a:prstGeom>
          <a:noFill/>
          <a:ln>
            <a:noFill/>
          </a:ln>
        </p:spPr>
      </p:pic>
      <p:sp>
        <p:nvSpPr>
          <p:cNvPr id="800" name="Google Shape;800;p53"/>
          <p:cNvSpPr txBox="1"/>
          <p:nvPr/>
        </p:nvSpPr>
        <p:spPr>
          <a:xfrm>
            <a:off x="3996466" y="233754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801" name="Google Shape;801;p53"/>
          <p:cNvSpPr txBox="1"/>
          <p:nvPr/>
        </p:nvSpPr>
        <p:spPr>
          <a:xfrm>
            <a:off x="5107575" y="2337550"/>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802" name="Google Shape;802;p53"/>
          <p:cNvSpPr txBox="1"/>
          <p:nvPr/>
        </p:nvSpPr>
        <p:spPr>
          <a:xfrm>
            <a:off x="3251600" y="960913"/>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803" name="Google Shape;803;p53"/>
          <p:cNvSpPr/>
          <p:nvPr/>
        </p:nvSpPr>
        <p:spPr>
          <a:xfrm>
            <a:off x="4256983" y="1102126"/>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3"/>
          <p:cNvSpPr/>
          <p:nvPr/>
        </p:nvSpPr>
        <p:spPr>
          <a:xfrm>
            <a:off x="4256983" y="68302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3"/>
          <p:cNvSpPr/>
          <p:nvPr/>
        </p:nvSpPr>
        <p:spPr>
          <a:xfrm>
            <a:off x="4256983" y="84156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3"/>
          <p:cNvSpPr/>
          <p:nvPr/>
        </p:nvSpPr>
        <p:spPr>
          <a:xfrm>
            <a:off x="5417539" y="1496917"/>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3"/>
          <p:cNvSpPr/>
          <p:nvPr/>
        </p:nvSpPr>
        <p:spPr>
          <a:xfrm>
            <a:off x="5417539" y="107781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3"/>
          <p:cNvSpPr/>
          <p:nvPr/>
        </p:nvSpPr>
        <p:spPr>
          <a:xfrm>
            <a:off x="5417539" y="123635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9" name="Google Shape;809;p53"/>
          <p:cNvCxnSpPr/>
          <p:nvPr/>
        </p:nvCxnSpPr>
        <p:spPr>
          <a:xfrm>
            <a:off x="4127153" y="901252"/>
            <a:ext cx="379200" cy="0"/>
          </a:xfrm>
          <a:prstGeom prst="straightConnector1">
            <a:avLst/>
          </a:prstGeom>
          <a:noFill/>
          <a:ln cap="flat" cmpd="sng" w="28575">
            <a:solidFill>
              <a:srgbClr val="9900FF"/>
            </a:solidFill>
            <a:prstDash val="solid"/>
            <a:round/>
            <a:headEnd len="med" w="med" type="none"/>
            <a:tailEnd len="med" w="med" type="none"/>
          </a:ln>
        </p:spPr>
      </p:cxnSp>
      <p:sp>
        <p:nvSpPr>
          <p:cNvPr id="810" name="Google Shape;810;p53"/>
          <p:cNvSpPr txBox="1"/>
          <p:nvPr/>
        </p:nvSpPr>
        <p:spPr>
          <a:xfrm>
            <a:off x="4332885" y="78193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$125</a:t>
            </a:r>
            <a:endParaRPr b="1" sz="700">
              <a:latin typeface="Montserrat"/>
              <a:ea typeface="Montserrat"/>
              <a:cs typeface="Montserrat"/>
              <a:sym typeface="Montserrat"/>
            </a:endParaRPr>
          </a:p>
        </p:txBody>
      </p:sp>
      <p:sp>
        <p:nvSpPr>
          <p:cNvPr id="811" name="Google Shape;811;p53"/>
          <p:cNvSpPr txBox="1"/>
          <p:nvPr/>
        </p:nvSpPr>
        <p:spPr>
          <a:xfrm>
            <a:off x="5430516" y="124297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$22</a:t>
            </a:r>
            <a:endParaRPr b="1" sz="700">
              <a:latin typeface="Montserrat"/>
              <a:ea typeface="Montserrat"/>
              <a:cs typeface="Montserrat"/>
              <a:sym typeface="Montserrat"/>
            </a:endParaRPr>
          </a:p>
        </p:txBody>
      </p:sp>
      <p:cxnSp>
        <p:nvCxnSpPr>
          <p:cNvPr id="812" name="Google Shape;812;p53"/>
          <p:cNvCxnSpPr/>
          <p:nvPr/>
        </p:nvCxnSpPr>
        <p:spPr>
          <a:xfrm>
            <a:off x="5265200" y="1355730"/>
            <a:ext cx="379200" cy="0"/>
          </a:xfrm>
          <a:prstGeom prst="straightConnector1">
            <a:avLst/>
          </a:prstGeom>
          <a:noFill/>
          <a:ln cap="flat" cmpd="sng" w="28575">
            <a:solidFill>
              <a:srgbClr val="E69138"/>
            </a:solidFill>
            <a:prstDash val="solid"/>
            <a:round/>
            <a:headEnd len="med" w="med" type="none"/>
            <a:tailEnd len="med" w="med" type="none"/>
          </a:ln>
        </p:spPr>
      </p:cxnSp>
      <p:sp>
        <p:nvSpPr>
          <p:cNvPr id="813" name="Google Shape;813;p53"/>
          <p:cNvSpPr/>
          <p:nvPr/>
        </p:nvSpPr>
        <p:spPr>
          <a:xfrm>
            <a:off x="5862202" y="901250"/>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4" name="Google Shape;814;p53"/>
          <p:cNvCxnSpPr>
            <a:stCxn id="813" idx="0"/>
          </p:cNvCxnSpPr>
          <p:nvPr/>
        </p:nvCxnSpPr>
        <p:spPr>
          <a:xfrm rot="10800000">
            <a:off x="4770202" y="901250"/>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815" name="Google Shape;815;p53"/>
          <p:cNvCxnSpPr/>
          <p:nvPr/>
        </p:nvCxnSpPr>
        <p:spPr>
          <a:xfrm>
            <a:off x="3994763" y="28250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816" name="Google Shape;816;p53"/>
          <p:cNvCxnSpPr/>
          <p:nvPr/>
        </p:nvCxnSpPr>
        <p:spPr>
          <a:xfrm rot="10800000">
            <a:off x="3994570" y="38752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817" name="Google Shape;817;p53"/>
          <p:cNvPicPr preferRelativeResize="0"/>
          <p:nvPr/>
        </p:nvPicPr>
        <p:blipFill>
          <a:blip r:embed="rId5">
            <a:alphaModFix/>
          </a:blip>
          <a:stretch>
            <a:fillRect/>
          </a:stretch>
        </p:blipFill>
        <p:spPr>
          <a:xfrm>
            <a:off x="3892010" y="3967038"/>
            <a:ext cx="849324" cy="628728"/>
          </a:xfrm>
          <a:prstGeom prst="rect">
            <a:avLst/>
          </a:prstGeom>
          <a:noFill/>
          <a:ln>
            <a:noFill/>
          </a:ln>
        </p:spPr>
      </p:pic>
      <p:pic>
        <p:nvPicPr>
          <p:cNvPr id="818" name="Google Shape;818;p53"/>
          <p:cNvPicPr preferRelativeResize="0"/>
          <p:nvPr/>
        </p:nvPicPr>
        <p:blipFill>
          <a:blip r:embed="rId6">
            <a:alphaModFix/>
          </a:blip>
          <a:stretch>
            <a:fillRect/>
          </a:stretch>
        </p:blipFill>
        <p:spPr>
          <a:xfrm>
            <a:off x="5052561" y="3967048"/>
            <a:ext cx="849324" cy="628716"/>
          </a:xfrm>
          <a:prstGeom prst="rect">
            <a:avLst/>
          </a:prstGeom>
          <a:noFill/>
          <a:ln>
            <a:noFill/>
          </a:ln>
        </p:spPr>
      </p:pic>
      <p:sp>
        <p:nvSpPr>
          <p:cNvPr id="819" name="Google Shape;819;p53"/>
          <p:cNvSpPr txBox="1"/>
          <p:nvPr/>
        </p:nvSpPr>
        <p:spPr>
          <a:xfrm>
            <a:off x="3996466" y="45258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820" name="Google Shape;820;p53"/>
          <p:cNvSpPr txBox="1"/>
          <p:nvPr/>
        </p:nvSpPr>
        <p:spPr>
          <a:xfrm>
            <a:off x="5107575" y="45258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821" name="Google Shape;821;p53"/>
          <p:cNvSpPr txBox="1"/>
          <p:nvPr/>
        </p:nvSpPr>
        <p:spPr>
          <a:xfrm>
            <a:off x="3251600" y="31492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822" name="Google Shape;822;p53"/>
          <p:cNvSpPr/>
          <p:nvPr/>
        </p:nvSpPr>
        <p:spPr>
          <a:xfrm>
            <a:off x="4256983" y="32904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3"/>
          <p:cNvSpPr/>
          <p:nvPr/>
        </p:nvSpPr>
        <p:spPr>
          <a:xfrm>
            <a:off x="4256983" y="28713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3"/>
          <p:cNvSpPr/>
          <p:nvPr/>
        </p:nvSpPr>
        <p:spPr>
          <a:xfrm>
            <a:off x="4256983" y="30298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3"/>
          <p:cNvSpPr/>
          <p:nvPr/>
        </p:nvSpPr>
        <p:spPr>
          <a:xfrm>
            <a:off x="5417539" y="36852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3"/>
          <p:cNvSpPr/>
          <p:nvPr/>
        </p:nvSpPr>
        <p:spPr>
          <a:xfrm>
            <a:off x="5417539" y="32661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3"/>
          <p:cNvSpPr/>
          <p:nvPr/>
        </p:nvSpPr>
        <p:spPr>
          <a:xfrm>
            <a:off x="5417539" y="34246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8" name="Google Shape;828;p53"/>
          <p:cNvCxnSpPr/>
          <p:nvPr/>
        </p:nvCxnSpPr>
        <p:spPr>
          <a:xfrm>
            <a:off x="4127153" y="3089577"/>
            <a:ext cx="379200" cy="0"/>
          </a:xfrm>
          <a:prstGeom prst="straightConnector1">
            <a:avLst/>
          </a:prstGeom>
          <a:noFill/>
          <a:ln cap="flat" cmpd="sng" w="28575">
            <a:solidFill>
              <a:srgbClr val="9900FF"/>
            </a:solidFill>
            <a:prstDash val="solid"/>
            <a:round/>
            <a:headEnd len="med" w="med" type="none"/>
            <a:tailEnd len="med" w="med" type="none"/>
          </a:ln>
        </p:spPr>
      </p:cxnSp>
      <p:sp>
        <p:nvSpPr>
          <p:cNvPr id="829" name="Google Shape;829;p53"/>
          <p:cNvSpPr txBox="1"/>
          <p:nvPr/>
        </p:nvSpPr>
        <p:spPr>
          <a:xfrm>
            <a:off x="4332885" y="29702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$100</a:t>
            </a:r>
            <a:endParaRPr b="1" sz="700">
              <a:latin typeface="Montserrat"/>
              <a:ea typeface="Montserrat"/>
              <a:cs typeface="Montserrat"/>
              <a:sym typeface="Montserrat"/>
            </a:endParaRPr>
          </a:p>
        </p:txBody>
      </p:sp>
      <p:sp>
        <p:nvSpPr>
          <p:cNvPr id="830" name="Google Shape;830;p53"/>
          <p:cNvSpPr txBox="1"/>
          <p:nvPr/>
        </p:nvSpPr>
        <p:spPr>
          <a:xfrm>
            <a:off x="5430516" y="34313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cxnSp>
        <p:nvCxnSpPr>
          <p:cNvPr id="831" name="Google Shape;831;p53"/>
          <p:cNvCxnSpPr/>
          <p:nvPr/>
        </p:nvCxnSpPr>
        <p:spPr>
          <a:xfrm>
            <a:off x="5265200" y="3544055"/>
            <a:ext cx="379200" cy="0"/>
          </a:xfrm>
          <a:prstGeom prst="straightConnector1">
            <a:avLst/>
          </a:prstGeom>
          <a:noFill/>
          <a:ln cap="flat" cmpd="sng" w="28575">
            <a:solidFill>
              <a:srgbClr val="E69138"/>
            </a:solidFill>
            <a:prstDash val="solid"/>
            <a:round/>
            <a:headEnd len="med" w="med" type="none"/>
            <a:tailEnd len="med" w="med" type="none"/>
          </a:ln>
        </p:spPr>
      </p:cxnSp>
      <p:sp>
        <p:nvSpPr>
          <p:cNvPr id="832" name="Google Shape;832;p53"/>
          <p:cNvSpPr/>
          <p:nvPr/>
        </p:nvSpPr>
        <p:spPr>
          <a:xfrm>
            <a:off x="5862202" y="30895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3" name="Google Shape;833;p53"/>
          <p:cNvCxnSpPr>
            <a:stCxn id="832" idx="0"/>
          </p:cNvCxnSpPr>
          <p:nvPr/>
        </p:nvCxnSpPr>
        <p:spPr>
          <a:xfrm rot="10800000">
            <a:off x="4770202" y="30895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834" name="Google Shape;834;p53"/>
          <p:cNvCxnSpPr/>
          <p:nvPr/>
        </p:nvCxnSpPr>
        <p:spPr>
          <a:xfrm>
            <a:off x="7011788" y="28094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835" name="Google Shape;835;p53"/>
          <p:cNvCxnSpPr/>
          <p:nvPr/>
        </p:nvCxnSpPr>
        <p:spPr>
          <a:xfrm rot="10800000">
            <a:off x="7011595" y="38596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836" name="Google Shape;836;p53"/>
          <p:cNvPicPr preferRelativeResize="0"/>
          <p:nvPr/>
        </p:nvPicPr>
        <p:blipFill>
          <a:blip r:embed="rId5">
            <a:alphaModFix/>
          </a:blip>
          <a:stretch>
            <a:fillRect/>
          </a:stretch>
        </p:blipFill>
        <p:spPr>
          <a:xfrm>
            <a:off x="6909035" y="3951475"/>
            <a:ext cx="849324" cy="628728"/>
          </a:xfrm>
          <a:prstGeom prst="rect">
            <a:avLst/>
          </a:prstGeom>
          <a:noFill/>
          <a:ln>
            <a:noFill/>
          </a:ln>
        </p:spPr>
      </p:pic>
      <p:pic>
        <p:nvPicPr>
          <p:cNvPr id="837" name="Google Shape;837;p53"/>
          <p:cNvPicPr preferRelativeResize="0"/>
          <p:nvPr/>
        </p:nvPicPr>
        <p:blipFill>
          <a:blip r:embed="rId6">
            <a:alphaModFix/>
          </a:blip>
          <a:stretch>
            <a:fillRect/>
          </a:stretch>
        </p:blipFill>
        <p:spPr>
          <a:xfrm>
            <a:off x="8069586" y="3951485"/>
            <a:ext cx="849324" cy="628716"/>
          </a:xfrm>
          <a:prstGeom prst="rect">
            <a:avLst/>
          </a:prstGeom>
          <a:noFill/>
          <a:ln>
            <a:noFill/>
          </a:ln>
        </p:spPr>
      </p:pic>
      <p:sp>
        <p:nvSpPr>
          <p:cNvPr id="838" name="Google Shape;838;p53"/>
          <p:cNvSpPr txBox="1"/>
          <p:nvPr/>
        </p:nvSpPr>
        <p:spPr>
          <a:xfrm>
            <a:off x="7013491" y="45103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839" name="Google Shape;839;p53"/>
          <p:cNvSpPr txBox="1"/>
          <p:nvPr/>
        </p:nvSpPr>
        <p:spPr>
          <a:xfrm>
            <a:off x="8124600" y="45103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840" name="Google Shape;840;p53"/>
          <p:cNvSpPr txBox="1"/>
          <p:nvPr/>
        </p:nvSpPr>
        <p:spPr>
          <a:xfrm>
            <a:off x="6352263" y="312575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841" name="Google Shape;841;p53"/>
          <p:cNvSpPr/>
          <p:nvPr/>
        </p:nvSpPr>
        <p:spPr>
          <a:xfrm>
            <a:off x="7274008" y="32748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3"/>
          <p:cNvSpPr/>
          <p:nvPr/>
        </p:nvSpPr>
        <p:spPr>
          <a:xfrm>
            <a:off x="7274008" y="28557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3"/>
          <p:cNvSpPr/>
          <p:nvPr/>
        </p:nvSpPr>
        <p:spPr>
          <a:xfrm>
            <a:off x="7274008" y="30143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3"/>
          <p:cNvSpPr/>
          <p:nvPr/>
        </p:nvSpPr>
        <p:spPr>
          <a:xfrm>
            <a:off x="8434564" y="36696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3"/>
          <p:cNvSpPr/>
          <p:nvPr/>
        </p:nvSpPr>
        <p:spPr>
          <a:xfrm>
            <a:off x="8434564" y="32505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3"/>
          <p:cNvSpPr/>
          <p:nvPr/>
        </p:nvSpPr>
        <p:spPr>
          <a:xfrm>
            <a:off x="8434564" y="34091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7" name="Google Shape;847;p53"/>
          <p:cNvCxnSpPr/>
          <p:nvPr/>
        </p:nvCxnSpPr>
        <p:spPr>
          <a:xfrm>
            <a:off x="7144178" y="3074014"/>
            <a:ext cx="379200" cy="0"/>
          </a:xfrm>
          <a:prstGeom prst="straightConnector1">
            <a:avLst/>
          </a:prstGeom>
          <a:noFill/>
          <a:ln cap="flat" cmpd="sng" w="28575">
            <a:solidFill>
              <a:srgbClr val="9900FF"/>
            </a:solidFill>
            <a:prstDash val="solid"/>
            <a:round/>
            <a:headEnd len="med" w="med" type="none"/>
            <a:tailEnd len="med" w="med" type="none"/>
          </a:ln>
        </p:spPr>
      </p:cxnSp>
      <p:sp>
        <p:nvSpPr>
          <p:cNvPr id="848" name="Google Shape;848;p53"/>
          <p:cNvSpPr txBox="1"/>
          <p:nvPr/>
        </p:nvSpPr>
        <p:spPr>
          <a:xfrm>
            <a:off x="7349910" y="29546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$90</a:t>
            </a:r>
            <a:endParaRPr b="1" sz="700">
              <a:latin typeface="Montserrat"/>
              <a:ea typeface="Montserrat"/>
              <a:cs typeface="Montserrat"/>
              <a:sym typeface="Montserrat"/>
            </a:endParaRPr>
          </a:p>
        </p:txBody>
      </p:sp>
      <p:sp>
        <p:nvSpPr>
          <p:cNvPr id="849" name="Google Shape;849;p53"/>
          <p:cNvSpPr txBox="1"/>
          <p:nvPr/>
        </p:nvSpPr>
        <p:spPr>
          <a:xfrm>
            <a:off x="8447541" y="34157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$18</a:t>
            </a:r>
            <a:endParaRPr b="1" sz="700">
              <a:latin typeface="Montserrat"/>
              <a:ea typeface="Montserrat"/>
              <a:cs typeface="Montserrat"/>
              <a:sym typeface="Montserrat"/>
            </a:endParaRPr>
          </a:p>
        </p:txBody>
      </p:sp>
      <p:cxnSp>
        <p:nvCxnSpPr>
          <p:cNvPr id="850" name="Google Shape;850;p53"/>
          <p:cNvCxnSpPr/>
          <p:nvPr/>
        </p:nvCxnSpPr>
        <p:spPr>
          <a:xfrm>
            <a:off x="8282225" y="3528492"/>
            <a:ext cx="379200" cy="0"/>
          </a:xfrm>
          <a:prstGeom prst="straightConnector1">
            <a:avLst/>
          </a:prstGeom>
          <a:noFill/>
          <a:ln cap="flat" cmpd="sng" w="28575">
            <a:solidFill>
              <a:srgbClr val="E69138"/>
            </a:solidFill>
            <a:prstDash val="solid"/>
            <a:round/>
            <a:headEnd len="med" w="med" type="none"/>
            <a:tailEnd len="med" w="med" type="none"/>
          </a:ln>
        </p:spPr>
      </p:cxnSp>
      <p:sp>
        <p:nvSpPr>
          <p:cNvPr id="851" name="Google Shape;851;p53"/>
          <p:cNvSpPr/>
          <p:nvPr/>
        </p:nvSpPr>
        <p:spPr>
          <a:xfrm>
            <a:off x="8879227" y="3074013"/>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2" name="Google Shape;852;p53"/>
          <p:cNvCxnSpPr>
            <a:stCxn id="851" idx="0"/>
          </p:cNvCxnSpPr>
          <p:nvPr/>
        </p:nvCxnSpPr>
        <p:spPr>
          <a:xfrm rot="10800000">
            <a:off x="7787227" y="3074013"/>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853" name="Google Shape;853;p53"/>
          <p:cNvCxnSpPr/>
          <p:nvPr/>
        </p:nvCxnSpPr>
        <p:spPr>
          <a:xfrm>
            <a:off x="6996838" y="6346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854" name="Google Shape;854;p53"/>
          <p:cNvCxnSpPr/>
          <p:nvPr/>
        </p:nvCxnSpPr>
        <p:spPr>
          <a:xfrm rot="10800000">
            <a:off x="6996645" y="16848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855" name="Google Shape;855;p53"/>
          <p:cNvPicPr preferRelativeResize="0"/>
          <p:nvPr/>
        </p:nvPicPr>
        <p:blipFill>
          <a:blip r:embed="rId5">
            <a:alphaModFix/>
          </a:blip>
          <a:stretch>
            <a:fillRect/>
          </a:stretch>
        </p:blipFill>
        <p:spPr>
          <a:xfrm>
            <a:off x="6894085" y="1776638"/>
            <a:ext cx="849324" cy="628728"/>
          </a:xfrm>
          <a:prstGeom prst="rect">
            <a:avLst/>
          </a:prstGeom>
          <a:noFill/>
          <a:ln>
            <a:noFill/>
          </a:ln>
        </p:spPr>
      </p:pic>
      <p:pic>
        <p:nvPicPr>
          <p:cNvPr id="856" name="Google Shape;856;p53"/>
          <p:cNvPicPr preferRelativeResize="0"/>
          <p:nvPr/>
        </p:nvPicPr>
        <p:blipFill>
          <a:blip r:embed="rId6">
            <a:alphaModFix/>
          </a:blip>
          <a:stretch>
            <a:fillRect/>
          </a:stretch>
        </p:blipFill>
        <p:spPr>
          <a:xfrm>
            <a:off x="8054636" y="1776648"/>
            <a:ext cx="849324" cy="628716"/>
          </a:xfrm>
          <a:prstGeom prst="rect">
            <a:avLst/>
          </a:prstGeom>
          <a:noFill/>
          <a:ln>
            <a:noFill/>
          </a:ln>
        </p:spPr>
      </p:pic>
      <p:sp>
        <p:nvSpPr>
          <p:cNvPr id="857" name="Google Shape;857;p53"/>
          <p:cNvSpPr txBox="1"/>
          <p:nvPr/>
        </p:nvSpPr>
        <p:spPr>
          <a:xfrm>
            <a:off x="6998541" y="23354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858" name="Google Shape;858;p53"/>
          <p:cNvSpPr txBox="1"/>
          <p:nvPr/>
        </p:nvSpPr>
        <p:spPr>
          <a:xfrm>
            <a:off x="8109650" y="23354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859" name="Google Shape;859;p53"/>
          <p:cNvSpPr txBox="1"/>
          <p:nvPr/>
        </p:nvSpPr>
        <p:spPr>
          <a:xfrm>
            <a:off x="6253675" y="9588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860" name="Google Shape;860;p53"/>
          <p:cNvSpPr/>
          <p:nvPr/>
        </p:nvSpPr>
        <p:spPr>
          <a:xfrm>
            <a:off x="7259058" y="11000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3"/>
          <p:cNvSpPr/>
          <p:nvPr/>
        </p:nvSpPr>
        <p:spPr>
          <a:xfrm>
            <a:off x="7259058" y="6809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3"/>
          <p:cNvSpPr/>
          <p:nvPr/>
        </p:nvSpPr>
        <p:spPr>
          <a:xfrm>
            <a:off x="7259058" y="8394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3"/>
          <p:cNvSpPr/>
          <p:nvPr/>
        </p:nvSpPr>
        <p:spPr>
          <a:xfrm>
            <a:off x="8419614" y="14948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3"/>
          <p:cNvSpPr/>
          <p:nvPr/>
        </p:nvSpPr>
        <p:spPr>
          <a:xfrm>
            <a:off x="8419614" y="10757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3"/>
          <p:cNvSpPr/>
          <p:nvPr/>
        </p:nvSpPr>
        <p:spPr>
          <a:xfrm>
            <a:off x="8419614" y="12342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6" name="Google Shape;866;p53"/>
          <p:cNvCxnSpPr/>
          <p:nvPr/>
        </p:nvCxnSpPr>
        <p:spPr>
          <a:xfrm>
            <a:off x="7129228" y="899177"/>
            <a:ext cx="379200" cy="0"/>
          </a:xfrm>
          <a:prstGeom prst="straightConnector1">
            <a:avLst/>
          </a:prstGeom>
          <a:noFill/>
          <a:ln cap="flat" cmpd="sng" w="28575">
            <a:solidFill>
              <a:srgbClr val="9900FF"/>
            </a:solidFill>
            <a:prstDash val="solid"/>
            <a:round/>
            <a:headEnd len="med" w="med" type="none"/>
            <a:tailEnd len="med" w="med" type="none"/>
          </a:ln>
        </p:spPr>
      </p:cxnSp>
      <p:sp>
        <p:nvSpPr>
          <p:cNvPr id="867" name="Google Shape;867;p53"/>
          <p:cNvSpPr txBox="1"/>
          <p:nvPr/>
        </p:nvSpPr>
        <p:spPr>
          <a:xfrm>
            <a:off x="7334960" y="7798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$200</a:t>
            </a:r>
            <a:endParaRPr b="1" sz="700">
              <a:latin typeface="Montserrat"/>
              <a:ea typeface="Montserrat"/>
              <a:cs typeface="Montserrat"/>
              <a:sym typeface="Montserrat"/>
            </a:endParaRPr>
          </a:p>
        </p:txBody>
      </p:sp>
      <p:sp>
        <p:nvSpPr>
          <p:cNvPr id="868" name="Google Shape;868;p53"/>
          <p:cNvSpPr txBox="1"/>
          <p:nvPr/>
        </p:nvSpPr>
        <p:spPr>
          <a:xfrm>
            <a:off x="8432591" y="12409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$40</a:t>
            </a:r>
            <a:endParaRPr b="1" sz="700">
              <a:latin typeface="Montserrat"/>
              <a:ea typeface="Montserrat"/>
              <a:cs typeface="Montserrat"/>
              <a:sym typeface="Montserrat"/>
            </a:endParaRPr>
          </a:p>
        </p:txBody>
      </p:sp>
      <p:cxnSp>
        <p:nvCxnSpPr>
          <p:cNvPr id="869" name="Google Shape;869;p53"/>
          <p:cNvCxnSpPr/>
          <p:nvPr/>
        </p:nvCxnSpPr>
        <p:spPr>
          <a:xfrm>
            <a:off x="8267275" y="1353655"/>
            <a:ext cx="379200" cy="0"/>
          </a:xfrm>
          <a:prstGeom prst="straightConnector1">
            <a:avLst/>
          </a:prstGeom>
          <a:noFill/>
          <a:ln cap="flat" cmpd="sng" w="28575">
            <a:solidFill>
              <a:srgbClr val="E69138"/>
            </a:solidFill>
            <a:prstDash val="solid"/>
            <a:round/>
            <a:headEnd len="med" w="med" type="none"/>
            <a:tailEnd len="med" w="med" type="none"/>
          </a:ln>
        </p:spPr>
      </p:cxnSp>
      <p:sp>
        <p:nvSpPr>
          <p:cNvPr id="870" name="Google Shape;870;p53"/>
          <p:cNvSpPr/>
          <p:nvPr/>
        </p:nvSpPr>
        <p:spPr>
          <a:xfrm>
            <a:off x="8864277" y="8991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53"/>
          <p:cNvCxnSpPr>
            <a:stCxn id="870" idx="0"/>
          </p:cNvCxnSpPr>
          <p:nvPr/>
        </p:nvCxnSpPr>
        <p:spPr>
          <a:xfrm rot="10800000">
            <a:off x="7772277" y="899175"/>
            <a:ext cx="1092000" cy="0"/>
          </a:xfrm>
          <a:prstGeom prst="straightConnector1">
            <a:avLst/>
          </a:prstGeom>
          <a:noFill/>
          <a:ln cap="flat" cmpd="sng" w="19050">
            <a:solidFill>
              <a:srgbClr val="6AA84F"/>
            </a:solidFill>
            <a:prstDash val="dash"/>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5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877" name="Google Shape;877;p5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878" name="Google Shape;878;p5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879" name="Google Shape;879;p5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880" name="Google Shape;880;p54"/>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100 more dollars on the website.</a:t>
            </a:r>
            <a:endParaRPr sz="1900">
              <a:latin typeface="Montserrat"/>
              <a:ea typeface="Montserrat"/>
              <a:cs typeface="Montserrat"/>
              <a:sym typeface="Montserrat"/>
            </a:endParaRPr>
          </a:p>
        </p:txBody>
      </p:sp>
      <p:cxnSp>
        <p:nvCxnSpPr>
          <p:cNvPr id="881" name="Google Shape;881;p54"/>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882" name="Google Shape;882;p54"/>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883" name="Google Shape;883;p54"/>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884" name="Google Shape;884;p54"/>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885" name="Google Shape;885;p54"/>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886" name="Google Shape;886;p54"/>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887" name="Google Shape;887;p54"/>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888" name="Google Shape;888;p54"/>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4"/>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4"/>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4"/>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4"/>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4"/>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 name="Google Shape;894;p54"/>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895" name="Google Shape;895;p54"/>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896" name="Google Shape;896;p54"/>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897" name="Google Shape;897;p54"/>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sp>
        <p:nvSpPr>
          <p:cNvPr id="898" name="Google Shape;898;p54"/>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9" name="Google Shape;899;p54"/>
          <p:cNvCxnSpPr>
            <a:stCxn id="898"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900" name="Google Shape;900;p54"/>
          <p:cNvCxnSpPr/>
          <p:nvPr/>
        </p:nvCxnSpPr>
        <p:spPr>
          <a:xfrm>
            <a:off x="3994763" y="636725"/>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901" name="Google Shape;901;p54"/>
          <p:cNvCxnSpPr/>
          <p:nvPr/>
        </p:nvCxnSpPr>
        <p:spPr>
          <a:xfrm rot="10800000">
            <a:off x="3994570" y="1686907"/>
            <a:ext cx="1842300" cy="0"/>
          </a:xfrm>
          <a:prstGeom prst="straightConnector1">
            <a:avLst/>
          </a:prstGeom>
          <a:noFill/>
          <a:ln cap="flat" cmpd="sng" w="28575">
            <a:solidFill>
              <a:srgbClr val="000000"/>
            </a:solidFill>
            <a:prstDash val="solid"/>
            <a:round/>
            <a:headEnd len="med" w="med" type="none"/>
            <a:tailEnd len="med" w="med" type="none"/>
          </a:ln>
        </p:spPr>
      </p:cxnSp>
      <p:pic>
        <p:nvPicPr>
          <p:cNvPr id="902" name="Google Shape;902;p54"/>
          <p:cNvPicPr preferRelativeResize="0"/>
          <p:nvPr/>
        </p:nvPicPr>
        <p:blipFill>
          <a:blip r:embed="rId5">
            <a:alphaModFix/>
          </a:blip>
          <a:stretch>
            <a:fillRect/>
          </a:stretch>
        </p:blipFill>
        <p:spPr>
          <a:xfrm>
            <a:off x="3892010" y="1778713"/>
            <a:ext cx="849324" cy="628728"/>
          </a:xfrm>
          <a:prstGeom prst="rect">
            <a:avLst/>
          </a:prstGeom>
          <a:noFill/>
          <a:ln>
            <a:noFill/>
          </a:ln>
        </p:spPr>
      </p:pic>
      <p:pic>
        <p:nvPicPr>
          <p:cNvPr id="903" name="Google Shape;903;p54"/>
          <p:cNvPicPr preferRelativeResize="0"/>
          <p:nvPr/>
        </p:nvPicPr>
        <p:blipFill>
          <a:blip r:embed="rId6">
            <a:alphaModFix/>
          </a:blip>
          <a:stretch>
            <a:fillRect/>
          </a:stretch>
        </p:blipFill>
        <p:spPr>
          <a:xfrm>
            <a:off x="5052561" y="1778723"/>
            <a:ext cx="849324" cy="628716"/>
          </a:xfrm>
          <a:prstGeom prst="rect">
            <a:avLst/>
          </a:prstGeom>
          <a:noFill/>
          <a:ln>
            <a:noFill/>
          </a:ln>
        </p:spPr>
      </p:pic>
      <p:sp>
        <p:nvSpPr>
          <p:cNvPr id="904" name="Google Shape;904;p54"/>
          <p:cNvSpPr txBox="1"/>
          <p:nvPr/>
        </p:nvSpPr>
        <p:spPr>
          <a:xfrm>
            <a:off x="3996466" y="233754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905" name="Google Shape;905;p54"/>
          <p:cNvSpPr txBox="1"/>
          <p:nvPr/>
        </p:nvSpPr>
        <p:spPr>
          <a:xfrm>
            <a:off x="5107575" y="2337550"/>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906" name="Google Shape;906;p54"/>
          <p:cNvSpPr txBox="1"/>
          <p:nvPr/>
        </p:nvSpPr>
        <p:spPr>
          <a:xfrm>
            <a:off x="3251600" y="960913"/>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907" name="Google Shape;907;p54"/>
          <p:cNvSpPr/>
          <p:nvPr/>
        </p:nvSpPr>
        <p:spPr>
          <a:xfrm>
            <a:off x="4256983" y="1102126"/>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4"/>
          <p:cNvSpPr/>
          <p:nvPr/>
        </p:nvSpPr>
        <p:spPr>
          <a:xfrm>
            <a:off x="4256983" y="68302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4"/>
          <p:cNvSpPr/>
          <p:nvPr/>
        </p:nvSpPr>
        <p:spPr>
          <a:xfrm>
            <a:off x="4256983" y="84156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4"/>
          <p:cNvSpPr/>
          <p:nvPr/>
        </p:nvSpPr>
        <p:spPr>
          <a:xfrm>
            <a:off x="5417539" y="1496917"/>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4"/>
          <p:cNvSpPr/>
          <p:nvPr/>
        </p:nvSpPr>
        <p:spPr>
          <a:xfrm>
            <a:off x="5417539" y="107781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4"/>
          <p:cNvSpPr/>
          <p:nvPr/>
        </p:nvSpPr>
        <p:spPr>
          <a:xfrm>
            <a:off x="5417539" y="123635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3" name="Google Shape;913;p54"/>
          <p:cNvCxnSpPr/>
          <p:nvPr/>
        </p:nvCxnSpPr>
        <p:spPr>
          <a:xfrm>
            <a:off x="4127153" y="901252"/>
            <a:ext cx="379200" cy="0"/>
          </a:xfrm>
          <a:prstGeom prst="straightConnector1">
            <a:avLst/>
          </a:prstGeom>
          <a:noFill/>
          <a:ln cap="flat" cmpd="sng" w="28575">
            <a:solidFill>
              <a:srgbClr val="9900FF"/>
            </a:solidFill>
            <a:prstDash val="solid"/>
            <a:round/>
            <a:headEnd len="med" w="med" type="none"/>
            <a:tailEnd len="med" w="med" type="none"/>
          </a:ln>
        </p:spPr>
      </p:cxnSp>
      <p:sp>
        <p:nvSpPr>
          <p:cNvPr id="914" name="Google Shape;914;p54"/>
          <p:cNvSpPr txBox="1"/>
          <p:nvPr/>
        </p:nvSpPr>
        <p:spPr>
          <a:xfrm>
            <a:off x="4332885" y="78193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$125</a:t>
            </a:r>
            <a:endParaRPr b="1" sz="700">
              <a:latin typeface="Montserrat"/>
              <a:ea typeface="Montserrat"/>
              <a:cs typeface="Montserrat"/>
              <a:sym typeface="Montserrat"/>
            </a:endParaRPr>
          </a:p>
        </p:txBody>
      </p:sp>
      <p:sp>
        <p:nvSpPr>
          <p:cNvPr id="915" name="Google Shape;915;p54"/>
          <p:cNvSpPr txBox="1"/>
          <p:nvPr/>
        </p:nvSpPr>
        <p:spPr>
          <a:xfrm>
            <a:off x="5430516" y="124297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$22</a:t>
            </a:r>
            <a:endParaRPr b="1" sz="700">
              <a:latin typeface="Montserrat"/>
              <a:ea typeface="Montserrat"/>
              <a:cs typeface="Montserrat"/>
              <a:sym typeface="Montserrat"/>
            </a:endParaRPr>
          </a:p>
        </p:txBody>
      </p:sp>
      <p:cxnSp>
        <p:nvCxnSpPr>
          <p:cNvPr id="916" name="Google Shape;916;p54"/>
          <p:cNvCxnSpPr/>
          <p:nvPr/>
        </p:nvCxnSpPr>
        <p:spPr>
          <a:xfrm>
            <a:off x="5265200" y="1355730"/>
            <a:ext cx="379200" cy="0"/>
          </a:xfrm>
          <a:prstGeom prst="straightConnector1">
            <a:avLst/>
          </a:prstGeom>
          <a:noFill/>
          <a:ln cap="flat" cmpd="sng" w="28575">
            <a:solidFill>
              <a:srgbClr val="E69138"/>
            </a:solidFill>
            <a:prstDash val="solid"/>
            <a:round/>
            <a:headEnd len="med" w="med" type="none"/>
            <a:tailEnd len="med" w="med" type="none"/>
          </a:ln>
        </p:spPr>
      </p:cxnSp>
      <p:sp>
        <p:nvSpPr>
          <p:cNvPr id="917" name="Google Shape;917;p54"/>
          <p:cNvSpPr/>
          <p:nvPr/>
        </p:nvSpPr>
        <p:spPr>
          <a:xfrm>
            <a:off x="5862202" y="901250"/>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8" name="Google Shape;918;p54"/>
          <p:cNvCxnSpPr>
            <a:stCxn id="917" idx="0"/>
          </p:cNvCxnSpPr>
          <p:nvPr/>
        </p:nvCxnSpPr>
        <p:spPr>
          <a:xfrm rot="10800000">
            <a:off x="4770202" y="901250"/>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919" name="Google Shape;919;p54"/>
          <p:cNvCxnSpPr/>
          <p:nvPr/>
        </p:nvCxnSpPr>
        <p:spPr>
          <a:xfrm>
            <a:off x="3994763" y="28250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920" name="Google Shape;920;p54"/>
          <p:cNvCxnSpPr/>
          <p:nvPr/>
        </p:nvCxnSpPr>
        <p:spPr>
          <a:xfrm rot="10800000">
            <a:off x="3994570" y="38752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921" name="Google Shape;921;p54"/>
          <p:cNvPicPr preferRelativeResize="0"/>
          <p:nvPr/>
        </p:nvPicPr>
        <p:blipFill>
          <a:blip r:embed="rId5">
            <a:alphaModFix/>
          </a:blip>
          <a:stretch>
            <a:fillRect/>
          </a:stretch>
        </p:blipFill>
        <p:spPr>
          <a:xfrm>
            <a:off x="3892010" y="3967038"/>
            <a:ext cx="849324" cy="628728"/>
          </a:xfrm>
          <a:prstGeom prst="rect">
            <a:avLst/>
          </a:prstGeom>
          <a:noFill/>
          <a:ln>
            <a:noFill/>
          </a:ln>
        </p:spPr>
      </p:pic>
      <p:pic>
        <p:nvPicPr>
          <p:cNvPr id="922" name="Google Shape;922;p54"/>
          <p:cNvPicPr preferRelativeResize="0"/>
          <p:nvPr/>
        </p:nvPicPr>
        <p:blipFill>
          <a:blip r:embed="rId6">
            <a:alphaModFix/>
          </a:blip>
          <a:stretch>
            <a:fillRect/>
          </a:stretch>
        </p:blipFill>
        <p:spPr>
          <a:xfrm>
            <a:off x="5052561" y="3967048"/>
            <a:ext cx="849324" cy="628716"/>
          </a:xfrm>
          <a:prstGeom prst="rect">
            <a:avLst/>
          </a:prstGeom>
          <a:noFill/>
          <a:ln>
            <a:noFill/>
          </a:ln>
        </p:spPr>
      </p:pic>
      <p:sp>
        <p:nvSpPr>
          <p:cNvPr id="923" name="Google Shape;923;p54"/>
          <p:cNvSpPr txBox="1"/>
          <p:nvPr/>
        </p:nvSpPr>
        <p:spPr>
          <a:xfrm>
            <a:off x="3996466" y="45258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924" name="Google Shape;924;p54"/>
          <p:cNvSpPr txBox="1"/>
          <p:nvPr/>
        </p:nvSpPr>
        <p:spPr>
          <a:xfrm>
            <a:off x="5107575" y="45258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925" name="Google Shape;925;p54"/>
          <p:cNvSpPr txBox="1"/>
          <p:nvPr/>
        </p:nvSpPr>
        <p:spPr>
          <a:xfrm>
            <a:off x="3251600" y="31492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926" name="Google Shape;926;p54"/>
          <p:cNvSpPr/>
          <p:nvPr/>
        </p:nvSpPr>
        <p:spPr>
          <a:xfrm>
            <a:off x="4256983" y="32904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4"/>
          <p:cNvSpPr/>
          <p:nvPr/>
        </p:nvSpPr>
        <p:spPr>
          <a:xfrm>
            <a:off x="4256983" y="28713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4"/>
          <p:cNvSpPr/>
          <p:nvPr/>
        </p:nvSpPr>
        <p:spPr>
          <a:xfrm>
            <a:off x="4256983" y="30298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4"/>
          <p:cNvSpPr/>
          <p:nvPr/>
        </p:nvSpPr>
        <p:spPr>
          <a:xfrm>
            <a:off x="5417539" y="36852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4"/>
          <p:cNvSpPr/>
          <p:nvPr/>
        </p:nvSpPr>
        <p:spPr>
          <a:xfrm>
            <a:off x="5417539" y="32661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4"/>
          <p:cNvSpPr/>
          <p:nvPr/>
        </p:nvSpPr>
        <p:spPr>
          <a:xfrm>
            <a:off x="5417539" y="34246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2" name="Google Shape;932;p54"/>
          <p:cNvCxnSpPr/>
          <p:nvPr/>
        </p:nvCxnSpPr>
        <p:spPr>
          <a:xfrm>
            <a:off x="4127153" y="3089577"/>
            <a:ext cx="379200" cy="0"/>
          </a:xfrm>
          <a:prstGeom prst="straightConnector1">
            <a:avLst/>
          </a:prstGeom>
          <a:noFill/>
          <a:ln cap="flat" cmpd="sng" w="28575">
            <a:solidFill>
              <a:srgbClr val="9900FF"/>
            </a:solidFill>
            <a:prstDash val="solid"/>
            <a:round/>
            <a:headEnd len="med" w="med" type="none"/>
            <a:tailEnd len="med" w="med" type="none"/>
          </a:ln>
        </p:spPr>
      </p:cxnSp>
      <p:sp>
        <p:nvSpPr>
          <p:cNvPr id="933" name="Google Shape;933;p54"/>
          <p:cNvSpPr txBox="1"/>
          <p:nvPr/>
        </p:nvSpPr>
        <p:spPr>
          <a:xfrm>
            <a:off x="4332885" y="29702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$100</a:t>
            </a:r>
            <a:endParaRPr b="1" sz="700">
              <a:latin typeface="Montserrat"/>
              <a:ea typeface="Montserrat"/>
              <a:cs typeface="Montserrat"/>
              <a:sym typeface="Montserrat"/>
            </a:endParaRPr>
          </a:p>
        </p:txBody>
      </p:sp>
      <p:sp>
        <p:nvSpPr>
          <p:cNvPr id="934" name="Google Shape;934;p54"/>
          <p:cNvSpPr txBox="1"/>
          <p:nvPr/>
        </p:nvSpPr>
        <p:spPr>
          <a:xfrm>
            <a:off x="5430516" y="34313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cxnSp>
        <p:nvCxnSpPr>
          <p:cNvPr id="935" name="Google Shape;935;p54"/>
          <p:cNvCxnSpPr/>
          <p:nvPr/>
        </p:nvCxnSpPr>
        <p:spPr>
          <a:xfrm>
            <a:off x="5265200" y="3544055"/>
            <a:ext cx="379200" cy="0"/>
          </a:xfrm>
          <a:prstGeom prst="straightConnector1">
            <a:avLst/>
          </a:prstGeom>
          <a:noFill/>
          <a:ln cap="flat" cmpd="sng" w="28575">
            <a:solidFill>
              <a:srgbClr val="E69138"/>
            </a:solidFill>
            <a:prstDash val="solid"/>
            <a:round/>
            <a:headEnd len="med" w="med" type="none"/>
            <a:tailEnd len="med" w="med" type="none"/>
          </a:ln>
        </p:spPr>
      </p:cxnSp>
      <p:sp>
        <p:nvSpPr>
          <p:cNvPr id="936" name="Google Shape;936;p54"/>
          <p:cNvSpPr/>
          <p:nvPr/>
        </p:nvSpPr>
        <p:spPr>
          <a:xfrm>
            <a:off x="5862202" y="30895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7" name="Google Shape;937;p54"/>
          <p:cNvCxnSpPr>
            <a:stCxn id="936" idx="0"/>
          </p:cNvCxnSpPr>
          <p:nvPr/>
        </p:nvCxnSpPr>
        <p:spPr>
          <a:xfrm rot="10800000">
            <a:off x="4770202" y="30895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938" name="Google Shape;938;p54"/>
          <p:cNvCxnSpPr/>
          <p:nvPr/>
        </p:nvCxnSpPr>
        <p:spPr>
          <a:xfrm>
            <a:off x="7011788" y="28094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939" name="Google Shape;939;p54"/>
          <p:cNvCxnSpPr/>
          <p:nvPr/>
        </p:nvCxnSpPr>
        <p:spPr>
          <a:xfrm rot="10800000">
            <a:off x="7011595" y="38596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940" name="Google Shape;940;p54"/>
          <p:cNvPicPr preferRelativeResize="0"/>
          <p:nvPr/>
        </p:nvPicPr>
        <p:blipFill>
          <a:blip r:embed="rId5">
            <a:alphaModFix/>
          </a:blip>
          <a:stretch>
            <a:fillRect/>
          </a:stretch>
        </p:blipFill>
        <p:spPr>
          <a:xfrm>
            <a:off x="6909035" y="3951475"/>
            <a:ext cx="849324" cy="628728"/>
          </a:xfrm>
          <a:prstGeom prst="rect">
            <a:avLst/>
          </a:prstGeom>
          <a:noFill/>
          <a:ln>
            <a:noFill/>
          </a:ln>
        </p:spPr>
      </p:pic>
      <p:pic>
        <p:nvPicPr>
          <p:cNvPr id="941" name="Google Shape;941;p54"/>
          <p:cNvPicPr preferRelativeResize="0"/>
          <p:nvPr/>
        </p:nvPicPr>
        <p:blipFill>
          <a:blip r:embed="rId6">
            <a:alphaModFix/>
          </a:blip>
          <a:stretch>
            <a:fillRect/>
          </a:stretch>
        </p:blipFill>
        <p:spPr>
          <a:xfrm>
            <a:off x="8069586" y="3951485"/>
            <a:ext cx="849324" cy="628716"/>
          </a:xfrm>
          <a:prstGeom prst="rect">
            <a:avLst/>
          </a:prstGeom>
          <a:noFill/>
          <a:ln>
            <a:noFill/>
          </a:ln>
        </p:spPr>
      </p:pic>
      <p:sp>
        <p:nvSpPr>
          <p:cNvPr id="942" name="Google Shape;942;p54"/>
          <p:cNvSpPr txBox="1"/>
          <p:nvPr/>
        </p:nvSpPr>
        <p:spPr>
          <a:xfrm>
            <a:off x="7013491" y="45103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943" name="Google Shape;943;p54"/>
          <p:cNvSpPr txBox="1"/>
          <p:nvPr/>
        </p:nvSpPr>
        <p:spPr>
          <a:xfrm>
            <a:off x="8124600" y="45103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944" name="Google Shape;944;p54"/>
          <p:cNvSpPr txBox="1"/>
          <p:nvPr/>
        </p:nvSpPr>
        <p:spPr>
          <a:xfrm>
            <a:off x="6352263" y="312575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945" name="Google Shape;945;p54"/>
          <p:cNvSpPr/>
          <p:nvPr/>
        </p:nvSpPr>
        <p:spPr>
          <a:xfrm>
            <a:off x="7274008" y="32748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4"/>
          <p:cNvSpPr/>
          <p:nvPr/>
        </p:nvSpPr>
        <p:spPr>
          <a:xfrm>
            <a:off x="7274008" y="28557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4"/>
          <p:cNvSpPr/>
          <p:nvPr/>
        </p:nvSpPr>
        <p:spPr>
          <a:xfrm>
            <a:off x="7274008" y="30143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4"/>
          <p:cNvSpPr/>
          <p:nvPr/>
        </p:nvSpPr>
        <p:spPr>
          <a:xfrm>
            <a:off x="8434564" y="36696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4"/>
          <p:cNvSpPr/>
          <p:nvPr/>
        </p:nvSpPr>
        <p:spPr>
          <a:xfrm>
            <a:off x="8434564" y="32505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4"/>
          <p:cNvSpPr/>
          <p:nvPr/>
        </p:nvSpPr>
        <p:spPr>
          <a:xfrm>
            <a:off x="8434564" y="34091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1" name="Google Shape;951;p54"/>
          <p:cNvCxnSpPr/>
          <p:nvPr/>
        </p:nvCxnSpPr>
        <p:spPr>
          <a:xfrm>
            <a:off x="7144178" y="3074014"/>
            <a:ext cx="379200" cy="0"/>
          </a:xfrm>
          <a:prstGeom prst="straightConnector1">
            <a:avLst/>
          </a:prstGeom>
          <a:noFill/>
          <a:ln cap="flat" cmpd="sng" w="28575">
            <a:solidFill>
              <a:srgbClr val="9900FF"/>
            </a:solidFill>
            <a:prstDash val="solid"/>
            <a:round/>
            <a:headEnd len="med" w="med" type="none"/>
            <a:tailEnd len="med" w="med" type="none"/>
          </a:ln>
        </p:spPr>
      </p:cxnSp>
      <p:sp>
        <p:nvSpPr>
          <p:cNvPr id="952" name="Google Shape;952;p54"/>
          <p:cNvSpPr txBox="1"/>
          <p:nvPr/>
        </p:nvSpPr>
        <p:spPr>
          <a:xfrm>
            <a:off x="7349910" y="29546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$90</a:t>
            </a:r>
            <a:endParaRPr b="1" sz="700">
              <a:latin typeface="Montserrat"/>
              <a:ea typeface="Montserrat"/>
              <a:cs typeface="Montserrat"/>
              <a:sym typeface="Montserrat"/>
            </a:endParaRPr>
          </a:p>
        </p:txBody>
      </p:sp>
      <p:sp>
        <p:nvSpPr>
          <p:cNvPr id="953" name="Google Shape;953;p54"/>
          <p:cNvSpPr txBox="1"/>
          <p:nvPr/>
        </p:nvSpPr>
        <p:spPr>
          <a:xfrm>
            <a:off x="8447541" y="34157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$18</a:t>
            </a:r>
            <a:endParaRPr b="1" sz="700">
              <a:latin typeface="Montserrat"/>
              <a:ea typeface="Montserrat"/>
              <a:cs typeface="Montserrat"/>
              <a:sym typeface="Montserrat"/>
            </a:endParaRPr>
          </a:p>
        </p:txBody>
      </p:sp>
      <p:cxnSp>
        <p:nvCxnSpPr>
          <p:cNvPr id="954" name="Google Shape;954;p54"/>
          <p:cNvCxnSpPr/>
          <p:nvPr/>
        </p:nvCxnSpPr>
        <p:spPr>
          <a:xfrm>
            <a:off x="8282225" y="3528492"/>
            <a:ext cx="379200" cy="0"/>
          </a:xfrm>
          <a:prstGeom prst="straightConnector1">
            <a:avLst/>
          </a:prstGeom>
          <a:noFill/>
          <a:ln cap="flat" cmpd="sng" w="28575">
            <a:solidFill>
              <a:srgbClr val="E69138"/>
            </a:solidFill>
            <a:prstDash val="solid"/>
            <a:round/>
            <a:headEnd len="med" w="med" type="none"/>
            <a:tailEnd len="med" w="med" type="none"/>
          </a:ln>
        </p:spPr>
      </p:cxnSp>
      <p:sp>
        <p:nvSpPr>
          <p:cNvPr id="955" name="Google Shape;955;p54"/>
          <p:cNvSpPr/>
          <p:nvPr/>
        </p:nvSpPr>
        <p:spPr>
          <a:xfrm>
            <a:off x="8879227" y="3074013"/>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6" name="Google Shape;956;p54"/>
          <p:cNvCxnSpPr>
            <a:stCxn id="955" idx="0"/>
          </p:cNvCxnSpPr>
          <p:nvPr/>
        </p:nvCxnSpPr>
        <p:spPr>
          <a:xfrm rot="10800000">
            <a:off x="7787227" y="3074013"/>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957" name="Google Shape;957;p54"/>
          <p:cNvCxnSpPr/>
          <p:nvPr/>
        </p:nvCxnSpPr>
        <p:spPr>
          <a:xfrm>
            <a:off x="6996838" y="6346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958" name="Google Shape;958;p54"/>
          <p:cNvCxnSpPr/>
          <p:nvPr/>
        </p:nvCxnSpPr>
        <p:spPr>
          <a:xfrm rot="10800000">
            <a:off x="6996645" y="16848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959" name="Google Shape;959;p54"/>
          <p:cNvPicPr preferRelativeResize="0"/>
          <p:nvPr/>
        </p:nvPicPr>
        <p:blipFill>
          <a:blip r:embed="rId5">
            <a:alphaModFix/>
          </a:blip>
          <a:stretch>
            <a:fillRect/>
          </a:stretch>
        </p:blipFill>
        <p:spPr>
          <a:xfrm>
            <a:off x="6894085" y="1776638"/>
            <a:ext cx="849324" cy="628728"/>
          </a:xfrm>
          <a:prstGeom prst="rect">
            <a:avLst/>
          </a:prstGeom>
          <a:noFill/>
          <a:ln>
            <a:noFill/>
          </a:ln>
        </p:spPr>
      </p:pic>
      <p:pic>
        <p:nvPicPr>
          <p:cNvPr id="960" name="Google Shape;960;p54"/>
          <p:cNvPicPr preferRelativeResize="0"/>
          <p:nvPr/>
        </p:nvPicPr>
        <p:blipFill>
          <a:blip r:embed="rId6">
            <a:alphaModFix/>
          </a:blip>
          <a:stretch>
            <a:fillRect/>
          </a:stretch>
        </p:blipFill>
        <p:spPr>
          <a:xfrm>
            <a:off x="8054636" y="1776648"/>
            <a:ext cx="849324" cy="628716"/>
          </a:xfrm>
          <a:prstGeom prst="rect">
            <a:avLst/>
          </a:prstGeom>
          <a:noFill/>
          <a:ln>
            <a:noFill/>
          </a:ln>
        </p:spPr>
      </p:pic>
      <p:sp>
        <p:nvSpPr>
          <p:cNvPr id="961" name="Google Shape;961;p54"/>
          <p:cNvSpPr txBox="1"/>
          <p:nvPr/>
        </p:nvSpPr>
        <p:spPr>
          <a:xfrm>
            <a:off x="6998541" y="23354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962" name="Google Shape;962;p54"/>
          <p:cNvSpPr txBox="1"/>
          <p:nvPr/>
        </p:nvSpPr>
        <p:spPr>
          <a:xfrm>
            <a:off x="8109650" y="23354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963" name="Google Shape;963;p54"/>
          <p:cNvSpPr txBox="1"/>
          <p:nvPr/>
        </p:nvSpPr>
        <p:spPr>
          <a:xfrm>
            <a:off x="6253675" y="9588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964" name="Google Shape;964;p54"/>
          <p:cNvSpPr/>
          <p:nvPr/>
        </p:nvSpPr>
        <p:spPr>
          <a:xfrm>
            <a:off x="7259058" y="11000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4"/>
          <p:cNvSpPr/>
          <p:nvPr/>
        </p:nvSpPr>
        <p:spPr>
          <a:xfrm>
            <a:off x="7259058" y="6809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4"/>
          <p:cNvSpPr/>
          <p:nvPr/>
        </p:nvSpPr>
        <p:spPr>
          <a:xfrm>
            <a:off x="7259058" y="8394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4"/>
          <p:cNvSpPr/>
          <p:nvPr/>
        </p:nvSpPr>
        <p:spPr>
          <a:xfrm>
            <a:off x="8419614" y="14948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4"/>
          <p:cNvSpPr/>
          <p:nvPr/>
        </p:nvSpPr>
        <p:spPr>
          <a:xfrm>
            <a:off x="8419614" y="10757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4"/>
          <p:cNvSpPr/>
          <p:nvPr/>
        </p:nvSpPr>
        <p:spPr>
          <a:xfrm>
            <a:off x="8419614" y="12342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0" name="Google Shape;970;p54"/>
          <p:cNvCxnSpPr/>
          <p:nvPr/>
        </p:nvCxnSpPr>
        <p:spPr>
          <a:xfrm>
            <a:off x="7129228" y="899177"/>
            <a:ext cx="379200" cy="0"/>
          </a:xfrm>
          <a:prstGeom prst="straightConnector1">
            <a:avLst/>
          </a:prstGeom>
          <a:noFill/>
          <a:ln cap="flat" cmpd="sng" w="28575">
            <a:solidFill>
              <a:srgbClr val="9900FF"/>
            </a:solidFill>
            <a:prstDash val="solid"/>
            <a:round/>
            <a:headEnd len="med" w="med" type="none"/>
            <a:tailEnd len="med" w="med" type="none"/>
          </a:ln>
        </p:spPr>
      </p:cxnSp>
      <p:sp>
        <p:nvSpPr>
          <p:cNvPr id="971" name="Google Shape;971;p54"/>
          <p:cNvSpPr txBox="1"/>
          <p:nvPr/>
        </p:nvSpPr>
        <p:spPr>
          <a:xfrm>
            <a:off x="7334960" y="7798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$200</a:t>
            </a:r>
            <a:endParaRPr b="1" sz="700">
              <a:latin typeface="Montserrat"/>
              <a:ea typeface="Montserrat"/>
              <a:cs typeface="Montserrat"/>
              <a:sym typeface="Montserrat"/>
            </a:endParaRPr>
          </a:p>
        </p:txBody>
      </p:sp>
      <p:sp>
        <p:nvSpPr>
          <p:cNvPr id="972" name="Google Shape;972;p54"/>
          <p:cNvSpPr txBox="1"/>
          <p:nvPr/>
        </p:nvSpPr>
        <p:spPr>
          <a:xfrm>
            <a:off x="8432591" y="12409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$40</a:t>
            </a:r>
            <a:endParaRPr b="1" sz="700">
              <a:latin typeface="Montserrat"/>
              <a:ea typeface="Montserrat"/>
              <a:cs typeface="Montserrat"/>
              <a:sym typeface="Montserrat"/>
            </a:endParaRPr>
          </a:p>
        </p:txBody>
      </p:sp>
      <p:cxnSp>
        <p:nvCxnSpPr>
          <p:cNvPr id="973" name="Google Shape;973;p54"/>
          <p:cNvCxnSpPr/>
          <p:nvPr/>
        </p:nvCxnSpPr>
        <p:spPr>
          <a:xfrm>
            <a:off x="8267275" y="1353655"/>
            <a:ext cx="379200" cy="0"/>
          </a:xfrm>
          <a:prstGeom prst="straightConnector1">
            <a:avLst/>
          </a:prstGeom>
          <a:noFill/>
          <a:ln cap="flat" cmpd="sng" w="28575">
            <a:solidFill>
              <a:srgbClr val="E69138"/>
            </a:solidFill>
            <a:prstDash val="solid"/>
            <a:round/>
            <a:headEnd len="med" w="med" type="none"/>
            <a:tailEnd len="med" w="med" type="none"/>
          </a:ln>
        </p:spPr>
      </p:cxnSp>
      <p:sp>
        <p:nvSpPr>
          <p:cNvPr id="974" name="Google Shape;974;p54"/>
          <p:cNvSpPr/>
          <p:nvPr/>
        </p:nvSpPr>
        <p:spPr>
          <a:xfrm>
            <a:off x="8864277" y="8991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5" name="Google Shape;975;p54"/>
          <p:cNvCxnSpPr>
            <a:stCxn id="974" idx="0"/>
          </p:cNvCxnSpPr>
          <p:nvPr/>
        </p:nvCxnSpPr>
        <p:spPr>
          <a:xfrm rot="10800000">
            <a:off x="7772277" y="899175"/>
            <a:ext cx="1092000" cy="0"/>
          </a:xfrm>
          <a:prstGeom prst="straightConnector1">
            <a:avLst/>
          </a:prstGeom>
          <a:noFill/>
          <a:ln cap="flat" cmpd="sng" w="19050">
            <a:solidFill>
              <a:srgbClr val="6AA84F"/>
            </a:solidFill>
            <a:prstDash val="dash"/>
            <a:round/>
            <a:headEnd len="med" w="med" type="none"/>
            <a:tailEnd len="med" w="med" type="none"/>
          </a:ln>
        </p:spPr>
      </p:cxnSp>
      <p:sp>
        <p:nvSpPr>
          <p:cNvPr id="976" name="Google Shape;976;p54"/>
          <p:cNvSpPr txBox="1"/>
          <p:nvPr/>
        </p:nvSpPr>
        <p:spPr>
          <a:xfrm>
            <a:off x="81475" y="2652050"/>
            <a:ext cx="3228600" cy="923400"/>
          </a:xfrm>
          <a:prstGeom prst="rect">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We see the positive effect, but its not exactly a $100 difference.</a:t>
            </a:r>
            <a:endParaRPr b="1" i="1" sz="1600">
              <a:latin typeface="Montserrat"/>
              <a:ea typeface="Montserrat"/>
              <a:cs typeface="Montserrat"/>
              <a:sym typeface="Montserrat"/>
            </a:endParaRPr>
          </a:p>
        </p:txBody>
      </p:sp>
      <p:sp>
        <p:nvSpPr>
          <p:cNvPr id="977" name="Google Shape;977;p54"/>
          <p:cNvSpPr txBox="1"/>
          <p:nvPr/>
        </p:nvSpPr>
        <p:spPr>
          <a:xfrm>
            <a:off x="4720366" y="31705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$75</a:t>
            </a:r>
            <a:endParaRPr b="1" sz="800">
              <a:solidFill>
                <a:srgbClr val="38761D"/>
              </a:solidFill>
              <a:latin typeface="Montserrat"/>
              <a:ea typeface="Montserrat"/>
              <a:cs typeface="Montserrat"/>
              <a:sym typeface="Montserrat"/>
            </a:endParaRPr>
          </a:p>
        </p:txBody>
      </p:sp>
      <p:sp>
        <p:nvSpPr>
          <p:cNvPr id="978" name="Google Shape;978;p54"/>
          <p:cNvSpPr txBox="1"/>
          <p:nvPr/>
        </p:nvSpPr>
        <p:spPr>
          <a:xfrm>
            <a:off x="4680054" y="974595"/>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$103</a:t>
            </a:r>
            <a:endParaRPr b="1" sz="800">
              <a:solidFill>
                <a:srgbClr val="38761D"/>
              </a:solidFill>
              <a:latin typeface="Montserrat"/>
              <a:ea typeface="Montserrat"/>
              <a:cs typeface="Montserrat"/>
              <a:sym typeface="Montserrat"/>
            </a:endParaRPr>
          </a:p>
        </p:txBody>
      </p:sp>
      <p:sp>
        <p:nvSpPr>
          <p:cNvPr id="979" name="Google Shape;979;p54"/>
          <p:cNvSpPr txBox="1"/>
          <p:nvPr/>
        </p:nvSpPr>
        <p:spPr>
          <a:xfrm>
            <a:off x="7713491" y="3147370"/>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$72</a:t>
            </a:r>
            <a:endParaRPr b="1" sz="800">
              <a:solidFill>
                <a:srgbClr val="38761D"/>
              </a:solidFill>
              <a:latin typeface="Montserrat"/>
              <a:ea typeface="Montserrat"/>
              <a:cs typeface="Montserrat"/>
              <a:sym typeface="Montserrat"/>
            </a:endParaRPr>
          </a:p>
        </p:txBody>
      </p:sp>
      <p:sp>
        <p:nvSpPr>
          <p:cNvPr id="980" name="Google Shape;980;p54"/>
          <p:cNvSpPr txBox="1"/>
          <p:nvPr/>
        </p:nvSpPr>
        <p:spPr>
          <a:xfrm>
            <a:off x="7713491" y="9588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$160</a:t>
            </a:r>
            <a:endParaRPr b="1" sz="800">
              <a:solidFill>
                <a:srgbClr val="38761D"/>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5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986" name="Google Shape;986;p5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987" name="Google Shape;987;p5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988" name="Google Shape;988;p5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989" name="Google Shape;989;p55"/>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a:t>
            </a:r>
            <a:r>
              <a:rPr b="1" lang="en" sz="1900">
                <a:latin typeface="Montserrat"/>
                <a:ea typeface="Montserrat"/>
                <a:cs typeface="Montserrat"/>
                <a:sym typeface="Montserrat"/>
              </a:rPr>
              <a:t>100</a:t>
            </a:r>
            <a:r>
              <a:rPr lang="en" sz="1900">
                <a:latin typeface="Montserrat"/>
                <a:ea typeface="Montserrat"/>
                <a:cs typeface="Montserrat"/>
                <a:sym typeface="Montserrat"/>
              </a:rPr>
              <a:t> more dollars on the website.</a:t>
            </a:r>
            <a:endParaRPr sz="1900">
              <a:latin typeface="Montserrat"/>
              <a:ea typeface="Montserrat"/>
              <a:cs typeface="Montserrat"/>
              <a:sym typeface="Montserrat"/>
            </a:endParaRPr>
          </a:p>
        </p:txBody>
      </p:sp>
      <p:cxnSp>
        <p:nvCxnSpPr>
          <p:cNvPr id="990" name="Google Shape;990;p55"/>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991" name="Google Shape;991;p55"/>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992" name="Google Shape;992;p55"/>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993" name="Google Shape;993;p55"/>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994" name="Google Shape;994;p55"/>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995" name="Google Shape;995;p55"/>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996" name="Google Shape;996;p55"/>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997" name="Google Shape;997;p55"/>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5"/>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5"/>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5"/>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5"/>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5"/>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3" name="Google Shape;1003;p55"/>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1004" name="Google Shape;1004;p55"/>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1005" name="Google Shape;1005;p55"/>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1006" name="Google Shape;1006;p55"/>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sp>
        <p:nvSpPr>
          <p:cNvPr id="1007" name="Google Shape;1007;p55"/>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8" name="Google Shape;1008;p55"/>
          <p:cNvCxnSpPr>
            <a:stCxn id="1007"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009" name="Google Shape;1009;p55"/>
          <p:cNvCxnSpPr/>
          <p:nvPr/>
        </p:nvCxnSpPr>
        <p:spPr>
          <a:xfrm>
            <a:off x="3994763" y="636725"/>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010" name="Google Shape;1010;p55"/>
          <p:cNvCxnSpPr/>
          <p:nvPr/>
        </p:nvCxnSpPr>
        <p:spPr>
          <a:xfrm rot="10800000">
            <a:off x="3994570" y="1686907"/>
            <a:ext cx="1842300" cy="0"/>
          </a:xfrm>
          <a:prstGeom prst="straightConnector1">
            <a:avLst/>
          </a:prstGeom>
          <a:noFill/>
          <a:ln cap="flat" cmpd="sng" w="28575">
            <a:solidFill>
              <a:srgbClr val="000000"/>
            </a:solidFill>
            <a:prstDash val="solid"/>
            <a:round/>
            <a:headEnd len="med" w="med" type="none"/>
            <a:tailEnd len="med" w="med" type="none"/>
          </a:ln>
        </p:spPr>
      </p:cxnSp>
      <p:pic>
        <p:nvPicPr>
          <p:cNvPr id="1011" name="Google Shape;1011;p55"/>
          <p:cNvPicPr preferRelativeResize="0"/>
          <p:nvPr/>
        </p:nvPicPr>
        <p:blipFill>
          <a:blip r:embed="rId5">
            <a:alphaModFix/>
          </a:blip>
          <a:stretch>
            <a:fillRect/>
          </a:stretch>
        </p:blipFill>
        <p:spPr>
          <a:xfrm>
            <a:off x="3892010" y="1778713"/>
            <a:ext cx="849324" cy="628728"/>
          </a:xfrm>
          <a:prstGeom prst="rect">
            <a:avLst/>
          </a:prstGeom>
          <a:noFill/>
          <a:ln>
            <a:noFill/>
          </a:ln>
        </p:spPr>
      </p:pic>
      <p:pic>
        <p:nvPicPr>
          <p:cNvPr id="1012" name="Google Shape;1012;p55"/>
          <p:cNvPicPr preferRelativeResize="0"/>
          <p:nvPr/>
        </p:nvPicPr>
        <p:blipFill>
          <a:blip r:embed="rId6">
            <a:alphaModFix/>
          </a:blip>
          <a:stretch>
            <a:fillRect/>
          </a:stretch>
        </p:blipFill>
        <p:spPr>
          <a:xfrm>
            <a:off x="5052561" y="1778723"/>
            <a:ext cx="849324" cy="628716"/>
          </a:xfrm>
          <a:prstGeom prst="rect">
            <a:avLst/>
          </a:prstGeom>
          <a:noFill/>
          <a:ln>
            <a:noFill/>
          </a:ln>
        </p:spPr>
      </p:pic>
      <p:sp>
        <p:nvSpPr>
          <p:cNvPr id="1013" name="Google Shape;1013;p55"/>
          <p:cNvSpPr txBox="1"/>
          <p:nvPr/>
        </p:nvSpPr>
        <p:spPr>
          <a:xfrm>
            <a:off x="3996466" y="233754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014" name="Google Shape;1014;p55"/>
          <p:cNvSpPr txBox="1"/>
          <p:nvPr/>
        </p:nvSpPr>
        <p:spPr>
          <a:xfrm>
            <a:off x="5107575" y="2337550"/>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015" name="Google Shape;1015;p55"/>
          <p:cNvSpPr txBox="1"/>
          <p:nvPr/>
        </p:nvSpPr>
        <p:spPr>
          <a:xfrm>
            <a:off x="3251600" y="960913"/>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016" name="Google Shape;1016;p55"/>
          <p:cNvSpPr/>
          <p:nvPr/>
        </p:nvSpPr>
        <p:spPr>
          <a:xfrm>
            <a:off x="4256983" y="1102126"/>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5"/>
          <p:cNvSpPr/>
          <p:nvPr/>
        </p:nvSpPr>
        <p:spPr>
          <a:xfrm>
            <a:off x="4256983" y="68302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5"/>
          <p:cNvSpPr/>
          <p:nvPr/>
        </p:nvSpPr>
        <p:spPr>
          <a:xfrm>
            <a:off x="4256983" y="84156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5"/>
          <p:cNvSpPr/>
          <p:nvPr/>
        </p:nvSpPr>
        <p:spPr>
          <a:xfrm>
            <a:off x="5417539" y="1496917"/>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5"/>
          <p:cNvSpPr/>
          <p:nvPr/>
        </p:nvSpPr>
        <p:spPr>
          <a:xfrm>
            <a:off x="5417539" y="107781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5"/>
          <p:cNvSpPr/>
          <p:nvPr/>
        </p:nvSpPr>
        <p:spPr>
          <a:xfrm>
            <a:off x="5417539" y="123635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2" name="Google Shape;1022;p55"/>
          <p:cNvCxnSpPr/>
          <p:nvPr/>
        </p:nvCxnSpPr>
        <p:spPr>
          <a:xfrm>
            <a:off x="4127153" y="901252"/>
            <a:ext cx="379200" cy="0"/>
          </a:xfrm>
          <a:prstGeom prst="straightConnector1">
            <a:avLst/>
          </a:prstGeom>
          <a:noFill/>
          <a:ln cap="flat" cmpd="sng" w="28575">
            <a:solidFill>
              <a:srgbClr val="9900FF"/>
            </a:solidFill>
            <a:prstDash val="solid"/>
            <a:round/>
            <a:headEnd len="med" w="med" type="none"/>
            <a:tailEnd len="med" w="med" type="none"/>
          </a:ln>
        </p:spPr>
      </p:cxnSp>
      <p:sp>
        <p:nvSpPr>
          <p:cNvPr id="1023" name="Google Shape;1023;p55"/>
          <p:cNvSpPr txBox="1"/>
          <p:nvPr/>
        </p:nvSpPr>
        <p:spPr>
          <a:xfrm>
            <a:off x="4332885" y="78193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$125</a:t>
            </a:r>
            <a:endParaRPr b="1" sz="700">
              <a:latin typeface="Montserrat"/>
              <a:ea typeface="Montserrat"/>
              <a:cs typeface="Montserrat"/>
              <a:sym typeface="Montserrat"/>
            </a:endParaRPr>
          </a:p>
        </p:txBody>
      </p:sp>
      <p:sp>
        <p:nvSpPr>
          <p:cNvPr id="1024" name="Google Shape;1024;p55"/>
          <p:cNvSpPr txBox="1"/>
          <p:nvPr/>
        </p:nvSpPr>
        <p:spPr>
          <a:xfrm>
            <a:off x="5430516" y="124297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$22</a:t>
            </a:r>
            <a:endParaRPr b="1" sz="700">
              <a:latin typeface="Montserrat"/>
              <a:ea typeface="Montserrat"/>
              <a:cs typeface="Montserrat"/>
              <a:sym typeface="Montserrat"/>
            </a:endParaRPr>
          </a:p>
        </p:txBody>
      </p:sp>
      <p:cxnSp>
        <p:nvCxnSpPr>
          <p:cNvPr id="1025" name="Google Shape;1025;p55"/>
          <p:cNvCxnSpPr/>
          <p:nvPr/>
        </p:nvCxnSpPr>
        <p:spPr>
          <a:xfrm>
            <a:off x="5265200" y="1355730"/>
            <a:ext cx="379200" cy="0"/>
          </a:xfrm>
          <a:prstGeom prst="straightConnector1">
            <a:avLst/>
          </a:prstGeom>
          <a:noFill/>
          <a:ln cap="flat" cmpd="sng" w="28575">
            <a:solidFill>
              <a:srgbClr val="E69138"/>
            </a:solidFill>
            <a:prstDash val="solid"/>
            <a:round/>
            <a:headEnd len="med" w="med" type="none"/>
            <a:tailEnd len="med" w="med" type="none"/>
          </a:ln>
        </p:spPr>
      </p:cxnSp>
      <p:sp>
        <p:nvSpPr>
          <p:cNvPr id="1026" name="Google Shape;1026;p55"/>
          <p:cNvSpPr/>
          <p:nvPr/>
        </p:nvSpPr>
        <p:spPr>
          <a:xfrm>
            <a:off x="5862202" y="901250"/>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7" name="Google Shape;1027;p55"/>
          <p:cNvCxnSpPr>
            <a:stCxn id="1026" idx="0"/>
          </p:cNvCxnSpPr>
          <p:nvPr/>
        </p:nvCxnSpPr>
        <p:spPr>
          <a:xfrm rot="10800000">
            <a:off x="4770202" y="901250"/>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028" name="Google Shape;1028;p55"/>
          <p:cNvCxnSpPr/>
          <p:nvPr/>
        </p:nvCxnSpPr>
        <p:spPr>
          <a:xfrm>
            <a:off x="3994763" y="28250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029" name="Google Shape;1029;p55"/>
          <p:cNvCxnSpPr/>
          <p:nvPr/>
        </p:nvCxnSpPr>
        <p:spPr>
          <a:xfrm rot="10800000">
            <a:off x="3994570" y="38752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030" name="Google Shape;1030;p55"/>
          <p:cNvPicPr preferRelativeResize="0"/>
          <p:nvPr/>
        </p:nvPicPr>
        <p:blipFill>
          <a:blip r:embed="rId5">
            <a:alphaModFix/>
          </a:blip>
          <a:stretch>
            <a:fillRect/>
          </a:stretch>
        </p:blipFill>
        <p:spPr>
          <a:xfrm>
            <a:off x="3892010" y="3967038"/>
            <a:ext cx="849324" cy="628728"/>
          </a:xfrm>
          <a:prstGeom prst="rect">
            <a:avLst/>
          </a:prstGeom>
          <a:noFill/>
          <a:ln>
            <a:noFill/>
          </a:ln>
        </p:spPr>
      </p:pic>
      <p:pic>
        <p:nvPicPr>
          <p:cNvPr id="1031" name="Google Shape;1031;p55"/>
          <p:cNvPicPr preferRelativeResize="0"/>
          <p:nvPr/>
        </p:nvPicPr>
        <p:blipFill>
          <a:blip r:embed="rId6">
            <a:alphaModFix/>
          </a:blip>
          <a:stretch>
            <a:fillRect/>
          </a:stretch>
        </p:blipFill>
        <p:spPr>
          <a:xfrm>
            <a:off x="5052561" y="3967048"/>
            <a:ext cx="849324" cy="628716"/>
          </a:xfrm>
          <a:prstGeom prst="rect">
            <a:avLst/>
          </a:prstGeom>
          <a:noFill/>
          <a:ln>
            <a:noFill/>
          </a:ln>
        </p:spPr>
      </p:pic>
      <p:sp>
        <p:nvSpPr>
          <p:cNvPr id="1032" name="Google Shape;1032;p55"/>
          <p:cNvSpPr txBox="1"/>
          <p:nvPr/>
        </p:nvSpPr>
        <p:spPr>
          <a:xfrm>
            <a:off x="3996466" y="45258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033" name="Google Shape;1033;p55"/>
          <p:cNvSpPr txBox="1"/>
          <p:nvPr/>
        </p:nvSpPr>
        <p:spPr>
          <a:xfrm>
            <a:off x="5107575" y="45258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034" name="Google Shape;1034;p55"/>
          <p:cNvSpPr txBox="1"/>
          <p:nvPr/>
        </p:nvSpPr>
        <p:spPr>
          <a:xfrm>
            <a:off x="3251600" y="31492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035" name="Google Shape;1035;p55"/>
          <p:cNvSpPr/>
          <p:nvPr/>
        </p:nvSpPr>
        <p:spPr>
          <a:xfrm>
            <a:off x="4256983" y="32904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5"/>
          <p:cNvSpPr/>
          <p:nvPr/>
        </p:nvSpPr>
        <p:spPr>
          <a:xfrm>
            <a:off x="4256983" y="28713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5"/>
          <p:cNvSpPr/>
          <p:nvPr/>
        </p:nvSpPr>
        <p:spPr>
          <a:xfrm>
            <a:off x="4256983" y="30298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5"/>
          <p:cNvSpPr/>
          <p:nvPr/>
        </p:nvSpPr>
        <p:spPr>
          <a:xfrm>
            <a:off x="5417539" y="36852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5"/>
          <p:cNvSpPr/>
          <p:nvPr/>
        </p:nvSpPr>
        <p:spPr>
          <a:xfrm>
            <a:off x="5417539" y="32661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5"/>
          <p:cNvSpPr/>
          <p:nvPr/>
        </p:nvSpPr>
        <p:spPr>
          <a:xfrm>
            <a:off x="5417539" y="34246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1" name="Google Shape;1041;p55"/>
          <p:cNvCxnSpPr/>
          <p:nvPr/>
        </p:nvCxnSpPr>
        <p:spPr>
          <a:xfrm>
            <a:off x="4127153" y="3089577"/>
            <a:ext cx="379200" cy="0"/>
          </a:xfrm>
          <a:prstGeom prst="straightConnector1">
            <a:avLst/>
          </a:prstGeom>
          <a:noFill/>
          <a:ln cap="flat" cmpd="sng" w="28575">
            <a:solidFill>
              <a:srgbClr val="9900FF"/>
            </a:solidFill>
            <a:prstDash val="solid"/>
            <a:round/>
            <a:headEnd len="med" w="med" type="none"/>
            <a:tailEnd len="med" w="med" type="none"/>
          </a:ln>
        </p:spPr>
      </p:cxnSp>
      <p:sp>
        <p:nvSpPr>
          <p:cNvPr id="1042" name="Google Shape;1042;p55"/>
          <p:cNvSpPr txBox="1"/>
          <p:nvPr/>
        </p:nvSpPr>
        <p:spPr>
          <a:xfrm>
            <a:off x="4332885" y="29702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$100</a:t>
            </a:r>
            <a:endParaRPr b="1" sz="700">
              <a:latin typeface="Montserrat"/>
              <a:ea typeface="Montserrat"/>
              <a:cs typeface="Montserrat"/>
              <a:sym typeface="Montserrat"/>
            </a:endParaRPr>
          </a:p>
        </p:txBody>
      </p:sp>
      <p:sp>
        <p:nvSpPr>
          <p:cNvPr id="1043" name="Google Shape;1043;p55"/>
          <p:cNvSpPr txBox="1"/>
          <p:nvPr/>
        </p:nvSpPr>
        <p:spPr>
          <a:xfrm>
            <a:off x="5430516" y="34313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cxnSp>
        <p:nvCxnSpPr>
          <p:cNvPr id="1044" name="Google Shape;1044;p55"/>
          <p:cNvCxnSpPr/>
          <p:nvPr/>
        </p:nvCxnSpPr>
        <p:spPr>
          <a:xfrm>
            <a:off x="5265200" y="3544055"/>
            <a:ext cx="379200" cy="0"/>
          </a:xfrm>
          <a:prstGeom prst="straightConnector1">
            <a:avLst/>
          </a:prstGeom>
          <a:noFill/>
          <a:ln cap="flat" cmpd="sng" w="28575">
            <a:solidFill>
              <a:srgbClr val="E69138"/>
            </a:solidFill>
            <a:prstDash val="solid"/>
            <a:round/>
            <a:headEnd len="med" w="med" type="none"/>
            <a:tailEnd len="med" w="med" type="none"/>
          </a:ln>
        </p:spPr>
      </p:cxnSp>
      <p:sp>
        <p:nvSpPr>
          <p:cNvPr id="1045" name="Google Shape;1045;p55"/>
          <p:cNvSpPr/>
          <p:nvPr/>
        </p:nvSpPr>
        <p:spPr>
          <a:xfrm>
            <a:off x="5862202" y="30895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6" name="Google Shape;1046;p55"/>
          <p:cNvCxnSpPr>
            <a:stCxn id="1045" idx="0"/>
          </p:cNvCxnSpPr>
          <p:nvPr/>
        </p:nvCxnSpPr>
        <p:spPr>
          <a:xfrm rot="10800000">
            <a:off x="4770202" y="30895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047" name="Google Shape;1047;p55"/>
          <p:cNvCxnSpPr/>
          <p:nvPr/>
        </p:nvCxnSpPr>
        <p:spPr>
          <a:xfrm>
            <a:off x="7011788" y="28094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048" name="Google Shape;1048;p55"/>
          <p:cNvCxnSpPr/>
          <p:nvPr/>
        </p:nvCxnSpPr>
        <p:spPr>
          <a:xfrm rot="10800000">
            <a:off x="7011595" y="38596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1049" name="Google Shape;1049;p55"/>
          <p:cNvPicPr preferRelativeResize="0"/>
          <p:nvPr/>
        </p:nvPicPr>
        <p:blipFill>
          <a:blip r:embed="rId5">
            <a:alphaModFix/>
          </a:blip>
          <a:stretch>
            <a:fillRect/>
          </a:stretch>
        </p:blipFill>
        <p:spPr>
          <a:xfrm>
            <a:off x="6909035" y="3951475"/>
            <a:ext cx="849324" cy="628728"/>
          </a:xfrm>
          <a:prstGeom prst="rect">
            <a:avLst/>
          </a:prstGeom>
          <a:noFill/>
          <a:ln>
            <a:noFill/>
          </a:ln>
        </p:spPr>
      </p:pic>
      <p:pic>
        <p:nvPicPr>
          <p:cNvPr id="1050" name="Google Shape;1050;p55"/>
          <p:cNvPicPr preferRelativeResize="0"/>
          <p:nvPr/>
        </p:nvPicPr>
        <p:blipFill>
          <a:blip r:embed="rId6">
            <a:alphaModFix/>
          </a:blip>
          <a:stretch>
            <a:fillRect/>
          </a:stretch>
        </p:blipFill>
        <p:spPr>
          <a:xfrm>
            <a:off x="8069586" y="3951485"/>
            <a:ext cx="849324" cy="628716"/>
          </a:xfrm>
          <a:prstGeom prst="rect">
            <a:avLst/>
          </a:prstGeom>
          <a:noFill/>
          <a:ln>
            <a:noFill/>
          </a:ln>
        </p:spPr>
      </p:pic>
      <p:sp>
        <p:nvSpPr>
          <p:cNvPr id="1051" name="Google Shape;1051;p55"/>
          <p:cNvSpPr txBox="1"/>
          <p:nvPr/>
        </p:nvSpPr>
        <p:spPr>
          <a:xfrm>
            <a:off x="7013491" y="45103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052" name="Google Shape;1052;p55"/>
          <p:cNvSpPr txBox="1"/>
          <p:nvPr/>
        </p:nvSpPr>
        <p:spPr>
          <a:xfrm>
            <a:off x="8124600" y="45103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053" name="Google Shape;1053;p55"/>
          <p:cNvSpPr txBox="1"/>
          <p:nvPr/>
        </p:nvSpPr>
        <p:spPr>
          <a:xfrm>
            <a:off x="6352263" y="312575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054" name="Google Shape;1054;p55"/>
          <p:cNvSpPr/>
          <p:nvPr/>
        </p:nvSpPr>
        <p:spPr>
          <a:xfrm>
            <a:off x="7274008" y="32748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5"/>
          <p:cNvSpPr/>
          <p:nvPr/>
        </p:nvSpPr>
        <p:spPr>
          <a:xfrm>
            <a:off x="7274008" y="28557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5"/>
          <p:cNvSpPr/>
          <p:nvPr/>
        </p:nvSpPr>
        <p:spPr>
          <a:xfrm>
            <a:off x="7274008" y="30143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5"/>
          <p:cNvSpPr/>
          <p:nvPr/>
        </p:nvSpPr>
        <p:spPr>
          <a:xfrm>
            <a:off x="8434564" y="36696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5"/>
          <p:cNvSpPr/>
          <p:nvPr/>
        </p:nvSpPr>
        <p:spPr>
          <a:xfrm>
            <a:off x="8434564" y="32505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5"/>
          <p:cNvSpPr/>
          <p:nvPr/>
        </p:nvSpPr>
        <p:spPr>
          <a:xfrm>
            <a:off x="8434564" y="34091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0" name="Google Shape;1060;p55"/>
          <p:cNvCxnSpPr/>
          <p:nvPr/>
        </p:nvCxnSpPr>
        <p:spPr>
          <a:xfrm>
            <a:off x="7144178" y="3074014"/>
            <a:ext cx="379200" cy="0"/>
          </a:xfrm>
          <a:prstGeom prst="straightConnector1">
            <a:avLst/>
          </a:prstGeom>
          <a:noFill/>
          <a:ln cap="flat" cmpd="sng" w="28575">
            <a:solidFill>
              <a:srgbClr val="9900FF"/>
            </a:solidFill>
            <a:prstDash val="solid"/>
            <a:round/>
            <a:headEnd len="med" w="med" type="none"/>
            <a:tailEnd len="med" w="med" type="none"/>
          </a:ln>
        </p:spPr>
      </p:cxnSp>
      <p:sp>
        <p:nvSpPr>
          <p:cNvPr id="1061" name="Google Shape;1061;p55"/>
          <p:cNvSpPr txBox="1"/>
          <p:nvPr/>
        </p:nvSpPr>
        <p:spPr>
          <a:xfrm>
            <a:off x="7349910" y="29546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$90</a:t>
            </a:r>
            <a:endParaRPr b="1" sz="700">
              <a:latin typeface="Montserrat"/>
              <a:ea typeface="Montserrat"/>
              <a:cs typeface="Montserrat"/>
              <a:sym typeface="Montserrat"/>
            </a:endParaRPr>
          </a:p>
        </p:txBody>
      </p:sp>
      <p:sp>
        <p:nvSpPr>
          <p:cNvPr id="1062" name="Google Shape;1062;p55"/>
          <p:cNvSpPr txBox="1"/>
          <p:nvPr/>
        </p:nvSpPr>
        <p:spPr>
          <a:xfrm>
            <a:off x="8447541" y="34157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$18</a:t>
            </a:r>
            <a:endParaRPr b="1" sz="700">
              <a:latin typeface="Montserrat"/>
              <a:ea typeface="Montserrat"/>
              <a:cs typeface="Montserrat"/>
              <a:sym typeface="Montserrat"/>
            </a:endParaRPr>
          </a:p>
        </p:txBody>
      </p:sp>
      <p:cxnSp>
        <p:nvCxnSpPr>
          <p:cNvPr id="1063" name="Google Shape;1063;p55"/>
          <p:cNvCxnSpPr/>
          <p:nvPr/>
        </p:nvCxnSpPr>
        <p:spPr>
          <a:xfrm>
            <a:off x="8282225" y="3528492"/>
            <a:ext cx="379200" cy="0"/>
          </a:xfrm>
          <a:prstGeom prst="straightConnector1">
            <a:avLst/>
          </a:prstGeom>
          <a:noFill/>
          <a:ln cap="flat" cmpd="sng" w="28575">
            <a:solidFill>
              <a:srgbClr val="E69138"/>
            </a:solidFill>
            <a:prstDash val="solid"/>
            <a:round/>
            <a:headEnd len="med" w="med" type="none"/>
            <a:tailEnd len="med" w="med" type="none"/>
          </a:ln>
        </p:spPr>
      </p:cxnSp>
      <p:sp>
        <p:nvSpPr>
          <p:cNvPr id="1064" name="Google Shape;1064;p55"/>
          <p:cNvSpPr/>
          <p:nvPr/>
        </p:nvSpPr>
        <p:spPr>
          <a:xfrm>
            <a:off x="8879227" y="3074013"/>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5" name="Google Shape;1065;p55"/>
          <p:cNvCxnSpPr>
            <a:stCxn id="1064" idx="0"/>
          </p:cNvCxnSpPr>
          <p:nvPr/>
        </p:nvCxnSpPr>
        <p:spPr>
          <a:xfrm rot="10800000">
            <a:off x="7787227" y="3074013"/>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066" name="Google Shape;1066;p55"/>
          <p:cNvCxnSpPr/>
          <p:nvPr/>
        </p:nvCxnSpPr>
        <p:spPr>
          <a:xfrm>
            <a:off x="6996838" y="6346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067" name="Google Shape;1067;p55"/>
          <p:cNvCxnSpPr/>
          <p:nvPr/>
        </p:nvCxnSpPr>
        <p:spPr>
          <a:xfrm rot="10800000">
            <a:off x="6996645" y="16848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068" name="Google Shape;1068;p55"/>
          <p:cNvPicPr preferRelativeResize="0"/>
          <p:nvPr/>
        </p:nvPicPr>
        <p:blipFill>
          <a:blip r:embed="rId5">
            <a:alphaModFix/>
          </a:blip>
          <a:stretch>
            <a:fillRect/>
          </a:stretch>
        </p:blipFill>
        <p:spPr>
          <a:xfrm>
            <a:off x="6894085" y="1776638"/>
            <a:ext cx="849324" cy="628728"/>
          </a:xfrm>
          <a:prstGeom prst="rect">
            <a:avLst/>
          </a:prstGeom>
          <a:noFill/>
          <a:ln>
            <a:noFill/>
          </a:ln>
        </p:spPr>
      </p:pic>
      <p:pic>
        <p:nvPicPr>
          <p:cNvPr id="1069" name="Google Shape;1069;p55"/>
          <p:cNvPicPr preferRelativeResize="0"/>
          <p:nvPr/>
        </p:nvPicPr>
        <p:blipFill>
          <a:blip r:embed="rId6">
            <a:alphaModFix/>
          </a:blip>
          <a:stretch>
            <a:fillRect/>
          </a:stretch>
        </p:blipFill>
        <p:spPr>
          <a:xfrm>
            <a:off x="8054636" y="1776648"/>
            <a:ext cx="849324" cy="628716"/>
          </a:xfrm>
          <a:prstGeom prst="rect">
            <a:avLst/>
          </a:prstGeom>
          <a:noFill/>
          <a:ln>
            <a:noFill/>
          </a:ln>
        </p:spPr>
      </p:pic>
      <p:sp>
        <p:nvSpPr>
          <p:cNvPr id="1070" name="Google Shape;1070;p55"/>
          <p:cNvSpPr txBox="1"/>
          <p:nvPr/>
        </p:nvSpPr>
        <p:spPr>
          <a:xfrm>
            <a:off x="6998541" y="23354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071" name="Google Shape;1071;p55"/>
          <p:cNvSpPr txBox="1"/>
          <p:nvPr/>
        </p:nvSpPr>
        <p:spPr>
          <a:xfrm>
            <a:off x="8109650" y="23354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072" name="Google Shape;1072;p55"/>
          <p:cNvSpPr txBox="1"/>
          <p:nvPr/>
        </p:nvSpPr>
        <p:spPr>
          <a:xfrm>
            <a:off x="6253675" y="9588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073" name="Google Shape;1073;p55"/>
          <p:cNvSpPr/>
          <p:nvPr/>
        </p:nvSpPr>
        <p:spPr>
          <a:xfrm>
            <a:off x="7259058" y="11000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5"/>
          <p:cNvSpPr/>
          <p:nvPr/>
        </p:nvSpPr>
        <p:spPr>
          <a:xfrm>
            <a:off x="7259058" y="6809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5"/>
          <p:cNvSpPr/>
          <p:nvPr/>
        </p:nvSpPr>
        <p:spPr>
          <a:xfrm>
            <a:off x="7259058" y="8394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5"/>
          <p:cNvSpPr/>
          <p:nvPr/>
        </p:nvSpPr>
        <p:spPr>
          <a:xfrm>
            <a:off x="8419614" y="14948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5"/>
          <p:cNvSpPr/>
          <p:nvPr/>
        </p:nvSpPr>
        <p:spPr>
          <a:xfrm>
            <a:off x="8419614" y="10757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5"/>
          <p:cNvSpPr/>
          <p:nvPr/>
        </p:nvSpPr>
        <p:spPr>
          <a:xfrm>
            <a:off x="8419614" y="12342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9" name="Google Shape;1079;p55"/>
          <p:cNvCxnSpPr/>
          <p:nvPr/>
        </p:nvCxnSpPr>
        <p:spPr>
          <a:xfrm>
            <a:off x="7129228" y="899177"/>
            <a:ext cx="379200" cy="0"/>
          </a:xfrm>
          <a:prstGeom prst="straightConnector1">
            <a:avLst/>
          </a:prstGeom>
          <a:noFill/>
          <a:ln cap="flat" cmpd="sng" w="28575">
            <a:solidFill>
              <a:srgbClr val="9900FF"/>
            </a:solidFill>
            <a:prstDash val="solid"/>
            <a:round/>
            <a:headEnd len="med" w="med" type="none"/>
            <a:tailEnd len="med" w="med" type="none"/>
          </a:ln>
        </p:spPr>
      </p:cxnSp>
      <p:sp>
        <p:nvSpPr>
          <p:cNvPr id="1080" name="Google Shape;1080;p55"/>
          <p:cNvSpPr txBox="1"/>
          <p:nvPr/>
        </p:nvSpPr>
        <p:spPr>
          <a:xfrm>
            <a:off x="7334960" y="7798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$200</a:t>
            </a:r>
            <a:endParaRPr b="1" sz="700">
              <a:latin typeface="Montserrat"/>
              <a:ea typeface="Montserrat"/>
              <a:cs typeface="Montserrat"/>
              <a:sym typeface="Montserrat"/>
            </a:endParaRPr>
          </a:p>
        </p:txBody>
      </p:sp>
      <p:sp>
        <p:nvSpPr>
          <p:cNvPr id="1081" name="Google Shape;1081;p55"/>
          <p:cNvSpPr txBox="1"/>
          <p:nvPr/>
        </p:nvSpPr>
        <p:spPr>
          <a:xfrm>
            <a:off x="8432591" y="12409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$40</a:t>
            </a:r>
            <a:endParaRPr b="1" sz="700">
              <a:latin typeface="Montserrat"/>
              <a:ea typeface="Montserrat"/>
              <a:cs typeface="Montserrat"/>
              <a:sym typeface="Montserrat"/>
            </a:endParaRPr>
          </a:p>
        </p:txBody>
      </p:sp>
      <p:cxnSp>
        <p:nvCxnSpPr>
          <p:cNvPr id="1082" name="Google Shape;1082;p55"/>
          <p:cNvCxnSpPr/>
          <p:nvPr/>
        </p:nvCxnSpPr>
        <p:spPr>
          <a:xfrm>
            <a:off x="8267275" y="1353655"/>
            <a:ext cx="379200" cy="0"/>
          </a:xfrm>
          <a:prstGeom prst="straightConnector1">
            <a:avLst/>
          </a:prstGeom>
          <a:noFill/>
          <a:ln cap="flat" cmpd="sng" w="28575">
            <a:solidFill>
              <a:srgbClr val="E69138"/>
            </a:solidFill>
            <a:prstDash val="solid"/>
            <a:round/>
            <a:headEnd len="med" w="med" type="none"/>
            <a:tailEnd len="med" w="med" type="none"/>
          </a:ln>
        </p:spPr>
      </p:cxnSp>
      <p:sp>
        <p:nvSpPr>
          <p:cNvPr id="1083" name="Google Shape;1083;p55"/>
          <p:cNvSpPr/>
          <p:nvPr/>
        </p:nvSpPr>
        <p:spPr>
          <a:xfrm>
            <a:off x="8864277" y="8991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4" name="Google Shape;1084;p55"/>
          <p:cNvCxnSpPr>
            <a:stCxn id="1083" idx="0"/>
          </p:cNvCxnSpPr>
          <p:nvPr/>
        </p:nvCxnSpPr>
        <p:spPr>
          <a:xfrm rot="10800000">
            <a:off x="7772277" y="899175"/>
            <a:ext cx="1092000" cy="0"/>
          </a:xfrm>
          <a:prstGeom prst="straightConnector1">
            <a:avLst/>
          </a:prstGeom>
          <a:noFill/>
          <a:ln cap="flat" cmpd="sng" w="19050">
            <a:solidFill>
              <a:srgbClr val="6AA84F"/>
            </a:solidFill>
            <a:prstDash val="dash"/>
            <a:round/>
            <a:headEnd len="med" w="med" type="none"/>
            <a:tailEnd len="med" w="med" type="none"/>
          </a:ln>
        </p:spPr>
      </p:cxnSp>
      <p:sp>
        <p:nvSpPr>
          <p:cNvPr id="1085" name="Google Shape;1085;p55"/>
          <p:cNvSpPr txBox="1"/>
          <p:nvPr/>
        </p:nvSpPr>
        <p:spPr>
          <a:xfrm>
            <a:off x="81475" y="2652050"/>
            <a:ext cx="3228600" cy="923400"/>
          </a:xfrm>
          <a:prstGeom prst="rect">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We can see the “test” site increases spend, but our hypothesis is too narrow!</a:t>
            </a:r>
            <a:endParaRPr b="1" i="1" sz="1600">
              <a:latin typeface="Montserrat"/>
              <a:ea typeface="Montserrat"/>
              <a:cs typeface="Montserrat"/>
              <a:sym typeface="Montserrat"/>
            </a:endParaRPr>
          </a:p>
        </p:txBody>
      </p:sp>
      <p:sp>
        <p:nvSpPr>
          <p:cNvPr id="1086" name="Google Shape;1086;p55"/>
          <p:cNvSpPr txBox="1"/>
          <p:nvPr/>
        </p:nvSpPr>
        <p:spPr>
          <a:xfrm>
            <a:off x="4720366" y="31705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$75</a:t>
            </a:r>
            <a:endParaRPr b="1" sz="800">
              <a:solidFill>
                <a:srgbClr val="38761D"/>
              </a:solidFill>
              <a:latin typeface="Montserrat"/>
              <a:ea typeface="Montserrat"/>
              <a:cs typeface="Montserrat"/>
              <a:sym typeface="Montserrat"/>
            </a:endParaRPr>
          </a:p>
        </p:txBody>
      </p:sp>
      <p:sp>
        <p:nvSpPr>
          <p:cNvPr id="1087" name="Google Shape;1087;p55"/>
          <p:cNvSpPr txBox="1"/>
          <p:nvPr/>
        </p:nvSpPr>
        <p:spPr>
          <a:xfrm>
            <a:off x="4680054" y="974595"/>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$103</a:t>
            </a:r>
            <a:endParaRPr b="1" sz="800">
              <a:solidFill>
                <a:srgbClr val="38761D"/>
              </a:solidFill>
              <a:latin typeface="Montserrat"/>
              <a:ea typeface="Montserrat"/>
              <a:cs typeface="Montserrat"/>
              <a:sym typeface="Montserrat"/>
            </a:endParaRPr>
          </a:p>
        </p:txBody>
      </p:sp>
      <p:sp>
        <p:nvSpPr>
          <p:cNvPr id="1088" name="Google Shape;1088;p55"/>
          <p:cNvSpPr txBox="1"/>
          <p:nvPr/>
        </p:nvSpPr>
        <p:spPr>
          <a:xfrm>
            <a:off x="7713491" y="3147370"/>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$72</a:t>
            </a:r>
            <a:endParaRPr b="1" sz="800">
              <a:solidFill>
                <a:srgbClr val="38761D"/>
              </a:solidFill>
              <a:latin typeface="Montserrat"/>
              <a:ea typeface="Montserrat"/>
              <a:cs typeface="Montserrat"/>
              <a:sym typeface="Montserrat"/>
            </a:endParaRPr>
          </a:p>
        </p:txBody>
      </p:sp>
      <p:sp>
        <p:nvSpPr>
          <p:cNvPr id="1089" name="Google Shape;1089;p55"/>
          <p:cNvSpPr txBox="1"/>
          <p:nvPr/>
        </p:nvSpPr>
        <p:spPr>
          <a:xfrm>
            <a:off x="7713491" y="9588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$160</a:t>
            </a:r>
            <a:endParaRPr b="1" sz="800">
              <a:solidFill>
                <a:srgbClr val="38761D"/>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5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1095" name="Google Shape;1095;p5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096" name="Google Shape;1096;p5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097" name="Google Shape;1097;p5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1098" name="Google Shape;1098;p56"/>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a:t>
            </a:r>
            <a:r>
              <a:rPr b="1" lang="en" sz="1900">
                <a:latin typeface="Montserrat"/>
                <a:ea typeface="Montserrat"/>
                <a:cs typeface="Montserrat"/>
                <a:sym typeface="Montserrat"/>
              </a:rPr>
              <a:t>100</a:t>
            </a:r>
            <a:r>
              <a:rPr lang="en" sz="1900">
                <a:latin typeface="Montserrat"/>
                <a:ea typeface="Montserrat"/>
                <a:cs typeface="Montserrat"/>
                <a:sym typeface="Montserrat"/>
              </a:rPr>
              <a:t> more dollars on the website.</a:t>
            </a:r>
            <a:endParaRPr sz="1900">
              <a:latin typeface="Montserrat"/>
              <a:ea typeface="Montserrat"/>
              <a:cs typeface="Montserrat"/>
              <a:sym typeface="Montserrat"/>
            </a:endParaRPr>
          </a:p>
        </p:txBody>
      </p:sp>
      <p:cxnSp>
        <p:nvCxnSpPr>
          <p:cNvPr id="1099" name="Google Shape;1099;p56"/>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100" name="Google Shape;1100;p56"/>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101" name="Google Shape;1101;p56"/>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1102" name="Google Shape;1102;p56"/>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1103" name="Google Shape;1103;p56"/>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104" name="Google Shape;1104;p56"/>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105" name="Google Shape;1105;p56"/>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106" name="Google Shape;1106;p56"/>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6"/>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6"/>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6"/>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6"/>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6"/>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2" name="Google Shape;1112;p56"/>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1113" name="Google Shape;1113;p56"/>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1114" name="Google Shape;1114;p56"/>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1115" name="Google Shape;1115;p56"/>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sp>
        <p:nvSpPr>
          <p:cNvPr id="1116" name="Google Shape;1116;p56"/>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7" name="Google Shape;1117;p56"/>
          <p:cNvCxnSpPr>
            <a:stCxn id="1116"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118" name="Google Shape;1118;p56"/>
          <p:cNvCxnSpPr/>
          <p:nvPr/>
        </p:nvCxnSpPr>
        <p:spPr>
          <a:xfrm>
            <a:off x="3994763" y="636725"/>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119" name="Google Shape;1119;p56"/>
          <p:cNvCxnSpPr/>
          <p:nvPr/>
        </p:nvCxnSpPr>
        <p:spPr>
          <a:xfrm rot="10800000">
            <a:off x="3994570" y="1686907"/>
            <a:ext cx="1842300" cy="0"/>
          </a:xfrm>
          <a:prstGeom prst="straightConnector1">
            <a:avLst/>
          </a:prstGeom>
          <a:noFill/>
          <a:ln cap="flat" cmpd="sng" w="28575">
            <a:solidFill>
              <a:srgbClr val="000000"/>
            </a:solidFill>
            <a:prstDash val="solid"/>
            <a:round/>
            <a:headEnd len="med" w="med" type="none"/>
            <a:tailEnd len="med" w="med" type="none"/>
          </a:ln>
        </p:spPr>
      </p:cxnSp>
      <p:pic>
        <p:nvPicPr>
          <p:cNvPr id="1120" name="Google Shape;1120;p56"/>
          <p:cNvPicPr preferRelativeResize="0"/>
          <p:nvPr/>
        </p:nvPicPr>
        <p:blipFill>
          <a:blip r:embed="rId5">
            <a:alphaModFix/>
          </a:blip>
          <a:stretch>
            <a:fillRect/>
          </a:stretch>
        </p:blipFill>
        <p:spPr>
          <a:xfrm>
            <a:off x="3892010" y="1778713"/>
            <a:ext cx="849324" cy="628728"/>
          </a:xfrm>
          <a:prstGeom prst="rect">
            <a:avLst/>
          </a:prstGeom>
          <a:noFill/>
          <a:ln>
            <a:noFill/>
          </a:ln>
        </p:spPr>
      </p:pic>
      <p:pic>
        <p:nvPicPr>
          <p:cNvPr id="1121" name="Google Shape;1121;p56"/>
          <p:cNvPicPr preferRelativeResize="0"/>
          <p:nvPr/>
        </p:nvPicPr>
        <p:blipFill>
          <a:blip r:embed="rId6">
            <a:alphaModFix/>
          </a:blip>
          <a:stretch>
            <a:fillRect/>
          </a:stretch>
        </p:blipFill>
        <p:spPr>
          <a:xfrm>
            <a:off x="5052561" y="1778723"/>
            <a:ext cx="849324" cy="628716"/>
          </a:xfrm>
          <a:prstGeom prst="rect">
            <a:avLst/>
          </a:prstGeom>
          <a:noFill/>
          <a:ln>
            <a:noFill/>
          </a:ln>
        </p:spPr>
      </p:pic>
      <p:sp>
        <p:nvSpPr>
          <p:cNvPr id="1122" name="Google Shape;1122;p56"/>
          <p:cNvSpPr txBox="1"/>
          <p:nvPr/>
        </p:nvSpPr>
        <p:spPr>
          <a:xfrm>
            <a:off x="3996466" y="233754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123" name="Google Shape;1123;p56"/>
          <p:cNvSpPr txBox="1"/>
          <p:nvPr/>
        </p:nvSpPr>
        <p:spPr>
          <a:xfrm>
            <a:off x="5107575" y="2337550"/>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124" name="Google Shape;1124;p56"/>
          <p:cNvSpPr txBox="1"/>
          <p:nvPr/>
        </p:nvSpPr>
        <p:spPr>
          <a:xfrm>
            <a:off x="3251600" y="960913"/>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125" name="Google Shape;1125;p56"/>
          <p:cNvSpPr/>
          <p:nvPr/>
        </p:nvSpPr>
        <p:spPr>
          <a:xfrm>
            <a:off x="4256983" y="1102126"/>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6"/>
          <p:cNvSpPr/>
          <p:nvPr/>
        </p:nvSpPr>
        <p:spPr>
          <a:xfrm>
            <a:off x="4256983" y="68302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6"/>
          <p:cNvSpPr/>
          <p:nvPr/>
        </p:nvSpPr>
        <p:spPr>
          <a:xfrm>
            <a:off x="4256983" y="84156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6"/>
          <p:cNvSpPr/>
          <p:nvPr/>
        </p:nvSpPr>
        <p:spPr>
          <a:xfrm>
            <a:off x="5417539" y="1496917"/>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6"/>
          <p:cNvSpPr/>
          <p:nvPr/>
        </p:nvSpPr>
        <p:spPr>
          <a:xfrm>
            <a:off x="5417539" y="107781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6"/>
          <p:cNvSpPr/>
          <p:nvPr/>
        </p:nvSpPr>
        <p:spPr>
          <a:xfrm>
            <a:off x="5417539" y="123635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1" name="Google Shape;1131;p56"/>
          <p:cNvCxnSpPr/>
          <p:nvPr/>
        </p:nvCxnSpPr>
        <p:spPr>
          <a:xfrm>
            <a:off x="4127153" y="901252"/>
            <a:ext cx="379200" cy="0"/>
          </a:xfrm>
          <a:prstGeom prst="straightConnector1">
            <a:avLst/>
          </a:prstGeom>
          <a:noFill/>
          <a:ln cap="flat" cmpd="sng" w="28575">
            <a:solidFill>
              <a:srgbClr val="9900FF"/>
            </a:solidFill>
            <a:prstDash val="solid"/>
            <a:round/>
            <a:headEnd len="med" w="med" type="none"/>
            <a:tailEnd len="med" w="med" type="none"/>
          </a:ln>
        </p:spPr>
      </p:cxnSp>
      <p:sp>
        <p:nvSpPr>
          <p:cNvPr id="1132" name="Google Shape;1132;p56"/>
          <p:cNvSpPr txBox="1"/>
          <p:nvPr/>
        </p:nvSpPr>
        <p:spPr>
          <a:xfrm>
            <a:off x="4332885" y="78193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$125</a:t>
            </a:r>
            <a:endParaRPr b="1" sz="700">
              <a:latin typeface="Montserrat"/>
              <a:ea typeface="Montserrat"/>
              <a:cs typeface="Montserrat"/>
              <a:sym typeface="Montserrat"/>
            </a:endParaRPr>
          </a:p>
        </p:txBody>
      </p:sp>
      <p:sp>
        <p:nvSpPr>
          <p:cNvPr id="1133" name="Google Shape;1133;p56"/>
          <p:cNvSpPr txBox="1"/>
          <p:nvPr/>
        </p:nvSpPr>
        <p:spPr>
          <a:xfrm>
            <a:off x="5430516" y="124297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$22</a:t>
            </a:r>
            <a:endParaRPr b="1" sz="700">
              <a:latin typeface="Montserrat"/>
              <a:ea typeface="Montserrat"/>
              <a:cs typeface="Montserrat"/>
              <a:sym typeface="Montserrat"/>
            </a:endParaRPr>
          </a:p>
        </p:txBody>
      </p:sp>
      <p:cxnSp>
        <p:nvCxnSpPr>
          <p:cNvPr id="1134" name="Google Shape;1134;p56"/>
          <p:cNvCxnSpPr/>
          <p:nvPr/>
        </p:nvCxnSpPr>
        <p:spPr>
          <a:xfrm>
            <a:off x="5265200" y="1355730"/>
            <a:ext cx="379200" cy="0"/>
          </a:xfrm>
          <a:prstGeom prst="straightConnector1">
            <a:avLst/>
          </a:prstGeom>
          <a:noFill/>
          <a:ln cap="flat" cmpd="sng" w="28575">
            <a:solidFill>
              <a:srgbClr val="E69138"/>
            </a:solidFill>
            <a:prstDash val="solid"/>
            <a:round/>
            <a:headEnd len="med" w="med" type="none"/>
            <a:tailEnd len="med" w="med" type="none"/>
          </a:ln>
        </p:spPr>
      </p:cxnSp>
      <p:sp>
        <p:nvSpPr>
          <p:cNvPr id="1135" name="Google Shape;1135;p56"/>
          <p:cNvSpPr/>
          <p:nvPr/>
        </p:nvSpPr>
        <p:spPr>
          <a:xfrm>
            <a:off x="5862202" y="901250"/>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6" name="Google Shape;1136;p56"/>
          <p:cNvCxnSpPr>
            <a:stCxn id="1135" idx="0"/>
          </p:cNvCxnSpPr>
          <p:nvPr/>
        </p:nvCxnSpPr>
        <p:spPr>
          <a:xfrm rot="10800000">
            <a:off x="4770202" y="901250"/>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137" name="Google Shape;1137;p56"/>
          <p:cNvCxnSpPr/>
          <p:nvPr/>
        </p:nvCxnSpPr>
        <p:spPr>
          <a:xfrm>
            <a:off x="3994763" y="28250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138" name="Google Shape;1138;p56"/>
          <p:cNvCxnSpPr/>
          <p:nvPr/>
        </p:nvCxnSpPr>
        <p:spPr>
          <a:xfrm rot="10800000">
            <a:off x="3994570" y="38752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139" name="Google Shape;1139;p56"/>
          <p:cNvPicPr preferRelativeResize="0"/>
          <p:nvPr/>
        </p:nvPicPr>
        <p:blipFill>
          <a:blip r:embed="rId5">
            <a:alphaModFix/>
          </a:blip>
          <a:stretch>
            <a:fillRect/>
          </a:stretch>
        </p:blipFill>
        <p:spPr>
          <a:xfrm>
            <a:off x="3892010" y="3967038"/>
            <a:ext cx="849324" cy="628728"/>
          </a:xfrm>
          <a:prstGeom prst="rect">
            <a:avLst/>
          </a:prstGeom>
          <a:noFill/>
          <a:ln>
            <a:noFill/>
          </a:ln>
        </p:spPr>
      </p:pic>
      <p:pic>
        <p:nvPicPr>
          <p:cNvPr id="1140" name="Google Shape;1140;p56"/>
          <p:cNvPicPr preferRelativeResize="0"/>
          <p:nvPr/>
        </p:nvPicPr>
        <p:blipFill>
          <a:blip r:embed="rId6">
            <a:alphaModFix/>
          </a:blip>
          <a:stretch>
            <a:fillRect/>
          </a:stretch>
        </p:blipFill>
        <p:spPr>
          <a:xfrm>
            <a:off x="5052561" y="3967048"/>
            <a:ext cx="849324" cy="628716"/>
          </a:xfrm>
          <a:prstGeom prst="rect">
            <a:avLst/>
          </a:prstGeom>
          <a:noFill/>
          <a:ln>
            <a:noFill/>
          </a:ln>
        </p:spPr>
      </p:pic>
      <p:sp>
        <p:nvSpPr>
          <p:cNvPr id="1141" name="Google Shape;1141;p56"/>
          <p:cNvSpPr txBox="1"/>
          <p:nvPr/>
        </p:nvSpPr>
        <p:spPr>
          <a:xfrm>
            <a:off x="3996466" y="45258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142" name="Google Shape;1142;p56"/>
          <p:cNvSpPr txBox="1"/>
          <p:nvPr/>
        </p:nvSpPr>
        <p:spPr>
          <a:xfrm>
            <a:off x="5107575" y="45258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143" name="Google Shape;1143;p56"/>
          <p:cNvSpPr txBox="1"/>
          <p:nvPr/>
        </p:nvSpPr>
        <p:spPr>
          <a:xfrm>
            <a:off x="3251600" y="31492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144" name="Google Shape;1144;p56"/>
          <p:cNvSpPr/>
          <p:nvPr/>
        </p:nvSpPr>
        <p:spPr>
          <a:xfrm>
            <a:off x="4256983" y="32904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6"/>
          <p:cNvSpPr/>
          <p:nvPr/>
        </p:nvSpPr>
        <p:spPr>
          <a:xfrm>
            <a:off x="4256983" y="28713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6"/>
          <p:cNvSpPr/>
          <p:nvPr/>
        </p:nvSpPr>
        <p:spPr>
          <a:xfrm>
            <a:off x="4256983" y="30298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6"/>
          <p:cNvSpPr/>
          <p:nvPr/>
        </p:nvSpPr>
        <p:spPr>
          <a:xfrm>
            <a:off x="5417539" y="36852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6"/>
          <p:cNvSpPr/>
          <p:nvPr/>
        </p:nvSpPr>
        <p:spPr>
          <a:xfrm>
            <a:off x="5417539" y="32661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6"/>
          <p:cNvSpPr/>
          <p:nvPr/>
        </p:nvSpPr>
        <p:spPr>
          <a:xfrm>
            <a:off x="5417539" y="34246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0" name="Google Shape;1150;p56"/>
          <p:cNvCxnSpPr/>
          <p:nvPr/>
        </p:nvCxnSpPr>
        <p:spPr>
          <a:xfrm>
            <a:off x="4127153" y="3089577"/>
            <a:ext cx="379200" cy="0"/>
          </a:xfrm>
          <a:prstGeom prst="straightConnector1">
            <a:avLst/>
          </a:prstGeom>
          <a:noFill/>
          <a:ln cap="flat" cmpd="sng" w="28575">
            <a:solidFill>
              <a:srgbClr val="9900FF"/>
            </a:solidFill>
            <a:prstDash val="solid"/>
            <a:round/>
            <a:headEnd len="med" w="med" type="none"/>
            <a:tailEnd len="med" w="med" type="none"/>
          </a:ln>
        </p:spPr>
      </p:cxnSp>
      <p:sp>
        <p:nvSpPr>
          <p:cNvPr id="1151" name="Google Shape;1151;p56"/>
          <p:cNvSpPr txBox="1"/>
          <p:nvPr/>
        </p:nvSpPr>
        <p:spPr>
          <a:xfrm>
            <a:off x="4332885" y="29702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$100</a:t>
            </a:r>
            <a:endParaRPr b="1" sz="700">
              <a:latin typeface="Montserrat"/>
              <a:ea typeface="Montserrat"/>
              <a:cs typeface="Montserrat"/>
              <a:sym typeface="Montserrat"/>
            </a:endParaRPr>
          </a:p>
        </p:txBody>
      </p:sp>
      <p:sp>
        <p:nvSpPr>
          <p:cNvPr id="1152" name="Google Shape;1152;p56"/>
          <p:cNvSpPr txBox="1"/>
          <p:nvPr/>
        </p:nvSpPr>
        <p:spPr>
          <a:xfrm>
            <a:off x="5430516" y="34313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cxnSp>
        <p:nvCxnSpPr>
          <p:cNvPr id="1153" name="Google Shape;1153;p56"/>
          <p:cNvCxnSpPr/>
          <p:nvPr/>
        </p:nvCxnSpPr>
        <p:spPr>
          <a:xfrm>
            <a:off x="5265200" y="3544055"/>
            <a:ext cx="379200" cy="0"/>
          </a:xfrm>
          <a:prstGeom prst="straightConnector1">
            <a:avLst/>
          </a:prstGeom>
          <a:noFill/>
          <a:ln cap="flat" cmpd="sng" w="28575">
            <a:solidFill>
              <a:srgbClr val="E69138"/>
            </a:solidFill>
            <a:prstDash val="solid"/>
            <a:round/>
            <a:headEnd len="med" w="med" type="none"/>
            <a:tailEnd len="med" w="med" type="none"/>
          </a:ln>
        </p:spPr>
      </p:cxnSp>
      <p:sp>
        <p:nvSpPr>
          <p:cNvPr id="1154" name="Google Shape;1154;p56"/>
          <p:cNvSpPr/>
          <p:nvPr/>
        </p:nvSpPr>
        <p:spPr>
          <a:xfrm>
            <a:off x="5862202" y="30895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5" name="Google Shape;1155;p56"/>
          <p:cNvCxnSpPr>
            <a:stCxn id="1154" idx="0"/>
          </p:cNvCxnSpPr>
          <p:nvPr/>
        </p:nvCxnSpPr>
        <p:spPr>
          <a:xfrm rot="10800000">
            <a:off x="4770202" y="30895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156" name="Google Shape;1156;p56"/>
          <p:cNvCxnSpPr/>
          <p:nvPr/>
        </p:nvCxnSpPr>
        <p:spPr>
          <a:xfrm>
            <a:off x="7011788" y="28094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157" name="Google Shape;1157;p56"/>
          <p:cNvCxnSpPr/>
          <p:nvPr/>
        </p:nvCxnSpPr>
        <p:spPr>
          <a:xfrm rot="10800000">
            <a:off x="7011595" y="38596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1158" name="Google Shape;1158;p56"/>
          <p:cNvPicPr preferRelativeResize="0"/>
          <p:nvPr/>
        </p:nvPicPr>
        <p:blipFill>
          <a:blip r:embed="rId5">
            <a:alphaModFix/>
          </a:blip>
          <a:stretch>
            <a:fillRect/>
          </a:stretch>
        </p:blipFill>
        <p:spPr>
          <a:xfrm>
            <a:off x="6909035" y="3951475"/>
            <a:ext cx="849324" cy="628728"/>
          </a:xfrm>
          <a:prstGeom prst="rect">
            <a:avLst/>
          </a:prstGeom>
          <a:noFill/>
          <a:ln>
            <a:noFill/>
          </a:ln>
        </p:spPr>
      </p:pic>
      <p:pic>
        <p:nvPicPr>
          <p:cNvPr id="1159" name="Google Shape;1159;p56"/>
          <p:cNvPicPr preferRelativeResize="0"/>
          <p:nvPr/>
        </p:nvPicPr>
        <p:blipFill>
          <a:blip r:embed="rId6">
            <a:alphaModFix/>
          </a:blip>
          <a:stretch>
            <a:fillRect/>
          </a:stretch>
        </p:blipFill>
        <p:spPr>
          <a:xfrm>
            <a:off x="8069586" y="3951485"/>
            <a:ext cx="849324" cy="628716"/>
          </a:xfrm>
          <a:prstGeom prst="rect">
            <a:avLst/>
          </a:prstGeom>
          <a:noFill/>
          <a:ln>
            <a:noFill/>
          </a:ln>
        </p:spPr>
      </p:pic>
      <p:sp>
        <p:nvSpPr>
          <p:cNvPr id="1160" name="Google Shape;1160;p56"/>
          <p:cNvSpPr txBox="1"/>
          <p:nvPr/>
        </p:nvSpPr>
        <p:spPr>
          <a:xfrm>
            <a:off x="7013491" y="45103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161" name="Google Shape;1161;p56"/>
          <p:cNvSpPr txBox="1"/>
          <p:nvPr/>
        </p:nvSpPr>
        <p:spPr>
          <a:xfrm>
            <a:off x="8124600" y="45103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162" name="Google Shape;1162;p56"/>
          <p:cNvSpPr txBox="1"/>
          <p:nvPr/>
        </p:nvSpPr>
        <p:spPr>
          <a:xfrm>
            <a:off x="6352263" y="312575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163" name="Google Shape;1163;p56"/>
          <p:cNvSpPr/>
          <p:nvPr/>
        </p:nvSpPr>
        <p:spPr>
          <a:xfrm>
            <a:off x="7274008" y="32748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6"/>
          <p:cNvSpPr/>
          <p:nvPr/>
        </p:nvSpPr>
        <p:spPr>
          <a:xfrm>
            <a:off x="7274008" y="28557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6"/>
          <p:cNvSpPr/>
          <p:nvPr/>
        </p:nvSpPr>
        <p:spPr>
          <a:xfrm>
            <a:off x="7274008" y="30143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6"/>
          <p:cNvSpPr/>
          <p:nvPr/>
        </p:nvSpPr>
        <p:spPr>
          <a:xfrm>
            <a:off x="8434564" y="36696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6"/>
          <p:cNvSpPr/>
          <p:nvPr/>
        </p:nvSpPr>
        <p:spPr>
          <a:xfrm>
            <a:off x="8434564" y="32505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6"/>
          <p:cNvSpPr/>
          <p:nvPr/>
        </p:nvSpPr>
        <p:spPr>
          <a:xfrm>
            <a:off x="8434564" y="34091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9" name="Google Shape;1169;p56"/>
          <p:cNvCxnSpPr/>
          <p:nvPr/>
        </p:nvCxnSpPr>
        <p:spPr>
          <a:xfrm>
            <a:off x="7144178" y="3074014"/>
            <a:ext cx="379200" cy="0"/>
          </a:xfrm>
          <a:prstGeom prst="straightConnector1">
            <a:avLst/>
          </a:prstGeom>
          <a:noFill/>
          <a:ln cap="flat" cmpd="sng" w="28575">
            <a:solidFill>
              <a:srgbClr val="9900FF"/>
            </a:solidFill>
            <a:prstDash val="solid"/>
            <a:round/>
            <a:headEnd len="med" w="med" type="none"/>
            <a:tailEnd len="med" w="med" type="none"/>
          </a:ln>
        </p:spPr>
      </p:cxnSp>
      <p:sp>
        <p:nvSpPr>
          <p:cNvPr id="1170" name="Google Shape;1170;p56"/>
          <p:cNvSpPr txBox="1"/>
          <p:nvPr/>
        </p:nvSpPr>
        <p:spPr>
          <a:xfrm>
            <a:off x="7349910" y="29546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$90</a:t>
            </a:r>
            <a:endParaRPr b="1" sz="700">
              <a:latin typeface="Montserrat"/>
              <a:ea typeface="Montserrat"/>
              <a:cs typeface="Montserrat"/>
              <a:sym typeface="Montserrat"/>
            </a:endParaRPr>
          </a:p>
        </p:txBody>
      </p:sp>
      <p:sp>
        <p:nvSpPr>
          <p:cNvPr id="1171" name="Google Shape;1171;p56"/>
          <p:cNvSpPr txBox="1"/>
          <p:nvPr/>
        </p:nvSpPr>
        <p:spPr>
          <a:xfrm>
            <a:off x="8447541" y="34157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$18</a:t>
            </a:r>
            <a:endParaRPr b="1" sz="700">
              <a:latin typeface="Montserrat"/>
              <a:ea typeface="Montserrat"/>
              <a:cs typeface="Montserrat"/>
              <a:sym typeface="Montserrat"/>
            </a:endParaRPr>
          </a:p>
        </p:txBody>
      </p:sp>
      <p:cxnSp>
        <p:nvCxnSpPr>
          <p:cNvPr id="1172" name="Google Shape;1172;p56"/>
          <p:cNvCxnSpPr/>
          <p:nvPr/>
        </p:nvCxnSpPr>
        <p:spPr>
          <a:xfrm>
            <a:off x="8282225" y="3528492"/>
            <a:ext cx="379200" cy="0"/>
          </a:xfrm>
          <a:prstGeom prst="straightConnector1">
            <a:avLst/>
          </a:prstGeom>
          <a:noFill/>
          <a:ln cap="flat" cmpd="sng" w="28575">
            <a:solidFill>
              <a:srgbClr val="E69138"/>
            </a:solidFill>
            <a:prstDash val="solid"/>
            <a:round/>
            <a:headEnd len="med" w="med" type="none"/>
            <a:tailEnd len="med" w="med" type="none"/>
          </a:ln>
        </p:spPr>
      </p:cxnSp>
      <p:sp>
        <p:nvSpPr>
          <p:cNvPr id="1173" name="Google Shape;1173;p56"/>
          <p:cNvSpPr/>
          <p:nvPr/>
        </p:nvSpPr>
        <p:spPr>
          <a:xfrm>
            <a:off x="8879227" y="3074013"/>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4" name="Google Shape;1174;p56"/>
          <p:cNvCxnSpPr>
            <a:stCxn id="1173" idx="0"/>
          </p:cNvCxnSpPr>
          <p:nvPr/>
        </p:nvCxnSpPr>
        <p:spPr>
          <a:xfrm rot="10800000">
            <a:off x="7787227" y="3074013"/>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175" name="Google Shape;1175;p56"/>
          <p:cNvCxnSpPr/>
          <p:nvPr/>
        </p:nvCxnSpPr>
        <p:spPr>
          <a:xfrm>
            <a:off x="6996838" y="6346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176" name="Google Shape;1176;p56"/>
          <p:cNvCxnSpPr/>
          <p:nvPr/>
        </p:nvCxnSpPr>
        <p:spPr>
          <a:xfrm rot="10800000">
            <a:off x="6996645" y="16848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177" name="Google Shape;1177;p56"/>
          <p:cNvPicPr preferRelativeResize="0"/>
          <p:nvPr/>
        </p:nvPicPr>
        <p:blipFill>
          <a:blip r:embed="rId5">
            <a:alphaModFix/>
          </a:blip>
          <a:stretch>
            <a:fillRect/>
          </a:stretch>
        </p:blipFill>
        <p:spPr>
          <a:xfrm>
            <a:off x="6894085" y="1776638"/>
            <a:ext cx="849324" cy="628728"/>
          </a:xfrm>
          <a:prstGeom prst="rect">
            <a:avLst/>
          </a:prstGeom>
          <a:noFill/>
          <a:ln>
            <a:noFill/>
          </a:ln>
        </p:spPr>
      </p:pic>
      <p:pic>
        <p:nvPicPr>
          <p:cNvPr id="1178" name="Google Shape;1178;p56"/>
          <p:cNvPicPr preferRelativeResize="0"/>
          <p:nvPr/>
        </p:nvPicPr>
        <p:blipFill>
          <a:blip r:embed="rId6">
            <a:alphaModFix/>
          </a:blip>
          <a:stretch>
            <a:fillRect/>
          </a:stretch>
        </p:blipFill>
        <p:spPr>
          <a:xfrm>
            <a:off x="8054636" y="1776648"/>
            <a:ext cx="849324" cy="628716"/>
          </a:xfrm>
          <a:prstGeom prst="rect">
            <a:avLst/>
          </a:prstGeom>
          <a:noFill/>
          <a:ln>
            <a:noFill/>
          </a:ln>
        </p:spPr>
      </p:pic>
      <p:sp>
        <p:nvSpPr>
          <p:cNvPr id="1179" name="Google Shape;1179;p56"/>
          <p:cNvSpPr txBox="1"/>
          <p:nvPr/>
        </p:nvSpPr>
        <p:spPr>
          <a:xfrm>
            <a:off x="6998541" y="23354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180" name="Google Shape;1180;p56"/>
          <p:cNvSpPr txBox="1"/>
          <p:nvPr/>
        </p:nvSpPr>
        <p:spPr>
          <a:xfrm>
            <a:off x="8109650" y="23354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181" name="Google Shape;1181;p56"/>
          <p:cNvSpPr txBox="1"/>
          <p:nvPr/>
        </p:nvSpPr>
        <p:spPr>
          <a:xfrm>
            <a:off x="6253675" y="9588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182" name="Google Shape;1182;p56"/>
          <p:cNvSpPr/>
          <p:nvPr/>
        </p:nvSpPr>
        <p:spPr>
          <a:xfrm>
            <a:off x="7259058" y="11000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6"/>
          <p:cNvSpPr/>
          <p:nvPr/>
        </p:nvSpPr>
        <p:spPr>
          <a:xfrm>
            <a:off x="7259058" y="6809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6"/>
          <p:cNvSpPr/>
          <p:nvPr/>
        </p:nvSpPr>
        <p:spPr>
          <a:xfrm>
            <a:off x="7259058" y="8394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6"/>
          <p:cNvSpPr/>
          <p:nvPr/>
        </p:nvSpPr>
        <p:spPr>
          <a:xfrm>
            <a:off x="8419614" y="14948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6"/>
          <p:cNvSpPr/>
          <p:nvPr/>
        </p:nvSpPr>
        <p:spPr>
          <a:xfrm>
            <a:off x="8419614" y="10757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6"/>
          <p:cNvSpPr/>
          <p:nvPr/>
        </p:nvSpPr>
        <p:spPr>
          <a:xfrm>
            <a:off x="8419614" y="12342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8" name="Google Shape;1188;p56"/>
          <p:cNvCxnSpPr/>
          <p:nvPr/>
        </p:nvCxnSpPr>
        <p:spPr>
          <a:xfrm>
            <a:off x="7129228" y="899177"/>
            <a:ext cx="379200" cy="0"/>
          </a:xfrm>
          <a:prstGeom prst="straightConnector1">
            <a:avLst/>
          </a:prstGeom>
          <a:noFill/>
          <a:ln cap="flat" cmpd="sng" w="28575">
            <a:solidFill>
              <a:srgbClr val="9900FF"/>
            </a:solidFill>
            <a:prstDash val="solid"/>
            <a:round/>
            <a:headEnd len="med" w="med" type="none"/>
            <a:tailEnd len="med" w="med" type="none"/>
          </a:ln>
        </p:spPr>
      </p:cxnSp>
      <p:sp>
        <p:nvSpPr>
          <p:cNvPr id="1189" name="Google Shape;1189;p56"/>
          <p:cNvSpPr txBox="1"/>
          <p:nvPr/>
        </p:nvSpPr>
        <p:spPr>
          <a:xfrm>
            <a:off x="7334960" y="7798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$200</a:t>
            </a:r>
            <a:endParaRPr b="1" sz="700">
              <a:latin typeface="Montserrat"/>
              <a:ea typeface="Montserrat"/>
              <a:cs typeface="Montserrat"/>
              <a:sym typeface="Montserrat"/>
            </a:endParaRPr>
          </a:p>
        </p:txBody>
      </p:sp>
      <p:sp>
        <p:nvSpPr>
          <p:cNvPr id="1190" name="Google Shape;1190;p56"/>
          <p:cNvSpPr txBox="1"/>
          <p:nvPr/>
        </p:nvSpPr>
        <p:spPr>
          <a:xfrm>
            <a:off x="8432591" y="12409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$40</a:t>
            </a:r>
            <a:endParaRPr b="1" sz="700">
              <a:latin typeface="Montserrat"/>
              <a:ea typeface="Montserrat"/>
              <a:cs typeface="Montserrat"/>
              <a:sym typeface="Montserrat"/>
            </a:endParaRPr>
          </a:p>
        </p:txBody>
      </p:sp>
      <p:cxnSp>
        <p:nvCxnSpPr>
          <p:cNvPr id="1191" name="Google Shape;1191;p56"/>
          <p:cNvCxnSpPr/>
          <p:nvPr/>
        </p:nvCxnSpPr>
        <p:spPr>
          <a:xfrm>
            <a:off x="8267275" y="1353655"/>
            <a:ext cx="379200" cy="0"/>
          </a:xfrm>
          <a:prstGeom prst="straightConnector1">
            <a:avLst/>
          </a:prstGeom>
          <a:noFill/>
          <a:ln cap="flat" cmpd="sng" w="28575">
            <a:solidFill>
              <a:srgbClr val="E69138"/>
            </a:solidFill>
            <a:prstDash val="solid"/>
            <a:round/>
            <a:headEnd len="med" w="med" type="none"/>
            <a:tailEnd len="med" w="med" type="none"/>
          </a:ln>
        </p:spPr>
      </p:cxnSp>
      <p:sp>
        <p:nvSpPr>
          <p:cNvPr id="1192" name="Google Shape;1192;p56"/>
          <p:cNvSpPr/>
          <p:nvPr/>
        </p:nvSpPr>
        <p:spPr>
          <a:xfrm>
            <a:off x="8864277" y="8991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3" name="Google Shape;1193;p56"/>
          <p:cNvCxnSpPr>
            <a:stCxn id="1192" idx="0"/>
          </p:cNvCxnSpPr>
          <p:nvPr/>
        </p:nvCxnSpPr>
        <p:spPr>
          <a:xfrm rot="10800000">
            <a:off x="7772277" y="899175"/>
            <a:ext cx="1092000" cy="0"/>
          </a:xfrm>
          <a:prstGeom prst="straightConnector1">
            <a:avLst/>
          </a:prstGeom>
          <a:noFill/>
          <a:ln cap="flat" cmpd="sng" w="19050">
            <a:solidFill>
              <a:srgbClr val="6AA84F"/>
            </a:solidFill>
            <a:prstDash val="dash"/>
            <a:round/>
            <a:headEnd len="med" w="med" type="none"/>
            <a:tailEnd len="med" w="med" type="none"/>
          </a:ln>
        </p:spPr>
      </p:cxnSp>
      <p:sp>
        <p:nvSpPr>
          <p:cNvPr id="1194" name="Google Shape;1194;p56"/>
          <p:cNvSpPr txBox="1"/>
          <p:nvPr/>
        </p:nvSpPr>
        <p:spPr>
          <a:xfrm>
            <a:off x="81475" y="2652050"/>
            <a:ext cx="3228600" cy="923400"/>
          </a:xfrm>
          <a:prstGeom prst="rect">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latin typeface="Montserrat"/>
                <a:ea typeface="Montserrat"/>
                <a:cs typeface="Montserrat"/>
                <a:sym typeface="Montserrat"/>
              </a:rPr>
              <a:t>The best we can conclude here, is that we </a:t>
            </a:r>
            <a:r>
              <a:rPr b="1" i="1" lang="en" sz="1600">
                <a:latin typeface="Montserrat"/>
                <a:ea typeface="Montserrat"/>
                <a:cs typeface="Montserrat"/>
                <a:sym typeface="Montserrat"/>
              </a:rPr>
              <a:t>fail to reject </a:t>
            </a:r>
            <a:r>
              <a:rPr i="1" lang="en" sz="1600">
                <a:latin typeface="Montserrat"/>
                <a:ea typeface="Montserrat"/>
                <a:cs typeface="Montserrat"/>
                <a:sym typeface="Montserrat"/>
              </a:rPr>
              <a:t>the hypothesis!</a:t>
            </a:r>
            <a:endParaRPr i="1" sz="1600">
              <a:latin typeface="Montserrat"/>
              <a:ea typeface="Montserrat"/>
              <a:cs typeface="Montserrat"/>
              <a:sym typeface="Montserrat"/>
            </a:endParaRPr>
          </a:p>
        </p:txBody>
      </p:sp>
      <p:sp>
        <p:nvSpPr>
          <p:cNvPr id="1195" name="Google Shape;1195;p56"/>
          <p:cNvSpPr txBox="1"/>
          <p:nvPr/>
        </p:nvSpPr>
        <p:spPr>
          <a:xfrm>
            <a:off x="4720366" y="31705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$75</a:t>
            </a:r>
            <a:endParaRPr b="1" sz="800">
              <a:solidFill>
                <a:srgbClr val="38761D"/>
              </a:solidFill>
              <a:latin typeface="Montserrat"/>
              <a:ea typeface="Montserrat"/>
              <a:cs typeface="Montserrat"/>
              <a:sym typeface="Montserrat"/>
            </a:endParaRPr>
          </a:p>
        </p:txBody>
      </p:sp>
      <p:sp>
        <p:nvSpPr>
          <p:cNvPr id="1196" name="Google Shape;1196;p56"/>
          <p:cNvSpPr txBox="1"/>
          <p:nvPr/>
        </p:nvSpPr>
        <p:spPr>
          <a:xfrm>
            <a:off x="4680054" y="974595"/>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$103</a:t>
            </a:r>
            <a:endParaRPr b="1" sz="800">
              <a:solidFill>
                <a:srgbClr val="38761D"/>
              </a:solidFill>
              <a:latin typeface="Montserrat"/>
              <a:ea typeface="Montserrat"/>
              <a:cs typeface="Montserrat"/>
              <a:sym typeface="Montserrat"/>
            </a:endParaRPr>
          </a:p>
        </p:txBody>
      </p:sp>
      <p:sp>
        <p:nvSpPr>
          <p:cNvPr id="1197" name="Google Shape;1197;p56"/>
          <p:cNvSpPr txBox="1"/>
          <p:nvPr/>
        </p:nvSpPr>
        <p:spPr>
          <a:xfrm>
            <a:off x="7713491" y="3147370"/>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$72</a:t>
            </a:r>
            <a:endParaRPr b="1" sz="800">
              <a:solidFill>
                <a:srgbClr val="38761D"/>
              </a:solidFill>
              <a:latin typeface="Montserrat"/>
              <a:ea typeface="Montserrat"/>
              <a:cs typeface="Montserrat"/>
              <a:sym typeface="Montserrat"/>
            </a:endParaRPr>
          </a:p>
        </p:txBody>
      </p:sp>
      <p:sp>
        <p:nvSpPr>
          <p:cNvPr id="1198" name="Google Shape;1198;p56"/>
          <p:cNvSpPr txBox="1"/>
          <p:nvPr/>
        </p:nvSpPr>
        <p:spPr>
          <a:xfrm>
            <a:off x="7713491" y="9588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$160</a:t>
            </a:r>
            <a:endParaRPr b="1" sz="800">
              <a:solidFill>
                <a:srgbClr val="38761D"/>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5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1204" name="Google Shape;1204;p5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205" name="Google Shape;1205;p5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06" name="Google Shape;1206;p5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1207" name="Google Shape;1207;p57"/>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a:t>
            </a:r>
            <a:r>
              <a:rPr b="1" lang="en" sz="1900">
                <a:latin typeface="Montserrat"/>
                <a:ea typeface="Montserrat"/>
                <a:cs typeface="Montserrat"/>
                <a:sym typeface="Montserrat"/>
              </a:rPr>
              <a:t>100</a:t>
            </a:r>
            <a:r>
              <a:rPr lang="en" sz="1900">
                <a:latin typeface="Montserrat"/>
                <a:ea typeface="Montserrat"/>
                <a:cs typeface="Montserrat"/>
                <a:sym typeface="Montserrat"/>
              </a:rPr>
              <a:t> more dollars on the website.</a:t>
            </a:r>
            <a:endParaRPr sz="1900">
              <a:latin typeface="Montserrat"/>
              <a:ea typeface="Montserrat"/>
              <a:cs typeface="Montserrat"/>
              <a:sym typeface="Montserrat"/>
            </a:endParaRPr>
          </a:p>
        </p:txBody>
      </p:sp>
      <p:cxnSp>
        <p:nvCxnSpPr>
          <p:cNvPr id="1208" name="Google Shape;1208;p57"/>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209" name="Google Shape;1209;p57"/>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210" name="Google Shape;1210;p57"/>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1211" name="Google Shape;1211;p57"/>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1212" name="Google Shape;1212;p57"/>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213" name="Google Shape;1213;p57"/>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214" name="Google Shape;1214;p57"/>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215" name="Google Shape;1215;p57"/>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7"/>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7"/>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7"/>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7"/>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7"/>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1" name="Google Shape;1221;p57"/>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1222" name="Google Shape;1222;p57"/>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1223" name="Google Shape;1223;p57"/>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1224" name="Google Shape;1224;p57"/>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sp>
        <p:nvSpPr>
          <p:cNvPr id="1225" name="Google Shape;1225;p57"/>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6" name="Google Shape;1226;p57"/>
          <p:cNvCxnSpPr>
            <a:stCxn id="1225"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227" name="Google Shape;1227;p57"/>
          <p:cNvCxnSpPr/>
          <p:nvPr/>
        </p:nvCxnSpPr>
        <p:spPr>
          <a:xfrm>
            <a:off x="3994763" y="636725"/>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228" name="Google Shape;1228;p57"/>
          <p:cNvCxnSpPr/>
          <p:nvPr/>
        </p:nvCxnSpPr>
        <p:spPr>
          <a:xfrm rot="10800000">
            <a:off x="3994570" y="1686907"/>
            <a:ext cx="1842300" cy="0"/>
          </a:xfrm>
          <a:prstGeom prst="straightConnector1">
            <a:avLst/>
          </a:prstGeom>
          <a:noFill/>
          <a:ln cap="flat" cmpd="sng" w="28575">
            <a:solidFill>
              <a:srgbClr val="000000"/>
            </a:solidFill>
            <a:prstDash val="solid"/>
            <a:round/>
            <a:headEnd len="med" w="med" type="none"/>
            <a:tailEnd len="med" w="med" type="none"/>
          </a:ln>
        </p:spPr>
      </p:cxnSp>
      <p:pic>
        <p:nvPicPr>
          <p:cNvPr id="1229" name="Google Shape;1229;p57"/>
          <p:cNvPicPr preferRelativeResize="0"/>
          <p:nvPr/>
        </p:nvPicPr>
        <p:blipFill>
          <a:blip r:embed="rId5">
            <a:alphaModFix/>
          </a:blip>
          <a:stretch>
            <a:fillRect/>
          </a:stretch>
        </p:blipFill>
        <p:spPr>
          <a:xfrm>
            <a:off x="3892010" y="1778713"/>
            <a:ext cx="849324" cy="628728"/>
          </a:xfrm>
          <a:prstGeom prst="rect">
            <a:avLst/>
          </a:prstGeom>
          <a:noFill/>
          <a:ln>
            <a:noFill/>
          </a:ln>
        </p:spPr>
      </p:pic>
      <p:pic>
        <p:nvPicPr>
          <p:cNvPr id="1230" name="Google Shape;1230;p57"/>
          <p:cNvPicPr preferRelativeResize="0"/>
          <p:nvPr/>
        </p:nvPicPr>
        <p:blipFill>
          <a:blip r:embed="rId6">
            <a:alphaModFix/>
          </a:blip>
          <a:stretch>
            <a:fillRect/>
          </a:stretch>
        </p:blipFill>
        <p:spPr>
          <a:xfrm>
            <a:off x="5052561" y="1778723"/>
            <a:ext cx="849324" cy="628716"/>
          </a:xfrm>
          <a:prstGeom prst="rect">
            <a:avLst/>
          </a:prstGeom>
          <a:noFill/>
          <a:ln>
            <a:noFill/>
          </a:ln>
        </p:spPr>
      </p:pic>
      <p:sp>
        <p:nvSpPr>
          <p:cNvPr id="1231" name="Google Shape;1231;p57"/>
          <p:cNvSpPr txBox="1"/>
          <p:nvPr/>
        </p:nvSpPr>
        <p:spPr>
          <a:xfrm>
            <a:off x="3996466" y="233754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232" name="Google Shape;1232;p57"/>
          <p:cNvSpPr txBox="1"/>
          <p:nvPr/>
        </p:nvSpPr>
        <p:spPr>
          <a:xfrm>
            <a:off x="5107575" y="2337550"/>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233" name="Google Shape;1233;p57"/>
          <p:cNvSpPr txBox="1"/>
          <p:nvPr/>
        </p:nvSpPr>
        <p:spPr>
          <a:xfrm>
            <a:off x="3251600" y="960913"/>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234" name="Google Shape;1234;p57"/>
          <p:cNvSpPr/>
          <p:nvPr/>
        </p:nvSpPr>
        <p:spPr>
          <a:xfrm>
            <a:off x="4256983" y="1102126"/>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7"/>
          <p:cNvSpPr/>
          <p:nvPr/>
        </p:nvSpPr>
        <p:spPr>
          <a:xfrm>
            <a:off x="4256983" y="68302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7"/>
          <p:cNvSpPr/>
          <p:nvPr/>
        </p:nvSpPr>
        <p:spPr>
          <a:xfrm>
            <a:off x="4256983" y="84156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7"/>
          <p:cNvSpPr/>
          <p:nvPr/>
        </p:nvSpPr>
        <p:spPr>
          <a:xfrm>
            <a:off x="5417539" y="1496917"/>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7"/>
          <p:cNvSpPr/>
          <p:nvPr/>
        </p:nvSpPr>
        <p:spPr>
          <a:xfrm>
            <a:off x="5417539" y="107781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7"/>
          <p:cNvSpPr/>
          <p:nvPr/>
        </p:nvSpPr>
        <p:spPr>
          <a:xfrm>
            <a:off x="5417539" y="123635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0" name="Google Shape;1240;p57"/>
          <p:cNvCxnSpPr/>
          <p:nvPr/>
        </p:nvCxnSpPr>
        <p:spPr>
          <a:xfrm>
            <a:off x="4127153" y="901252"/>
            <a:ext cx="379200" cy="0"/>
          </a:xfrm>
          <a:prstGeom prst="straightConnector1">
            <a:avLst/>
          </a:prstGeom>
          <a:noFill/>
          <a:ln cap="flat" cmpd="sng" w="28575">
            <a:solidFill>
              <a:srgbClr val="9900FF"/>
            </a:solidFill>
            <a:prstDash val="solid"/>
            <a:round/>
            <a:headEnd len="med" w="med" type="none"/>
            <a:tailEnd len="med" w="med" type="none"/>
          </a:ln>
        </p:spPr>
      </p:cxnSp>
      <p:sp>
        <p:nvSpPr>
          <p:cNvPr id="1241" name="Google Shape;1241;p57"/>
          <p:cNvSpPr txBox="1"/>
          <p:nvPr/>
        </p:nvSpPr>
        <p:spPr>
          <a:xfrm>
            <a:off x="4332885" y="78193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$125</a:t>
            </a:r>
            <a:endParaRPr b="1" sz="700">
              <a:latin typeface="Montserrat"/>
              <a:ea typeface="Montserrat"/>
              <a:cs typeface="Montserrat"/>
              <a:sym typeface="Montserrat"/>
            </a:endParaRPr>
          </a:p>
        </p:txBody>
      </p:sp>
      <p:sp>
        <p:nvSpPr>
          <p:cNvPr id="1242" name="Google Shape;1242;p57"/>
          <p:cNvSpPr txBox="1"/>
          <p:nvPr/>
        </p:nvSpPr>
        <p:spPr>
          <a:xfrm>
            <a:off x="5430516" y="124297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$22</a:t>
            </a:r>
            <a:endParaRPr b="1" sz="700">
              <a:latin typeface="Montserrat"/>
              <a:ea typeface="Montserrat"/>
              <a:cs typeface="Montserrat"/>
              <a:sym typeface="Montserrat"/>
            </a:endParaRPr>
          </a:p>
        </p:txBody>
      </p:sp>
      <p:cxnSp>
        <p:nvCxnSpPr>
          <p:cNvPr id="1243" name="Google Shape;1243;p57"/>
          <p:cNvCxnSpPr/>
          <p:nvPr/>
        </p:nvCxnSpPr>
        <p:spPr>
          <a:xfrm>
            <a:off x="5265200" y="1355730"/>
            <a:ext cx="379200" cy="0"/>
          </a:xfrm>
          <a:prstGeom prst="straightConnector1">
            <a:avLst/>
          </a:prstGeom>
          <a:noFill/>
          <a:ln cap="flat" cmpd="sng" w="28575">
            <a:solidFill>
              <a:srgbClr val="E69138"/>
            </a:solidFill>
            <a:prstDash val="solid"/>
            <a:round/>
            <a:headEnd len="med" w="med" type="none"/>
            <a:tailEnd len="med" w="med" type="none"/>
          </a:ln>
        </p:spPr>
      </p:cxnSp>
      <p:sp>
        <p:nvSpPr>
          <p:cNvPr id="1244" name="Google Shape;1244;p57"/>
          <p:cNvSpPr/>
          <p:nvPr/>
        </p:nvSpPr>
        <p:spPr>
          <a:xfrm>
            <a:off x="5862202" y="901250"/>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5" name="Google Shape;1245;p57"/>
          <p:cNvCxnSpPr>
            <a:stCxn id="1244" idx="0"/>
          </p:cNvCxnSpPr>
          <p:nvPr/>
        </p:nvCxnSpPr>
        <p:spPr>
          <a:xfrm rot="10800000">
            <a:off x="4770202" y="901250"/>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246" name="Google Shape;1246;p57"/>
          <p:cNvCxnSpPr/>
          <p:nvPr/>
        </p:nvCxnSpPr>
        <p:spPr>
          <a:xfrm>
            <a:off x="3994763" y="28250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247" name="Google Shape;1247;p57"/>
          <p:cNvCxnSpPr/>
          <p:nvPr/>
        </p:nvCxnSpPr>
        <p:spPr>
          <a:xfrm rot="10800000">
            <a:off x="3994570" y="38752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248" name="Google Shape;1248;p57"/>
          <p:cNvPicPr preferRelativeResize="0"/>
          <p:nvPr/>
        </p:nvPicPr>
        <p:blipFill>
          <a:blip r:embed="rId5">
            <a:alphaModFix/>
          </a:blip>
          <a:stretch>
            <a:fillRect/>
          </a:stretch>
        </p:blipFill>
        <p:spPr>
          <a:xfrm>
            <a:off x="3892010" y="3967038"/>
            <a:ext cx="849324" cy="628728"/>
          </a:xfrm>
          <a:prstGeom prst="rect">
            <a:avLst/>
          </a:prstGeom>
          <a:noFill/>
          <a:ln>
            <a:noFill/>
          </a:ln>
        </p:spPr>
      </p:pic>
      <p:pic>
        <p:nvPicPr>
          <p:cNvPr id="1249" name="Google Shape;1249;p57"/>
          <p:cNvPicPr preferRelativeResize="0"/>
          <p:nvPr/>
        </p:nvPicPr>
        <p:blipFill>
          <a:blip r:embed="rId6">
            <a:alphaModFix/>
          </a:blip>
          <a:stretch>
            <a:fillRect/>
          </a:stretch>
        </p:blipFill>
        <p:spPr>
          <a:xfrm>
            <a:off x="5052561" y="3967048"/>
            <a:ext cx="849324" cy="628716"/>
          </a:xfrm>
          <a:prstGeom prst="rect">
            <a:avLst/>
          </a:prstGeom>
          <a:noFill/>
          <a:ln>
            <a:noFill/>
          </a:ln>
        </p:spPr>
      </p:pic>
      <p:sp>
        <p:nvSpPr>
          <p:cNvPr id="1250" name="Google Shape;1250;p57"/>
          <p:cNvSpPr txBox="1"/>
          <p:nvPr/>
        </p:nvSpPr>
        <p:spPr>
          <a:xfrm>
            <a:off x="3996466" y="45258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251" name="Google Shape;1251;p57"/>
          <p:cNvSpPr txBox="1"/>
          <p:nvPr/>
        </p:nvSpPr>
        <p:spPr>
          <a:xfrm>
            <a:off x="5107575" y="45258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252" name="Google Shape;1252;p57"/>
          <p:cNvSpPr txBox="1"/>
          <p:nvPr/>
        </p:nvSpPr>
        <p:spPr>
          <a:xfrm>
            <a:off x="3251600" y="31492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253" name="Google Shape;1253;p57"/>
          <p:cNvSpPr/>
          <p:nvPr/>
        </p:nvSpPr>
        <p:spPr>
          <a:xfrm>
            <a:off x="4256983" y="32904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7"/>
          <p:cNvSpPr/>
          <p:nvPr/>
        </p:nvSpPr>
        <p:spPr>
          <a:xfrm>
            <a:off x="4256983" y="28713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7"/>
          <p:cNvSpPr/>
          <p:nvPr/>
        </p:nvSpPr>
        <p:spPr>
          <a:xfrm>
            <a:off x="4256983" y="30298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7"/>
          <p:cNvSpPr/>
          <p:nvPr/>
        </p:nvSpPr>
        <p:spPr>
          <a:xfrm>
            <a:off x="5417539" y="36852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7"/>
          <p:cNvSpPr/>
          <p:nvPr/>
        </p:nvSpPr>
        <p:spPr>
          <a:xfrm>
            <a:off x="5417539" y="32661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7"/>
          <p:cNvSpPr/>
          <p:nvPr/>
        </p:nvSpPr>
        <p:spPr>
          <a:xfrm>
            <a:off x="5417539" y="34246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9" name="Google Shape;1259;p57"/>
          <p:cNvCxnSpPr/>
          <p:nvPr/>
        </p:nvCxnSpPr>
        <p:spPr>
          <a:xfrm>
            <a:off x="4127153" y="3089577"/>
            <a:ext cx="379200" cy="0"/>
          </a:xfrm>
          <a:prstGeom prst="straightConnector1">
            <a:avLst/>
          </a:prstGeom>
          <a:noFill/>
          <a:ln cap="flat" cmpd="sng" w="28575">
            <a:solidFill>
              <a:srgbClr val="9900FF"/>
            </a:solidFill>
            <a:prstDash val="solid"/>
            <a:round/>
            <a:headEnd len="med" w="med" type="none"/>
            <a:tailEnd len="med" w="med" type="none"/>
          </a:ln>
        </p:spPr>
      </p:cxnSp>
      <p:sp>
        <p:nvSpPr>
          <p:cNvPr id="1260" name="Google Shape;1260;p57"/>
          <p:cNvSpPr txBox="1"/>
          <p:nvPr/>
        </p:nvSpPr>
        <p:spPr>
          <a:xfrm>
            <a:off x="4332885" y="29702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$100</a:t>
            </a:r>
            <a:endParaRPr b="1" sz="700">
              <a:latin typeface="Montserrat"/>
              <a:ea typeface="Montserrat"/>
              <a:cs typeface="Montserrat"/>
              <a:sym typeface="Montserrat"/>
            </a:endParaRPr>
          </a:p>
        </p:txBody>
      </p:sp>
      <p:sp>
        <p:nvSpPr>
          <p:cNvPr id="1261" name="Google Shape;1261;p57"/>
          <p:cNvSpPr txBox="1"/>
          <p:nvPr/>
        </p:nvSpPr>
        <p:spPr>
          <a:xfrm>
            <a:off x="5430516" y="34313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cxnSp>
        <p:nvCxnSpPr>
          <p:cNvPr id="1262" name="Google Shape;1262;p57"/>
          <p:cNvCxnSpPr/>
          <p:nvPr/>
        </p:nvCxnSpPr>
        <p:spPr>
          <a:xfrm>
            <a:off x="5265200" y="3544055"/>
            <a:ext cx="379200" cy="0"/>
          </a:xfrm>
          <a:prstGeom prst="straightConnector1">
            <a:avLst/>
          </a:prstGeom>
          <a:noFill/>
          <a:ln cap="flat" cmpd="sng" w="28575">
            <a:solidFill>
              <a:srgbClr val="E69138"/>
            </a:solidFill>
            <a:prstDash val="solid"/>
            <a:round/>
            <a:headEnd len="med" w="med" type="none"/>
            <a:tailEnd len="med" w="med" type="none"/>
          </a:ln>
        </p:spPr>
      </p:cxnSp>
      <p:sp>
        <p:nvSpPr>
          <p:cNvPr id="1263" name="Google Shape;1263;p57"/>
          <p:cNvSpPr/>
          <p:nvPr/>
        </p:nvSpPr>
        <p:spPr>
          <a:xfrm>
            <a:off x="5862202" y="30895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4" name="Google Shape;1264;p57"/>
          <p:cNvCxnSpPr>
            <a:stCxn id="1263" idx="0"/>
          </p:cNvCxnSpPr>
          <p:nvPr/>
        </p:nvCxnSpPr>
        <p:spPr>
          <a:xfrm rot="10800000">
            <a:off x="4770202" y="30895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265" name="Google Shape;1265;p57"/>
          <p:cNvCxnSpPr/>
          <p:nvPr/>
        </p:nvCxnSpPr>
        <p:spPr>
          <a:xfrm>
            <a:off x="7011788" y="28094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266" name="Google Shape;1266;p57"/>
          <p:cNvCxnSpPr/>
          <p:nvPr/>
        </p:nvCxnSpPr>
        <p:spPr>
          <a:xfrm rot="10800000">
            <a:off x="7011595" y="38596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1267" name="Google Shape;1267;p57"/>
          <p:cNvPicPr preferRelativeResize="0"/>
          <p:nvPr/>
        </p:nvPicPr>
        <p:blipFill>
          <a:blip r:embed="rId5">
            <a:alphaModFix/>
          </a:blip>
          <a:stretch>
            <a:fillRect/>
          </a:stretch>
        </p:blipFill>
        <p:spPr>
          <a:xfrm>
            <a:off x="6909035" y="3951475"/>
            <a:ext cx="849324" cy="628728"/>
          </a:xfrm>
          <a:prstGeom prst="rect">
            <a:avLst/>
          </a:prstGeom>
          <a:noFill/>
          <a:ln>
            <a:noFill/>
          </a:ln>
        </p:spPr>
      </p:pic>
      <p:pic>
        <p:nvPicPr>
          <p:cNvPr id="1268" name="Google Shape;1268;p57"/>
          <p:cNvPicPr preferRelativeResize="0"/>
          <p:nvPr/>
        </p:nvPicPr>
        <p:blipFill>
          <a:blip r:embed="rId6">
            <a:alphaModFix/>
          </a:blip>
          <a:stretch>
            <a:fillRect/>
          </a:stretch>
        </p:blipFill>
        <p:spPr>
          <a:xfrm>
            <a:off x="8069586" y="3951485"/>
            <a:ext cx="849324" cy="628716"/>
          </a:xfrm>
          <a:prstGeom prst="rect">
            <a:avLst/>
          </a:prstGeom>
          <a:noFill/>
          <a:ln>
            <a:noFill/>
          </a:ln>
        </p:spPr>
      </p:pic>
      <p:sp>
        <p:nvSpPr>
          <p:cNvPr id="1269" name="Google Shape;1269;p57"/>
          <p:cNvSpPr txBox="1"/>
          <p:nvPr/>
        </p:nvSpPr>
        <p:spPr>
          <a:xfrm>
            <a:off x="7013491" y="45103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270" name="Google Shape;1270;p57"/>
          <p:cNvSpPr txBox="1"/>
          <p:nvPr/>
        </p:nvSpPr>
        <p:spPr>
          <a:xfrm>
            <a:off x="8124600" y="45103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271" name="Google Shape;1271;p57"/>
          <p:cNvSpPr txBox="1"/>
          <p:nvPr/>
        </p:nvSpPr>
        <p:spPr>
          <a:xfrm>
            <a:off x="6352263" y="312575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272" name="Google Shape;1272;p57"/>
          <p:cNvSpPr/>
          <p:nvPr/>
        </p:nvSpPr>
        <p:spPr>
          <a:xfrm>
            <a:off x="7274008" y="32748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7"/>
          <p:cNvSpPr/>
          <p:nvPr/>
        </p:nvSpPr>
        <p:spPr>
          <a:xfrm>
            <a:off x="7274008" y="28557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7"/>
          <p:cNvSpPr/>
          <p:nvPr/>
        </p:nvSpPr>
        <p:spPr>
          <a:xfrm>
            <a:off x="7274008" y="30143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7"/>
          <p:cNvSpPr/>
          <p:nvPr/>
        </p:nvSpPr>
        <p:spPr>
          <a:xfrm>
            <a:off x="8434564" y="36696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7"/>
          <p:cNvSpPr/>
          <p:nvPr/>
        </p:nvSpPr>
        <p:spPr>
          <a:xfrm>
            <a:off x="8434564" y="32505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7"/>
          <p:cNvSpPr/>
          <p:nvPr/>
        </p:nvSpPr>
        <p:spPr>
          <a:xfrm>
            <a:off x="8434564" y="34091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57"/>
          <p:cNvCxnSpPr/>
          <p:nvPr/>
        </p:nvCxnSpPr>
        <p:spPr>
          <a:xfrm>
            <a:off x="7144178" y="3074014"/>
            <a:ext cx="379200" cy="0"/>
          </a:xfrm>
          <a:prstGeom prst="straightConnector1">
            <a:avLst/>
          </a:prstGeom>
          <a:noFill/>
          <a:ln cap="flat" cmpd="sng" w="28575">
            <a:solidFill>
              <a:srgbClr val="9900FF"/>
            </a:solidFill>
            <a:prstDash val="solid"/>
            <a:round/>
            <a:headEnd len="med" w="med" type="none"/>
            <a:tailEnd len="med" w="med" type="none"/>
          </a:ln>
        </p:spPr>
      </p:cxnSp>
      <p:sp>
        <p:nvSpPr>
          <p:cNvPr id="1279" name="Google Shape;1279;p57"/>
          <p:cNvSpPr txBox="1"/>
          <p:nvPr/>
        </p:nvSpPr>
        <p:spPr>
          <a:xfrm>
            <a:off x="7349910" y="29546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$90</a:t>
            </a:r>
            <a:endParaRPr b="1" sz="700">
              <a:latin typeface="Montserrat"/>
              <a:ea typeface="Montserrat"/>
              <a:cs typeface="Montserrat"/>
              <a:sym typeface="Montserrat"/>
            </a:endParaRPr>
          </a:p>
        </p:txBody>
      </p:sp>
      <p:sp>
        <p:nvSpPr>
          <p:cNvPr id="1280" name="Google Shape;1280;p57"/>
          <p:cNvSpPr txBox="1"/>
          <p:nvPr/>
        </p:nvSpPr>
        <p:spPr>
          <a:xfrm>
            <a:off x="8447541" y="34157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$18</a:t>
            </a:r>
            <a:endParaRPr b="1" sz="700">
              <a:latin typeface="Montserrat"/>
              <a:ea typeface="Montserrat"/>
              <a:cs typeface="Montserrat"/>
              <a:sym typeface="Montserrat"/>
            </a:endParaRPr>
          </a:p>
        </p:txBody>
      </p:sp>
      <p:cxnSp>
        <p:nvCxnSpPr>
          <p:cNvPr id="1281" name="Google Shape;1281;p57"/>
          <p:cNvCxnSpPr/>
          <p:nvPr/>
        </p:nvCxnSpPr>
        <p:spPr>
          <a:xfrm>
            <a:off x="8282225" y="3528492"/>
            <a:ext cx="379200" cy="0"/>
          </a:xfrm>
          <a:prstGeom prst="straightConnector1">
            <a:avLst/>
          </a:prstGeom>
          <a:noFill/>
          <a:ln cap="flat" cmpd="sng" w="28575">
            <a:solidFill>
              <a:srgbClr val="E69138"/>
            </a:solidFill>
            <a:prstDash val="solid"/>
            <a:round/>
            <a:headEnd len="med" w="med" type="none"/>
            <a:tailEnd len="med" w="med" type="none"/>
          </a:ln>
        </p:spPr>
      </p:cxnSp>
      <p:sp>
        <p:nvSpPr>
          <p:cNvPr id="1282" name="Google Shape;1282;p57"/>
          <p:cNvSpPr/>
          <p:nvPr/>
        </p:nvSpPr>
        <p:spPr>
          <a:xfrm>
            <a:off x="8879227" y="3074013"/>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3" name="Google Shape;1283;p57"/>
          <p:cNvCxnSpPr>
            <a:stCxn id="1282" idx="0"/>
          </p:cNvCxnSpPr>
          <p:nvPr/>
        </p:nvCxnSpPr>
        <p:spPr>
          <a:xfrm rot="10800000">
            <a:off x="7787227" y="3074013"/>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284" name="Google Shape;1284;p57"/>
          <p:cNvCxnSpPr/>
          <p:nvPr/>
        </p:nvCxnSpPr>
        <p:spPr>
          <a:xfrm>
            <a:off x="6996838" y="6346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285" name="Google Shape;1285;p57"/>
          <p:cNvCxnSpPr/>
          <p:nvPr/>
        </p:nvCxnSpPr>
        <p:spPr>
          <a:xfrm rot="10800000">
            <a:off x="6996645" y="16848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286" name="Google Shape;1286;p57"/>
          <p:cNvPicPr preferRelativeResize="0"/>
          <p:nvPr/>
        </p:nvPicPr>
        <p:blipFill>
          <a:blip r:embed="rId5">
            <a:alphaModFix/>
          </a:blip>
          <a:stretch>
            <a:fillRect/>
          </a:stretch>
        </p:blipFill>
        <p:spPr>
          <a:xfrm>
            <a:off x="6894085" y="1776638"/>
            <a:ext cx="849324" cy="628728"/>
          </a:xfrm>
          <a:prstGeom prst="rect">
            <a:avLst/>
          </a:prstGeom>
          <a:noFill/>
          <a:ln>
            <a:noFill/>
          </a:ln>
        </p:spPr>
      </p:pic>
      <p:pic>
        <p:nvPicPr>
          <p:cNvPr id="1287" name="Google Shape;1287;p57"/>
          <p:cNvPicPr preferRelativeResize="0"/>
          <p:nvPr/>
        </p:nvPicPr>
        <p:blipFill>
          <a:blip r:embed="rId6">
            <a:alphaModFix/>
          </a:blip>
          <a:stretch>
            <a:fillRect/>
          </a:stretch>
        </p:blipFill>
        <p:spPr>
          <a:xfrm>
            <a:off x="8054636" y="1776648"/>
            <a:ext cx="849324" cy="628716"/>
          </a:xfrm>
          <a:prstGeom prst="rect">
            <a:avLst/>
          </a:prstGeom>
          <a:noFill/>
          <a:ln>
            <a:noFill/>
          </a:ln>
        </p:spPr>
      </p:pic>
      <p:sp>
        <p:nvSpPr>
          <p:cNvPr id="1288" name="Google Shape;1288;p57"/>
          <p:cNvSpPr txBox="1"/>
          <p:nvPr/>
        </p:nvSpPr>
        <p:spPr>
          <a:xfrm>
            <a:off x="6998541" y="23354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289" name="Google Shape;1289;p57"/>
          <p:cNvSpPr txBox="1"/>
          <p:nvPr/>
        </p:nvSpPr>
        <p:spPr>
          <a:xfrm>
            <a:off x="8109650" y="23354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290" name="Google Shape;1290;p57"/>
          <p:cNvSpPr txBox="1"/>
          <p:nvPr/>
        </p:nvSpPr>
        <p:spPr>
          <a:xfrm>
            <a:off x="6253675" y="9588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291" name="Google Shape;1291;p57"/>
          <p:cNvSpPr/>
          <p:nvPr/>
        </p:nvSpPr>
        <p:spPr>
          <a:xfrm>
            <a:off x="7259058" y="11000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7"/>
          <p:cNvSpPr/>
          <p:nvPr/>
        </p:nvSpPr>
        <p:spPr>
          <a:xfrm>
            <a:off x="7259058" y="6809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7"/>
          <p:cNvSpPr/>
          <p:nvPr/>
        </p:nvSpPr>
        <p:spPr>
          <a:xfrm>
            <a:off x="7259058" y="8394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7"/>
          <p:cNvSpPr/>
          <p:nvPr/>
        </p:nvSpPr>
        <p:spPr>
          <a:xfrm>
            <a:off x="8419614" y="14948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7"/>
          <p:cNvSpPr/>
          <p:nvPr/>
        </p:nvSpPr>
        <p:spPr>
          <a:xfrm>
            <a:off x="8419614" y="10757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7"/>
          <p:cNvSpPr/>
          <p:nvPr/>
        </p:nvSpPr>
        <p:spPr>
          <a:xfrm>
            <a:off x="8419614" y="12342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7" name="Google Shape;1297;p57"/>
          <p:cNvCxnSpPr/>
          <p:nvPr/>
        </p:nvCxnSpPr>
        <p:spPr>
          <a:xfrm>
            <a:off x="7129228" y="899177"/>
            <a:ext cx="379200" cy="0"/>
          </a:xfrm>
          <a:prstGeom prst="straightConnector1">
            <a:avLst/>
          </a:prstGeom>
          <a:noFill/>
          <a:ln cap="flat" cmpd="sng" w="28575">
            <a:solidFill>
              <a:srgbClr val="9900FF"/>
            </a:solidFill>
            <a:prstDash val="solid"/>
            <a:round/>
            <a:headEnd len="med" w="med" type="none"/>
            <a:tailEnd len="med" w="med" type="none"/>
          </a:ln>
        </p:spPr>
      </p:cxnSp>
      <p:sp>
        <p:nvSpPr>
          <p:cNvPr id="1298" name="Google Shape;1298;p57"/>
          <p:cNvSpPr txBox="1"/>
          <p:nvPr/>
        </p:nvSpPr>
        <p:spPr>
          <a:xfrm>
            <a:off x="7334960" y="7798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$200</a:t>
            </a:r>
            <a:endParaRPr b="1" sz="700">
              <a:latin typeface="Montserrat"/>
              <a:ea typeface="Montserrat"/>
              <a:cs typeface="Montserrat"/>
              <a:sym typeface="Montserrat"/>
            </a:endParaRPr>
          </a:p>
        </p:txBody>
      </p:sp>
      <p:sp>
        <p:nvSpPr>
          <p:cNvPr id="1299" name="Google Shape;1299;p57"/>
          <p:cNvSpPr txBox="1"/>
          <p:nvPr/>
        </p:nvSpPr>
        <p:spPr>
          <a:xfrm>
            <a:off x="8432591" y="12409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$40</a:t>
            </a:r>
            <a:endParaRPr b="1" sz="700">
              <a:latin typeface="Montserrat"/>
              <a:ea typeface="Montserrat"/>
              <a:cs typeface="Montserrat"/>
              <a:sym typeface="Montserrat"/>
            </a:endParaRPr>
          </a:p>
        </p:txBody>
      </p:sp>
      <p:cxnSp>
        <p:nvCxnSpPr>
          <p:cNvPr id="1300" name="Google Shape;1300;p57"/>
          <p:cNvCxnSpPr/>
          <p:nvPr/>
        </p:nvCxnSpPr>
        <p:spPr>
          <a:xfrm>
            <a:off x="8267275" y="1353655"/>
            <a:ext cx="379200" cy="0"/>
          </a:xfrm>
          <a:prstGeom prst="straightConnector1">
            <a:avLst/>
          </a:prstGeom>
          <a:noFill/>
          <a:ln cap="flat" cmpd="sng" w="28575">
            <a:solidFill>
              <a:srgbClr val="E69138"/>
            </a:solidFill>
            <a:prstDash val="solid"/>
            <a:round/>
            <a:headEnd len="med" w="med" type="none"/>
            <a:tailEnd len="med" w="med" type="none"/>
          </a:ln>
        </p:spPr>
      </p:cxnSp>
      <p:sp>
        <p:nvSpPr>
          <p:cNvPr id="1301" name="Google Shape;1301;p57"/>
          <p:cNvSpPr/>
          <p:nvPr/>
        </p:nvSpPr>
        <p:spPr>
          <a:xfrm>
            <a:off x="8864277" y="8991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2" name="Google Shape;1302;p57"/>
          <p:cNvCxnSpPr>
            <a:stCxn id="1301" idx="0"/>
          </p:cNvCxnSpPr>
          <p:nvPr/>
        </p:nvCxnSpPr>
        <p:spPr>
          <a:xfrm rot="10800000">
            <a:off x="7772277" y="899175"/>
            <a:ext cx="1092000" cy="0"/>
          </a:xfrm>
          <a:prstGeom prst="straightConnector1">
            <a:avLst/>
          </a:prstGeom>
          <a:noFill/>
          <a:ln cap="flat" cmpd="sng" w="19050">
            <a:solidFill>
              <a:srgbClr val="6AA84F"/>
            </a:solidFill>
            <a:prstDash val="dash"/>
            <a:round/>
            <a:headEnd len="med" w="med" type="none"/>
            <a:tailEnd len="med" w="med" type="none"/>
          </a:ln>
        </p:spPr>
      </p:cxnSp>
      <p:sp>
        <p:nvSpPr>
          <p:cNvPr id="1303" name="Google Shape;1303;p57"/>
          <p:cNvSpPr txBox="1"/>
          <p:nvPr/>
        </p:nvSpPr>
        <p:spPr>
          <a:xfrm>
            <a:off x="81475" y="2652050"/>
            <a:ext cx="3228600" cy="923400"/>
          </a:xfrm>
          <a:prstGeom prst="rect">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latin typeface="Montserrat"/>
                <a:ea typeface="Montserrat"/>
                <a:cs typeface="Montserrat"/>
                <a:sym typeface="Montserrat"/>
              </a:rPr>
              <a:t>Since the amounts weren’t exactly $100, we can’t say the hypothesis is accepted.</a:t>
            </a:r>
            <a:endParaRPr i="1" sz="1600">
              <a:latin typeface="Montserrat"/>
              <a:ea typeface="Montserrat"/>
              <a:cs typeface="Montserrat"/>
              <a:sym typeface="Montserrat"/>
            </a:endParaRPr>
          </a:p>
        </p:txBody>
      </p:sp>
      <p:sp>
        <p:nvSpPr>
          <p:cNvPr id="1304" name="Google Shape;1304;p57"/>
          <p:cNvSpPr txBox="1"/>
          <p:nvPr/>
        </p:nvSpPr>
        <p:spPr>
          <a:xfrm>
            <a:off x="4720366" y="31705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$75</a:t>
            </a:r>
            <a:endParaRPr b="1" sz="800">
              <a:solidFill>
                <a:srgbClr val="38761D"/>
              </a:solidFill>
              <a:latin typeface="Montserrat"/>
              <a:ea typeface="Montserrat"/>
              <a:cs typeface="Montserrat"/>
              <a:sym typeface="Montserrat"/>
            </a:endParaRPr>
          </a:p>
        </p:txBody>
      </p:sp>
      <p:sp>
        <p:nvSpPr>
          <p:cNvPr id="1305" name="Google Shape;1305;p57"/>
          <p:cNvSpPr txBox="1"/>
          <p:nvPr/>
        </p:nvSpPr>
        <p:spPr>
          <a:xfrm>
            <a:off x="4680054" y="974595"/>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$103</a:t>
            </a:r>
            <a:endParaRPr b="1" sz="800">
              <a:solidFill>
                <a:srgbClr val="38761D"/>
              </a:solidFill>
              <a:latin typeface="Montserrat"/>
              <a:ea typeface="Montserrat"/>
              <a:cs typeface="Montserrat"/>
              <a:sym typeface="Montserrat"/>
            </a:endParaRPr>
          </a:p>
        </p:txBody>
      </p:sp>
      <p:sp>
        <p:nvSpPr>
          <p:cNvPr id="1306" name="Google Shape;1306;p57"/>
          <p:cNvSpPr txBox="1"/>
          <p:nvPr/>
        </p:nvSpPr>
        <p:spPr>
          <a:xfrm>
            <a:off x="7713491" y="3147370"/>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$72</a:t>
            </a:r>
            <a:endParaRPr b="1" sz="800">
              <a:solidFill>
                <a:srgbClr val="38761D"/>
              </a:solidFill>
              <a:latin typeface="Montserrat"/>
              <a:ea typeface="Montserrat"/>
              <a:cs typeface="Montserrat"/>
              <a:sym typeface="Montserrat"/>
            </a:endParaRPr>
          </a:p>
        </p:txBody>
      </p:sp>
      <p:sp>
        <p:nvSpPr>
          <p:cNvPr id="1307" name="Google Shape;1307;p57"/>
          <p:cNvSpPr txBox="1"/>
          <p:nvPr/>
        </p:nvSpPr>
        <p:spPr>
          <a:xfrm>
            <a:off x="7713491" y="9588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$160</a:t>
            </a:r>
            <a:endParaRPr b="1" sz="800">
              <a:solidFill>
                <a:srgbClr val="38761D"/>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5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1313" name="Google Shape;1313;p5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314" name="Google Shape;1314;p5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315" name="Google Shape;1315;p5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1316" name="Google Shape;1316;p58"/>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a:t>
            </a:r>
            <a:r>
              <a:rPr b="1" lang="en" sz="1900">
                <a:latin typeface="Montserrat"/>
                <a:ea typeface="Montserrat"/>
                <a:cs typeface="Montserrat"/>
                <a:sym typeface="Montserrat"/>
              </a:rPr>
              <a:t>100</a:t>
            </a:r>
            <a:r>
              <a:rPr lang="en" sz="1900">
                <a:latin typeface="Montserrat"/>
                <a:ea typeface="Montserrat"/>
                <a:cs typeface="Montserrat"/>
                <a:sym typeface="Montserrat"/>
              </a:rPr>
              <a:t> more dollars on the website.</a:t>
            </a:r>
            <a:endParaRPr sz="1900">
              <a:latin typeface="Montserrat"/>
              <a:ea typeface="Montserrat"/>
              <a:cs typeface="Montserrat"/>
              <a:sym typeface="Montserrat"/>
            </a:endParaRPr>
          </a:p>
        </p:txBody>
      </p:sp>
      <p:cxnSp>
        <p:nvCxnSpPr>
          <p:cNvPr id="1317" name="Google Shape;1317;p58"/>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318" name="Google Shape;1318;p58"/>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319" name="Google Shape;1319;p58"/>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1320" name="Google Shape;1320;p58"/>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1321" name="Google Shape;1321;p58"/>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322" name="Google Shape;1322;p58"/>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323" name="Google Shape;1323;p58"/>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324" name="Google Shape;1324;p58"/>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8"/>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8"/>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8"/>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8"/>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8"/>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58"/>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1331" name="Google Shape;1331;p58"/>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1332" name="Google Shape;1332;p58"/>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1333" name="Google Shape;1333;p58"/>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sp>
        <p:nvSpPr>
          <p:cNvPr id="1334" name="Google Shape;1334;p58"/>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5" name="Google Shape;1335;p58"/>
          <p:cNvCxnSpPr>
            <a:stCxn id="1334"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336" name="Google Shape;1336;p58"/>
          <p:cNvCxnSpPr/>
          <p:nvPr/>
        </p:nvCxnSpPr>
        <p:spPr>
          <a:xfrm>
            <a:off x="3994763" y="636725"/>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337" name="Google Shape;1337;p58"/>
          <p:cNvCxnSpPr/>
          <p:nvPr/>
        </p:nvCxnSpPr>
        <p:spPr>
          <a:xfrm rot="10800000">
            <a:off x="3994570" y="1686907"/>
            <a:ext cx="1842300" cy="0"/>
          </a:xfrm>
          <a:prstGeom prst="straightConnector1">
            <a:avLst/>
          </a:prstGeom>
          <a:noFill/>
          <a:ln cap="flat" cmpd="sng" w="28575">
            <a:solidFill>
              <a:srgbClr val="000000"/>
            </a:solidFill>
            <a:prstDash val="solid"/>
            <a:round/>
            <a:headEnd len="med" w="med" type="none"/>
            <a:tailEnd len="med" w="med" type="none"/>
          </a:ln>
        </p:spPr>
      </p:cxnSp>
      <p:pic>
        <p:nvPicPr>
          <p:cNvPr id="1338" name="Google Shape;1338;p58"/>
          <p:cNvPicPr preferRelativeResize="0"/>
          <p:nvPr/>
        </p:nvPicPr>
        <p:blipFill>
          <a:blip r:embed="rId5">
            <a:alphaModFix/>
          </a:blip>
          <a:stretch>
            <a:fillRect/>
          </a:stretch>
        </p:blipFill>
        <p:spPr>
          <a:xfrm>
            <a:off x="3892010" y="1778713"/>
            <a:ext cx="849324" cy="628728"/>
          </a:xfrm>
          <a:prstGeom prst="rect">
            <a:avLst/>
          </a:prstGeom>
          <a:noFill/>
          <a:ln>
            <a:noFill/>
          </a:ln>
        </p:spPr>
      </p:pic>
      <p:pic>
        <p:nvPicPr>
          <p:cNvPr id="1339" name="Google Shape;1339;p58"/>
          <p:cNvPicPr preferRelativeResize="0"/>
          <p:nvPr/>
        </p:nvPicPr>
        <p:blipFill>
          <a:blip r:embed="rId6">
            <a:alphaModFix/>
          </a:blip>
          <a:stretch>
            <a:fillRect/>
          </a:stretch>
        </p:blipFill>
        <p:spPr>
          <a:xfrm>
            <a:off x="5052561" y="1778723"/>
            <a:ext cx="849324" cy="628716"/>
          </a:xfrm>
          <a:prstGeom prst="rect">
            <a:avLst/>
          </a:prstGeom>
          <a:noFill/>
          <a:ln>
            <a:noFill/>
          </a:ln>
        </p:spPr>
      </p:pic>
      <p:sp>
        <p:nvSpPr>
          <p:cNvPr id="1340" name="Google Shape;1340;p58"/>
          <p:cNvSpPr txBox="1"/>
          <p:nvPr/>
        </p:nvSpPr>
        <p:spPr>
          <a:xfrm>
            <a:off x="3996466" y="233754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341" name="Google Shape;1341;p58"/>
          <p:cNvSpPr txBox="1"/>
          <p:nvPr/>
        </p:nvSpPr>
        <p:spPr>
          <a:xfrm>
            <a:off x="5107575" y="2337550"/>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342" name="Google Shape;1342;p58"/>
          <p:cNvSpPr txBox="1"/>
          <p:nvPr/>
        </p:nvSpPr>
        <p:spPr>
          <a:xfrm>
            <a:off x="3251600" y="960913"/>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343" name="Google Shape;1343;p58"/>
          <p:cNvSpPr/>
          <p:nvPr/>
        </p:nvSpPr>
        <p:spPr>
          <a:xfrm>
            <a:off x="4256983" y="1102126"/>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8"/>
          <p:cNvSpPr/>
          <p:nvPr/>
        </p:nvSpPr>
        <p:spPr>
          <a:xfrm>
            <a:off x="4256983" y="68302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8"/>
          <p:cNvSpPr/>
          <p:nvPr/>
        </p:nvSpPr>
        <p:spPr>
          <a:xfrm>
            <a:off x="4256983" y="84156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8"/>
          <p:cNvSpPr/>
          <p:nvPr/>
        </p:nvSpPr>
        <p:spPr>
          <a:xfrm>
            <a:off x="5417539" y="1496917"/>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8"/>
          <p:cNvSpPr/>
          <p:nvPr/>
        </p:nvSpPr>
        <p:spPr>
          <a:xfrm>
            <a:off x="5417539" y="107781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8"/>
          <p:cNvSpPr/>
          <p:nvPr/>
        </p:nvSpPr>
        <p:spPr>
          <a:xfrm>
            <a:off x="5417539" y="123635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9" name="Google Shape;1349;p58"/>
          <p:cNvCxnSpPr/>
          <p:nvPr/>
        </p:nvCxnSpPr>
        <p:spPr>
          <a:xfrm>
            <a:off x="4127153" y="901252"/>
            <a:ext cx="379200" cy="0"/>
          </a:xfrm>
          <a:prstGeom prst="straightConnector1">
            <a:avLst/>
          </a:prstGeom>
          <a:noFill/>
          <a:ln cap="flat" cmpd="sng" w="28575">
            <a:solidFill>
              <a:srgbClr val="9900FF"/>
            </a:solidFill>
            <a:prstDash val="solid"/>
            <a:round/>
            <a:headEnd len="med" w="med" type="none"/>
            <a:tailEnd len="med" w="med" type="none"/>
          </a:ln>
        </p:spPr>
      </p:cxnSp>
      <p:sp>
        <p:nvSpPr>
          <p:cNvPr id="1350" name="Google Shape;1350;p58"/>
          <p:cNvSpPr txBox="1"/>
          <p:nvPr/>
        </p:nvSpPr>
        <p:spPr>
          <a:xfrm>
            <a:off x="4332885" y="78193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$125</a:t>
            </a:r>
            <a:endParaRPr b="1" sz="700">
              <a:latin typeface="Montserrat"/>
              <a:ea typeface="Montserrat"/>
              <a:cs typeface="Montserrat"/>
              <a:sym typeface="Montserrat"/>
            </a:endParaRPr>
          </a:p>
        </p:txBody>
      </p:sp>
      <p:sp>
        <p:nvSpPr>
          <p:cNvPr id="1351" name="Google Shape;1351;p58"/>
          <p:cNvSpPr txBox="1"/>
          <p:nvPr/>
        </p:nvSpPr>
        <p:spPr>
          <a:xfrm>
            <a:off x="5430516" y="124297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$22</a:t>
            </a:r>
            <a:endParaRPr b="1" sz="700">
              <a:latin typeface="Montserrat"/>
              <a:ea typeface="Montserrat"/>
              <a:cs typeface="Montserrat"/>
              <a:sym typeface="Montserrat"/>
            </a:endParaRPr>
          </a:p>
        </p:txBody>
      </p:sp>
      <p:cxnSp>
        <p:nvCxnSpPr>
          <p:cNvPr id="1352" name="Google Shape;1352;p58"/>
          <p:cNvCxnSpPr/>
          <p:nvPr/>
        </p:nvCxnSpPr>
        <p:spPr>
          <a:xfrm>
            <a:off x="5265200" y="1355730"/>
            <a:ext cx="379200" cy="0"/>
          </a:xfrm>
          <a:prstGeom prst="straightConnector1">
            <a:avLst/>
          </a:prstGeom>
          <a:noFill/>
          <a:ln cap="flat" cmpd="sng" w="28575">
            <a:solidFill>
              <a:srgbClr val="E69138"/>
            </a:solidFill>
            <a:prstDash val="solid"/>
            <a:round/>
            <a:headEnd len="med" w="med" type="none"/>
            <a:tailEnd len="med" w="med" type="none"/>
          </a:ln>
        </p:spPr>
      </p:cxnSp>
      <p:sp>
        <p:nvSpPr>
          <p:cNvPr id="1353" name="Google Shape;1353;p58"/>
          <p:cNvSpPr/>
          <p:nvPr/>
        </p:nvSpPr>
        <p:spPr>
          <a:xfrm>
            <a:off x="5862202" y="901250"/>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4" name="Google Shape;1354;p58"/>
          <p:cNvCxnSpPr>
            <a:stCxn id="1353" idx="0"/>
          </p:cNvCxnSpPr>
          <p:nvPr/>
        </p:nvCxnSpPr>
        <p:spPr>
          <a:xfrm rot="10800000">
            <a:off x="4770202" y="901250"/>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355" name="Google Shape;1355;p58"/>
          <p:cNvCxnSpPr/>
          <p:nvPr/>
        </p:nvCxnSpPr>
        <p:spPr>
          <a:xfrm>
            <a:off x="3994763" y="28250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356" name="Google Shape;1356;p58"/>
          <p:cNvCxnSpPr/>
          <p:nvPr/>
        </p:nvCxnSpPr>
        <p:spPr>
          <a:xfrm rot="10800000">
            <a:off x="3994570" y="38752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357" name="Google Shape;1357;p58"/>
          <p:cNvPicPr preferRelativeResize="0"/>
          <p:nvPr/>
        </p:nvPicPr>
        <p:blipFill>
          <a:blip r:embed="rId5">
            <a:alphaModFix/>
          </a:blip>
          <a:stretch>
            <a:fillRect/>
          </a:stretch>
        </p:blipFill>
        <p:spPr>
          <a:xfrm>
            <a:off x="3892010" y="3967038"/>
            <a:ext cx="849324" cy="628728"/>
          </a:xfrm>
          <a:prstGeom prst="rect">
            <a:avLst/>
          </a:prstGeom>
          <a:noFill/>
          <a:ln>
            <a:noFill/>
          </a:ln>
        </p:spPr>
      </p:pic>
      <p:pic>
        <p:nvPicPr>
          <p:cNvPr id="1358" name="Google Shape;1358;p58"/>
          <p:cNvPicPr preferRelativeResize="0"/>
          <p:nvPr/>
        </p:nvPicPr>
        <p:blipFill>
          <a:blip r:embed="rId6">
            <a:alphaModFix/>
          </a:blip>
          <a:stretch>
            <a:fillRect/>
          </a:stretch>
        </p:blipFill>
        <p:spPr>
          <a:xfrm>
            <a:off x="5052561" y="3967048"/>
            <a:ext cx="849324" cy="628716"/>
          </a:xfrm>
          <a:prstGeom prst="rect">
            <a:avLst/>
          </a:prstGeom>
          <a:noFill/>
          <a:ln>
            <a:noFill/>
          </a:ln>
        </p:spPr>
      </p:pic>
      <p:sp>
        <p:nvSpPr>
          <p:cNvPr id="1359" name="Google Shape;1359;p58"/>
          <p:cNvSpPr txBox="1"/>
          <p:nvPr/>
        </p:nvSpPr>
        <p:spPr>
          <a:xfrm>
            <a:off x="3996466" y="45258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360" name="Google Shape;1360;p58"/>
          <p:cNvSpPr txBox="1"/>
          <p:nvPr/>
        </p:nvSpPr>
        <p:spPr>
          <a:xfrm>
            <a:off x="5107575" y="45258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361" name="Google Shape;1361;p58"/>
          <p:cNvSpPr txBox="1"/>
          <p:nvPr/>
        </p:nvSpPr>
        <p:spPr>
          <a:xfrm>
            <a:off x="3251600" y="31492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362" name="Google Shape;1362;p58"/>
          <p:cNvSpPr/>
          <p:nvPr/>
        </p:nvSpPr>
        <p:spPr>
          <a:xfrm>
            <a:off x="4256983" y="32904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8"/>
          <p:cNvSpPr/>
          <p:nvPr/>
        </p:nvSpPr>
        <p:spPr>
          <a:xfrm>
            <a:off x="4256983" y="28713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8"/>
          <p:cNvSpPr/>
          <p:nvPr/>
        </p:nvSpPr>
        <p:spPr>
          <a:xfrm>
            <a:off x="4256983" y="30298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8"/>
          <p:cNvSpPr/>
          <p:nvPr/>
        </p:nvSpPr>
        <p:spPr>
          <a:xfrm>
            <a:off x="5417539" y="36852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8"/>
          <p:cNvSpPr/>
          <p:nvPr/>
        </p:nvSpPr>
        <p:spPr>
          <a:xfrm>
            <a:off x="5417539" y="32661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8"/>
          <p:cNvSpPr/>
          <p:nvPr/>
        </p:nvSpPr>
        <p:spPr>
          <a:xfrm>
            <a:off x="5417539" y="34246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8" name="Google Shape;1368;p58"/>
          <p:cNvCxnSpPr/>
          <p:nvPr/>
        </p:nvCxnSpPr>
        <p:spPr>
          <a:xfrm>
            <a:off x="4127153" y="3089577"/>
            <a:ext cx="379200" cy="0"/>
          </a:xfrm>
          <a:prstGeom prst="straightConnector1">
            <a:avLst/>
          </a:prstGeom>
          <a:noFill/>
          <a:ln cap="flat" cmpd="sng" w="28575">
            <a:solidFill>
              <a:srgbClr val="9900FF"/>
            </a:solidFill>
            <a:prstDash val="solid"/>
            <a:round/>
            <a:headEnd len="med" w="med" type="none"/>
            <a:tailEnd len="med" w="med" type="none"/>
          </a:ln>
        </p:spPr>
      </p:cxnSp>
      <p:sp>
        <p:nvSpPr>
          <p:cNvPr id="1369" name="Google Shape;1369;p58"/>
          <p:cNvSpPr txBox="1"/>
          <p:nvPr/>
        </p:nvSpPr>
        <p:spPr>
          <a:xfrm>
            <a:off x="4332885" y="29702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$100</a:t>
            </a:r>
            <a:endParaRPr b="1" sz="700">
              <a:latin typeface="Montserrat"/>
              <a:ea typeface="Montserrat"/>
              <a:cs typeface="Montserrat"/>
              <a:sym typeface="Montserrat"/>
            </a:endParaRPr>
          </a:p>
        </p:txBody>
      </p:sp>
      <p:sp>
        <p:nvSpPr>
          <p:cNvPr id="1370" name="Google Shape;1370;p58"/>
          <p:cNvSpPr txBox="1"/>
          <p:nvPr/>
        </p:nvSpPr>
        <p:spPr>
          <a:xfrm>
            <a:off x="5430516" y="34313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cxnSp>
        <p:nvCxnSpPr>
          <p:cNvPr id="1371" name="Google Shape;1371;p58"/>
          <p:cNvCxnSpPr/>
          <p:nvPr/>
        </p:nvCxnSpPr>
        <p:spPr>
          <a:xfrm>
            <a:off x="5265200" y="3544055"/>
            <a:ext cx="379200" cy="0"/>
          </a:xfrm>
          <a:prstGeom prst="straightConnector1">
            <a:avLst/>
          </a:prstGeom>
          <a:noFill/>
          <a:ln cap="flat" cmpd="sng" w="28575">
            <a:solidFill>
              <a:srgbClr val="E69138"/>
            </a:solidFill>
            <a:prstDash val="solid"/>
            <a:round/>
            <a:headEnd len="med" w="med" type="none"/>
            <a:tailEnd len="med" w="med" type="none"/>
          </a:ln>
        </p:spPr>
      </p:cxnSp>
      <p:sp>
        <p:nvSpPr>
          <p:cNvPr id="1372" name="Google Shape;1372;p58"/>
          <p:cNvSpPr/>
          <p:nvPr/>
        </p:nvSpPr>
        <p:spPr>
          <a:xfrm>
            <a:off x="5862202" y="30895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58"/>
          <p:cNvCxnSpPr>
            <a:stCxn id="1372" idx="0"/>
          </p:cNvCxnSpPr>
          <p:nvPr/>
        </p:nvCxnSpPr>
        <p:spPr>
          <a:xfrm rot="10800000">
            <a:off x="4770202" y="30895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374" name="Google Shape;1374;p58"/>
          <p:cNvCxnSpPr/>
          <p:nvPr/>
        </p:nvCxnSpPr>
        <p:spPr>
          <a:xfrm>
            <a:off x="7011788" y="28094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375" name="Google Shape;1375;p58"/>
          <p:cNvCxnSpPr/>
          <p:nvPr/>
        </p:nvCxnSpPr>
        <p:spPr>
          <a:xfrm rot="10800000">
            <a:off x="7011595" y="38596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1376" name="Google Shape;1376;p58"/>
          <p:cNvPicPr preferRelativeResize="0"/>
          <p:nvPr/>
        </p:nvPicPr>
        <p:blipFill>
          <a:blip r:embed="rId5">
            <a:alphaModFix/>
          </a:blip>
          <a:stretch>
            <a:fillRect/>
          </a:stretch>
        </p:blipFill>
        <p:spPr>
          <a:xfrm>
            <a:off x="6909035" y="3951475"/>
            <a:ext cx="849324" cy="628728"/>
          </a:xfrm>
          <a:prstGeom prst="rect">
            <a:avLst/>
          </a:prstGeom>
          <a:noFill/>
          <a:ln>
            <a:noFill/>
          </a:ln>
        </p:spPr>
      </p:pic>
      <p:pic>
        <p:nvPicPr>
          <p:cNvPr id="1377" name="Google Shape;1377;p58"/>
          <p:cNvPicPr preferRelativeResize="0"/>
          <p:nvPr/>
        </p:nvPicPr>
        <p:blipFill>
          <a:blip r:embed="rId6">
            <a:alphaModFix/>
          </a:blip>
          <a:stretch>
            <a:fillRect/>
          </a:stretch>
        </p:blipFill>
        <p:spPr>
          <a:xfrm>
            <a:off x="8069586" y="3951485"/>
            <a:ext cx="849324" cy="628716"/>
          </a:xfrm>
          <a:prstGeom prst="rect">
            <a:avLst/>
          </a:prstGeom>
          <a:noFill/>
          <a:ln>
            <a:noFill/>
          </a:ln>
        </p:spPr>
      </p:pic>
      <p:sp>
        <p:nvSpPr>
          <p:cNvPr id="1378" name="Google Shape;1378;p58"/>
          <p:cNvSpPr txBox="1"/>
          <p:nvPr/>
        </p:nvSpPr>
        <p:spPr>
          <a:xfrm>
            <a:off x="7013491" y="45103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379" name="Google Shape;1379;p58"/>
          <p:cNvSpPr txBox="1"/>
          <p:nvPr/>
        </p:nvSpPr>
        <p:spPr>
          <a:xfrm>
            <a:off x="8124600" y="45103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380" name="Google Shape;1380;p58"/>
          <p:cNvSpPr txBox="1"/>
          <p:nvPr/>
        </p:nvSpPr>
        <p:spPr>
          <a:xfrm>
            <a:off x="6352263" y="312575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381" name="Google Shape;1381;p58"/>
          <p:cNvSpPr/>
          <p:nvPr/>
        </p:nvSpPr>
        <p:spPr>
          <a:xfrm>
            <a:off x="7274008" y="32748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8"/>
          <p:cNvSpPr/>
          <p:nvPr/>
        </p:nvSpPr>
        <p:spPr>
          <a:xfrm>
            <a:off x="7274008" y="28557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8"/>
          <p:cNvSpPr/>
          <p:nvPr/>
        </p:nvSpPr>
        <p:spPr>
          <a:xfrm>
            <a:off x="7274008" y="30143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8"/>
          <p:cNvSpPr/>
          <p:nvPr/>
        </p:nvSpPr>
        <p:spPr>
          <a:xfrm>
            <a:off x="8434564" y="36696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8"/>
          <p:cNvSpPr/>
          <p:nvPr/>
        </p:nvSpPr>
        <p:spPr>
          <a:xfrm>
            <a:off x="8434564" y="32505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8"/>
          <p:cNvSpPr/>
          <p:nvPr/>
        </p:nvSpPr>
        <p:spPr>
          <a:xfrm>
            <a:off x="8434564" y="34091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7" name="Google Shape;1387;p58"/>
          <p:cNvCxnSpPr/>
          <p:nvPr/>
        </p:nvCxnSpPr>
        <p:spPr>
          <a:xfrm>
            <a:off x="7144178" y="3074014"/>
            <a:ext cx="379200" cy="0"/>
          </a:xfrm>
          <a:prstGeom prst="straightConnector1">
            <a:avLst/>
          </a:prstGeom>
          <a:noFill/>
          <a:ln cap="flat" cmpd="sng" w="28575">
            <a:solidFill>
              <a:srgbClr val="9900FF"/>
            </a:solidFill>
            <a:prstDash val="solid"/>
            <a:round/>
            <a:headEnd len="med" w="med" type="none"/>
            <a:tailEnd len="med" w="med" type="none"/>
          </a:ln>
        </p:spPr>
      </p:cxnSp>
      <p:sp>
        <p:nvSpPr>
          <p:cNvPr id="1388" name="Google Shape;1388;p58"/>
          <p:cNvSpPr txBox="1"/>
          <p:nvPr/>
        </p:nvSpPr>
        <p:spPr>
          <a:xfrm>
            <a:off x="7349910" y="29546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$90</a:t>
            </a:r>
            <a:endParaRPr b="1" sz="700">
              <a:latin typeface="Montserrat"/>
              <a:ea typeface="Montserrat"/>
              <a:cs typeface="Montserrat"/>
              <a:sym typeface="Montserrat"/>
            </a:endParaRPr>
          </a:p>
        </p:txBody>
      </p:sp>
      <p:sp>
        <p:nvSpPr>
          <p:cNvPr id="1389" name="Google Shape;1389;p58"/>
          <p:cNvSpPr txBox="1"/>
          <p:nvPr/>
        </p:nvSpPr>
        <p:spPr>
          <a:xfrm>
            <a:off x="8447541" y="34157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$18</a:t>
            </a:r>
            <a:endParaRPr b="1" sz="700">
              <a:latin typeface="Montserrat"/>
              <a:ea typeface="Montserrat"/>
              <a:cs typeface="Montserrat"/>
              <a:sym typeface="Montserrat"/>
            </a:endParaRPr>
          </a:p>
        </p:txBody>
      </p:sp>
      <p:cxnSp>
        <p:nvCxnSpPr>
          <p:cNvPr id="1390" name="Google Shape;1390;p58"/>
          <p:cNvCxnSpPr/>
          <p:nvPr/>
        </p:nvCxnSpPr>
        <p:spPr>
          <a:xfrm>
            <a:off x="8282225" y="3528492"/>
            <a:ext cx="379200" cy="0"/>
          </a:xfrm>
          <a:prstGeom prst="straightConnector1">
            <a:avLst/>
          </a:prstGeom>
          <a:noFill/>
          <a:ln cap="flat" cmpd="sng" w="28575">
            <a:solidFill>
              <a:srgbClr val="E69138"/>
            </a:solidFill>
            <a:prstDash val="solid"/>
            <a:round/>
            <a:headEnd len="med" w="med" type="none"/>
            <a:tailEnd len="med" w="med" type="none"/>
          </a:ln>
        </p:spPr>
      </p:cxnSp>
      <p:sp>
        <p:nvSpPr>
          <p:cNvPr id="1391" name="Google Shape;1391;p58"/>
          <p:cNvSpPr/>
          <p:nvPr/>
        </p:nvSpPr>
        <p:spPr>
          <a:xfrm>
            <a:off x="8879227" y="3074013"/>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2" name="Google Shape;1392;p58"/>
          <p:cNvCxnSpPr>
            <a:stCxn id="1391" idx="0"/>
          </p:cNvCxnSpPr>
          <p:nvPr/>
        </p:nvCxnSpPr>
        <p:spPr>
          <a:xfrm rot="10800000">
            <a:off x="7787227" y="3074013"/>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393" name="Google Shape;1393;p58"/>
          <p:cNvCxnSpPr/>
          <p:nvPr/>
        </p:nvCxnSpPr>
        <p:spPr>
          <a:xfrm>
            <a:off x="6996838" y="6346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394" name="Google Shape;1394;p58"/>
          <p:cNvCxnSpPr/>
          <p:nvPr/>
        </p:nvCxnSpPr>
        <p:spPr>
          <a:xfrm rot="10800000">
            <a:off x="6996645" y="16848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395" name="Google Shape;1395;p58"/>
          <p:cNvPicPr preferRelativeResize="0"/>
          <p:nvPr/>
        </p:nvPicPr>
        <p:blipFill>
          <a:blip r:embed="rId5">
            <a:alphaModFix/>
          </a:blip>
          <a:stretch>
            <a:fillRect/>
          </a:stretch>
        </p:blipFill>
        <p:spPr>
          <a:xfrm>
            <a:off x="6894085" y="1776638"/>
            <a:ext cx="849324" cy="628728"/>
          </a:xfrm>
          <a:prstGeom prst="rect">
            <a:avLst/>
          </a:prstGeom>
          <a:noFill/>
          <a:ln>
            <a:noFill/>
          </a:ln>
        </p:spPr>
      </p:pic>
      <p:pic>
        <p:nvPicPr>
          <p:cNvPr id="1396" name="Google Shape;1396;p58"/>
          <p:cNvPicPr preferRelativeResize="0"/>
          <p:nvPr/>
        </p:nvPicPr>
        <p:blipFill>
          <a:blip r:embed="rId6">
            <a:alphaModFix/>
          </a:blip>
          <a:stretch>
            <a:fillRect/>
          </a:stretch>
        </p:blipFill>
        <p:spPr>
          <a:xfrm>
            <a:off x="8054636" y="1776648"/>
            <a:ext cx="849324" cy="628716"/>
          </a:xfrm>
          <a:prstGeom prst="rect">
            <a:avLst/>
          </a:prstGeom>
          <a:noFill/>
          <a:ln>
            <a:noFill/>
          </a:ln>
        </p:spPr>
      </p:pic>
      <p:sp>
        <p:nvSpPr>
          <p:cNvPr id="1397" name="Google Shape;1397;p58"/>
          <p:cNvSpPr txBox="1"/>
          <p:nvPr/>
        </p:nvSpPr>
        <p:spPr>
          <a:xfrm>
            <a:off x="6998541" y="23354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398" name="Google Shape;1398;p58"/>
          <p:cNvSpPr txBox="1"/>
          <p:nvPr/>
        </p:nvSpPr>
        <p:spPr>
          <a:xfrm>
            <a:off x="8109650" y="23354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399" name="Google Shape;1399;p58"/>
          <p:cNvSpPr txBox="1"/>
          <p:nvPr/>
        </p:nvSpPr>
        <p:spPr>
          <a:xfrm>
            <a:off x="6253675" y="9588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400" name="Google Shape;1400;p58"/>
          <p:cNvSpPr/>
          <p:nvPr/>
        </p:nvSpPr>
        <p:spPr>
          <a:xfrm>
            <a:off x="7259058" y="11000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8"/>
          <p:cNvSpPr/>
          <p:nvPr/>
        </p:nvSpPr>
        <p:spPr>
          <a:xfrm>
            <a:off x="7259058" y="6809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8"/>
          <p:cNvSpPr/>
          <p:nvPr/>
        </p:nvSpPr>
        <p:spPr>
          <a:xfrm>
            <a:off x="7259058" y="8394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8"/>
          <p:cNvSpPr/>
          <p:nvPr/>
        </p:nvSpPr>
        <p:spPr>
          <a:xfrm>
            <a:off x="8419614" y="14948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8"/>
          <p:cNvSpPr/>
          <p:nvPr/>
        </p:nvSpPr>
        <p:spPr>
          <a:xfrm>
            <a:off x="8419614" y="10757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8"/>
          <p:cNvSpPr/>
          <p:nvPr/>
        </p:nvSpPr>
        <p:spPr>
          <a:xfrm>
            <a:off x="8419614" y="12342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6" name="Google Shape;1406;p58"/>
          <p:cNvCxnSpPr/>
          <p:nvPr/>
        </p:nvCxnSpPr>
        <p:spPr>
          <a:xfrm>
            <a:off x="7129228" y="899177"/>
            <a:ext cx="379200" cy="0"/>
          </a:xfrm>
          <a:prstGeom prst="straightConnector1">
            <a:avLst/>
          </a:prstGeom>
          <a:noFill/>
          <a:ln cap="flat" cmpd="sng" w="28575">
            <a:solidFill>
              <a:srgbClr val="9900FF"/>
            </a:solidFill>
            <a:prstDash val="solid"/>
            <a:round/>
            <a:headEnd len="med" w="med" type="none"/>
            <a:tailEnd len="med" w="med" type="none"/>
          </a:ln>
        </p:spPr>
      </p:cxnSp>
      <p:sp>
        <p:nvSpPr>
          <p:cNvPr id="1407" name="Google Shape;1407;p58"/>
          <p:cNvSpPr txBox="1"/>
          <p:nvPr/>
        </p:nvSpPr>
        <p:spPr>
          <a:xfrm>
            <a:off x="7334960" y="7798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$200</a:t>
            </a:r>
            <a:endParaRPr b="1" sz="700">
              <a:latin typeface="Montserrat"/>
              <a:ea typeface="Montserrat"/>
              <a:cs typeface="Montserrat"/>
              <a:sym typeface="Montserrat"/>
            </a:endParaRPr>
          </a:p>
        </p:txBody>
      </p:sp>
      <p:sp>
        <p:nvSpPr>
          <p:cNvPr id="1408" name="Google Shape;1408;p58"/>
          <p:cNvSpPr txBox="1"/>
          <p:nvPr/>
        </p:nvSpPr>
        <p:spPr>
          <a:xfrm>
            <a:off x="8432591" y="12409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$40</a:t>
            </a:r>
            <a:endParaRPr b="1" sz="700">
              <a:latin typeface="Montserrat"/>
              <a:ea typeface="Montserrat"/>
              <a:cs typeface="Montserrat"/>
              <a:sym typeface="Montserrat"/>
            </a:endParaRPr>
          </a:p>
        </p:txBody>
      </p:sp>
      <p:cxnSp>
        <p:nvCxnSpPr>
          <p:cNvPr id="1409" name="Google Shape;1409;p58"/>
          <p:cNvCxnSpPr/>
          <p:nvPr/>
        </p:nvCxnSpPr>
        <p:spPr>
          <a:xfrm>
            <a:off x="8267275" y="1353655"/>
            <a:ext cx="379200" cy="0"/>
          </a:xfrm>
          <a:prstGeom prst="straightConnector1">
            <a:avLst/>
          </a:prstGeom>
          <a:noFill/>
          <a:ln cap="flat" cmpd="sng" w="28575">
            <a:solidFill>
              <a:srgbClr val="E69138"/>
            </a:solidFill>
            <a:prstDash val="solid"/>
            <a:round/>
            <a:headEnd len="med" w="med" type="none"/>
            <a:tailEnd len="med" w="med" type="none"/>
          </a:ln>
        </p:spPr>
      </p:cxnSp>
      <p:sp>
        <p:nvSpPr>
          <p:cNvPr id="1410" name="Google Shape;1410;p58"/>
          <p:cNvSpPr/>
          <p:nvPr/>
        </p:nvSpPr>
        <p:spPr>
          <a:xfrm>
            <a:off x="8864277" y="8991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1" name="Google Shape;1411;p58"/>
          <p:cNvCxnSpPr>
            <a:stCxn id="1410" idx="0"/>
          </p:cNvCxnSpPr>
          <p:nvPr/>
        </p:nvCxnSpPr>
        <p:spPr>
          <a:xfrm rot="10800000">
            <a:off x="7772277" y="899175"/>
            <a:ext cx="1092000" cy="0"/>
          </a:xfrm>
          <a:prstGeom prst="straightConnector1">
            <a:avLst/>
          </a:prstGeom>
          <a:noFill/>
          <a:ln cap="flat" cmpd="sng" w="19050">
            <a:solidFill>
              <a:srgbClr val="6AA84F"/>
            </a:solidFill>
            <a:prstDash val="dash"/>
            <a:round/>
            <a:headEnd len="med" w="med" type="none"/>
            <a:tailEnd len="med" w="med" type="none"/>
          </a:ln>
        </p:spPr>
      </p:cxnSp>
      <p:sp>
        <p:nvSpPr>
          <p:cNvPr id="1412" name="Google Shape;1412;p58"/>
          <p:cNvSpPr txBox="1"/>
          <p:nvPr/>
        </p:nvSpPr>
        <p:spPr>
          <a:xfrm>
            <a:off x="81475" y="2652050"/>
            <a:ext cx="3228600" cy="677100"/>
          </a:xfrm>
          <a:prstGeom prst="rect">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latin typeface="Montserrat"/>
                <a:ea typeface="Montserrat"/>
                <a:cs typeface="Montserrat"/>
                <a:sym typeface="Montserrat"/>
              </a:rPr>
              <a:t>Instead we state that we </a:t>
            </a:r>
            <a:r>
              <a:rPr b="1" i="1" lang="en" sz="1600">
                <a:latin typeface="Montserrat"/>
                <a:ea typeface="Montserrat"/>
                <a:cs typeface="Montserrat"/>
                <a:sym typeface="Montserrat"/>
              </a:rPr>
              <a:t>fail to reject</a:t>
            </a:r>
            <a:r>
              <a:rPr i="1" lang="en" sz="1600">
                <a:latin typeface="Montserrat"/>
                <a:ea typeface="Montserrat"/>
                <a:cs typeface="Montserrat"/>
                <a:sym typeface="Montserrat"/>
              </a:rPr>
              <a:t> the hypothesis!</a:t>
            </a:r>
            <a:endParaRPr i="1" sz="1600">
              <a:latin typeface="Montserrat"/>
              <a:ea typeface="Montserrat"/>
              <a:cs typeface="Montserrat"/>
              <a:sym typeface="Montserrat"/>
            </a:endParaRPr>
          </a:p>
        </p:txBody>
      </p:sp>
      <p:sp>
        <p:nvSpPr>
          <p:cNvPr id="1413" name="Google Shape;1413;p58"/>
          <p:cNvSpPr txBox="1"/>
          <p:nvPr/>
        </p:nvSpPr>
        <p:spPr>
          <a:xfrm>
            <a:off x="4720366" y="31705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$75</a:t>
            </a:r>
            <a:endParaRPr b="1" sz="800">
              <a:solidFill>
                <a:srgbClr val="38761D"/>
              </a:solidFill>
              <a:latin typeface="Montserrat"/>
              <a:ea typeface="Montserrat"/>
              <a:cs typeface="Montserrat"/>
              <a:sym typeface="Montserrat"/>
            </a:endParaRPr>
          </a:p>
        </p:txBody>
      </p:sp>
      <p:sp>
        <p:nvSpPr>
          <p:cNvPr id="1414" name="Google Shape;1414;p58"/>
          <p:cNvSpPr txBox="1"/>
          <p:nvPr/>
        </p:nvSpPr>
        <p:spPr>
          <a:xfrm>
            <a:off x="4680054" y="974595"/>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$103</a:t>
            </a:r>
            <a:endParaRPr b="1" sz="800">
              <a:solidFill>
                <a:srgbClr val="38761D"/>
              </a:solidFill>
              <a:latin typeface="Montserrat"/>
              <a:ea typeface="Montserrat"/>
              <a:cs typeface="Montserrat"/>
              <a:sym typeface="Montserrat"/>
            </a:endParaRPr>
          </a:p>
        </p:txBody>
      </p:sp>
      <p:sp>
        <p:nvSpPr>
          <p:cNvPr id="1415" name="Google Shape;1415;p58"/>
          <p:cNvSpPr txBox="1"/>
          <p:nvPr/>
        </p:nvSpPr>
        <p:spPr>
          <a:xfrm>
            <a:off x="7713491" y="3147370"/>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$72</a:t>
            </a:r>
            <a:endParaRPr b="1" sz="800">
              <a:solidFill>
                <a:srgbClr val="38761D"/>
              </a:solidFill>
              <a:latin typeface="Montserrat"/>
              <a:ea typeface="Montserrat"/>
              <a:cs typeface="Montserrat"/>
              <a:sym typeface="Montserrat"/>
            </a:endParaRPr>
          </a:p>
        </p:txBody>
      </p:sp>
      <p:sp>
        <p:nvSpPr>
          <p:cNvPr id="1416" name="Google Shape;1416;p58"/>
          <p:cNvSpPr txBox="1"/>
          <p:nvPr/>
        </p:nvSpPr>
        <p:spPr>
          <a:xfrm>
            <a:off x="7713491" y="9588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$160</a:t>
            </a:r>
            <a:endParaRPr b="1" sz="800">
              <a:solidFill>
                <a:srgbClr val="38761D"/>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5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1422" name="Google Shape;1422;p5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423" name="Google Shape;1423;p5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424" name="Google Shape;1424;p5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1425" name="Google Shape;1425;p59"/>
          <p:cNvSpPr txBox="1"/>
          <p:nvPr/>
        </p:nvSpPr>
        <p:spPr>
          <a:xfrm>
            <a:off x="81475" y="3675725"/>
            <a:ext cx="3268200" cy="13545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Customers viewing larger font size will spend </a:t>
            </a:r>
            <a:r>
              <a:rPr b="1" lang="en" sz="1900">
                <a:latin typeface="Montserrat"/>
                <a:ea typeface="Montserrat"/>
                <a:cs typeface="Montserrat"/>
                <a:sym typeface="Montserrat"/>
              </a:rPr>
              <a:t>100</a:t>
            </a:r>
            <a:r>
              <a:rPr lang="en" sz="1900">
                <a:latin typeface="Montserrat"/>
                <a:ea typeface="Montserrat"/>
                <a:cs typeface="Montserrat"/>
                <a:sym typeface="Montserrat"/>
              </a:rPr>
              <a:t> more dollars on the website.</a:t>
            </a:r>
            <a:endParaRPr sz="1900">
              <a:latin typeface="Montserrat"/>
              <a:ea typeface="Montserrat"/>
              <a:cs typeface="Montserrat"/>
              <a:sym typeface="Montserrat"/>
            </a:endParaRPr>
          </a:p>
        </p:txBody>
      </p:sp>
      <p:cxnSp>
        <p:nvCxnSpPr>
          <p:cNvPr id="1426" name="Google Shape;1426;p59"/>
          <p:cNvCxnSpPr/>
          <p:nvPr/>
        </p:nvCxnSpPr>
        <p:spPr>
          <a:xfrm>
            <a:off x="824638" y="5584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427" name="Google Shape;1427;p59"/>
          <p:cNvCxnSpPr/>
          <p:nvPr/>
        </p:nvCxnSpPr>
        <p:spPr>
          <a:xfrm rot="10800000">
            <a:off x="824445" y="16086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428" name="Google Shape;1428;p59"/>
          <p:cNvPicPr preferRelativeResize="0"/>
          <p:nvPr/>
        </p:nvPicPr>
        <p:blipFill>
          <a:blip r:embed="rId5">
            <a:alphaModFix/>
          </a:blip>
          <a:stretch>
            <a:fillRect/>
          </a:stretch>
        </p:blipFill>
        <p:spPr>
          <a:xfrm>
            <a:off x="721885" y="1700438"/>
            <a:ext cx="849324" cy="628728"/>
          </a:xfrm>
          <a:prstGeom prst="rect">
            <a:avLst/>
          </a:prstGeom>
          <a:noFill/>
          <a:ln>
            <a:noFill/>
          </a:ln>
        </p:spPr>
      </p:pic>
      <p:pic>
        <p:nvPicPr>
          <p:cNvPr id="1429" name="Google Shape;1429;p59"/>
          <p:cNvPicPr preferRelativeResize="0"/>
          <p:nvPr/>
        </p:nvPicPr>
        <p:blipFill>
          <a:blip r:embed="rId6">
            <a:alphaModFix/>
          </a:blip>
          <a:stretch>
            <a:fillRect/>
          </a:stretch>
        </p:blipFill>
        <p:spPr>
          <a:xfrm>
            <a:off x="1882436" y="1700448"/>
            <a:ext cx="849324" cy="628716"/>
          </a:xfrm>
          <a:prstGeom prst="rect">
            <a:avLst/>
          </a:prstGeom>
          <a:noFill/>
          <a:ln>
            <a:noFill/>
          </a:ln>
        </p:spPr>
      </p:pic>
      <p:sp>
        <p:nvSpPr>
          <p:cNvPr id="1430" name="Google Shape;1430;p59"/>
          <p:cNvSpPr txBox="1"/>
          <p:nvPr/>
        </p:nvSpPr>
        <p:spPr>
          <a:xfrm>
            <a:off x="826341" y="22592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431" name="Google Shape;1431;p59"/>
          <p:cNvSpPr txBox="1"/>
          <p:nvPr/>
        </p:nvSpPr>
        <p:spPr>
          <a:xfrm>
            <a:off x="1937450" y="22592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432" name="Google Shape;1432;p59"/>
          <p:cNvSpPr txBox="1"/>
          <p:nvPr/>
        </p:nvSpPr>
        <p:spPr>
          <a:xfrm>
            <a:off x="81475" y="8826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433" name="Google Shape;1433;p59"/>
          <p:cNvSpPr/>
          <p:nvPr/>
        </p:nvSpPr>
        <p:spPr>
          <a:xfrm>
            <a:off x="1086858" y="10238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9"/>
          <p:cNvSpPr/>
          <p:nvPr/>
        </p:nvSpPr>
        <p:spPr>
          <a:xfrm>
            <a:off x="1086858" y="6047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9"/>
          <p:cNvSpPr/>
          <p:nvPr/>
        </p:nvSpPr>
        <p:spPr>
          <a:xfrm>
            <a:off x="1086858" y="7632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9"/>
          <p:cNvSpPr/>
          <p:nvPr/>
        </p:nvSpPr>
        <p:spPr>
          <a:xfrm>
            <a:off x="2247414" y="14186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9"/>
          <p:cNvSpPr/>
          <p:nvPr/>
        </p:nvSpPr>
        <p:spPr>
          <a:xfrm>
            <a:off x="2247414" y="9995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9"/>
          <p:cNvSpPr/>
          <p:nvPr/>
        </p:nvSpPr>
        <p:spPr>
          <a:xfrm>
            <a:off x="2247414" y="11580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9" name="Google Shape;1439;p59"/>
          <p:cNvCxnSpPr/>
          <p:nvPr/>
        </p:nvCxnSpPr>
        <p:spPr>
          <a:xfrm>
            <a:off x="957028" y="822977"/>
            <a:ext cx="379200" cy="0"/>
          </a:xfrm>
          <a:prstGeom prst="straightConnector1">
            <a:avLst/>
          </a:prstGeom>
          <a:noFill/>
          <a:ln cap="flat" cmpd="sng" w="28575">
            <a:solidFill>
              <a:srgbClr val="9900FF"/>
            </a:solidFill>
            <a:prstDash val="solid"/>
            <a:round/>
            <a:headEnd len="med" w="med" type="none"/>
            <a:tailEnd len="med" w="med" type="none"/>
          </a:ln>
        </p:spPr>
      </p:cxnSp>
      <p:sp>
        <p:nvSpPr>
          <p:cNvPr id="1440" name="Google Shape;1440;p59"/>
          <p:cNvSpPr txBox="1"/>
          <p:nvPr/>
        </p:nvSpPr>
        <p:spPr>
          <a:xfrm>
            <a:off x="1162760" y="7036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1441" name="Google Shape;1441;p59"/>
          <p:cNvSpPr txBox="1"/>
          <p:nvPr/>
        </p:nvSpPr>
        <p:spPr>
          <a:xfrm>
            <a:off x="2260391" y="11647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1442" name="Google Shape;1442;p59"/>
          <p:cNvCxnSpPr/>
          <p:nvPr/>
        </p:nvCxnSpPr>
        <p:spPr>
          <a:xfrm>
            <a:off x="2095075" y="1277455"/>
            <a:ext cx="379200" cy="0"/>
          </a:xfrm>
          <a:prstGeom prst="straightConnector1">
            <a:avLst/>
          </a:prstGeom>
          <a:noFill/>
          <a:ln cap="flat" cmpd="sng" w="28575">
            <a:solidFill>
              <a:srgbClr val="E69138"/>
            </a:solidFill>
            <a:prstDash val="solid"/>
            <a:round/>
            <a:headEnd len="med" w="med" type="none"/>
            <a:tailEnd len="med" w="med" type="none"/>
          </a:ln>
        </p:spPr>
      </p:cxnSp>
      <p:sp>
        <p:nvSpPr>
          <p:cNvPr id="1443" name="Google Shape;1443;p59"/>
          <p:cNvSpPr/>
          <p:nvPr/>
        </p:nvSpPr>
        <p:spPr>
          <a:xfrm>
            <a:off x="2692077" y="8229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4" name="Google Shape;1444;p59"/>
          <p:cNvCxnSpPr>
            <a:stCxn id="1443" idx="0"/>
          </p:cNvCxnSpPr>
          <p:nvPr/>
        </p:nvCxnSpPr>
        <p:spPr>
          <a:xfrm rot="10800000">
            <a:off x="1600077" y="8229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445" name="Google Shape;1445;p59"/>
          <p:cNvCxnSpPr/>
          <p:nvPr/>
        </p:nvCxnSpPr>
        <p:spPr>
          <a:xfrm>
            <a:off x="3994763" y="636725"/>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446" name="Google Shape;1446;p59"/>
          <p:cNvCxnSpPr/>
          <p:nvPr/>
        </p:nvCxnSpPr>
        <p:spPr>
          <a:xfrm rot="10800000">
            <a:off x="3994570" y="1686907"/>
            <a:ext cx="1842300" cy="0"/>
          </a:xfrm>
          <a:prstGeom prst="straightConnector1">
            <a:avLst/>
          </a:prstGeom>
          <a:noFill/>
          <a:ln cap="flat" cmpd="sng" w="28575">
            <a:solidFill>
              <a:srgbClr val="000000"/>
            </a:solidFill>
            <a:prstDash val="solid"/>
            <a:round/>
            <a:headEnd len="med" w="med" type="none"/>
            <a:tailEnd len="med" w="med" type="none"/>
          </a:ln>
        </p:spPr>
      </p:cxnSp>
      <p:pic>
        <p:nvPicPr>
          <p:cNvPr id="1447" name="Google Shape;1447;p59"/>
          <p:cNvPicPr preferRelativeResize="0"/>
          <p:nvPr/>
        </p:nvPicPr>
        <p:blipFill>
          <a:blip r:embed="rId5">
            <a:alphaModFix/>
          </a:blip>
          <a:stretch>
            <a:fillRect/>
          </a:stretch>
        </p:blipFill>
        <p:spPr>
          <a:xfrm>
            <a:off x="3892010" y="1778713"/>
            <a:ext cx="849324" cy="628728"/>
          </a:xfrm>
          <a:prstGeom prst="rect">
            <a:avLst/>
          </a:prstGeom>
          <a:noFill/>
          <a:ln>
            <a:noFill/>
          </a:ln>
        </p:spPr>
      </p:pic>
      <p:pic>
        <p:nvPicPr>
          <p:cNvPr id="1448" name="Google Shape;1448;p59"/>
          <p:cNvPicPr preferRelativeResize="0"/>
          <p:nvPr/>
        </p:nvPicPr>
        <p:blipFill>
          <a:blip r:embed="rId6">
            <a:alphaModFix/>
          </a:blip>
          <a:stretch>
            <a:fillRect/>
          </a:stretch>
        </p:blipFill>
        <p:spPr>
          <a:xfrm>
            <a:off x="5052561" y="1778723"/>
            <a:ext cx="849324" cy="628716"/>
          </a:xfrm>
          <a:prstGeom prst="rect">
            <a:avLst/>
          </a:prstGeom>
          <a:noFill/>
          <a:ln>
            <a:noFill/>
          </a:ln>
        </p:spPr>
      </p:pic>
      <p:sp>
        <p:nvSpPr>
          <p:cNvPr id="1449" name="Google Shape;1449;p59"/>
          <p:cNvSpPr txBox="1"/>
          <p:nvPr/>
        </p:nvSpPr>
        <p:spPr>
          <a:xfrm>
            <a:off x="3996466" y="233754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450" name="Google Shape;1450;p59"/>
          <p:cNvSpPr txBox="1"/>
          <p:nvPr/>
        </p:nvSpPr>
        <p:spPr>
          <a:xfrm>
            <a:off x="5107575" y="2337550"/>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451" name="Google Shape;1451;p59"/>
          <p:cNvSpPr txBox="1"/>
          <p:nvPr/>
        </p:nvSpPr>
        <p:spPr>
          <a:xfrm>
            <a:off x="3251600" y="960913"/>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452" name="Google Shape;1452;p59"/>
          <p:cNvSpPr/>
          <p:nvPr/>
        </p:nvSpPr>
        <p:spPr>
          <a:xfrm>
            <a:off x="4256983" y="1102126"/>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9"/>
          <p:cNvSpPr/>
          <p:nvPr/>
        </p:nvSpPr>
        <p:spPr>
          <a:xfrm>
            <a:off x="4256983" y="68302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9"/>
          <p:cNvSpPr/>
          <p:nvPr/>
        </p:nvSpPr>
        <p:spPr>
          <a:xfrm>
            <a:off x="4256983" y="841565"/>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9"/>
          <p:cNvSpPr/>
          <p:nvPr/>
        </p:nvSpPr>
        <p:spPr>
          <a:xfrm>
            <a:off x="5417539" y="1496917"/>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9"/>
          <p:cNvSpPr/>
          <p:nvPr/>
        </p:nvSpPr>
        <p:spPr>
          <a:xfrm>
            <a:off x="5417539" y="107781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9"/>
          <p:cNvSpPr/>
          <p:nvPr/>
        </p:nvSpPr>
        <p:spPr>
          <a:xfrm>
            <a:off x="5417539" y="1236356"/>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8" name="Google Shape;1458;p59"/>
          <p:cNvCxnSpPr/>
          <p:nvPr/>
        </p:nvCxnSpPr>
        <p:spPr>
          <a:xfrm>
            <a:off x="4127153" y="901252"/>
            <a:ext cx="379200" cy="0"/>
          </a:xfrm>
          <a:prstGeom prst="straightConnector1">
            <a:avLst/>
          </a:prstGeom>
          <a:noFill/>
          <a:ln cap="flat" cmpd="sng" w="28575">
            <a:solidFill>
              <a:srgbClr val="9900FF"/>
            </a:solidFill>
            <a:prstDash val="solid"/>
            <a:round/>
            <a:headEnd len="med" w="med" type="none"/>
            <a:tailEnd len="med" w="med" type="none"/>
          </a:ln>
        </p:spPr>
      </p:cxnSp>
      <p:sp>
        <p:nvSpPr>
          <p:cNvPr id="1459" name="Google Shape;1459;p59"/>
          <p:cNvSpPr txBox="1"/>
          <p:nvPr/>
        </p:nvSpPr>
        <p:spPr>
          <a:xfrm>
            <a:off x="4332885" y="78193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$125</a:t>
            </a:r>
            <a:endParaRPr b="1" sz="700">
              <a:latin typeface="Montserrat"/>
              <a:ea typeface="Montserrat"/>
              <a:cs typeface="Montserrat"/>
              <a:sym typeface="Montserrat"/>
            </a:endParaRPr>
          </a:p>
        </p:txBody>
      </p:sp>
      <p:sp>
        <p:nvSpPr>
          <p:cNvPr id="1460" name="Google Shape;1460;p59"/>
          <p:cNvSpPr txBox="1"/>
          <p:nvPr/>
        </p:nvSpPr>
        <p:spPr>
          <a:xfrm>
            <a:off x="5430516" y="124297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$22</a:t>
            </a:r>
            <a:endParaRPr b="1" sz="700">
              <a:latin typeface="Montserrat"/>
              <a:ea typeface="Montserrat"/>
              <a:cs typeface="Montserrat"/>
              <a:sym typeface="Montserrat"/>
            </a:endParaRPr>
          </a:p>
        </p:txBody>
      </p:sp>
      <p:cxnSp>
        <p:nvCxnSpPr>
          <p:cNvPr id="1461" name="Google Shape;1461;p59"/>
          <p:cNvCxnSpPr/>
          <p:nvPr/>
        </p:nvCxnSpPr>
        <p:spPr>
          <a:xfrm>
            <a:off x="5265200" y="1355730"/>
            <a:ext cx="379200" cy="0"/>
          </a:xfrm>
          <a:prstGeom prst="straightConnector1">
            <a:avLst/>
          </a:prstGeom>
          <a:noFill/>
          <a:ln cap="flat" cmpd="sng" w="28575">
            <a:solidFill>
              <a:srgbClr val="E69138"/>
            </a:solidFill>
            <a:prstDash val="solid"/>
            <a:round/>
            <a:headEnd len="med" w="med" type="none"/>
            <a:tailEnd len="med" w="med" type="none"/>
          </a:ln>
        </p:spPr>
      </p:cxnSp>
      <p:sp>
        <p:nvSpPr>
          <p:cNvPr id="1462" name="Google Shape;1462;p59"/>
          <p:cNvSpPr/>
          <p:nvPr/>
        </p:nvSpPr>
        <p:spPr>
          <a:xfrm>
            <a:off x="5862202" y="901250"/>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3" name="Google Shape;1463;p59"/>
          <p:cNvCxnSpPr>
            <a:stCxn id="1462" idx="0"/>
          </p:cNvCxnSpPr>
          <p:nvPr/>
        </p:nvCxnSpPr>
        <p:spPr>
          <a:xfrm rot="10800000">
            <a:off x="4770202" y="901250"/>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464" name="Google Shape;1464;p59"/>
          <p:cNvCxnSpPr/>
          <p:nvPr/>
        </p:nvCxnSpPr>
        <p:spPr>
          <a:xfrm>
            <a:off x="3994763" y="28250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465" name="Google Shape;1465;p59"/>
          <p:cNvCxnSpPr/>
          <p:nvPr/>
        </p:nvCxnSpPr>
        <p:spPr>
          <a:xfrm rot="10800000">
            <a:off x="3994570" y="38752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466" name="Google Shape;1466;p59"/>
          <p:cNvPicPr preferRelativeResize="0"/>
          <p:nvPr/>
        </p:nvPicPr>
        <p:blipFill>
          <a:blip r:embed="rId5">
            <a:alphaModFix/>
          </a:blip>
          <a:stretch>
            <a:fillRect/>
          </a:stretch>
        </p:blipFill>
        <p:spPr>
          <a:xfrm>
            <a:off x="3892010" y="3967038"/>
            <a:ext cx="849324" cy="628728"/>
          </a:xfrm>
          <a:prstGeom prst="rect">
            <a:avLst/>
          </a:prstGeom>
          <a:noFill/>
          <a:ln>
            <a:noFill/>
          </a:ln>
        </p:spPr>
      </p:pic>
      <p:pic>
        <p:nvPicPr>
          <p:cNvPr id="1467" name="Google Shape;1467;p59"/>
          <p:cNvPicPr preferRelativeResize="0"/>
          <p:nvPr/>
        </p:nvPicPr>
        <p:blipFill>
          <a:blip r:embed="rId6">
            <a:alphaModFix/>
          </a:blip>
          <a:stretch>
            <a:fillRect/>
          </a:stretch>
        </p:blipFill>
        <p:spPr>
          <a:xfrm>
            <a:off x="5052561" y="3967048"/>
            <a:ext cx="849324" cy="628716"/>
          </a:xfrm>
          <a:prstGeom prst="rect">
            <a:avLst/>
          </a:prstGeom>
          <a:noFill/>
          <a:ln>
            <a:noFill/>
          </a:ln>
        </p:spPr>
      </p:pic>
      <p:sp>
        <p:nvSpPr>
          <p:cNvPr id="1468" name="Google Shape;1468;p59"/>
          <p:cNvSpPr txBox="1"/>
          <p:nvPr/>
        </p:nvSpPr>
        <p:spPr>
          <a:xfrm>
            <a:off x="3996466" y="45258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469" name="Google Shape;1469;p59"/>
          <p:cNvSpPr txBox="1"/>
          <p:nvPr/>
        </p:nvSpPr>
        <p:spPr>
          <a:xfrm>
            <a:off x="5107575" y="45258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470" name="Google Shape;1470;p59"/>
          <p:cNvSpPr txBox="1"/>
          <p:nvPr/>
        </p:nvSpPr>
        <p:spPr>
          <a:xfrm>
            <a:off x="3251600" y="31492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471" name="Google Shape;1471;p59"/>
          <p:cNvSpPr/>
          <p:nvPr/>
        </p:nvSpPr>
        <p:spPr>
          <a:xfrm>
            <a:off x="4256983" y="32904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9"/>
          <p:cNvSpPr/>
          <p:nvPr/>
        </p:nvSpPr>
        <p:spPr>
          <a:xfrm>
            <a:off x="4256983" y="28713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9"/>
          <p:cNvSpPr/>
          <p:nvPr/>
        </p:nvSpPr>
        <p:spPr>
          <a:xfrm>
            <a:off x="4256983" y="30298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9"/>
          <p:cNvSpPr/>
          <p:nvPr/>
        </p:nvSpPr>
        <p:spPr>
          <a:xfrm>
            <a:off x="5417539" y="36852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9"/>
          <p:cNvSpPr/>
          <p:nvPr/>
        </p:nvSpPr>
        <p:spPr>
          <a:xfrm>
            <a:off x="5417539" y="32661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9"/>
          <p:cNvSpPr/>
          <p:nvPr/>
        </p:nvSpPr>
        <p:spPr>
          <a:xfrm>
            <a:off x="5417539" y="34246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7" name="Google Shape;1477;p59"/>
          <p:cNvCxnSpPr/>
          <p:nvPr/>
        </p:nvCxnSpPr>
        <p:spPr>
          <a:xfrm>
            <a:off x="4127153" y="3089577"/>
            <a:ext cx="379200" cy="0"/>
          </a:xfrm>
          <a:prstGeom prst="straightConnector1">
            <a:avLst/>
          </a:prstGeom>
          <a:noFill/>
          <a:ln cap="flat" cmpd="sng" w="28575">
            <a:solidFill>
              <a:srgbClr val="9900FF"/>
            </a:solidFill>
            <a:prstDash val="solid"/>
            <a:round/>
            <a:headEnd len="med" w="med" type="none"/>
            <a:tailEnd len="med" w="med" type="none"/>
          </a:ln>
        </p:spPr>
      </p:cxnSp>
      <p:sp>
        <p:nvSpPr>
          <p:cNvPr id="1478" name="Google Shape;1478;p59"/>
          <p:cNvSpPr txBox="1"/>
          <p:nvPr/>
        </p:nvSpPr>
        <p:spPr>
          <a:xfrm>
            <a:off x="4332885" y="29702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$100</a:t>
            </a:r>
            <a:endParaRPr b="1" sz="700">
              <a:latin typeface="Montserrat"/>
              <a:ea typeface="Montserrat"/>
              <a:cs typeface="Montserrat"/>
              <a:sym typeface="Montserrat"/>
            </a:endParaRPr>
          </a:p>
        </p:txBody>
      </p:sp>
      <p:sp>
        <p:nvSpPr>
          <p:cNvPr id="1479" name="Google Shape;1479;p59"/>
          <p:cNvSpPr txBox="1"/>
          <p:nvPr/>
        </p:nvSpPr>
        <p:spPr>
          <a:xfrm>
            <a:off x="5430516" y="34313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$25</a:t>
            </a:r>
            <a:endParaRPr b="1" sz="700">
              <a:latin typeface="Montserrat"/>
              <a:ea typeface="Montserrat"/>
              <a:cs typeface="Montserrat"/>
              <a:sym typeface="Montserrat"/>
            </a:endParaRPr>
          </a:p>
        </p:txBody>
      </p:sp>
      <p:cxnSp>
        <p:nvCxnSpPr>
          <p:cNvPr id="1480" name="Google Shape;1480;p59"/>
          <p:cNvCxnSpPr/>
          <p:nvPr/>
        </p:nvCxnSpPr>
        <p:spPr>
          <a:xfrm>
            <a:off x="5265200" y="3544055"/>
            <a:ext cx="379200" cy="0"/>
          </a:xfrm>
          <a:prstGeom prst="straightConnector1">
            <a:avLst/>
          </a:prstGeom>
          <a:noFill/>
          <a:ln cap="flat" cmpd="sng" w="28575">
            <a:solidFill>
              <a:srgbClr val="E69138"/>
            </a:solidFill>
            <a:prstDash val="solid"/>
            <a:round/>
            <a:headEnd len="med" w="med" type="none"/>
            <a:tailEnd len="med" w="med" type="none"/>
          </a:ln>
        </p:spPr>
      </p:cxnSp>
      <p:sp>
        <p:nvSpPr>
          <p:cNvPr id="1481" name="Google Shape;1481;p59"/>
          <p:cNvSpPr/>
          <p:nvPr/>
        </p:nvSpPr>
        <p:spPr>
          <a:xfrm>
            <a:off x="5862202" y="30895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59"/>
          <p:cNvCxnSpPr>
            <a:stCxn id="1481" idx="0"/>
          </p:cNvCxnSpPr>
          <p:nvPr/>
        </p:nvCxnSpPr>
        <p:spPr>
          <a:xfrm rot="10800000">
            <a:off x="4770202" y="3089575"/>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483" name="Google Shape;1483;p59"/>
          <p:cNvCxnSpPr/>
          <p:nvPr/>
        </p:nvCxnSpPr>
        <p:spPr>
          <a:xfrm>
            <a:off x="7011788" y="2809488"/>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484" name="Google Shape;1484;p59"/>
          <p:cNvCxnSpPr/>
          <p:nvPr/>
        </p:nvCxnSpPr>
        <p:spPr>
          <a:xfrm rot="10800000">
            <a:off x="7011595" y="3859669"/>
            <a:ext cx="1842300" cy="0"/>
          </a:xfrm>
          <a:prstGeom prst="straightConnector1">
            <a:avLst/>
          </a:prstGeom>
          <a:noFill/>
          <a:ln cap="flat" cmpd="sng" w="28575">
            <a:solidFill>
              <a:srgbClr val="000000"/>
            </a:solidFill>
            <a:prstDash val="solid"/>
            <a:round/>
            <a:headEnd len="med" w="med" type="none"/>
            <a:tailEnd len="med" w="med" type="none"/>
          </a:ln>
        </p:spPr>
      </p:cxnSp>
      <p:pic>
        <p:nvPicPr>
          <p:cNvPr id="1485" name="Google Shape;1485;p59"/>
          <p:cNvPicPr preferRelativeResize="0"/>
          <p:nvPr/>
        </p:nvPicPr>
        <p:blipFill>
          <a:blip r:embed="rId5">
            <a:alphaModFix/>
          </a:blip>
          <a:stretch>
            <a:fillRect/>
          </a:stretch>
        </p:blipFill>
        <p:spPr>
          <a:xfrm>
            <a:off x="6909035" y="3951475"/>
            <a:ext cx="849324" cy="628728"/>
          </a:xfrm>
          <a:prstGeom prst="rect">
            <a:avLst/>
          </a:prstGeom>
          <a:noFill/>
          <a:ln>
            <a:noFill/>
          </a:ln>
        </p:spPr>
      </p:pic>
      <p:pic>
        <p:nvPicPr>
          <p:cNvPr id="1486" name="Google Shape;1486;p59"/>
          <p:cNvPicPr preferRelativeResize="0"/>
          <p:nvPr/>
        </p:nvPicPr>
        <p:blipFill>
          <a:blip r:embed="rId6">
            <a:alphaModFix/>
          </a:blip>
          <a:stretch>
            <a:fillRect/>
          </a:stretch>
        </p:blipFill>
        <p:spPr>
          <a:xfrm>
            <a:off x="8069586" y="3951485"/>
            <a:ext cx="849324" cy="628716"/>
          </a:xfrm>
          <a:prstGeom prst="rect">
            <a:avLst/>
          </a:prstGeom>
          <a:noFill/>
          <a:ln>
            <a:noFill/>
          </a:ln>
        </p:spPr>
      </p:pic>
      <p:sp>
        <p:nvSpPr>
          <p:cNvPr id="1487" name="Google Shape;1487;p59"/>
          <p:cNvSpPr txBox="1"/>
          <p:nvPr/>
        </p:nvSpPr>
        <p:spPr>
          <a:xfrm>
            <a:off x="7013491" y="451030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488" name="Google Shape;1488;p59"/>
          <p:cNvSpPr txBox="1"/>
          <p:nvPr/>
        </p:nvSpPr>
        <p:spPr>
          <a:xfrm>
            <a:off x="8124600" y="4510313"/>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489" name="Google Shape;1489;p59"/>
          <p:cNvSpPr txBox="1"/>
          <p:nvPr/>
        </p:nvSpPr>
        <p:spPr>
          <a:xfrm>
            <a:off x="6352263" y="3125750"/>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490" name="Google Shape;1490;p59"/>
          <p:cNvSpPr/>
          <p:nvPr/>
        </p:nvSpPr>
        <p:spPr>
          <a:xfrm>
            <a:off x="7274008" y="327488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9"/>
          <p:cNvSpPr/>
          <p:nvPr/>
        </p:nvSpPr>
        <p:spPr>
          <a:xfrm>
            <a:off x="7274008" y="2855787"/>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9"/>
          <p:cNvSpPr/>
          <p:nvPr/>
        </p:nvSpPr>
        <p:spPr>
          <a:xfrm>
            <a:off x="7274008" y="3014328"/>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9"/>
          <p:cNvSpPr/>
          <p:nvPr/>
        </p:nvSpPr>
        <p:spPr>
          <a:xfrm>
            <a:off x="8434564" y="3669680"/>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9"/>
          <p:cNvSpPr/>
          <p:nvPr/>
        </p:nvSpPr>
        <p:spPr>
          <a:xfrm>
            <a:off x="8434564" y="3250578"/>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9"/>
          <p:cNvSpPr/>
          <p:nvPr/>
        </p:nvSpPr>
        <p:spPr>
          <a:xfrm>
            <a:off x="8434564" y="3409119"/>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6" name="Google Shape;1496;p59"/>
          <p:cNvCxnSpPr/>
          <p:nvPr/>
        </p:nvCxnSpPr>
        <p:spPr>
          <a:xfrm>
            <a:off x="7144178" y="3074014"/>
            <a:ext cx="379200" cy="0"/>
          </a:xfrm>
          <a:prstGeom prst="straightConnector1">
            <a:avLst/>
          </a:prstGeom>
          <a:noFill/>
          <a:ln cap="flat" cmpd="sng" w="28575">
            <a:solidFill>
              <a:srgbClr val="9900FF"/>
            </a:solidFill>
            <a:prstDash val="solid"/>
            <a:round/>
            <a:headEnd len="med" w="med" type="none"/>
            <a:tailEnd len="med" w="med" type="none"/>
          </a:ln>
        </p:spPr>
      </p:cxnSp>
      <p:sp>
        <p:nvSpPr>
          <p:cNvPr id="1497" name="Google Shape;1497;p59"/>
          <p:cNvSpPr txBox="1"/>
          <p:nvPr/>
        </p:nvSpPr>
        <p:spPr>
          <a:xfrm>
            <a:off x="7349910" y="2954693"/>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$90</a:t>
            </a:r>
            <a:endParaRPr b="1" sz="700">
              <a:latin typeface="Montserrat"/>
              <a:ea typeface="Montserrat"/>
              <a:cs typeface="Montserrat"/>
              <a:sym typeface="Montserrat"/>
            </a:endParaRPr>
          </a:p>
        </p:txBody>
      </p:sp>
      <p:sp>
        <p:nvSpPr>
          <p:cNvPr id="1498" name="Google Shape;1498;p59"/>
          <p:cNvSpPr txBox="1"/>
          <p:nvPr/>
        </p:nvSpPr>
        <p:spPr>
          <a:xfrm>
            <a:off x="8447541" y="3415738"/>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$18</a:t>
            </a:r>
            <a:endParaRPr b="1" sz="700">
              <a:latin typeface="Montserrat"/>
              <a:ea typeface="Montserrat"/>
              <a:cs typeface="Montserrat"/>
              <a:sym typeface="Montserrat"/>
            </a:endParaRPr>
          </a:p>
        </p:txBody>
      </p:sp>
      <p:cxnSp>
        <p:nvCxnSpPr>
          <p:cNvPr id="1499" name="Google Shape;1499;p59"/>
          <p:cNvCxnSpPr/>
          <p:nvPr/>
        </p:nvCxnSpPr>
        <p:spPr>
          <a:xfrm>
            <a:off x="8282225" y="3528492"/>
            <a:ext cx="379200" cy="0"/>
          </a:xfrm>
          <a:prstGeom prst="straightConnector1">
            <a:avLst/>
          </a:prstGeom>
          <a:noFill/>
          <a:ln cap="flat" cmpd="sng" w="28575">
            <a:solidFill>
              <a:srgbClr val="E69138"/>
            </a:solidFill>
            <a:prstDash val="solid"/>
            <a:round/>
            <a:headEnd len="med" w="med" type="none"/>
            <a:tailEnd len="med" w="med" type="none"/>
          </a:ln>
        </p:spPr>
      </p:cxnSp>
      <p:sp>
        <p:nvSpPr>
          <p:cNvPr id="1500" name="Google Shape;1500;p59"/>
          <p:cNvSpPr/>
          <p:nvPr/>
        </p:nvSpPr>
        <p:spPr>
          <a:xfrm>
            <a:off x="8879227" y="3074013"/>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1" name="Google Shape;1501;p59"/>
          <p:cNvCxnSpPr>
            <a:stCxn id="1500" idx="0"/>
          </p:cNvCxnSpPr>
          <p:nvPr/>
        </p:nvCxnSpPr>
        <p:spPr>
          <a:xfrm rot="10800000">
            <a:off x="7787227" y="3074013"/>
            <a:ext cx="1092000" cy="0"/>
          </a:xfrm>
          <a:prstGeom prst="straightConnector1">
            <a:avLst/>
          </a:prstGeom>
          <a:noFill/>
          <a:ln cap="flat" cmpd="sng" w="19050">
            <a:solidFill>
              <a:srgbClr val="6AA84F"/>
            </a:solidFill>
            <a:prstDash val="dash"/>
            <a:round/>
            <a:headEnd len="med" w="med" type="none"/>
            <a:tailEnd len="med" w="med" type="none"/>
          </a:ln>
        </p:spPr>
      </p:cxnSp>
      <p:cxnSp>
        <p:nvCxnSpPr>
          <p:cNvPr id="1502" name="Google Shape;1502;p59"/>
          <p:cNvCxnSpPr/>
          <p:nvPr/>
        </p:nvCxnSpPr>
        <p:spPr>
          <a:xfrm>
            <a:off x="6996838" y="634650"/>
            <a:ext cx="0" cy="1050300"/>
          </a:xfrm>
          <a:prstGeom prst="straightConnector1">
            <a:avLst/>
          </a:prstGeom>
          <a:noFill/>
          <a:ln cap="flat" cmpd="sng" w="28575">
            <a:solidFill>
              <a:srgbClr val="000000"/>
            </a:solidFill>
            <a:prstDash val="solid"/>
            <a:round/>
            <a:headEnd len="med" w="med" type="none"/>
            <a:tailEnd len="med" w="med" type="none"/>
          </a:ln>
        </p:spPr>
      </p:cxnSp>
      <p:cxnSp>
        <p:nvCxnSpPr>
          <p:cNvPr id="1503" name="Google Shape;1503;p59"/>
          <p:cNvCxnSpPr/>
          <p:nvPr/>
        </p:nvCxnSpPr>
        <p:spPr>
          <a:xfrm rot="10800000">
            <a:off x="6996645" y="1684832"/>
            <a:ext cx="1842300" cy="0"/>
          </a:xfrm>
          <a:prstGeom prst="straightConnector1">
            <a:avLst/>
          </a:prstGeom>
          <a:noFill/>
          <a:ln cap="flat" cmpd="sng" w="28575">
            <a:solidFill>
              <a:srgbClr val="000000"/>
            </a:solidFill>
            <a:prstDash val="solid"/>
            <a:round/>
            <a:headEnd len="med" w="med" type="none"/>
            <a:tailEnd len="med" w="med" type="none"/>
          </a:ln>
        </p:spPr>
      </p:cxnSp>
      <p:pic>
        <p:nvPicPr>
          <p:cNvPr id="1504" name="Google Shape;1504;p59"/>
          <p:cNvPicPr preferRelativeResize="0"/>
          <p:nvPr/>
        </p:nvPicPr>
        <p:blipFill>
          <a:blip r:embed="rId5">
            <a:alphaModFix/>
          </a:blip>
          <a:stretch>
            <a:fillRect/>
          </a:stretch>
        </p:blipFill>
        <p:spPr>
          <a:xfrm>
            <a:off x="6894085" y="1776638"/>
            <a:ext cx="849324" cy="628728"/>
          </a:xfrm>
          <a:prstGeom prst="rect">
            <a:avLst/>
          </a:prstGeom>
          <a:noFill/>
          <a:ln>
            <a:noFill/>
          </a:ln>
        </p:spPr>
      </p:pic>
      <p:pic>
        <p:nvPicPr>
          <p:cNvPr id="1505" name="Google Shape;1505;p59"/>
          <p:cNvPicPr preferRelativeResize="0"/>
          <p:nvPr/>
        </p:nvPicPr>
        <p:blipFill>
          <a:blip r:embed="rId6">
            <a:alphaModFix/>
          </a:blip>
          <a:stretch>
            <a:fillRect/>
          </a:stretch>
        </p:blipFill>
        <p:spPr>
          <a:xfrm>
            <a:off x="8054636" y="1776648"/>
            <a:ext cx="849324" cy="628716"/>
          </a:xfrm>
          <a:prstGeom prst="rect">
            <a:avLst/>
          </a:prstGeom>
          <a:noFill/>
          <a:ln>
            <a:noFill/>
          </a:ln>
        </p:spPr>
      </p:pic>
      <p:sp>
        <p:nvSpPr>
          <p:cNvPr id="1506" name="Google Shape;1506;p59"/>
          <p:cNvSpPr txBox="1"/>
          <p:nvPr/>
        </p:nvSpPr>
        <p:spPr>
          <a:xfrm>
            <a:off x="6998541" y="233547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507" name="Google Shape;1507;p59"/>
          <p:cNvSpPr txBox="1"/>
          <p:nvPr/>
        </p:nvSpPr>
        <p:spPr>
          <a:xfrm>
            <a:off x="8109650" y="2335475"/>
            <a:ext cx="690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508" name="Google Shape;1508;p59"/>
          <p:cNvSpPr txBox="1"/>
          <p:nvPr/>
        </p:nvSpPr>
        <p:spPr>
          <a:xfrm>
            <a:off x="6253675" y="958838"/>
            <a:ext cx="6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509" name="Google Shape;1509;p59"/>
          <p:cNvSpPr/>
          <p:nvPr/>
        </p:nvSpPr>
        <p:spPr>
          <a:xfrm>
            <a:off x="7259058" y="1100051"/>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9"/>
          <p:cNvSpPr/>
          <p:nvPr/>
        </p:nvSpPr>
        <p:spPr>
          <a:xfrm>
            <a:off x="7259058" y="68095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9"/>
          <p:cNvSpPr/>
          <p:nvPr/>
        </p:nvSpPr>
        <p:spPr>
          <a:xfrm>
            <a:off x="7259058" y="839490"/>
            <a:ext cx="119400" cy="119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9"/>
          <p:cNvSpPr/>
          <p:nvPr/>
        </p:nvSpPr>
        <p:spPr>
          <a:xfrm>
            <a:off x="8419614" y="1494842"/>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9"/>
          <p:cNvSpPr/>
          <p:nvPr/>
        </p:nvSpPr>
        <p:spPr>
          <a:xfrm>
            <a:off x="8419614" y="107574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9"/>
          <p:cNvSpPr/>
          <p:nvPr/>
        </p:nvSpPr>
        <p:spPr>
          <a:xfrm>
            <a:off x="8419614" y="1234281"/>
            <a:ext cx="119400" cy="1194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5" name="Google Shape;1515;p59"/>
          <p:cNvCxnSpPr/>
          <p:nvPr/>
        </p:nvCxnSpPr>
        <p:spPr>
          <a:xfrm>
            <a:off x="7129228" y="899177"/>
            <a:ext cx="379200" cy="0"/>
          </a:xfrm>
          <a:prstGeom prst="straightConnector1">
            <a:avLst/>
          </a:prstGeom>
          <a:noFill/>
          <a:ln cap="flat" cmpd="sng" w="28575">
            <a:solidFill>
              <a:srgbClr val="9900FF"/>
            </a:solidFill>
            <a:prstDash val="solid"/>
            <a:round/>
            <a:headEnd len="med" w="med" type="none"/>
            <a:tailEnd len="med" w="med" type="none"/>
          </a:ln>
        </p:spPr>
      </p:cxnSp>
      <p:sp>
        <p:nvSpPr>
          <p:cNvPr id="1516" name="Google Shape;1516;p59"/>
          <p:cNvSpPr txBox="1"/>
          <p:nvPr/>
        </p:nvSpPr>
        <p:spPr>
          <a:xfrm>
            <a:off x="7334960" y="779855"/>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$200</a:t>
            </a:r>
            <a:endParaRPr b="1" sz="700">
              <a:latin typeface="Montserrat"/>
              <a:ea typeface="Montserrat"/>
              <a:cs typeface="Montserrat"/>
              <a:sym typeface="Montserrat"/>
            </a:endParaRPr>
          </a:p>
        </p:txBody>
      </p:sp>
      <p:sp>
        <p:nvSpPr>
          <p:cNvPr id="1517" name="Google Shape;1517;p59"/>
          <p:cNvSpPr txBox="1"/>
          <p:nvPr/>
        </p:nvSpPr>
        <p:spPr>
          <a:xfrm>
            <a:off x="8432591" y="1240900"/>
            <a:ext cx="64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$40</a:t>
            </a:r>
            <a:endParaRPr b="1" sz="700">
              <a:latin typeface="Montserrat"/>
              <a:ea typeface="Montserrat"/>
              <a:cs typeface="Montserrat"/>
              <a:sym typeface="Montserrat"/>
            </a:endParaRPr>
          </a:p>
        </p:txBody>
      </p:sp>
      <p:cxnSp>
        <p:nvCxnSpPr>
          <p:cNvPr id="1518" name="Google Shape;1518;p59"/>
          <p:cNvCxnSpPr/>
          <p:nvPr/>
        </p:nvCxnSpPr>
        <p:spPr>
          <a:xfrm>
            <a:off x="8267275" y="1353655"/>
            <a:ext cx="379200" cy="0"/>
          </a:xfrm>
          <a:prstGeom prst="straightConnector1">
            <a:avLst/>
          </a:prstGeom>
          <a:noFill/>
          <a:ln cap="flat" cmpd="sng" w="28575">
            <a:solidFill>
              <a:srgbClr val="E69138"/>
            </a:solidFill>
            <a:prstDash val="solid"/>
            <a:round/>
            <a:headEnd len="med" w="med" type="none"/>
            <a:tailEnd len="med" w="med" type="none"/>
          </a:ln>
        </p:spPr>
      </p:cxnSp>
      <p:sp>
        <p:nvSpPr>
          <p:cNvPr id="1519" name="Google Shape;1519;p59"/>
          <p:cNvSpPr/>
          <p:nvPr/>
        </p:nvSpPr>
        <p:spPr>
          <a:xfrm>
            <a:off x="8864277" y="899175"/>
            <a:ext cx="311700" cy="489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0" name="Google Shape;1520;p59"/>
          <p:cNvCxnSpPr>
            <a:stCxn id="1519" idx="0"/>
          </p:cNvCxnSpPr>
          <p:nvPr/>
        </p:nvCxnSpPr>
        <p:spPr>
          <a:xfrm rot="10800000">
            <a:off x="7772277" y="899175"/>
            <a:ext cx="1092000" cy="0"/>
          </a:xfrm>
          <a:prstGeom prst="straightConnector1">
            <a:avLst/>
          </a:prstGeom>
          <a:noFill/>
          <a:ln cap="flat" cmpd="sng" w="19050">
            <a:solidFill>
              <a:srgbClr val="6AA84F"/>
            </a:solidFill>
            <a:prstDash val="dash"/>
            <a:round/>
            <a:headEnd len="med" w="med" type="none"/>
            <a:tailEnd len="med" w="med" type="none"/>
          </a:ln>
        </p:spPr>
      </p:cxnSp>
      <p:sp>
        <p:nvSpPr>
          <p:cNvPr id="1521" name="Google Shape;1521;p59"/>
          <p:cNvSpPr txBox="1"/>
          <p:nvPr/>
        </p:nvSpPr>
        <p:spPr>
          <a:xfrm>
            <a:off x="81475" y="2652050"/>
            <a:ext cx="3228600" cy="923400"/>
          </a:xfrm>
          <a:prstGeom prst="rect">
            <a:avLst/>
          </a:prstGeom>
          <a:solidFill>
            <a:srgbClr val="CFE2F3"/>
          </a:solidFill>
          <a:ln cap="flat" cmpd="sng" w="19050">
            <a:solidFill>
              <a:srgbClr val="0B539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Is there a better way to defined the hypothesis perhaps?</a:t>
            </a:r>
            <a:endParaRPr sz="1600">
              <a:latin typeface="Montserrat"/>
              <a:ea typeface="Montserrat"/>
              <a:cs typeface="Montserrat"/>
              <a:sym typeface="Montserrat"/>
            </a:endParaRPr>
          </a:p>
        </p:txBody>
      </p:sp>
      <p:sp>
        <p:nvSpPr>
          <p:cNvPr id="1522" name="Google Shape;1522;p59"/>
          <p:cNvSpPr txBox="1"/>
          <p:nvPr/>
        </p:nvSpPr>
        <p:spPr>
          <a:xfrm>
            <a:off x="4720366" y="31705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$75</a:t>
            </a:r>
            <a:endParaRPr b="1" sz="800">
              <a:solidFill>
                <a:srgbClr val="38761D"/>
              </a:solidFill>
              <a:latin typeface="Montserrat"/>
              <a:ea typeface="Montserrat"/>
              <a:cs typeface="Montserrat"/>
              <a:sym typeface="Montserrat"/>
            </a:endParaRPr>
          </a:p>
        </p:txBody>
      </p:sp>
      <p:sp>
        <p:nvSpPr>
          <p:cNvPr id="1523" name="Google Shape;1523;p59"/>
          <p:cNvSpPr txBox="1"/>
          <p:nvPr/>
        </p:nvSpPr>
        <p:spPr>
          <a:xfrm>
            <a:off x="4680054" y="974595"/>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$103</a:t>
            </a:r>
            <a:endParaRPr b="1" sz="800">
              <a:solidFill>
                <a:srgbClr val="38761D"/>
              </a:solidFill>
              <a:latin typeface="Montserrat"/>
              <a:ea typeface="Montserrat"/>
              <a:cs typeface="Montserrat"/>
              <a:sym typeface="Montserrat"/>
            </a:endParaRPr>
          </a:p>
        </p:txBody>
      </p:sp>
      <p:sp>
        <p:nvSpPr>
          <p:cNvPr id="1524" name="Google Shape;1524;p59"/>
          <p:cNvSpPr txBox="1"/>
          <p:nvPr/>
        </p:nvSpPr>
        <p:spPr>
          <a:xfrm>
            <a:off x="7713491" y="3147370"/>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$72</a:t>
            </a:r>
            <a:endParaRPr b="1" sz="800">
              <a:solidFill>
                <a:srgbClr val="38761D"/>
              </a:solidFill>
              <a:latin typeface="Montserrat"/>
              <a:ea typeface="Montserrat"/>
              <a:cs typeface="Montserrat"/>
              <a:sym typeface="Montserrat"/>
            </a:endParaRPr>
          </a:p>
        </p:txBody>
      </p:sp>
      <p:sp>
        <p:nvSpPr>
          <p:cNvPr id="1525" name="Google Shape;1525;p59"/>
          <p:cNvSpPr txBox="1"/>
          <p:nvPr/>
        </p:nvSpPr>
        <p:spPr>
          <a:xfrm>
            <a:off x="7713491" y="958858"/>
            <a:ext cx="6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38761D"/>
                </a:solidFill>
                <a:latin typeface="Montserrat"/>
                <a:ea typeface="Montserrat"/>
                <a:cs typeface="Montserrat"/>
                <a:sym typeface="Montserrat"/>
              </a:rPr>
              <a:t>$160</a:t>
            </a:r>
            <a:endParaRPr b="1" sz="800">
              <a:solidFill>
                <a:srgbClr val="38761D"/>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6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531" name="Google Shape;1531;p60"/>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So far we’ve realized we can create a hypothesis, and </a:t>
            </a:r>
            <a:r>
              <a:rPr b="1" i="1" lang="en" sz="2800">
                <a:solidFill>
                  <a:srgbClr val="434343"/>
                </a:solidFill>
                <a:latin typeface="Montserrat"/>
                <a:ea typeface="Montserrat"/>
                <a:cs typeface="Montserrat"/>
                <a:sym typeface="Montserrat"/>
              </a:rPr>
              <a:t>reject</a:t>
            </a:r>
            <a:r>
              <a:rPr lang="en" sz="2800">
                <a:solidFill>
                  <a:srgbClr val="434343"/>
                </a:solidFill>
                <a:latin typeface="Montserrat"/>
                <a:ea typeface="Montserrat"/>
                <a:cs typeface="Montserrat"/>
                <a:sym typeface="Montserrat"/>
              </a:rPr>
              <a:t> it if the testing data in the experiments don’t support the hypothesis.</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This was the case when the testing showed that the font size change didn’t cause more spend than the control groups.</a:t>
            </a:r>
            <a:endParaRPr sz="2800">
              <a:solidFill>
                <a:srgbClr val="434343"/>
              </a:solidFill>
              <a:latin typeface="Montserrat"/>
              <a:ea typeface="Montserrat"/>
              <a:cs typeface="Montserrat"/>
              <a:sym typeface="Montserrat"/>
            </a:endParaRPr>
          </a:p>
        </p:txBody>
      </p:sp>
      <p:pic>
        <p:nvPicPr>
          <p:cNvPr id="1532" name="Google Shape;1532;p6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33" name="Google Shape;1533;p6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34" name="Google Shape;1534;p6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6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540" name="Google Shape;1540;p61"/>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also seen in the cases that the experiments have the same trend, but not the same exact amount of $100 more spend, we can’t say the hypothesis is absolutely correct. </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can only </a:t>
            </a:r>
            <a:r>
              <a:rPr b="1" lang="en" sz="2800">
                <a:solidFill>
                  <a:srgbClr val="434343"/>
                </a:solidFill>
                <a:latin typeface="Montserrat"/>
                <a:ea typeface="Montserrat"/>
                <a:cs typeface="Montserrat"/>
                <a:sym typeface="Montserrat"/>
              </a:rPr>
              <a:t>fail to reject the hypothesis.</a:t>
            </a:r>
            <a:endParaRPr b="1" sz="2800">
              <a:solidFill>
                <a:srgbClr val="434343"/>
              </a:solidFill>
              <a:latin typeface="Montserrat"/>
              <a:ea typeface="Montserrat"/>
              <a:cs typeface="Montserrat"/>
              <a:sym typeface="Montserrat"/>
            </a:endParaRPr>
          </a:p>
        </p:txBody>
      </p:sp>
      <p:pic>
        <p:nvPicPr>
          <p:cNvPr id="1541" name="Google Shape;1541;p6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42" name="Google Shape;1542;p6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43" name="Google Shape;1543;p6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Hypothesis Testing</a:t>
            </a:r>
            <a:endParaRPr b="1">
              <a:latin typeface="Montserrat"/>
              <a:ea typeface="Montserrat"/>
              <a:cs typeface="Montserrat"/>
              <a:sym typeface="Montserrat"/>
            </a:endParaRPr>
          </a:p>
        </p:txBody>
      </p:sp>
      <p:sp>
        <p:nvSpPr>
          <p:cNvPr id="81" name="Google Shape;8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Statistical Inference for Support</a:t>
            </a:r>
            <a:endParaRPr>
              <a:latin typeface="Montserrat"/>
              <a:ea typeface="Montserrat"/>
              <a:cs typeface="Montserrat"/>
              <a:sym typeface="Montserrat"/>
            </a:endParaRPr>
          </a:p>
        </p:txBody>
      </p:sp>
      <p:pic>
        <p:nvPicPr>
          <p:cNvPr id="82" name="Google Shape;82;p1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83" name="Google Shape;83;p1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84" name="Google Shape;84;p1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6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549" name="Google Shape;1549;p62"/>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Recall the hypothesis: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i="1" lang="en" sz="2800">
                <a:solidFill>
                  <a:srgbClr val="434343"/>
                </a:solidFill>
                <a:latin typeface="Montserrat"/>
                <a:ea typeface="Montserrat"/>
                <a:cs typeface="Montserrat"/>
                <a:sym typeface="Montserrat"/>
              </a:rPr>
              <a:t>Customers viewing larger font size will spend $100 more dollars on the website.</a:t>
            </a:r>
            <a:endParaRPr i="1"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550" name="Google Shape;1550;p6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51" name="Google Shape;1551;p6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52" name="Google Shape;1552;p6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6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558" name="Google Shape;1558;p63"/>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Recall the hypothesis: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i="1" lang="en" sz="2800">
                <a:solidFill>
                  <a:srgbClr val="434343"/>
                </a:solidFill>
                <a:latin typeface="Montserrat"/>
                <a:ea typeface="Montserrat"/>
                <a:cs typeface="Montserrat"/>
                <a:sym typeface="Montserrat"/>
              </a:rPr>
              <a:t>Customers viewing larger font size will spend $100 more dollars on the website.</a:t>
            </a:r>
            <a:endParaRPr i="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Our goal is not really to show that the change is exactly $100, but more that changing the font size has some effect on spend.</a:t>
            </a:r>
            <a:endParaRPr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559" name="Google Shape;1559;p6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60" name="Google Shape;1560;p6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61" name="Google Shape;1561;p6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6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567" name="Google Shape;1567;p64"/>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Since we operate in a framework where we either </a:t>
            </a:r>
            <a:r>
              <a:rPr b="1" lang="en" sz="2800">
                <a:solidFill>
                  <a:srgbClr val="434343"/>
                </a:solidFill>
                <a:latin typeface="Montserrat"/>
                <a:ea typeface="Montserrat"/>
                <a:cs typeface="Montserrat"/>
                <a:sym typeface="Montserrat"/>
              </a:rPr>
              <a:t>reject </a:t>
            </a:r>
            <a:r>
              <a:rPr lang="en" sz="2800">
                <a:solidFill>
                  <a:srgbClr val="434343"/>
                </a:solidFill>
                <a:latin typeface="Montserrat"/>
                <a:ea typeface="Montserrat"/>
                <a:cs typeface="Montserrat"/>
                <a:sym typeface="Montserrat"/>
              </a:rPr>
              <a:t>or </a:t>
            </a:r>
            <a:r>
              <a:rPr b="1" lang="en" sz="2800">
                <a:solidFill>
                  <a:srgbClr val="434343"/>
                </a:solidFill>
                <a:latin typeface="Montserrat"/>
                <a:ea typeface="Montserrat"/>
                <a:cs typeface="Montserrat"/>
                <a:sym typeface="Montserrat"/>
              </a:rPr>
              <a:t>fail to reject </a:t>
            </a:r>
            <a:r>
              <a:rPr lang="en" sz="2800">
                <a:solidFill>
                  <a:srgbClr val="434343"/>
                </a:solidFill>
                <a:latin typeface="Montserrat"/>
                <a:ea typeface="Montserrat"/>
                <a:cs typeface="Montserrat"/>
                <a:sym typeface="Montserrat"/>
              </a:rPr>
              <a:t>a hypothesis.</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In this framework, it could make more sense to use a </a:t>
            </a:r>
            <a:r>
              <a:rPr b="1" lang="en" sz="2800">
                <a:solidFill>
                  <a:srgbClr val="434343"/>
                </a:solidFill>
                <a:latin typeface="Montserrat"/>
                <a:ea typeface="Montserrat"/>
                <a:cs typeface="Montserrat"/>
                <a:sym typeface="Montserrat"/>
              </a:rPr>
              <a:t>null hypothesis</a:t>
            </a:r>
            <a:r>
              <a:rPr lang="en" sz="2800">
                <a:solidFill>
                  <a:srgbClr val="434343"/>
                </a:solidFill>
                <a:latin typeface="Montserrat"/>
                <a:ea typeface="Montserrat"/>
                <a:cs typeface="Montserrat"/>
                <a:sym typeface="Montserrat"/>
              </a:rPr>
              <a:t>, where we posit simply that </a:t>
            </a:r>
            <a:r>
              <a:rPr b="1" lang="en" sz="2800">
                <a:solidFill>
                  <a:srgbClr val="434343"/>
                </a:solidFill>
                <a:latin typeface="Montserrat"/>
                <a:ea typeface="Montserrat"/>
                <a:cs typeface="Montserrat"/>
                <a:sym typeface="Montserrat"/>
              </a:rPr>
              <a:t>there is no difference between the two groups</a:t>
            </a:r>
            <a:r>
              <a:rPr lang="en" sz="2800">
                <a:solidFill>
                  <a:srgbClr val="434343"/>
                </a:solidFill>
                <a:latin typeface="Montserrat"/>
                <a:ea typeface="Montserrat"/>
                <a:cs typeface="Montserrat"/>
                <a:sym typeface="Montserrat"/>
              </a:rPr>
              <a:t> (the test and the control). </a:t>
            </a:r>
            <a:endParaRPr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568" name="Google Shape;1568;p6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69" name="Google Shape;1569;p6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70" name="Google Shape;1570;p6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6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576" name="Google Shape;1576;p65"/>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 </a:t>
            </a:r>
            <a:r>
              <a:rPr b="1" lang="en" sz="2800">
                <a:solidFill>
                  <a:srgbClr val="434343"/>
                </a:solidFill>
                <a:latin typeface="Montserrat"/>
                <a:ea typeface="Montserrat"/>
                <a:cs typeface="Montserrat"/>
                <a:sym typeface="Montserrat"/>
              </a:rPr>
              <a:t>null hypothesis</a:t>
            </a:r>
            <a:r>
              <a:rPr lang="en" sz="2800">
                <a:solidFill>
                  <a:srgbClr val="434343"/>
                </a:solidFill>
                <a:latin typeface="Montserrat"/>
                <a:ea typeface="Montserrat"/>
                <a:cs typeface="Montserrat"/>
                <a:sym typeface="Montserrat"/>
              </a:rPr>
              <a:t> allows us to not need to worry about an exact quantitative value of change or effect, and instead reframes the question as “</a:t>
            </a:r>
            <a:r>
              <a:rPr i="1" lang="en" sz="2800">
                <a:solidFill>
                  <a:srgbClr val="434343"/>
                </a:solidFill>
                <a:latin typeface="Montserrat"/>
                <a:ea typeface="Montserrat"/>
                <a:cs typeface="Montserrat"/>
                <a:sym typeface="Montserrat"/>
              </a:rPr>
              <a:t>Did this change have an effect?</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For example:</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Larger font size has no effect on customer spend.</a:t>
            </a:r>
            <a:endParaRPr b="1"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577" name="Google Shape;1577;p6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78" name="Google Shape;1578;p6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79" name="Google Shape;1579;p6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6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585" name="Google Shape;1585;p66"/>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Notice how a </a:t>
            </a:r>
            <a:r>
              <a:rPr b="1" lang="en" sz="2800">
                <a:solidFill>
                  <a:srgbClr val="434343"/>
                </a:solidFill>
                <a:latin typeface="Montserrat"/>
                <a:ea typeface="Montserrat"/>
                <a:cs typeface="Montserrat"/>
                <a:sym typeface="Montserrat"/>
              </a:rPr>
              <a:t>null hypothesis </a:t>
            </a:r>
            <a:r>
              <a:rPr lang="en" sz="2800">
                <a:solidFill>
                  <a:srgbClr val="434343"/>
                </a:solidFill>
                <a:latin typeface="Montserrat"/>
                <a:ea typeface="Montserrat"/>
                <a:cs typeface="Montserrat"/>
                <a:sym typeface="Montserrat"/>
              </a:rPr>
              <a:t>no longer requires us to do any preliminary tests to acquire some range like $100 or even have any preliminary idea of the effect of the change on the situation before testing.</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For example:</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Larger font size has no effect on customer spend.</a:t>
            </a:r>
            <a:endParaRPr b="1"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586" name="Google Shape;1586;p6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87" name="Google Shape;1587;p6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88" name="Google Shape;1588;p6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6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1594" name="Google Shape;1594;p6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95" name="Google Shape;1595;p6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96" name="Google Shape;1596;p6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1597" name="Google Shape;1597;p67"/>
          <p:cNvSpPr txBox="1"/>
          <p:nvPr/>
        </p:nvSpPr>
        <p:spPr>
          <a:xfrm>
            <a:off x="81475" y="3675725"/>
            <a:ext cx="3268200" cy="10620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Viewing a larger font size has no effect on customer spend.</a:t>
            </a:r>
            <a:endParaRPr sz="1900">
              <a:latin typeface="Montserrat"/>
              <a:ea typeface="Montserrat"/>
              <a:cs typeface="Montserrat"/>
              <a:sym typeface="Montserrat"/>
            </a:endParaRPr>
          </a:p>
        </p:txBody>
      </p:sp>
      <p:sp>
        <p:nvSpPr>
          <p:cNvPr id="1598" name="Google Shape;1598;p67"/>
          <p:cNvSpPr txBox="1"/>
          <p:nvPr/>
        </p:nvSpPr>
        <p:spPr>
          <a:xfrm>
            <a:off x="81475" y="2963100"/>
            <a:ext cx="321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Using a Null Hypothesis </a:t>
            </a:r>
            <a:endParaRPr b="1" i="1" sz="1600">
              <a:latin typeface="Montserrat"/>
              <a:ea typeface="Montserrat"/>
              <a:cs typeface="Montserrat"/>
              <a:sym typeface="Montserrat"/>
            </a:endParaRPr>
          </a:p>
          <a:p>
            <a:pPr indent="0" lvl="0" marL="0" rtl="0" algn="ctr">
              <a:spcBef>
                <a:spcPts val="0"/>
              </a:spcBef>
              <a:spcAft>
                <a:spcPts val="0"/>
              </a:spcAft>
              <a:buNone/>
            </a:pPr>
            <a:r>
              <a:rPr b="1" i="1" lang="en" sz="1600">
                <a:latin typeface="Montserrat"/>
                <a:ea typeface="Montserrat"/>
                <a:cs typeface="Montserrat"/>
                <a:sym typeface="Montserrat"/>
              </a:rPr>
              <a:t>Framework</a:t>
            </a:r>
            <a:endParaRPr b="1" i="1" sz="1600">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6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1604" name="Google Shape;1604;p6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605" name="Google Shape;1605;p6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606" name="Google Shape;1606;p6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1607" name="Google Shape;1607;p68"/>
          <p:cNvSpPr txBox="1"/>
          <p:nvPr/>
        </p:nvSpPr>
        <p:spPr>
          <a:xfrm>
            <a:off x="81475" y="3675725"/>
            <a:ext cx="3268200" cy="10620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Viewing a larger font size has no effect on customer spend.</a:t>
            </a:r>
            <a:endParaRPr sz="1900">
              <a:latin typeface="Montserrat"/>
              <a:ea typeface="Montserrat"/>
              <a:cs typeface="Montserrat"/>
              <a:sym typeface="Montserrat"/>
            </a:endParaRPr>
          </a:p>
        </p:txBody>
      </p:sp>
      <p:cxnSp>
        <p:nvCxnSpPr>
          <p:cNvPr id="1608" name="Google Shape;1608;p68"/>
          <p:cNvCxnSpPr/>
          <p:nvPr/>
        </p:nvCxnSpPr>
        <p:spPr>
          <a:xfrm>
            <a:off x="5076779" y="1094857"/>
            <a:ext cx="0" cy="1687800"/>
          </a:xfrm>
          <a:prstGeom prst="straightConnector1">
            <a:avLst/>
          </a:prstGeom>
          <a:noFill/>
          <a:ln cap="flat" cmpd="sng" w="28575">
            <a:solidFill>
              <a:srgbClr val="000000"/>
            </a:solidFill>
            <a:prstDash val="solid"/>
            <a:round/>
            <a:headEnd len="med" w="med" type="none"/>
            <a:tailEnd len="med" w="med" type="none"/>
          </a:ln>
        </p:spPr>
      </p:cxnSp>
      <p:cxnSp>
        <p:nvCxnSpPr>
          <p:cNvPr id="1609" name="Google Shape;1609;p68"/>
          <p:cNvCxnSpPr/>
          <p:nvPr/>
        </p:nvCxnSpPr>
        <p:spPr>
          <a:xfrm rot="10800000">
            <a:off x="5076530" y="2782606"/>
            <a:ext cx="2960700" cy="0"/>
          </a:xfrm>
          <a:prstGeom prst="straightConnector1">
            <a:avLst/>
          </a:prstGeom>
          <a:noFill/>
          <a:ln cap="flat" cmpd="sng" w="28575">
            <a:solidFill>
              <a:srgbClr val="000000"/>
            </a:solidFill>
            <a:prstDash val="solid"/>
            <a:round/>
            <a:headEnd len="med" w="med" type="none"/>
            <a:tailEnd len="med" w="med" type="none"/>
          </a:ln>
        </p:spPr>
      </p:cxnSp>
      <p:pic>
        <p:nvPicPr>
          <p:cNvPr id="1610" name="Google Shape;1610;p68"/>
          <p:cNvPicPr preferRelativeResize="0"/>
          <p:nvPr/>
        </p:nvPicPr>
        <p:blipFill>
          <a:blip r:embed="rId5">
            <a:alphaModFix/>
          </a:blip>
          <a:stretch>
            <a:fillRect/>
          </a:stretch>
        </p:blipFill>
        <p:spPr>
          <a:xfrm>
            <a:off x="4911646" y="2930147"/>
            <a:ext cx="1364947" cy="1010430"/>
          </a:xfrm>
          <a:prstGeom prst="rect">
            <a:avLst/>
          </a:prstGeom>
          <a:noFill/>
          <a:ln>
            <a:noFill/>
          </a:ln>
        </p:spPr>
      </p:pic>
      <p:pic>
        <p:nvPicPr>
          <p:cNvPr id="1611" name="Google Shape;1611;p68"/>
          <p:cNvPicPr preferRelativeResize="0"/>
          <p:nvPr/>
        </p:nvPicPr>
        <p:blipFill>
          <a:blip r:embed="rId6">
            <a:alphaModFix/>
          </a:blip>
          <a:stretch>
            <a:fillRect/>
          </a:stretch>
        </p:blipFill>
        <p:spPr>
          <a:xfrm>
            <a:off x="6776767" y="2930163"/>
            <a:ext cx="1364947" cy="1010412"/>
          </a:xfrm>
          <a:prstGeom prst="rect">
            <a:avLst/>
          </a:prstGeom>
          <a:noFill/>
          <a:ln>
            <a:noFill/>
          </a:ln>
        </p:spPr>
      </p:pic>
      <p:sp>
        <p:nvSpPr>
          <p:cNvPr id="1612" name="Google Shape;1612;p68"/>
          <p:cNvSpPr txBox="1"/>
          <p:nvPr/>
        </p:nvSpPr>
        <p:spPr>
          <a:xfrm>
            <a:off x="5079517" y="3828247"/>
            <a:ext cx="1029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613" name="Google Shape;1613;p68"/>
          <p:cNvSpPr txBox="1"/>
          <p:nvPr/>
        </p:nvSpPr>
        <p:spPr>
          <a:xfrm>
            <a:off x="6865180" y="3828255"/>
            <a:ext cx="1108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614" name="Google Shape;1614;p68"/>
          <p:cNvSpPr txBox="1"/>
          <p:nvPr/>
        </p:nvSpPr>
        <p:spPr>
          <a:xfrm>
            <a:off x="3882442" y="1615860"/>
            <a:ext cx="102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615" name="Google Shape;1615;p68"/>
          <p:cNvSpPr/>
          <p:nvPr/>
        </p:nvSpPr>
        <p:spPr>
          <a:xfrm>
            <a:off x="5498193" y="1842804"/>
            <a:ext cx="192000" cy="1920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8"/>
          <p:cNvSpPr/>
          <p:nvPr/>
        </p:nvSpPr>
        <p:spPr>
          <a:xfrm>
            <a:off x="5498193" y="1169265"/>
            <a:ext cx="192000" cy="1920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8"/>
          <p:cNvSpPr/>
          <p:nvPr/>
        </p:nvSpPr>
        <p:spPr>
          <a:xfrm>
            <a:off x="5498193" y="1424056"/>
            <a:ext cx="192000" cy="1920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8"/>
          <p:cNvSpPr/>
          <p:nvPr/>
        </p:nvSpPr>
        <p:spPr>
          <a:xfrm>
            <a:off x="7363323" y="2477273"/>
            <a:ext cx="192000" cy="1920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8"/>
          <p:cNvSpPr/>
          <p:nvPr/>
        </p:nvSpPr>
        <p:spPr>
          <a:xfrm>
            <a:off x="7363323" y="1803735"/>
            <a:ext cx="192000" cy="1920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8"/>
          <p:cNvSpPr/>
          <p:nvPr/>
        </p:nvSpPr>
        <p:spPr>
          <a:xfrm>
            <a:off x="7363323" y="2058525"/>
            <a:ext cx="192000" cy="1920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1" name="Google Shape;1621;p68"/>
          <p:cNvCxnSpPr/>
          <p:nvPr/>
        </p:nvCxnSpPr>
        <p:spPr>
          <a:xfrm>
            <a:off x="5289544" y="1519979"/>
            <a:ext cx="609300" cy="0"/>
          </a:xfrm>
          <a:prstGeom prst="straightConnector1">
            <a:avLst/>
          </a:prstGeom>
          <a:noFill/>
          <a:ln cap="flat" cmpd="sng" w="28575">
            <a:solidFill>
              <a:srgbClr val="9900FF"/>
            </a:solidFill>
            <a:prstDash val="solid"/>
            <a:round/>
            <a:headEnd len="med" w="med" type="none"/>
            <a:tailEnd len="med" w="med" type="none"/>
          </a:ln>
        </p:spPr>
      </p:cxnSp>
      <p:sp>
        <p:nvSpPr>
          <p:cNvPr id="1622" name="Google Shape;1622;p68"/>
          <p:cNvSpPr txBox="1"/>
          <p:nvPr/>
        </p:nvSpPr>
        <p:spPr>
          <a:xfrm>
            <a:off x="5620176" y="1328217"/>
            <a:ext cx="1029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1623" name="Google Shape;1623;p68"/>
          <p:cNvSpPr txBox="1"/>
          <p:nvPr/>
        </p:nvSpPr>
        <p:spPr>
          <a:xfrm>
            <a:off x="7384179" y="2069163"/>
            <a:ext cx="1029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1624" name="Google Shape;1624;p68"/>
          <p:cNvCxnSpPr/>
          <p:nvPr/>
        </p:nvCxnSpPr>
        <p:spPr>
          <a:xfrm>
            <a:off x="7118499" y="2250371"/>
            <a:ext cx="609300" cy="0"/>
          </a:xfrm>
          <a:prstGeom prst="straightConnector1">
            <a:avLst/>
          </a:prstGeom>
          <a:noFill/>
          <a:ln cap="flat" cmpd="sng" w="28575">
            <a:solidFill>
              <a:srgbClr val="E69138"/>
            </a:solidFill>
            <a:prstDash val="solid"/>
            <a:round/>
            <a:headEnd len="med" w="med" type="none"/>
            <a:tailEnd len="med" w="med" type="none"/>
          </a:ln>
        </p:spPr>
      </p:cxnSp>
      <p:sp>
        <p:nvSpPr>
          <p:cNvPr id="1625" name="Google Shape;1625;p68"/>
          <p:cNvSpPr txBox="1"/>
          <p:nvPr/>
        </p:nvSpPr>
        <p:spPr>
          <a:xfrm>
            <a:off x="81475" y="2963100"/>
            <a:ext cx="321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Using a Null Hypothesis </a:t>
            </a:r>
            <a:endParaRPr b="1" i="1" sz="1600">
              <a:latin typeface="Montserrat"/>
              <a:ea typeface="Montserrat"/>
              <a:cs typeface="Montserrat"/>
              <a:sym typeface="Montserrat"/>
            </a:endParaRPr>
          </a:p>
          <a:p>
            <a:pPr indent="0" lvl="0" marL="0" rtl="0" algn="ctr">
              <a:spcBef>
                <a:spcPts val="0"/>
              </a:spcBef>
              <a:spcAft>
                <a:spcPts val="0"/>
              </a:spcAft>
              <a:buNone/>
            </a:pPr>
            <a:r>
              <a:rPr b="1" i="1" lang="en" sz="1600">
                <a:latin typeface="Montserrat"/>
                <a:ea typeface="Montserrat"/>
                <a:cs typeface="Montserrat"/>
                <a:sym typeface="Montserrat"/>
              </a:rPr>
              <a:t>Framework</a:t>
            </a:r>
            <a:endParaRPr b="1" i="1" sz="1600">
              <a:latin typeface="Montserrat"/>
              <a:ea typeface="Montserrat"/>
              <a:cs typeface="Montserrat"/>
              <a:sym typeface="Montserrat"/>
            </a:endParaRPr>
          </a:p>
        </p:txBody>
      </p:sp>
      <p:sp>
        <p:nvSpPr>
          <p:cNvPr id="1626" name="Google Shape;1626;p68"/>
          <p:cNvSpPr/>
          <p:nvPr/>
        </p:nvSpPr>
        <p:spPr>
          <a:xfrm>
            <a:off x="8077941" y="1519976"/>
            <a:ext cx="501000" cy="786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7" name="Google Shape;1627;p68"/>
          <p:cNvCxnSpPr>
            <a:stCxn id="1626" idx="0"/>
          </p:cNvCxnSpPr>
          <p:nvPr/>
        </p:nvCxnSpPr>
        <p:spPr>
          <a:xfrm rot="10800000">
            <a:off x="6322941" y="1519976"/>
            <a:ext cx="1755000" cy="0"/>
          </a:xfrm>
          <a:prstGeom prst="straightConnector1">
            <a:avLst/>
          </a:prstGeom>
          <a:noFill/>
          <a:ln cap="flat" cmpd="sng" w="19050">
            <a:solidFill>
              <a:srgbClr val="6AA84F"/>
            </a:solidFill>
            <a:prstDash val="dash"/>
            <a:round/>
            <a:headEnd len="med" w="med" type="none"/>
            <a:tailEnd len="med" w="med"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6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1633" name="Google Shape;1633;p6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634" name="Google Shape;1634;p6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635" name="Google Shape;1635;p6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1636" name="Google Shape;1636;p69"/>
          <p:cNvSpPr txBox="1"/>
          <p:nvPr/>
        </p:nvSpPr>
        <p:spPr>
          <a:xfrm>
            <a:off x="81475" y="3675725"/>
            <a:ext cx="3268200" cy="10620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Viewing a larger font size has no effect on customer spend.</a:t>
            </a:r>
            <a:endParaRPr sz="1900">
              <a:latin typeface="Montserrat"/>
              <a:ea typeface="Montserrat"/>
              <a:cs typeface="Montserrat"/>
              <a:sym typeface="Montserrat"/>
            </a:endParaRPr>
          </a:p>
        </p:txBody>
      </p:sp>
      <p:cxnSp>
        <p:nvCxnSpPr>
          <p:cNvPr id="1637" name="Google Shape;1637;p69"/>
          <p:cNvCxnSpPr/>
          <p:nvPr/>
        </p:nvCxnSpPr>
        <p:spPr>
          <a:xfrm>
            <a:off x="5076779" y="1094857"/>
            <a:ext cx="0" cy="1687800"/>
          </a:xfrm>
          <a:prstGeom prst="straightConnector1">
            <a:avLst/>
          </a:prstGeom>
          <a:noFill/>
          <a:ln cap="flat" cmpd="sng" w="28575">
            <a:solidFill>
              <a:srgbClr val="000000"/>
            </a:solidFill>
            <a:prstDash val="solid"/>
            <a:round/>
            <a:headEnd len="med" w="med" type="none"/>
            <a:tailEnd len="med" w="med" type="none"/>
          </a:ln>
        </p:spPr>
      </p:cxnSp>
      <p:cxnSp>
        <p:nvCxnSpPr>
          <p:cNvPr id="1638" name="Google Shape;1638;p69"/>
          <p:cNvCxnSpPr/>
          <p:nvPr/>
        </p:nvCxnSpPr>
        <p:spPr>
          <a:xfrm rot="10800000">
            <a:off x="5076530" y="2782606"/>
            <a:ext cx="2960700" cy="0"/>
          </a:xfrm>
          <a:prstGeom prst="straightConnector1">
            <a:avLst/>
          </a:prstGeom>
          <a:noFill/>
          <a:ln cap="flat" cmpd="sng" w="28575">
            <a:solidFill>
              <a:srgbClr val="000000"/>
            </a:solidFill>
            <a:prstDash val="solid"/>
            <a:round/>
            <a:headEnd len="med" w="med" type="none"/>
            <a:tailEnd len="med" w="med" type="none"/>
          </a:ln>
        </p:spPr>
      </p:cxnSp>
      <p:pic>
        <p:nvPicPr>
          <p:cNvPr id="1639" name="Google Shape;1639;p69"/>
          <p:cNvPicPr preferRelativeResize="0"/>
          <p:nvPr/>
        </p:nvPicPr>
        <p:blipFill>
          <a:blip r:embed="rId5">
            <a:alphaModFix/>
          </a:blip>
          <a:stretch>
            <a:fillRect/>
          </a:stretch>
        </p:blipFill>
        <p:spPr>
          <a:xfrm>
            <a:off x="4911646" y="2930147"/>
            <a:ext cx="1364947" cy="1010430"/>
          </a:xfrm>
          <a:prstGeom prst="rect">
            <a:avLst/>
          </a:prstGeom>
          <a:noFill/>
          <a:ln>
            <a:noFill/>
          </a:ln>
        </p:spPr>
      </p:pic>
      <p:pic>
        <p:nvPicPr>
          <p:cNvPr id="1640" name="Google Shape;1640;p69"/>
          <p:cNvPicPr preferRelativeResize="0"/>
          <p:nvPr/>
        </p:nvPicPr>
        <p:blipFill>
          <a:blip r:embed="rId6">
            <a:alphaModFix/>
          </a:blip>
          <a:stretch>
            <a:fillRect/>
          </a:stretch>
        </p:blipFill>
        <p:spPr>
          <a:xfrm>
            <a:off x="6776767" y="2930163"/>
            <a:ext cx="1364947" cy="1010412"/>
          </a:xfrm>
          <a:prstGeom prst="rect">
            <a:avLst/>
          </a:prstGeom>
          <a:noFill/>
          <a:ln>
            <a:noFill/>
          </a:ln>
        </p:spPr>
      </p:pic>
      <p:sp>
        <p:nvSpPr>
          <p:cNvPr id="1641" name="Google Shape;1641;p69"/>
          <p:cNvSpPr txBox="1"/>
          <p:nvPr/>
        </p:nvSpPr>
        <p:spPr>
          <a:xfrm>
            <a:off x="5079517" y="3828247"/>
            <a:ext cx="1029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642" name="Google Shape;1642;p69"/>
          <p:cNvSpPr txBox="1"/>
          <p:nvPr/>
        </p:nvSpPr>
        <p:spPr>
          <a:xfrm>
            <a:off x="6865180" y="3828255"/>
            <a:ext cx="1108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643" name="Google Shape;1643;p69"/>
          <p:cNvSpPr txBox="1"/>
          <p:nvPr/>
        </p:nvSpPr>
        <p:spPr>
          <a:xfrm>
            <a:off x="3882442" y="1615860"/>
            <a:ext cx="102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644" name="Google Shape;1644;p69"/>
          <p:cNvSpPr/>
          <p:nvPr/>
        </p:nvSpPr>
        <p:spPr>
          <a:xfrm>
            <a:off x="5498193" y="1842804"/>
            <a:ext cx="192000" cy="1920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9"/>
          <p:cNvSpPr/>
          <p:nvPr/>
        </p:nvSpPr>
        <p:spPr>
          <a:xfrm>
            <a:off x="5498193" y="1169265"/>
            <a:ext cx="192000" cy="1920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9"/>
          <p:cNvSpPr/>
          <p:nvPr/>
        </p:nvSpPr>
        <p:spPr>
          <a:xfrm>
            <a:off x="5498193" y="1424056"/>
            <a:ext cx="192000" cy="1920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9"/>
          <p:cNvSpPr/>
          <p:nvPr/>
        </p:nvSpPr>
        <p:spPr>
          <a:xfrm>
            <a:off x="7363323" y="2477273"/>
            <a:ext cx="192000" cy="1920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9"/>
          <p:cNvSpPr/>
          <p:nvPr/>
        </p:nvSpPr>
        <p:spPr>
          <a:xfrm>
            <a:off x="7363323" y="1803735"/>
            <a:ext cx="192000" cy="1920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9"/>
          <p:cNvSpPr/>
          <p:nvPr/>
        </p:nvSpPr>
        <p:spPr>
          <a:xfrm>
            <a:off x="7363323" y="2058525"/>
            <a:ext cx="192000" cy="1920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0" name="Google Shape;1650;p69"/>
          <p:cNvCxnSpPr/>
          <p:nvPr/>
        </p:nvCxnSpPr>
        <p:spPr>
          <a:xfrm>
            <a:off x="5289544" y="1519979"/>
            <a:ext cx="609300" cy="0"/>
          </a:xfrm>
          <a:prstGeom prst="straightConnector1">
            <a:avLst/>
          </a:prstGeom>
          <a:noFill/>
          <a:ln cap="flat" cmpd="sng" w="28575">
            <a:solidFill>
              <a:srgbClr val="9900FF"/>
            </a:solidFill>
            <a:prstDash val="solid"/>
            <a:round/>
            <a:headEnd len="med" w="med" type="none"/>
            <a:tailEnd len="med" w="med" type="none"/>
          </a:ln>
        </p:spPr>
      </p:cxnSp>
      <p:sp>
        <p:nvSpPr>
          <p:cNvPr id="1651" name="Google Shape;1651;p69"/>
          <p:cNvSpPr txBox="1"/>
          <p:nvPr/>
        </p:nvSpPr>
        <p:spPr>
          <a:xfrm>
            <a:off x="5620176" y="1328217"/>
            <a:ext cx="1029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1652" name="Google Shape;1652;p69"/>
          <p:cNvSpPr txBox="1"/>
          <p:nvPr/>
        </p:nvSpPr>
        <p:spPr>
          <a:xfrm>
            <a:off x="7384179" y="2069163"/>
            <a:ext cx="1029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1653" name="Google Shape;1653;p69"/>
          <p:cNvCxnSpPr/>
          <p:nvPr/>
        </p:nvCxnSpPr>
        <p:spPr>
          <a:xfrm>
            <a:off x="7118499" y="2250371"/>
            <a:ext cx="609300" cy="0"/>
          </a:xfrm>
          <a:prstGeom prst="straightConnector1">
            <a:avLst/>
          </a:prstGeom>
          <a:noFill/>
          <a:ln cap="flat" cmpd="sng" w="28575">
            <a:solidFill>
              <a:srgbClr val="E69138"/>
            </a:solidFill>
            <a:prstDash val="solid"/>
            <a:round/>
            <a:headEnd len="med" w="med" type="none"/>
            <a:tailEnd len="med" w="med" type="none"/>
          </a:ln>
        </p:spPr>
      </p:cxnSp>
      <p:sp>
        <p:nvSpPr>
          <p:cNvPr id="1654" name="Google Shape;1654;p69"/>
          <p:cNvSpPr txBox="1"/>
          <p:nvPr/>
        </p:nvSpPr>
        <p:spPr>
          <a:xfrm>
            <a:off x="81475" y="2963100"/>
            <a:ext cx="321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Using a Null Hypothesis </a:t>
            </a:r>
            <a:endParaRPr b="1" i="1" sz="1600">
              <a:latin typeface="Montserrat"/>
              <a:ea typeface="Montserrat"/>
              <a:cs typeface="Montserrat"/>
              <a:sym typeface="Montserrat"/>
            </a:endParaRPr>
          </a:p>
          <a:p>
            <a:pPr indent="0" lvl="0" marL="0" rtl="0" algn="ctr">
              <a:spcBef>
                <a:spcPts val="0"/>
              </a:spcBef>
              <a:spcAft>
                <a:spcPts val="0"/>
              </a:spcAft>
              <a:buNone/>
            </a:pPr>
            <a:r>
              <a:rPr b="1" i="1" lang="en" sz="1600">
                <a:latin typeface="Montserrat"/>
                <a:ea typeface="Montserrat"/>
                <a:cs typeface="Montserrat"/>
                <a:sym typeface="Montserrat"/>
              </a:rPr>
              <a:t>Framework</a:t>
            </a:r>
            <a:endParaRPr b="1" i="1" sz="1600">
              <a:latin typeface="Montserrat"/>
              <a:ea typeface="Montserrat"/>
              <a:cs typeface="Montserrat"/>
              <a:sym typeface="Montserrat"/>
            </a:endParaRPr>
          </a:p>
        </p:txBody>
      </p:sp>
      <p:sp>
        <p:nvSpPr>
          <p:cNvPr id="1655" name="Google Shape;1655;p69"/>
          <p:cNvSpPr/>
          <p:nvPr/>
        </p:nvSpPr>
        <p:spPr>
          <a:xfrm>
            <a:off x="8077941" y="1519976"/>
            <a:ext cx="501000" cy="786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6" name="Google Shape;1656;p69"/>
          <p:cNvCxnSpPr>
            <a:stCxn id="1655" idx="0"/>
          </p:cNvCxnSpPr>
          <p:nvPr/>
        </p:nvCxnSpPr>
        <p:spPr>
          <a:xfrm rot="10800000">
            <a:off x="6322941" y="1519976"/>
            <a:ext cx="1755000" cy="0"/>
          </a:xfrm>
          <a:prstGeom prst="straightConnector1">
            <a:avLst/>
          </a:prstGeom>
          <a:noFill/>
          <a:ln cap="flat" cmpd="sng" w="19050">
            <a:solidFill>
              <a:srgbClr val="6AA84F"/>
            </a:solidFill>
            <a:prstDash val="dash"/>
            <a:round/>
            <a:headEnd len="med" w="med" type="none"/>
            <a:tailEnd len="med" w="med" type="none"/>
          </a:ln>
        </p:spPr>
      </p:cxnSp>
      <p:sp>
        <p:nvSpPr>
          <p:cNvPr id="1657" name="Google Shape;1657;p69"/>
          <p:cNvSpPr txBox="1"/>
          <p:nvPr/>
        </p:nvSpPr>
        <p:spPr>
          <a:xfrm>
            <a:off x="147475" y="1424038"/>
            <a:ext cx="3268200" cy="677100"/>
          </a:xfrm>
          <a:prstGeom prst="rect">
            <a:avLst/>
          </a:prstGeom>
          <a:solidFill>
            <a:srgbClr val="E6B8AF"/>
          </a:solidFill>
          <a:ln cap="flat" cmpd="sng" w="19050">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We can reject the null hypothesis.</a:t>
            </a:r>
            <a:endParaRPr b="1" i="1" sz="1600">
              <a:latin typeface="Montserrat"/>
              <a:ea typeface="Montserrat"/>
              <a:cs typeface="Montserrat"/>
              <a:sym typeface="Montserrat"/>
            </a:endParaRPr>
          </a:p>
        </p:txBody>
      </p:sp>
      <p:sp>
        <p:nvSpPr>
          <p:cNvPr id="1658" name="Google Shape;1658;p69"/>
          <p:cNvSpPr/>
          <p:nvPr/>
        </p:nvSpPr>
        <p:spPr>
          <a:xfrm>
            <a:off x="631525" y="3305475"/>
            <a:ext cx="2168100" cy="2168100"/>
          </a:xfrm>
          <a:prstGeom prst="mathMultiply">
            <a:avLst>
              <a:gd fmla="val 23520" name="adj1"/>
            </a:avLst>
          </a:prstGeom>
          <a:solidFill>
            <a:srgbClr val="CC0000">
              <a:alpha val="39880"/>
            </a:srgbClr>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7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pic>
        <p:nvPicPr>
          <p:cNvPr id="1664" name="Google Shape;1664;p7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665" name="Google Shape;1665;p7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666" name="Google Shape;1666;p7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1667" name="Google Shape;1667;p70"/>
          <p:cNvSpPr txBox="1"/>
          <p:nvPr/>
        </p:nvSpPr>
        <p:spPr>
          <a:xfrm>
            <a:off x="81475" y="3675725"/>
            <a:ext cx="3268200" cy="10620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Montserrat"/>
                <a:ea typeface="Montserrat"/>
                <a:cs typeface="Montserrat"/>
                <a:sym typeface="Montserrat"/>
              </a:rPr>
              <a:t>Viewing a larger font size has no effect on customer spend.</a:t>
            </a:r>
            <a:endParaRPr sz="1900">
              <a:latin typeface="Montserrat"/>
              <a:ea typeface="Montserrat"/>
              <a:cs typeface="Montserrat"/>
              <a:sym typeface="Montserrat"/>
            </a:endParaRPr>
          </a:p>
        </p:txBody>
      </p:sp>
      <p:cxnSp>
        <p:nvCxnSpPr>
          <p:cNvPr id="1668" name="Google Shape;1668;p70"/>
          <p:cNvCxnSpPr/>
          <p:nvPr/>
        </p:nvCxnSpPr>
        <p:spPr>
          <a:xfrm>
            <a:off x="5076779" y="1094857"/>
            <a:ext cx="0" cy="1687800"/>
          </a:xfrm>
          <a:prstGeom prst="straightConnector1">
            <a:avLst/>
          </a:prstGeom>
          <a:noFill/>
          <a:ln cap="flat" cmpd="sng" w="28575">
            <a:solidFill>
              <a:srgbClr val="000000"/>
            </a:solidFill>
            <a:prstDash val="solid"/>
            <a:round/>
            <a:headEnd len="med" w="med" type="none"/>
            <a:tailEnd len="med" w="med" type="none"/>
          </a:ln>
        </p:spPr>
      </p:cxnSp>
      <p:cxnSp>
        <p:nvCxnSpPr>
          <p:cNvPr id="1669" name="Google Shape;1669;p70"/>
          <p:cNvCxnSpPr/>
          <p:nvPr/>
        </p:nvCxnSpPr>
        <p:spPr>
          <a:xfrm rot="10800000">
            <a:off x="5076530" y="2782606"/>
            <a:ext cx="2960700" cy="0"/>
          </a:xfrm>
          <a:prstGeom prst="straightConnector1">
            <a:avLst/>
          </a:prstGeom>
          <a:noFill/>
          <a:ln cap="flat" cmpd="sng" w="28575">
            <a:solidFill>
              <a:srgbClr val="000000"/>
            </a:solidFill>
            <a:prstDash val="solid"/>
            <a:round/>
            <a:headEnd len="med" w="med" type="none"/>
            <a:tailEnd len="med" w="med" type="none"/>
          </a:ln>
        </p:spPr>
      </p:cxnSp>
      <p:pic>
        <p:nvPicPr>
          <p:cNvPr id="1670" name="Google Shape;1670;p70"/>
          <p:cNvPicPr preferRelativeResize="0"/>
          <p:nvPr/>
        </p:nvPicPr>
        <p:blipFill>
          <a:blip r:embed="rId5">
            <a:alphaModFix/>
          </a:blip>
          <a:stretch>
            <a:fillRect/>
          </a:stretch>
        </p:blipFill>
        <p:spPr>
          <a:xfrm>
            <a:off x="4911646" y="2930147"/>
            <a:ext cx="1364947" cy="1010430"/>
          </a:xfrm>
          <a:prstGeom prst="rect">
            <a:avLst/>
          </a:prstGeom>
          <a:noFill/>
          <a:ln>
            <a:noFill/>
          </a:ln>
        </p:spPr>
      </p:pic>
      <p:pic>
        <p:nvPicPr>
          <p:cNvPr id="1671" name="Google Shape;1671;p70"/>
          <p:cNvPicPr preferRelativeResize="0"/>
          <p:nvPr/>
        </p:nvPicPr>
        <p:blipFill>
          <a:blip r:embed="rId6">
            <a:alphaModFix/>
          </a:blip>
          <a:stretch>
            <a:fillRect/>
          </a:stretch>
        </p:blipFill>
        <p:spPr>
          <a:xfrm>
            <a:off x="6776767" y="2930163"/>
            <a:ext cx="1364947" cy="1010412"/>
          </a:xfrm>
          <a:prstGeom prst="rect">
            <a:avLst/>
          </a:prstGeom>
          <a:noFill/>
          <a:ln>
            <a:noFill/>
          </a:ln>
        </p:spPr>
      </p:pic>
      <p:sp>
        <p:nvSpPr>
          <p:cNvPr id="1672" name="Google Shape;1672;p70"/>
          <p:cNvSpPr txBox="1"/>
          <p:nvPr/>
        </p:nvSpPr>
        <p:spPr>
          <a:xfrm>
            <a:off x="5079517" y="3828247"/>
            <a:ext cx="1029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TEST</a:t>
            </a:r>
            <a:endParaRPr b="1" sz="700">
              <a:latin typeface="Montserrat"/>
              <a:ea typeface="Montserrat"/>
              <a:cs typeface="Montserrat"/>
              <a:sym typeface="Montserrat"/>
            </a:endParaRPr>
          </a:p>
        </p:txBody>
      </p:sp>
      <p:sp>
        <p:nvSpPr>
          <p:cNvPr id="1673" name="Google Shape;1673;p70"/>
          <p:cNvSpPr txBox="1"/>
          <p:nvPr/>
        </p:nvSpPr>
        <p:spPr>
          <a:xfrm>
            <a:off x="6865180" y="3828255"/>
            <a:ext cx="1108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CONTROL</a:t>
            </a:r>
            <a:endParaRPr b="1" sz="700">
              <a:latin typeface="Montserrat"/>
              <a:ea typeface="Montserrat"/>
              <a:cs typeface="Montserrat"/>
              <a:sym typeface="Montserrat"/>
            </a:endParaRPr>
          </a:p>
        </p:txBody>
      </p:sp>
      <p:sp>
        <p:nvSpPr>
          <p:cNvPr id="1674" name="Google Shape;1674;p70"/>
          <p:cNvSpPr txBox="1"/>
          <p:nvPr/>
        </p:nvSpPr>
        <p:spPr>
          <a:xfrm>
            <a:off x="3882442" y="1615860"/>
            <a:ext cx="102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AMOUNT</a:t>
            </a:r>
            <a:endParaRPr b="1" sz="700">
              <a:latin typeface="Montserrat"/>
              <a:ea typeface="Montserrat"/>
              <a:cs typeface="Montserrat"/>
              <a:sym typeface="Montserrat"/>
            </a:endParaRPr>
          </a:p>
          <a:p>
            <a:pPr indent="0" lvl="0" marL="0" rtl="0" algn="ctr">
              <a:spcBef>
                <a:spcPts val="0"/>
              </a:spcBef>
              <a:spcAft>
                <a:spcPts val="0"/>
              </a:spcAft>
              <a:buNone/>
            </a:pPr>
            <a:r>
              <a:rPr b="1" lang="en" sz="700">
                <a:latin typeface="Montserrat"/>
                <a:ea typeface="Montserrat"/>
                <a:cs typeface="Montserrat"/>
                <a:sym typeface="Montserrat"/>
              </a:rPr>
              <a:t>SPENT</a:t>
            </a:r>
            <a:endParaRPr b="1" sz="700">
              <a:latin typeface="Montserrat"/>
              <a:ea typeface="Montserrat"/>
              <a:cs typeface="Montserrat"/>
              <a:sym typeface="Montserrat"/>
            </a:endParaRPr>
          </a:p>
        </p:txBody>
      </p:sp>
      <p:sp>
        <p:nvSpPr>
          <p:cNvPr id="1675" name="Google Shape;1675;p70"/>
          <p:cNvSpPr/>
          <p:nvPr/>
        </p:nvSpPr>
        <p:spPr>
          <a:xfrm>
            <a:off x="5498193" y="1842804"/>
            <a:ext cx="192000" cy="1920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0"/>
          <p:cNvSpPr/>
          <p:nvPr/>
        </p:nvSpPr>
        <p:spPr>
          <a:xfrm>
            <a:off x="5498193" y="1169265"/>
            <a:ext cx="192000" cy="1920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0"/>
          <p:cNvSpPr/>
          <p:nvPr/>
        </p:nvSpPr>
        <p:spPr>
          <a:xfrm>
            <a:off x="5498193" y="1424056"/>
            <a:ext cx="192000" cy="1920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0"/>
          <p:cNvSpPr/>
          <p:nvPr/>
        </p:nvSpPr>
        <p:spPr>
          <a:xfrm>
            <a:off x="7363323" y="2477273"/>
            <a:ext cx="192000" cy="1920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70"/>
          <p:cNvSpPr/>
          <p:nvPr/>
        </p:nvSpPr>
        <p:spPr>
          <a:xfrm>
            <a:off x="7363323" y="1803735"/>
            <a:ext cx="192000" cy="1920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70"/>
          <p:cNvSpPr/>
          <p:nvPr/>
        </p:nvSpPr>
        <p:spPr>
          <a:xfrm>
            <a:off x="7363323" y="2058525"/>
            <a:ext cx="192000" cy="1920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1" name="Google Shape;1681;p70"/>
          <p:cNvCxnSpPr/>
          <p:nvPr/>
        </p:nvCxnSpPr>
        <p:spPr>
          <a:xfrm>
            <a:off x="5289544" y="1519979"/>
            <a:ext cx="609300" cy="0"/>
          </a:xfrm>
          <a:prstGeom prst="straightConnector1">
            <a:avLst/>
          </a:prstGeom>
          <a:noFill/>
          <a:ln cap="flat" cmpd="sng" w="28575">
            <a:solidFill>
              <a:srgbClr val="9900FF"/>
            </a:solidFill>
            <a:prstDash val="solid"/>
            <a:round/>
            <a:headEnd len="med" w="med" type="none"/>
            <a:tailEnd len="med" w="med" type="none"/>
          </a:ln>
        </p:spPr>
      </p:cxnSp>
      <p:sp>
        <p:nvSpPr>
          <p:cNvPr id="1682" name="Google Shape;1682;p70"/>
          <p:cNvSpPr txBox="1"/>
          <p:nvPr/>
        </p:nvSpPr>
        <p:spPr>
          <a:xfrm>
            <a:off x="5620176" y="1328217"/>
            <a:ext cx="1029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$120</a:t>
            </a:r>
            <a:endParaRPr b="1" sz="700">
              <a:latin typeface="Montserrat"/>
              <a:ea typeface="Montserrat"/>
              <a:cs typeface="Montserrat"/>
              <a:sym typeface="Montserrat"/>
            </a:endParaRPr>
          </a:p>
        </p:txBody>
      </p:sp>
      <p:sp>
        <p:nvSpPr>
          <p:cNvPr id="1683" name="Google Shape;1683;p70"/>
          <p:cNvSpPr txBox="1"/>
          <p:nvPr/>
        </p:nvSpPr>
        <p:spPr>
          <a:xfrm>
            <a:off x="7384179" y="2069163"/>
            <a:ext cx="1029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latin typeface="Montserrat"/>
                <a:ea typeface="Montserrat"/>
                <a:cs typeface="Montserrat"/>
                <a:sym typeface="Montserrat"/>
              </a:rPr>
              <a:t>$20</a:t>
            </a:r>
            <a:endParaRPr b="1" sz="700">
              <a:latin typeface="Montserrat"/>
              <a:ea typeface="Montserrat"/>
              <a:cs typeface="Montserrat"/>
              <a:sym typeface="Montserrat"/>
            </a:endParaRPr>
          </a:p>
        </p:txBody>
      </p:sp>
      <p:cxnSp>
        <p:nvCxnSpPr>
          <p:cNvPr id="1684" name="Google Shape;1684;p70"/>
          <p:cNvCxnSpPr/>
          <p:nvPr/>
        </p:nvCxnSpPr>
        <p:spPr>
          <a:xfrm>
            <a:off x="7118499" y="2250371"/>
            <a:ext cx="609300" cy="0"/>
          </a:xfrm>
          <a:prstGeom prst="straightConnector1">
            <a:avLst/>
          </a:prstGeom>
          <a:noFill/>
          <a:ln cap="flat" cmpd="sng" w="28575">
            <a:solidFill>
              <a:srgbClr val="E69138"/>
            </a:solidFill>
            <a:prstDash val="solid"/>
            <a:round/>
            <a:headEnd len="med" w="med" type="none"/>
            <a:tailEnd len="med" w="med" type="none"/>
          </a:ln>
        </p:spPr>
      </p:cxnSp>
      <p:sp>
        <p:nvSpPr>
          <p:cNvPr id="1685" name="Google Shape;1685;p70"/>
          <p:cNvSpPr txBox="1"/>
          <p:nvPr/>
        </p:nvSpPr>
        <p:spPr>
          <a:xfrm>
            <a:off x="81475" y="2963100"/>
            <a:ext cx="321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Using a Null Hypothesis </a:t>
            </a:r>
            <a:endParaRPr b="1" i="1" sz="1600">
              <a:latin typeface="Montserrat"/>
              <a:ea typeface="Montserrat"/>
              <a:cs typeface="Montserrat"/>
              <a:sym typeface="Montserrat"/>
            </a:endParaRPr>
          </a:p>
          <a:p>
            <a:pPr indent="0" lvl="0" marL="0" rtl="0" algn="ctr">
              <a:spcBef>
                <a:spcPts val="0"/>
              </a:spcBef>
              <a:spcAft>
                <a:spcPts val="0"/>
              </a:spcAft>
              <a:buNone/>
            </a:pPr>
            <a:r>
              <a:rPr b="1" i="1" lang="en" sz="1600">
                <a:latin typeface="Montserrat"/>
                <a:ea typeface="Montserrat"/>
                <a:cs typeface="Montserrat"/>
                <a:sym typeface="Montserrat"/>
              </a:rPr>
              <a:t>Framework</a:t>
            </a:r>
            <a:endParaRPr b="1" i="1" sz="1600">
              <a:latin typeface="Montserrat"/>
              <a:ea typeface="Montserrat"/>
              <a:cs typeface="Montserrat"/>
              <a:sym typeface="Montserrat"/>
            </a:endParaRPr>
          </a:p>
        </p:txBody>
      </p:sp>
      <p:sp>
        <p:nvSpPr>
          <p:cNvPr id="1686" name="Google Shape;1686;p70"/>
          <p:cNvSpPr/>
          <p:nvPr/>
        </p:nvSpPr>
        <p:spPr>
          <a:xfrm>
            <a:off x="8077941" y="1519976"/>
            <a:ext cx="501000" cy="786300"/>
          </a:xfrm>
          <a:prstGeom prst="rightBrace">
            <a:avLst>
              <a:gd fmla="val 50000" name="adj1"/>
              <a:gd fmla="val 50000" name="adj2"/>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7" name="Google Shape;1687;p70"/>
          <p:cNvCxnSpPr>
            <a:stCxn id="1686" idx="0"/>
          </p:cNvCxnSpPr>
          <p:nvPr/>
        </p:nvCxnSpPr>
        <p:spPr>
          <a:xfrm rot="10800000">
            <a:off x="6322941" y="1519976"/>
            <a:ext cx="1755000" cy="0"/>
          </a:xfrm>
          <a:prstGeom prst="straightConnector1">
            <a:avLst/>
          </a:prstGeom>
          <a:noFill/>
          <a:ln cap="flat" cmpd="sng" w="19050">
            <a:solidFill>
              <a:srgbClr val="6AA84F"/>
            </a:solidFill>
            <a:prstDash val="dash"/>
            <a:round/>
            <a:headEnd len="med" w="med" type="none"/>
            <a:tailEnd len="med" w="med" type="none"/>
          </a:ln>
        </p:spPr>
      </p:cxnSp>
      <p:sp>
        <p:nvSpPr>
          <p:cNvPr id="1688" name="Google Shape;1688;p70"/>
          <p:cNvSpPr txBox="1"/>
          <p:nvPr/>
        </p:nvSpPr>
        <p:spPr>
          <a:xfrm>
            <a:off x="161550" y="746975"/>
            <a:ext cx="3780300" cy="1908600"/>
          </a:xfrm>
          <a:prstGeom prst="rect">
            <a:avLst/>
          </a:prstGeom>
          <a:solidFill>
            <a:srgbClr val="CFE2F3"/>
          </a:solidFill>
          <a:ln cap="flat" cmpd="sng" w="19050">
            <a:solidFill>
              <a:srgbClr val="1155CC"/>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Montserrat"/>
                <a:ea typeface="Montserrat"/>
                <a:cs typeface="Montserrat"/>
                <a:sym typeface="Montserrat"/>
              </a:rPr>
              <a:t>Important Note:</a:t>
            </a:r>
            <a:endParaRPr b="1" i="1" sz="1600">
              <a:latin typeface="Montserrat"/>
              <a:ea typeface="Montserrat"/>
              <a:cs typeface="Montserrat"/>
              <a:sym typeface="Montserrat"/>
            </a:endParaRPr>
          </a:p>
          <a:p>
            <a:pPr indent="0" lvl="0" marL="0" rtl="0" algn="ctr">
              <a:spcBef>
                <a:spcPts val="0"/>
              </a:spcBef>
              <a:spcAft>
                <a:spcPts val="0"/>
              </a:spcAft>
              <a:buNone/>
            </a:pPr>
            <a:r>
              <a:rPr i="1" lang="en" sz="1600">
                <a:latin typeface="Montserrat"/>
                <a:ea typeface="Montserrat"/>
                <a:cs typeface="Montserrat"/>
                <a:sym typeface="Montserrat"/>
              </a:rPr>
              <a:t>We still haven’t discussed how much of an effect is needed to determine whether we </a:t>
            </a:r>
            <a:r>
              <a:rPr b="1" i="1" lang="en" sz="1600">
                <a:latin typeface="Montserrat"/>
                <a:ea typeface="Montserrat"/>
                <a:cs typeface="Montserrat"/>
                <a:sym typeface="Montserrat"/>
              </a:rPr>
              <a:t>reject</a:t>
            </a:r>
            <a:r>
              <a:rPr i="1" lang="en" sz="1600">
                <a:latin typeface="Montserrat"/>
                <a:ea typeface="Montserrat"/>
                <a:cs typeface="Montserrat"/>
                <a:sym typeface="Montserrat"/>
              </a:rPr>
              <a:t> or </a:t>
            </a:r>
            <a:r>
              <a:rPr b="1" i="1" lang="en" sz="1600">
                <a:latin typeface="Montserrat"/>
                <a:ea typeface="Montserrat"/>
                <a:cs typeface="Montserrat"/>
                <a:sym typeface="Montserrat"/>
              </a:rPr>
              <a:t>fail to reject</a:t>
            </a:r>
            <a:r>
              <a:rPr i="1" lang="en" sz="1600">
                <a:latin typeface="Montserrat"/>
                <a:ea typeface="Montserrat"/>
                <a:cs typeface="Montserrat"/>
                <a:sym typeface="Montserrat"/>
              </a:rPr>
              <a:t>, that will come with our discussion of p-values and statistical significance!</a:t>
            </a:r>
            <a:endParaRPr i="1" sz="1600">
              <a:latin typeface="Montserrat"/>
              <a:ea typeface="Montserrat"/>
              <a:cs typeface="Montserrat"/>
              <a:sym typeface="Montserrat"/>
            </a:endParaRPr>
          </a:p>
        </p:txBody>
      </p:sp>
      <p:sp>
        <p:nvSpPr>
          <p:cNvPr id="1689" name="Google Shape;1689;p70"/>
          <p:cNvSpPr/>
          <p:nvPr/>
        </p:nvSpPr>
        <p:spPr>
          <a:xfrm>
            <a:off x="631525" y="3305475"/>
            <a:ext cx="2168100" cy="2168100"/>
          </a:xfrm>
          <a:prstGeom prst="mathMultiply">
            <a:avLst>
              <a:gd fmla="val 23520" name="adj1"/>
            </a:avLst>
          </a:prstGeom>
          <a:solidFill>
            <a:srgbClr val="CC0000">
              <a:alpha val="39880"/>
            </a:srgbClr>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7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695" name="Google Shape;1695;p71"/>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Along with a null hypothesis: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Larger font size has no effect on customer spend.</a:t>
            </a:r>
            <a:endParaRPr b="1"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 can create an alternative hypothesis: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Larger font size does have an effect on customer spend.</a:t>
            </a:r>
            <a:endParaRPr b="1"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696" name="Google Shape;1696;p7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697" name="Google Shape;1697;p7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698" name="Google Shape;1698;p7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90" name="Google Shape;90;p1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One of the most crucial </a:t>
            </a:r>
            <a:r>
              <a:rPr lang="en" sz="2800">
                <a:solidFill>
                  <a:srgbClr val="434343"/>
                </a:solidFill>
                <a:latin typeface="Montserrat"/>
                <a:ea typeface="Montserrat"/>
                <a:cs typeface="Montserrat"/>
                <a:sym typeface="Montserrat"/>
              </a:rPr>
              <a:t>capabilities</a:t>
            </a:r>
            <a:r>
              <a:rPr lang="en" sz="2800">
                <a:solidFill>
                  <a:srgbClr val="434343"/>
                </a:solidFill>
                <a:latin typeface="Montserrat"/>
                <a:ea typeface="Montserrat"/>
                <a:cs typeface="Montserrat"/>
                <a:sym typeface="Montserrat"/>
              </a:rPr>
              <a:t> an organization needs is the ability to test a theory or hypothesis.</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Companies often want to test potential effects before rolling out new features or services.</a:t>
            </a:r>
            <a:endParaRPr sz="2800">
              <a:solidFill>
                <a:srgbClr val="434343"/>
              </a:solidFill>
              <a:latin typeface="Montserrat"/>
              <a:ea typeface="Montserrat"/>
              <a:cs typeface="Montserrat"/>
              <a:sym typeface="Montserrat"/>
            </a:endParaRPr>
          </a:p>
        </p:txBody>
      </p:sp>
      <p:pic>
        <p:nvPicPr>
          <p:cNvPr id="91" name="Google Shape;91;p1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92" name="Google Shape;92;p1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93" name="Google Shape;93;p1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7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704" name="Google Shape;1704;p72"/>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To fully understand </a:t>
            </a:r>
            <a:r>
              <a:rPr b="1" lang="en" sz="2800">
                <a:solidFill>
                  <a:srgbClr val="434343"/>
                </a:solidFill>
                <a:latin typeface="Montserrat"/>
                <a:ea typeface="Montserrat"/>
                <a:cs typeface="Montserrat"/>
                <a:sym typeface="Montserrat"/>
              </a:rPr>
              <a:t>hypothesis testing</a:t>
            </a:r>
            <a:r>
              <a:rPr lang="en" sz="2800">
                <a:solidFill>
                  <a:srgbClr val="434343"/>
                </a:solidFill>
                <a:latin typeface="Montserrat"/>
                <a:ea typeface="Montserrat"/>
                <a:cs typeface="Montserrat"/>
                <a:sym typeface="Montserrat"/>
              </a:rPr>
              <a:t> beyond this simple example, we need to learn how to evaluate the differences between results of groups to determine whether or not the effect is statistically significant.</a:t>
            </a:r>
            <a:endParaRPr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705" name="Google Shape;1705;p7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706" name="Google Shape;1706;p7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707" name="Google Shape;1707;p7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7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713" name="Google Shape;1713;p73"/>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move on to learn about how to use One-Tailed and Two-Tailed tests to set up hypothesis testing for different situations and discover how to use p-values to </a:t>
            </a:r>
            <a:r>
              <a:rPr lang="en" sz="2800">
                <a:solidFill>
                  <a:srgbClr val="434343"/>
                </a:solidFill>
                <a:latin typeface="Montserrat"/>
                <a:ea typeface="Montserrat"/>
                <a:cs typeface="Montserrat"/>
                <a:sym typeface="Montserrat"/>
              </a:rPr>
              <a:t>quantitatively</a:t>
            </a:r>
            <a:r>
              <a:rPr lang="en" sz="2800">
                <a:solidFill>
                  <a:srgbClr val="434343"/>
                </a:solidFill>
                <a:latin typeface="Montserrat"/>
                <a:ea typeface="Montserrat"/>
                <a:cs typeface="Montserrat"/>
                <a:sym typeface="Montserrat"/>
              </a:rPr>
              <a:t> state the likelihoods of the effect being statistically significant.</a:t>
            </a:r>
            <a:endParaRPr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714" name="Google Shape;1714;p7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715" name="Google Shape;1715;p7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716" name="Google Shape;1716;p7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99" name="Google Shape;99;p19"/>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Section Topics</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Inferential Statistics and Hypotheses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Significance Level and Type I and II Errors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One-Tailed and Two-Tailed Tests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 p-Value </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A|B Testing</a:t>
            </a:r>
            <a:endParaRPr sz="2800">
              <a:solidFill>
                <a:srgbClr val="434343"/>
              </a:solidFill>
              <a:latin typeface="Montserrat"/>
              <a:ea typeface="Montserrat"/>
              <a:cs typeface="Montserrat"/>
              <a:sym typeface="Montserrat"/>
            </a:endParaRPr>
          </a:p>
        </p:txBody>
      </p:sp>
      <p:pic>
        <p:nvPicPr>
          <p:cNvPr id="100" name="Google Shape;100;p1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01" name="Google Shape;101;p1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02" name="Google Shape;102;p1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08" name="Google Shape;108;p2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Understanding </a:t>
            </a:r>
            <a:r>
              <a:rPr b="1" lang="en" sz="2800">
                <a:solidFill>
                  <a:srgbClr val="434343"/>
                </a:solidFill>
                <a:latin typeface="Montserrat"/>
                <a:ea typeface="Montserrat"/>
                <a:cs typeface="Montserrat"/>
                <a:sym typeface="Montserrat"/>
              </a:rPr>
              <a:t>hypothesis testing</a:t>
            </a:r>
            <a:r>
              <a:rPr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provides</a:t>
            </a:r>
            <a:r>
              <a:rPr lang="en" sz="2800">
                <a:solidFill>
                  <a:srgbClr val="434343"/>
                </a:solidFill>
                <a:latin typeface="Montserrat"/>
                <a:ea typeface="Montserrat"/>
                <a:cs typeface="Montserrat"/>
                <a:sym typeface="Montserrat"/>
              </a:rPr>
              <a:t> a well studied </a:t>
            </a:r>
            <a:r>
              <a:rPr lang="en" sz="2800">
                <a:solidFill>
                  <a:srgbClr val="434343"/>
                </a:solidFill>
                <a:latin typeface="Montserrat"/>
                <a:ea typeface="Montserrat"/>
                <a:cs typeface="Montserrat"/>
                <a:sym typeface="Montserrat"/>
              </a:rPr>
              <a:t>statistical</a:t>
            </a:r>
            <a:r>
              <a:rPr lang="en" sz="2800">
                <a:solidFill>
                  <a:srgbClr val="434343"/>
                </a:solidFill>
                <a:latin typeface="Montserrat"/>
                <a:ea typeface="Montserrat"/>
                <a:cs typeface="Montserrat"/>
                <a:sym typeface="Montserrat"/>
              </a:rPr>
              <a:t> process and foundation for testing new features or analyzing results as a company.</a:t>
            </a:r>
            <a:endParaRPr sz="2800">
              <a:solidFill>
                <a:srgbClr val="434343"/>
              </a:solidFill>
              <a:latin typeface="Montserrat"/>
              <a:ea typeface="Montserrat"/>
              <a:cs typeface="Montserrat"/>
              <a:sym typeface="Montserrat"/>
            </a:endParaRPr>
          </a:p>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Let’s give a few examples of the types of things companies can test with hypothesis testing.</a:t>
            </a:r>
            <a:endParaRPr sz="2800">
              <a:solidFill>
                <a:srgbClr val="434343"/>
              </a:solidFill>
              <a:latin typeface="Montserrat"/>
              <a:ea typeface="Montserrat"/>
              <a:cs typeface="Montserrat"/>
              <a:sym typeface="Montserrat"/>
            </a:endParaRPr>
          </a:p>
        </p:txBody>
      </p:sp>
      <p:pic>
        <p:nvPicPr>
          <p:cNvPr id="109" name="Google Shape;109;p2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0" name="Google Shape;110;p2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11" name="Google Shape;111;p2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Hypothesis Testing</a:t>
            </a:r>
            <a:endParaRPr b="1" sz="2820">
              <a:solidFill>
                <a:srgbClr val="666666"/>
              </a:solidFill>
              <a:latin typeface="Montserrat"/>
              <a:ea typeface="Montserrat"/>
              <a:cs typeface="Montserrat"/>
              <a:sym typeface="Montserrat"/>
            </a:endParaRPr>
          </a:p>
        </p:txBody>
      </p:sp>
      <p:sp>
        <p:nvSpPr>
          <p:cNvPr id="117" name="Google Shape;117;p2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Hypothesis Testing in the real world:</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Testing effectiveness of vaccines.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A|B testing changes on a website.</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Testing changes to schedules for </a:t>
            </a:r>
            <a:r>
              <a:rPr lang="en" sz="2800">
                <a:solidFill>
                  <a:srgbClr val="434343"/>
                </a:solidFill>
                <a:latin typeface="Montserrat"/>
                <a:ea typeface="Montserrat"/>
                <a:cs typeface="Montserrat"/>
                <a:sym typeface="Montserrat"/>
              </a:rPr>
              <a:t>efficiency</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Testing the effects of different agricultural procedures on crops.</a:t>
            </a:r>
            <a:endParaRPr sz="2800">
              <a:solidFill>
                <a:srgbClr val="434343"/>
              </a:solidFill>
              <a:latin typeface="Montserrat"/>
              <a:ea typeface="Montserrat"/>
              <a:cs typeface="Montserrat"/>
              <a:sym typeface="Montserrat"/>
            </a:endParaRPr>
          </a:p>
        </p:txBody>
      </p:sp>
      <p:pic>
        <p:nvPicPr>
          <p:cNvPr id="118" name="Google Shape;118;p2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9" name="Google Shape;119;p2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0" name="Google Shape;120;p2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