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Nunito"/>
      <p:regular r:id="rId63"/>
      <p:bold r:id="rId64"/>
      <p:italic r:id="rId65"/>
      <p:boldItalic r:id="rId66"/>
    </p:embeddedFont>
    <p:embeddedFont>
      <p:font typeface="Montserrat"/>
      <p:regular r:id="rId67"/>
      <p:bold r:id="rId68"/>
      <p:italic r:id="rId69"/>
      <p:boldItalic r:id="rId70"/>
    </p:embeddedFont>
    <p:embeddedFont>
      <p:font typeface="Comfortaa"/>
      <p:regular r:id="rId71"/>
      <p:bold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B27C38-59DE-4028-8055-E31D2063181A}">
  <a:tblStyle styleId="{90B27C38-59DE-4028-8055-E31D206318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font" Target="fonts/Comfortaa-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Comfortaa-regular.fntdata"/><Relationship Id="rId70" Type="http://schemas.openxmlformats.org/officeDocument/2006/relationships/font" Target="fonts/Montserra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Nunito-bold.fntdata"/><Relationship Id="rId63" Type="http://schemas.openxmlformats.org/officeDocument/2006/relationships/font" Target="fonts/Nunito-regular.fntdata"/><Relationship Id="rId22" Type="http://schemas.openxmlformats.org/officeDocument/2006/relationships/slide" Target="slides/slide16.xml"/><Relationship Id="rId66" Type="http://schemas.openxmlformats.org/officeDocument/2006/relationships/font" Target="fonts/Nunito-boldItalic.fntdata"/><Relationship Id="rId21" Type="http://schemas.openxmlformats.org/officeDocument/2006/relationships/slide" Target="slides/slide15.xml"/><Relationship Id="rId65" Type="http://schemas.openxmlformats.org/officeDocument/2006/relationships/font" Target="fonts/Nunito-italic.fntdata"/><Relationship Id="rId24" Type="http://schemas.openxmlformats.org/officeDocument/2006/relationships/slide" Target="slides/slide18.xml"/><Relationship Id="rId68" Type="http://schemas.openxmlformats.org/officeDocument/2006/relationships/font" Target="fonts/Montserrat-bold.fntdata"/><Relationship Id="rId23" Type="http://schemas.openxmlformats.org/officeDocument/2006/relationships/slide" Target="slides/slide17.xml"/><Relationship Id="rId67" Type="http://schemas.openxmlformats.org/officeDocument/2006/relationships/font" Target="fonts/Montserra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32e20e9b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32e20e9b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575fe6806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6575fe6806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575fe6806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575fe6806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575fe680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575fe680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575fe6806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6575fe6806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575fe68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575fe68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6575fe68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6575fe68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6575fe680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6575fe680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575fe680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575fe680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6575fe680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6575fe680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6575fe680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6575fe680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2e20e9bf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2e20e9bf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6575fe680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6575fe680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6575fe680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6575fe680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575fe680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575fe680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6575fe680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6575fe680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6575fe680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6575fe680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6575fe680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6575fe680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6575fe680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6575fe680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6575fe680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6575fe680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6575fe680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6575fe680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575fe680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575fe680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2e20e9b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2e20e9b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6575fe680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6575fe680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6575fe680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6575fe680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6575fe680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6575fe680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6575fe680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6575fe680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6575fe6806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6575fe6806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6575fe6806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6575fe6806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6575fe6806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6575fe6806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6575fe6806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6575fe6806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6575fe6806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6575fe6806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6575fe6806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6575fe6806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6575fe6806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6575fe6806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6575fe6806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6575fe6806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6575fe6806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6575fe6806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6575fe6806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6575fe6806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6575fe6806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6575fe6806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6575fe6806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6575fe6806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6575fe6806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6575fe6806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6575fe6806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6575fe6806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6575fe680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6575fe680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6575fe6806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6575fe6806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2e20e9b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2e20e9b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6575fe6806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6575fe6806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6575fe6806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6575fe6806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6575fe6806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6575fe6806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6575fe6806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6575fe6806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6575fe6806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6575fe6806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6575fe6806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6575fe680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6575fe6806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6575fe6806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2e20e9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2e20e9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575fe6806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575fe6806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575fe6806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575fe6806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575fe6806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575fe6806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8074500" y="4718300"/>
            <a:ext cx="391526" cy="392048"/>
          </a:xfrm>
          <a:prstGeom prst="rect">
            <a:avLst/>
          </a:prstGeom>
          <a:noFill/>
          <a:ln>
            <a:noFill/>
          </a:ln>
        </p:spPr>
      </p:pic>
      <p:sp>
        <p:nvSpPr>
          <p:cNvPr id="21" name="Google Shape;21;p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omfortaa"/>
                <a:ea typeface="Comfortaa"/>
                <a:cs typeface="Comfortaa"/>
                <a:sym typeface="Comfortaa"/>
              </a:rPr>
              <a:t>X</a:t>
            </a:r>
            <a:endParaRPr b="1" sz="1100">
              <a:latin typeface="Comfortaa"/>
              <a:ea typeface="Comfortaa"/>
              <a:cs typeface="Comfortaa"/>
              <a:sym typeface="Comfortaa"/>
            </a:endParaRPr>
          </a:p>
        </p:txBody>
      </p:sp>
      <p:pic>
        <p:nvPicPr>
          <p:cNvPr id="22" name="Google Shape;22;p4"/>
          <p:cNvPicPr preferRelativeResize="0"/>
          <p:nvPr/>
        </p:nvPicPr>
        <p:blipFill>
          <a:blip r:embed="rId3">
            <a:alphaModFix/>
          </a:blip>
          <a:stretch>
            <a:fillRect/>
          </a:stretch>
        </p:blipFill>
        <p:spPr>
          <a:xfrm>
            <a:off x="8725049" y="4718549"/>
            <a:ext cx="391524" cy="3915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jpg"/><Relationship Id="rId5"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8.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126" name="Google Shape;126;p22"/>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can think of regression as the connecting piece between the world of classical statistics and modern machine learning techniques.</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It’s often one of the first models applied because it directly produces coefficients that can be interpreted.</a:t>
            </a:r>
            <a:endParaRPr sz="2800">
              <a:solidFill>
                <a:srgbClr val="434343"/>
              </a:solidFill>
              <a:latin typeface="Montserrat"/>
              <a:ea typeface="Montserrat"/>
              <a:cs typeface="Montserrat"/>
              <a:sym typeface="Montserrat"/>
            </a:endParaRPr>
          </a:p>
        </p:txBody>
      </p:sp>
      <p:pic>
        <p:nvPicPr>
          <p:cNvPr id="127" name="Google Shape;127;p2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28" name="Google Shape;128;p2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29" name="Google Shape;129;p2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135" name="Google Shape;135;p23"/>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You’ve probably already seen the capabilities of regression models in practice.</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For example, imagine you started a company to buy or sell houses based on features or variables, such as area, number of bedrooms, number of bathrooms, etc.</a:t>
            </a:r>
            <a:endParaRPr sz="2800">
              <a:solidFill>
                <a:srgbClr val="434343"/>
              </a:solidFill>
              <a:latin typeface="Montserrat"/>
              <a:ea typeface="Montserrat"/>
              <a:cs typeface="Montserrat"/>
              <a:sym typeface="Montserrat"/>
            </a:endParaRPr>
          </a:p>
        </p:txBody>
      </p:sp>
      <p:pic>
        <p:nvPicPr>
          <p:cNvPr id="136" name="Google Shape;136;p2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37" name="Google Shape;137;p2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38" name="Google Shape;138;p2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144" name="Google Shape;144;p24"/>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Regression models not only provide direct prediction properties (such as modeling the approximate price a house should sell at given its features/variables) but a regression model also informs you of the effect of each variable through the use of </a:t>
            </a:r>
            <a:r>
              <a:rPr b="1" lang="en" sz="2800">
                <a:solidFill>
                  <a:srgbClr val="434343"/>
                </a:solidFill>
                <a:latin typeface="Montserrat"/>
                <a:ea typeface="Montserrat"/>
                <a:cs typeface="Montserrat"/>
                <a:sym typeface="Montserrat"/>
              </a:rPr>
              <a:t>coefficients</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145" name="Google Shape;145;p2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46" name="Google Shape;146;p2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47" name="Google Shape;147;p2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153" name="Google Shape;153;p25"/>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You’re probably familiar with a very simple linear regression function such as </a:t>
            </a:r>
            <a:r>
              <a:rPr b="1" lang="en" sz="2800">
                <a:solidFill>
                  <a:srgbClr val="434343"/>
                </a:solidFill>
                <a:latin typeface="Montserrat"/>
                <a:ea typeface="Montserrat"/>
                <a:cs typeface="Montserrat"/>
                <a:sym typeface="Montserrat"/>
              </a:rPr>
              <a:t>y=mx+b</a:t>
            </a:r>
            <a:r>
              <a:rPr lang="en" sz="2800">
                <a:solidFill>
                  <a:srgbClr val="434343"/>
                </a:solidFill>
                <a:latin typeface="Montserrat"/>
                <a:ea typeface="Montserrat"/>
                <a:cs typeface="Montserrat"/>
                <a:sym typeface="Montserrat"/>
              </a:rPr>
              <a:t> where </a:t>
            </a:r>
            <a:r>
              <a:rPr b="1" lang="en" sz="2800">
                <a:solidFill>
                  <a:srgbClr val="434343"/>
                </a:solidFill>
                <a:latin typeface="Montserrat"/>
                <a:ea typeface="Montserrat"/>
                <a:cs typeface="Montserrat"/>
                <a:sym typeface="Montserrat"/>
              </a:rPr>
              <a:t>m </a:t>
            </a:r>
            <a:r>
              <a:rPr lang="en" sz="2800">
                <a:solidFill>
                  <a:srgbClr val="434343"/>
                </a:solidFill>
                <a:latin typeface="Montserrat"/>
                <a:ea typeface="Montserrat"/>
                <a:cs typeface="Montserrat"/>
                <a:sym typeface="Montserrat"/>
              </a:rPr>
              <a:t>is the slope and </a:t>
            </a:r>
            <a:r>
              <a:rPr b="1" lang="en" sz="2800">
                <a:solidFill>
                  <a:srgbClr val="434343"/>
                </a:solidFill>
                <a:latin typeface="Montserrat"/>
                <a:ea typeface="Montserrat"/>
                <a:cs typeface="Montserrat"/>
                <a:sym typeface="Montserrat"/>
              </a:rPr>
              <a:t>b </a:t>
            </a:r>
            <a:r>
              <a:rPr lang="en" sz="2800">
                <a:solidFill>
                  <a:srgbClr val="434343"/>
                </a:solidFill>
                <a:latin typeface="Montserrat"/>
                <a:ea typeface="Montserrat"/>
                <a:cs typeface="Montserrat"/>
                <a:sym typeface="Montserrat"/>
              </a:rPr>
              <a:t>is the y-intercept (where the line crosses the y-axis).</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start with this basic concept of </a:t>
            </a:r>
            <a:r>
              <a:rPr b="1" lang="en" sz="2800">
                <a:solidFill>
                  <a:srgbClr val="434343"/>
                </a:solidFill>
                <a:latin typeface="Montserrat"/>
                <a:ea typeface="Montserrat"/>
                <a:cs typeface="Montserrat"/>
                <a:sym typeface="Montserrat"/>
              </a:rPr>
              <a:t>regression </a:t>
            </a:r>
            <a:r>
              <a:rPr lang="en" sz="2800">
                <a:solidFill>
                  <a:srgbClr val="434343"/>
                </a:solidFill>
                <a:latin typeface="Montserrat"/>
                <a:ea typeface="Montserrat"/>
                <a:cs typeface="Montserrat"/>
                <a:sym typeface="Montserrat"/>
              </a:rPr>
              <a:t>and expand its use to a real world data set!</a:t>
            </a:r>
            <a:endParaRPr sz="2800">
              <a:solidFill>
                <a:srgbClr val="434343"/>
              </a:solidFill>
              <a:latin typeface="Montserrat"/>
              <a:ea typeface="Montserrat"/>
              <a:cs typeface="Montserrat"/>
              <a:sym typeface="Montserrat"/>
            </a:endParaRPr>
          </a:p>
        </p:txBody>
      </p:sp>
      <p:pic>
        <p:nvPicPr>
          <p:cNvPr id="154" name="Google Shape;154;p2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55" name="Google Shape;155;p2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56" name="Google Shape;156;p2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162" name="Google Shape;162;p2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Put simply, a linear relationship implies some constant straight line relationship.</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simplest possible being y = x.</a:t>
            </a:r>
            <a:endParaRPr sz="2900">
              <a:solidFill>
                <a:srgbClr val="434343"/>
              </a:solidFill>
              <a:latin typeface="Montserrat"/>
              <a:ea typeface="Montserrat"/>
              <a:cs typeface="Montserrat"/>
              <a:sym typeface="Montserrat"/>
            </a:endParaRPr>
          </a:p>
          <a:p>
            <a:pPr indent="0" lvl="0" marL="457200" rtl="0" algn="l">
              <a:spcBef>
                <a:spcPts val="1600"/>
              </a:spcBef>
              <a:spcAft>
                <a:spcPts val="1200"/>
              </a:spcAft>
              <a:buNone/>
            </a:pPr>
            <a:r>
              <a:t/>
            </a:r>
            <a:endParaRPr sz="2800">
              <a:solidFill>
                <a:srgbClr val="434343"/>
              </a:solidFill>
              <a:latin typeface="Montserrat"/>
              <a:ea typeface="Montserrat"/>
              <a:cs typeface="Montserrat"/>
              <a:sym typeface="Montserrat"/>
            </a:endParaRPr>
          </a:p>
        </p:txBody>
      </p:sp>
      <p:pic>
        <p:nvPicPr>
          <p:cNvPr id="163" name="Google Shape;163;p2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64" name="Google Shape;164;p2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65" name="Google Shape;165;p2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166" name="Google Shape;166;p26"/>
          <p:cNvPicPr preferRelativeResize="0"/>
          <p:nvPr/>
        </p:nvPicPr>
        <p:blipFill>
          <a:blip r:embed="rId5">
            <a:alphaModFix/>
          </a:blip>
          <a:stretch>
            <a:fillRect/>
          </a:stretch>
        </p:blipFill>
        <p:spPr>
          <a:xfrm>
            <a:off x="2524320" y="2373925"/>
            <a:ext cx="3583949" cy="23563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172" name="Google Shape;172;p27"/>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see x = [1,2,3] and y = [1,2,3]</a:t>
            </a:r>
            <a:endParaRPr sz="2800">
              <a:solidFill>
                <a:srgbClr val="434343"/>
              </a:solidFill>
              <a:latin typeface="Montserrat"/>
              <a:ea typeface="Montserrat"/>
              <a:cs typeface="Montserrat"/>
              <a:sym typeface="Montserrat"/>
            </a:endParaRPr>
          </a:p>
        </p:txBody>
      </p:sp>
      <p:pic>
        <p:nvPicPr>
          <p:cNvPr id="173" name="Google Shape;173;p2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74" name="Google Shape;174;p2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75" name="Google Shape;175;p2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176" name="Google Shape;176;p27"/>
          <p:cNvPicPr preferRelativeResize="0"/>
          <p:nvPr/>
        </p:nvPicPr>
        <p:blipFill>
          <a:blip r:embed="rId5">
            <a:alphaModFix/>
          </a:blip>
          <a:stretch>
            <a:fillRect/>
          </a:stretch>
        </p:blipFill>
        <p:spPr>
          <a:xfrm>
            <a:off x="2524320" y="2373925"/>
            <a:ext cx="3583949" cy="2356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182" name="Google Shape;182;p2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then (based on the three real data points) build out the relationship y=x as our “fitted” line.</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id="183" name="Google Shape;183;p2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84" name="Google Shape;184;p2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85" name="Google Shape;185;p2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186" name="Google Shape;186;p28"/>
          <p:cNvPicPr preferRelativeResize="0"/>
          <p:nvPr/>
        </p:nvPicPr>
        <p:blipFill>
          <a:blip r:embed="rId5">
            <a:alphaModFix/>
          </a:blip>
          <a:stretch>
            <a:fillRect/>
          </a:stretch>
        </p:blipFill>
        <p:spPr>
          <a:xfrm>
            <a:off x="2352750" y="2405400"/>
            <a:ext cx="3854900" cy="2534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192" name="Google Shape;192;p2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implies for some new x value I can predict its related y.</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id="193" name="Google Shape;193;p2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94" name="Google Shape;194;p2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95" name="Google Shape;195;p2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196" name="Google Shape;196;p29"/>
          <p:cNvPicPr preferRelativeResize="0"/>
          <p:nvPr/>
        </p:nvPicPr>
        <p:blipFill>
          <a:blip r:embed="rId5">
            <a:alphaModFix/>
          </a:blip>
          <a:stretch>
            <a:fillRect/>
          </a:stretch>
        </p:blipFill>
        <p:spPr>
          <a:xfrm>
            <a:off x="2352750" y="2405400"/>
            <a:ext cx="3854900" cy="2534476"/>
          </a:xfrm>
          <a:prstGeom prst="rect">
            <a:avLst/>
          </a:prstGeom>
          <a:noFill/>
          <a:ln>
            <a:noFill/>
          </a:ln>
        </p:spPr>
      </p:pic>
      <p:cxnSp>
        <p:nvCxnSpPr>
          <p:cNvPr id="197" name="Google Shape;197;p29"/>
          <p:cNvCxnSpPr/>
          <p:nvPr/>
        </p:nvCxnSpPr>
        <p:spPr>
          <a:xfrm rot="10800000">
            <a:off x="3662300" y="4119625"/>
            <a:ext cx="0" cy="600600"/>
          </a:xfrm>
          <a:prstGeom prst="straightConnector1">
            <a:avLst/>
          </a:prstGeom>
          <a:noFill/>
          <a:ln cap="flat" cmpd="sng" w="19050">
            <a:solidFill>
              <a:srgbClr val="CC0000"/>
            </a:solidFill>
            <a:prstDash val="dash"/>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203" name="Google Shape;203;p3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implies for some new x value I can predict its related y.</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id="204" name="Google Shape;204;p3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05" name="Google Shape;205;p3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06" name="Google Shape;206;p3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207" name="Google Shape;207;p30"/>
          <p:cNvPicPr preferRelativeResize="0"/>
          <p:nvPr/>
        </p:nvPicPr>
        <p:blipFill>
          <a:blip r:embed="rId5">
            <a:alphaModFix/>
          </a:blip>
          <a:stretch>
            <a:fillRect/>
          </a:stretch>
        </p:blipFill>
        <p:spPr>
          <a:xfrm>
            <a:off x="2352750" y="2405400"/>
            <a:ext cx="3854900" cy="2534476"/>
          </a:xfrm>
          <a:prstGeom prst="rect">
            <a:avLst/>
          </a:prstGeom>
          <a:noFill/>
          <a:ln>
            <a:noFill/>
          </a:ln>
        </p:spPr>
      </p:pic>
      <p:cxnSp>
        <p:nvCxnSpPr>
          <p:cNvPr id="208" name="Google Shape;208;p30"/>
          <p:cNvCxnSpPr/>
          <p:nvPr/>
        </p:nvCxnSpPr>
        <p:spPr>
          <a:xfrm rot="10800000">
            <a:off x="3662300" y="4119625"/>
            <a:ext cx="0" cy="600600"/>
          </a:xfrm>
          <a:prstGeom prst="straightConnector1">
            <a:avLst/>
          </a:prstGeom>
          <a:noFill/>
          <a:ln cap="flat" cmpd="sng" w="19050">
            <a:solidFill>
              <a:srgbClr val="CC0000"/>
            </a:solidFill>
            <a:prstDash val="dash"/>
            <a:round/>
            <a:headEnd len="med" w="med" type="none"/>
            <a:tailEnd len="med" w="med" type="none"/>
          </a:ln>
        </p:spPr>
      </p:cxnSp>
      <p:sp>
        <p:nvSpPr>
          <p:cNvPr id="209" name="Google Shape;209;p30"/>
          <p:cNvSpPr/>
          <p:nvPr/>
        </p:nvSpPr>
        <p:spPr>
          <a:xfrm>
            <a:off x="3621650" y="4069900"/>
            <a:ext cx="81300" cy="81300"/>
          </a:xfrm>
          <a:prstGeom prst="ellipse">
            <a:avLst/>
          </a:prstGeom>
          <a:solidFill>
            <a:srgbClr val="CC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30"/>
          <p:cNvCxnSpPr>
            <a:stCxn id="209" idx="2"/>
          </p:cNvCxnSpPr>
          <p:nvPr/>
        </p:nvCxnSpPr>
        <p:spPr>
          <a:xfrm rot="10800000">
            <a:off x="2754650" y="4110550"/>
            <a:ext cx="867000" cy="0"/>
          </a:xfrm>
          <a:prstGeom prst="straightConnector1">
            <a:avLst/>
          </a:prstGeom>
          <a:noFill/>
          <a:ln cap="flat" cmpd="sng" w="19050">
            <a:solidFill>
              <a:srgbClr val="CC0000"/>
            </a:solidFill>
            <a:prstDash val="dash"/>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216" name="Google Shape;216;p3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happens with real world data? Where do we draw this line?</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id="217" name="Google Shape;217;p3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18" name="Google Shape;218;p3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19" name="Google Shape;219;p3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220" name="Google Shape;220;p31"/>
          <p:cNvPicPr preferRelativeResize="0"/>
          <p:nvPr/>
        </p:nvPicPr>
        <p:blipFill>
          <a:blip r:embed="rId5">
            <a:alphaModFix/>
          </a:blip>
          <a:stretch>
            <a:fillRect/>
          </a:stretch>
        </p:blipFill>
        <p:spPr>
          <a:xfrm>
            <a:off x="1499225" y="2109921"/>
            <a:ext cx="6371300" cy="26914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226" name="Google Shape;226;p3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happens with real world data? Where do we draw this line?</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id="227" name="Google Shape;227;p3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28" name="Google Shape;228;p3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29" name="Google Shape;229;p3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230" name="Google Shape;230;p32"/>
          <p:cNvPicPr preferRelativeResize="0"/>
          <p:nvPr/>
        </p:nvPicPr>
        <p:blipFill>
          <a:blip r:embed="rId5">
            <a:alphaModFix/>
          </a:blip>
          <a:stretch>
            <a:fillRect/>
          </a:stretch>
        </p:blipFill>
        <p:spPr>
          <a:xfrm>
            <a:off x="1499225" y="2109921"/>
            <a:ext cx="6371300" cy="2691449"/>
          </a:xfrm>
          <a:prstGeom prst="rect">
            <a:avLst/>
          </a:prstGeom>
          <a:noFill/>
          <a:ln>
            <a:noFill/>
          </a:ln>
        </p:spPr>
      </p:pic>
      <p:cxnSp>
        <p:nvCxnSpPr>
          <p:cNvPr id="231" name="Google Shape;231;p32"/>
          <p:cNvCxnSpPr/>
          <p:nvPr/>
        </p:nvCxnSpPr>
        <p:spPr>
          <a:xfrm flipH="1" rot="10800000">
            <a:off x="2248875" y="2208250"/>
            <a:ext cx="4366800" cy="1977900"/>
          </a:xfrm>
          <a:prstGeom prst="straightConnector1">
            <a:avLst/>
          </a:prstGeom>
          <a:noFill/>
          <a:ln cap="flat" cmpd="sng" w="28575">
            <a:solidFill>
              <a:srgbClr val="CC0000"/>
            </a:solidFill>
            <a:prstDash val="dash"/>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237" name="Google Shape;237;p3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happens with real world data? Where do we draw this line?</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id="238" name="Google Shape;238;p3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39" name="Google Shape;239;p3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40" name="Google Shape;240;p3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241" name="Google Shape;241;p33"/>
          <p:cNvPicPr preferRelativeResize="0"/>
          <p:nvPr/>
        </p:nvPicPr>
        <p:blipFill>
          <a:blip r:embed="rId5">
            <a:alphaModFix/>
          </a:blip>
          <a:stretch>
            <a:fillRect/>
          </a:stretch>
        </p:blipFill>
        <p:spPr>
          <a:xfrm>
            <a:off x="1499225" y="2109921"/>
            <a:ext cx="6371300" cy="2691449"/>
          </a:xfrm>
          <a:prstGeom prst="rect">
            <a:avLst/>
          </a:prstGeom>
          <a:noFill/>
          <a:ln>
            <a:noFill/>
          </a:ln>
        </p:spPr>
      </p:pic>
      <p:cxnSp>
        <p:nvCxnSpPr>
          <p:cNvPr id="242" name="Google Shape;242;p33"/>
          <p:cNvCxnSpPr/>
          <p:nvPr/>
        </p:nvCxnSpPr>
        <p:spPr>
          <a:xfrm flipH="1" rot="10800000">
            <a:off x="2248875" y="2272450"/>
            <a:ext cx="5464800" cy="1913700"/>
          </a:xfrm>
          <a:prstGeom prst="straightConnector1">
            <a:avLst/>
          </a:prstGeom>
          <a:noFill/>
          <a:ln cap="flat" cmpd="sng" w="28575">
            <a:solidFill>
              <a:srgbClr val="CC0000"/>
            </a:solidFill>
            <a:prstDash val="dash"/>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248" name="Google Shape;248;p3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49" name="Google Shape;249;p3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50" name="Google Shape;250;p3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251" name="Google Shape;251;p34"/>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Fundamentally, we understand we want to minimize the overall distance from the points to the line.</a:t>
            </a:r>
            <a:endParaRPr sz="2900">
              <a:solidFill>
                <a:srgbClr val="434343"/>
              </a:solidFill>
              <a:latin typeface="Montserrat"/>
              <a:ea typeface="Montserrat"/>
              <a:cs typeface="Montserrat"/>
              <a:sym typeface="Montserrat"/>
            </a:endParaRPr>
          </a:p>
        </p:txBody>
      </p:sp>
      <p:pic>
        <p:nvPicPr>
          <p:cNvPr id="252" name="Google Shape;252;p34"/>
          <p:cNvPicPr preferRelativeResize="0"/>
          <p:nvPr/>
        </p:nvPicPr>
        <p:blipFill>
          <a:blip r:embed="rId5">
            <a:alphaModFix/>
          </a:blip>
          <a:stretch>
            <a:fillRect/>
          </a:stretch>
        </p:blipFill>
        <p:spPr>
          <a:xfrm>
            <a:off x="2239625" y="2738450"/>
            <a:ext cx="5680400" cy="2292975"/>
          </a:xfrm>
          <a:prstGeom prst="rect">
            <a:avLst/>
          </a:prstGeom>
          <a:noFill/>
          <a:ln>
            <a:noFill/>
          </a:ln>
        </p:spPr>
      </p:pic>
      <p:sp>
        <p:nvSpPr>
          <p:cNvPr id="253" name="Google Shape;253;p34"/>
          <p:cNvSpPr/>
          <p:nvPr/>
        </p:nvSpPr>
        <p:spPr>
          <a:xfrm>
            <a:off x="2989475" y="456887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4"/>
          <p:cNvSpPr/>
          <p:nvPr/>
        </p:nvSpPr>
        <p:spPr>
          <a:xfrm>
            <a:off x="4162450" y="3751500"/>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4"/>
          <p:cNvSpPr/>
          <p:nvPr/>
        </p:nvSpPr>
        <p:spPr>
          <a:xfrm>
            <a:off x="5969850" y="29194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4"/>
          <p:cNvSpPr/>
          <p:nvPr/>
        </p:nvSpPr>
        <p:spPr>
          <a:xfrm>
            <a:off x="5552175" y="39987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262" name="Google Shape;262;p3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63" name="Google Shape;263;p3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64" name="Google Shape;264;p3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265" name="Google Shape;265;p35"/>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Fundamentally, we understand we want to minimize the overall distance from the points to the line.</a:t>
            </a:r>
            <a:endParaRPr sz="2900">
              <a:solidFill>
                <a:srgbClr val="434343"/>
              </a:solidFill>
              <a:latin typeface="Montserrat"/>
              <a:ea typeface="Montserrat"/>
              <a:cs typeface="Montserrat"/>
              <a:sym typeface="Montserrat"/>
            </a:endParaRPr>
          </a:p>
        </p:txBody>
      </p:sp>
      <p:pic>
        <p:nvPicPr>
          <p:cNvPr id="266" name="Google Shape;266;p35"/>
          <p:cNvPicPr preferRelativeResize="0"/>
          <p:nvPr/>
        </p:nvPicPr>
        <p:blipFill>
          <a:blip r:embed="rId5">
            <a:alphaModFix/>
          </a:blip>
          <a:stretch>
            <a:fillRect/>
          </a:stretch>
        </p:blipFill>
        <p:spPr>
          <a:xfrm>
            <a:off x="2239625" y="2738450"/>
            <a:ext cx="5680400" cy="2292975"/>
          </a:xfrm>
          <a:prstGeom prst="rect">
            <a:avLst/>
          </a:prstGeom>
          <a:noFill/>
          <a:ln>
            <a:noFill/>
          </a:ln>
        </p:spPr>
      </p:pic>
      <p:sp>
        <p:nvSpPr>
          <p:cNvPr id="267" name="Google Shape;267;p35"/>
          <p:cNvSpPr/>
          <p:nvPr/>
        </p:nvSpPr>
        <p:spPr>
          <a:xfrm>
            <a:off x="4162450" y="3751500"/>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p:nvPr/>
        </p:nvSpPr>
        <p:spPr>
          <a:xfrm>
            <a:off x="5552175" y="39987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35"/>
          <p:cNvCxnSpPr/>
          <p:nvPr/>
        </p:nvCxnSpPr>
        <p:spPr>
          <a:xfrm flipH="1" rot="10800000">
            <a:off x="2592075" y="4086700"/>
            <a:ext cx="5161500" cy="654900"/>
          </a:xfrm>
          <a:prstGeom prst="straightConnector1">
            <a:avLst/>
          </a:prstGeom>
          <a:noFill/>
          <a:ln cap="flat" cmpd="sng" w="28575">
            <a:solidFill>
              <a:srgbClr val="E69138"/>
            </a:solidFill>
            <a:prstDash val="solid"/>
            <a:round/>
            <a:headEnd len="med" w="med" type="none"/>
            <a:tailEnd len="med" w="med" type="none"/>
          </a:ln>
        </p:spPr>
      </p:cxnSp>
      <p:sp>
        <p:nvSpPr>
          <p:cNvPr id="270" name="Google Shape;270;p35"/>
          <p:cNvSpPr/>
          <p:nvPr/>
        </p:nvSpPr>
        <p:spPr>
          <a:xfrm>
            <a:off x="5969850" y="29194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276" name="Google Shape;276;p3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77" name="Google Shape;277;p3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78" name="Google Shape;278;p3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279" name="Google Shape;279;p36"/>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also know we can measure this error from the real data points to the line, known as the </a:t>
            </a:r>
            <a:r>
              <a:rPr b="1" lang="en" sz="2900">
                <a:solidFill>
                  <a:srgbClr val="434343"/>
                </a:solidFill>
                <a:latin typeface="Montserrat"/>
                <a:ea typeface="Montserrat"/>
                <a:cs typeface="Montserrat"/>
                <a:sym typeface="Montserrat"/>
              </a:rPr>
              <a:t>residual error.</a:t>
            </a:r>
            <a:endParaRPr b="1" sz="2900">
              <a:solidFill>
                <a:srgbClr val="434343"/>
              </a:solidFill>
              <a:latin typeface="Montserrat"/>
              <a:ea typeface="Montserrat"/>
              <a:cs typeface="Montserrat"/>
              <a:sym typeface="Montserrat"/>
            </a:endParaRPr>
          </a:p>
        </p:txBody>
      </p:sp>
      <p:pic>
        <p:nvPicPr>
          <p:cNvPr id="280" name="Google Shape;280;p36"/>
          <p:cNvPicPr preferRelativeResize="0"/>
          <p:nvPr/>
        </p:nvPicPr>
        <p:blipFill>
          <a:blip r:embed="rId5">
            <a:alphaModFix/>
          </a:blip>
          <a:stretch>
            <a:fillRect/>
          </a:stretch>
        </p:blipFill>
        <p:spPr>
          <a:xfrm>
            <a:off x="2239625" y="2738450"/>
            <a:ext cx="5680400" cy="2292975"/>
          </a:xfrm>
          <a:prstGeom prst="rect">
            <a:avLst/>
          </a:prstGeom>
          <a:noFill/>
          <a:ln>
            <a:noFill/>
          </a:ln>
        </p:spPr>
      </p:pic>
      <p:sp>
        <p:nvSpPr>
          <p:cNvPr id="281" name="Google Shape;281;p36"/>
          <p:cNvSpPr/>
          <p:nvPr/>
        </p:nvSpPr>
        <p:spPr>
          <a:xfrm>
            <a:off x="2989475" y="456887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6"/>
          <p:cNvSpPr/>
          <p:nvPr/>
        </p:nvSpPr>
        <p:spPr>
          <a:xfrm>
            <a:off x="4162450" y="3751500"/>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6"/>
          <p:cNvSpPr/>
          <p:nvPr/>
        </p:nvSpPr>
        <p:spPr>
          <a:xfrm>
            <a:off x="5969850" y="29194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6"/>
          <p:cNvSpPr/>
          <p:nvPr/>
        </p:nvSpPr>
        <p:spPr>
          <a:xfrm>
            <a:off x="5552175" y="39987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5" name="Google Shape;285;p36"/>
          <p:cNvCxnSpPr/>
          <p:nvPr/>
        </p:nvCxnSpPr>
        <p:spPr>
          <a:xfrm flipH="1" rot="10800000">
            <a:off x="2592075" y="4086700"/>
            <a:ext cx="5161500" cy="654900"/>
          </a:xfrm>
          <a:prstGeom prst="straightConnector1">
            <a:avLst/>
          </a:prstGeom>
          <a:noFill/>
          <a:ln cap="flat" cmpd="sng" w="28575">
            <a:solidFill>
              <a:srgbClr val="E69138"/>
            </a:solidFill>
            <a:prstDash val="solid"/>
            <a:round/>
            <a:headEnd len="med" w="med" type="none"/>
            <a:tailEnd len="med" w="med" type="none"/>
          </a:ln>
        </p:spPr>
      </p:cxnSp>
      <p:cxnSp>
        <p:nvCxnSpPr>
          <p:cNvPr id="286" name="Google Shape;286;p36"/>
          <p:cNvCxnSpPr>
            <a:stCxn id="282" idx="4"/>
          </p:cNvCxnSpPr>
          <p:nvPr/>
        </p:nvCxnSpPr>
        <p:spPr>
          <a:xfrm flipH="1">
            <a:off x="4213150" y="3855300"/>
            <a:ext cx="1200" cy="705600"/>
          </a:xfrm>
          <a:prstGeom prst="straightConnector1">
            <a:avLst/>
          </a:prstGeom>
          <a:noFill/>
          <a:ln cap="flat" cmpd="sng" w="19050">
            <a:solidFill>
              <a:srgbClr val="E06666"/>
            </a:solidFill>
            <a:prstDash val="dash"/>
            <a:round/>
            <a:headEnd len="med" w="med" type="none"/>
            <a:tailEnd len="med" w="med" type="none"/>
          </a:ln>
        </p:spPr>
      </p:cxnSp>
      <p:cxnSp>
        <p:nvCxnSpPr>
          <p:cNvPr id="287" name="Google Shape;287;p36"/>
          <p:cNvCxnSpPr>
            <a:stCxn id="283" idx="4"/>
          </p:cNvCxnSpPr>
          <p:nvPr/>
        </p:nvCxnSpPr>
        <p:spPr>
          <a:xfrm>
            <a:off x="6021750" y="3023225"/>
            <a:ext cx="6900" cy="1293900"/>
          </a:xfrm>
          <a:prstGeom prst="straightConnector1">
            <a:avLst/>
          </a:prstGeom>
          <a:noFill/>
          <a:ln cap="flat" cmpd="sng" w="19050">
            <a:solidFill>
              <a:srgbClr val="E06666"/>
            </a:solidFill>
            <a:prstDash val="dash"/>
            <a:round/>
            <a:headEnd len="med" w="med" type="none"/>
            <a:tailEnd len="med" w="med" type="none"/>
          </a:ln>
        </p:spPr>
      </p:cxnSp>
      <p:cxnSp>
        <p:nvCxnSpPr>
          <p:cNvPr id="288" name="Google Shape;288;p36"/>
          <p:cNvCxnSpPr>
            <a:stCxn id="284" idx="4"/>
          </p:cNvCxnSpPr>
          <p:nvPr/>
        </p:nvCxnSpPr>
        <p:spPr>
          <a:xfrm>
            <a:off x="5604075" y="4102525"/>
            <a:ext cx="0" cy="259800"/>
          </a:xfrm>
          <a:prstGeom prst="straightConnector1">
            <a:avLst/>
          </a:prstGeom>
          <a:noFill/>
          <a:ln cap="flat" cmpd="sng" w="19050">
            <a:solidFill>
              <a:srgbClr val="E06666"/>
            </a:solidFill>
            <a:prstDash val="dash"/>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294" name="Google Shape;294;p3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95" name="Google Shape;295;p3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96" name="Google Shape;296;p3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297" name="Google Shape;297;p37"/>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 lines will clearly be better fits than others.</a:t>
            </a:r>
            <a:endParaRPr sz="2900">
              <a:solidFill>
                <a:srgbClr val="434343"/>
              </a:solidFill>
              <a:latin typeface="Montserrat"/>
              <a:ea typeface="Montserrat"/>
              <a:cs typeface="Montserrat"/>
              <a:sym typeface="Montserrat"/>
            </a:endParaRPr>
          </a:p>
        </p:txBody>
      </p:sp>
      <p:pic>
        <p:nvPicPr>
          <p:cNvPr id="298" name="Google Shape;298;p37"/>
          <p:cNvPicPr preferRelativeResize="0"/>
          <p:nvPr/>
        </p:nvPicPr>
        <p:blipFill>
          <a:blip r:embed="rId5">
            <a:alphaModFix/>
          </a:blip>
          <a:stretch>
            <a:fillRect/>
          </a:stretch>
        </p:blipFill>
        <p:spPr>
          <a:xfrm>
            <a:off x="2239625" y="2738450"/>
            <a:ext cx="5680400" cy="2292975"/>
          </a:xfrm>
          <a:prstGeom prst="rect">
            <a:avLst/>
          </a:prstGeom>
          <a:noFill/>
          <a:ln>
            <a:noFill/>
          </a:ln>
        </p:spPr>
      </p:pic>
      <p:sp>
        <p:nvSpPr>
          <p:cNvPr id="299" name="Google Shape;299;p37"/>
          <p:cNvSpPr/>
          <p:nvPr/>
        </p:nvSpPr>
        <p:spPr>
          <a:xfrm>
            <a:off x="2989475" y="456887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7"/>
          <p:cNvSpPr/>
          <p:nvPr/>
        </p:nvSpPr>
        <p:spPr>
          <a:xfrm>
            <a:off x="4162450" y="3751500"/>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7"/>
          <p:cNvSpPr/>
          <p:nvPr/>
        </p:nvSpPr>
        <p:spPr>
          <a:xfrm>
            <a:off x="5969850" y="29194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7"/>
          <p:cNvSpPr/>
          <p:nvPr/>
        </p:nvSpPr>
        <p:spPr>
          <a:xfrm>
            <a:off x="5552175" y="39987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3" name="Google Shape;303;p37"/>
          <p:cNvCxnSpPr/>
          <p:nvPr/>
        </p:nvCxnSpPr>
        <p:spPr>
          <a:xfrm flipH="1" rot="10800000">
            <a:off x="2592075" y="2885500"/>
            <a:ext cx="4899600" cy="1856100"/>
          </a:xfrm>
          <a:prstGeom prst="straightConnector1">
            <a:avLst/>
          </a:prstGeom>
          <a:noFill/>
          <a:ln cap="flat" cmpd="sng" w="28575">
            <a:solidFill>
              <a:srgbClr val="E69138"/>
            </a:solidFill>
            <a:prstDash val="solid"/>
            <a:round/>
            <a:headEnd len="med" w="med" type="none"/>
            <a:tailEnd len="med" w="med" type="none"/>
          </a:ln>
        </p:spPr>
      </p:cxnSp>
      <p:cxnSp>
        <p:nvCxnSpPr>
          <p:cNvPr id="304" name="Google Shape;304;p37"/>
          <p:cNvCxnSpPr>
            <a:stCxn id="300" idx="4"/>
          </p:cNvCxnSpPr>
          <p:nvPr/>
        </p:nvCxnSpPr>
        <p:spPr>
          <a:xfrm flipH="1">
            <a:off x="4213150" y="3855300"/>
            <a:ext cx="1200" cy="276600"/>
          </a:xfrm>
          <a:prstGeom prst="straightConnector1">
            <a:avLst/>
          </a:prstGeom>
          <a:noFill/>
          <a:ln cap="flat" cmpd="sng" w="19050">
            <a:solidFill>
              <a:srgbClr val="E06666"/>
            </a:solidFill>
            <a:prstDash val="dash"/>
            <a:round/>
            <a:headEnd len="med" w="med" type="none"/>
            <a:tailEnd len="med" w="med" type="none"/>
          </a:ln>
        </p:spPr>
      </p:cxnSp>
      <p:cxnSp>
        <p:nvCxnSpPr>
          <p:cNvPr id="305" name="Google Shape;305;p37"/>
          <p:cNvCxnSpPr>
            <a:stCxn id="301" idx="4"/>
          </p:cNvCxnSpPr>
          <p:nvPr/>
        </p:nvCxnSpPr>
        <p:spPr>
          <a:xfrm flipH="1">
            <a:off x="6015150" y="3023225"/>
            <a:ext cx="6600" cy="417900"/>
          </a:xfrm>
          <a:prstGeom prst="straightConnector1">
            <a:avLst/>
          </a:prstGeom>
          <a:noFill/>
          <a:ln cap="flat" cmpd="sng" w="19050">
            <a:solidFill>
              <a:srgbClr val="E06666"/>
            </a:solidFill>
            <a:prstDash val="dash"/>
            <a:round/>
            <a:headEnd len="med" w="med" type="none"/>
            <a:tailEnd len="med" w="med" type="none"/>
          </a:ln>
        </p:spPr>
      </p:cxnSp>
      <p:cxnSp>
        <p:nvCxnSpPr>
          <p:cNvPr id="306" name="Google Shape;306;p37"/>
          <p:cNvCxnSpPr>
            <a:stCxn id="302" idx="0"/>
          </p:cNvCxnSpPr>
          <p:nvPr/>
        </p:nvCxnSpPr>
        <p:spPr>
          <a:xfrm flipH="1" rot="10800000">
            <a:off x="5604075" y="3621625"/>
            <a:ext cx="9000" cy="377100"/>
          </a:xfrm>
          <a:prstGeom prst="straightConnector1">
            <a:avLst/>
          </a:prstGeom>
          <a:noFill/>
          <a:ln cap="flat" cmpd="sng" w="19050">
            <a:solidFill>
              <a:srgbClr val="E06666"/>
            </a:solidFill>
            <a:prstDash val="dash"/>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312" name="Google Shape;312;p3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13" name="Google Shape;313;p3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14" name="Google Shape;314;p3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315" name="Google Shape;315;p38"/>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see the </a:t>
            </a:r>
            <a:r>
              <a:rPr b="1" lang="en" sz="2900">
                <a:solidFill>
                  <a:srgbClr val="434343"/>
                </a:solidFill>
                <a:latin typeface="Montserrat"/>
                <a:ea typeface="Montserrat"/>
                <a:cs typeface="Montserrat"/>
                <a:sym typeface="Montserrat"/>
              </a:rPr>
              <a:t>residuals</a:t>
            </a:r>
            <a:r>
              <a:rPr lang="en" sz="2900">
                <a:solidFill>
                  <a:srgbClr val="434343"/>
                </a:solidFill>
                <a:latin typeface="Montserrat"/>
                <a:ea typeface="Montserrat"/>
                <a:cs typeface="Montserrat"/>
                <a:sym typeface="Montserrat"/>
              </a:rPr>
              <a:t> can be both positive and negative.</a:t>
            </a:r>
            <a:endParaRPr sz="2900">
              <a:solidFill>
                <a:srgbClr val="434343"/>
              </a:solidFill>
              <a:latin typeface="Montserrat"/>
              <a:ea typeface="Montserrat"/>
              <a:cs typeface="Montserrat"/>
              <a:sym typeface="Montserrat"/>
            </a:endParaRPr>
          </a:p>
        </p:txBody>
      </p:sp>
      <p:pic>
        <p:nvPicPr>
          <p:cNvPr id="316" name="Google Shape;316;p38"/>
          <p:cNvPicPr preferRelativeResize="0"/>
          <p:nvPr/>
        </p:nvPicPr>
        <p:blipFill>
          <a:blip r:embed="rId5">
            <a:alphaModFix/>
          </a:blip>
          <a:stretch>
            <a:fillRect/>
          </a:stretch>
        </p:blipFill>
        <p:spPr>
          <a:xfrm>
            <a:off x="2239625" y="2738450"/>
            <a:ext cx="5680400" cy="2292975"/>
          </a:xfrm>
          <a:prstGeom prst="rect">
            <a:avLst/>
          </a:prstGeom>
          <a:noFill/>
          <a:ln>
            <a:noFill/>
          </a:ln>
        </p:spPr>
      </p:pic>
      <p:sp>
        <p:nvSpPr>
          <p:cNvPr id="317" name="Google Shape;317;p38"/>
          <p:cNvSpPr/>
          <p:nvPr/>
        </p:nvSpPr>
        <p:spPr>
          <a:xfrm>
            <a:off x="2989475" y="456887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8"/>
          <p:cNvSpPr/>
          <p:nvPr/>
        </p:nvSpPr>
        <p:spPr>
          <a:xfrm>
            <a:off x="4162450" y="3751500"/>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
          <p:cNvSpPr/>
          <p:nvPr/>
        </p:nvSpPr>
        <p:spPr>
          <a:xfrm>
            <a:off x="5969850" y="29194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8"/>
          <p:cNvSpPr/>
          <p:nvPr/>
        </p:nvSpPr>
        <p:spPr>
          <a:xfrm>
            <a:off x="5552175" y="39987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1" name="Google Shape;321;p38"/>
          <p:cNvCxnSpPr/>
          <p:nvPr/>
        </p:nvCxnSpPr>
        <p:spPr>
          <a:xfrm flipH="1" rot="10800000">
            <a:off x="2592075" y="2885500"/>
            <a:ext cx="4899600" cy="1856100"/>
          </a:xfrm>
          <a:prstGeom prst="straightConnector1">
            <a:avLst/>
          </a:prstGeom>
          <a:noFill/>
          <a:ln cap="flat" cmpd="sng" w="28575">
            <a:solidFill>
              <a:srgbClr val="E69138"/>
            </a:solidFill>
            <a:prstDash val="solid"/>
            <a:round/>
            <a:headEnd len="med" w="med" type="none"/>
            <a:tailEnd len="med" w="med" type="none"/>
          </a:ln>
        </p:spPr>
      </p:cxnSp>
      <p:cxnSp>
        <p:nvCxnSpPr>
          <p:cNvPr id="322" name="Google Shape;322;p38"/>
          <p:cNvCxnSpPr>
            <a:stCxn id="318" idx="4"/>
          </p:cNvCxnSpPr>
          <p:nvPr/>
        </p:nvCxnSpPr>
        <p:spPr>
          <a:xfrm flipH="1">
            <a:off x="4213150" y="3855300"/>
            <a:ext cx="1200" cy="276600"/>
          </a:xfrm>
          <a:prstGeom prst="straightConnector1">
            <a:avLst/>
          </a:prstGeom>
          <a:noFill/>
          <a:ln cap="flat" cmpd="sng" w="19050">
            <a:solidFill>
              <a:srgbClr val="E06666"/>
            </a:solidFill>
            <a:prstDash val="dash"/>
            <a:round/>
            <a:headEnd len="med" w="med" type="none"/>
            <a:tailEnd len="med" w="med" type="none"/>
          </a:ln>
        </p:spPr>
      </p:cxnSp>
      <p:cxnSp>
        <p:nvCxnSpPr>
          <p:cNvPr id="323" name="Google Shape;323;p38"/>
          <p:cNvCxnSpPr>
            <a:stCxn id="319" idx="4"/>
          </p:cNvCxnSpPr>
          <p:nvPr/>
        </p:nvCxnSpPr>
        <p:spPr>
          <a:xfrm flipH="1">
            <a:off x="6015150" y="3023225"/>
            <a:ext cx="6600" cy="417900"/>
          </a:xfrm>
          <a:prstGeom prst="straightConnector1">
            <a:avLst/>
          </a:prstGeom>
          <a:noFill/>
          <a:ln cap="flat" cmpd="sng" w="19050">
            <a:solidFill>
              <a:srgbClr val="E06666"/>
            </a:solidFill>
            <a:prstDash val="dash"/>
            <a:round/>
            <a:headEnd len="med" w="med" type="none"/>
            <a:tailEnd len="med" w="med" type="none"/>
          </a:ln>
        </p:spPr>
      </p:cxnSp>
      <p:cxnSp>
        <p:nvCxnSpPr>
          <p:cNvPr id="324" name="Google Shape;324;p38"/>
          <p:cNvCxnSpPr>
            <a:stCxn id="320" idx="0"/>
          </p:cNvCxnSpPr>
          <p:nvPr/>
        </p:nvCxnSpPr>
        <p:spPr>
          <a:xfrm flipH="1" rot="10800000">
            <a:off x="5604075" y="3621625"/>
            <a:ext cx="9000" cy="377100"/>
          </a:xfrm>
          <a:prstGeom prst="straightConnector1">
            <a:avLst/>
          </a:prstGeom>
          <a:noFill/>
          <a:ln cap="flat" cmpd="sng" w="19050">
            <a:solidFill>
              <a:srgbClr val="E06666"/>
            </a:solidFill>
            <a:prstDash val="dash"/>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330" name="Google Shape;330;p3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31" name="Google Shape;331;p3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32" name="Google Shape;332;p3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333" name="Google Shape;333;p39"/>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Ordinary Least Squares</a:t>
            </a:r>
            <a:r>
              <a:rPr lang="en" sz="2900">
                <a:solidFill>
                  <a:srgbClr val="434343"/>
                </a:solidFill>
                <a:latin typeface="Montserrat"/>
                <a:ea typeface="Montserrat"/>
                <a:cs typeface="Montserrat"/>
                <a:sym typeface="Montserrat"/>
              </a:rPr>
              <a:t> works by minimizing the sum of the squares of the differences between the observed dependent variable (values of the variable being observed) in the given dataset and those predicted by the linear function. </a:t>
            </a:r>
            <a:endParaRPr sz="2900">
              <a:solidFill>
                <a:srgbClr val="434343"/>
              </a:solidFill>
              <a:latin typeface="Montserrat"/>
              <a:ea typeface="Montserrat"/>
              <a:cs typeface="Montserrat"/>
              <a:sym typeface="Montserrat"/>
            </a:endParaRPr>
          </a:p>
          <a:p>
            <a:pPr indent="0" lvl="0" marL="914400" rtl="0" algn="l">
              <a:spcBef>
                <a:spcPts val="1600"/>
              </a:spcBef>
              <a:spcAft>
                <a:spcPts val="1600"/>
              </a:spcAft>
              <a:buNone/>
            </a:pPr>
            <a:r>
              <a:t/>
            </a:r>
            <a:endParaRPr sz="29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339" name="Google Shape;339;p4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40" name="Google Shape;340;p4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41" name="Google Shape;341;p4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342" name="Google Shape;342;p40"/>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visualize squared error to minimize:</a:t>
            </a:r>
            <a:endParaRPr sz="2900">
              <a:solidFill>
                <a:srgbClr val="434343"/>
              </a:solidFill>
              <a:latin typeface="Montserrat"/>
              <a:ea typeface="Montserrat"/>
              <a:cs typeface="Montserrat"/>
              <a:sym typeface="Montserrat"/>
            </a:endParaRPr>
          </a:p>
        </p:txBody>
      </p:sp>
      <p:pic>
        <p:nvPicPr>
          <p:cNvPr id="343" name="Google Shape;343;p40"/>
          <p:cNvPicPr preferRelativeResize="0"/>
          <p:nvPr/>
        </p:nvPicPr>
        <p:blipFill>
          <a:blip r:embed="rId5">
            <a:alphaModFix/>
          </a:blip>
          <a:stretch>
            <a:fillRect/>
          </a:stretch>
        </p:blipFill>
        <p:spPr>
          <a:xfrm>
            <a:off x="2239625" y="2738450"/>
            <a:ext cx="5680400" cy="2292975"/>
          </a:xfrm>
          <a:prstGeom prst="rect">
            <a:avLst/>
          </a:prstGeom>
          <a:noFill/>
          <a:ln>
            <a:noFill/>
          </a:ln>
        </p:spPr>
      </p:pic>
      <p:sp>
        <p:nvSpPr>
          <p:cNvPr id="344" name="Google Shape;344;p40"/>
          <p:cNvSpPr/>
          <p:nvPr/>
        </p:nvSpPr>
        <p:spPr>
          <a:xfrm>
            <a:off x="2989475" y="456887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0"/>
          <p:cNvSpPr/>
          <p:nvPr/>
        </p:nvSpPr>
        <p:spPr>
          <a:xfrm>
            <a:off x="4162450" y="3751500"/>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p:nvPr/>
        </p:nvSpPr>
        <p:spPr>
          <a:xfrm>
            <a:off x="5969850" y="29194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
          <p:cNvSpPr/>
          <p:nvPr/>
        </p:nvSpPr>
        <p:spPr>
          <a:xfrm>
            <a:off x="5552175" y="39987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 name="Google Shape;348;p40"/>
          <p:cNvCxnSpPr/>
          <p:nvPr/>
        </p:nvCxnSpPr>
        <p:spPr>
          <a:xfrm flipH="1" rot="10800000">
            <a:off x="2592075" y="2885500"/>
            <a:ext cx="4899600" cy="1856100"/>
          </a:xfrm>
          <a:prstGeom prst="straightConnector1">
            <a:avLst/>
          </a:prstGeom>
          <a:noFill/>
          <a:ln cap="flat" cmpd="sng" w="28575">
            <a:solidFill>
              <a:srgbClr val="E69138"/>
            </a:solidFill>
            <a:prstDash val="solid"/>
            <a:round/>
            <a:headEnd len="med" w="med" type="none"/>
            <a:tailEnd len="med" w="med" type="none"/>
          </a:ln>
        </p:spPr>
      </p:cxnSp>
      <p:cxnSp>
        <p:nvCxnSpPr>
          <p:cNvPr id="349" name="Google Shape;349;p40"/>
          <p:cNvCxnSpPr>
            <a:stCxn id="345" idx="4"/>
          </p:cNvCxnSpPr>
          <p:nvPr/>
        </p:nvCxnSpPr>
        <p:spPr>
          <a:xfrm flipH="1">
            <a:off x="4213150" y="3855300"/>
            <a:ext cx="1200" cy="276600"/>
          </a:xfrm>
          <a:prstGeom prst="straightConnector1">
            <a:avLst/>
          </a:prstGeom>
          <a:noFill/>
          <a:ln cap="flat" cmpd="sng" w="19050">
            <a:solidFill>
              <a:srgbClr val="E06666"/>
            </a:solidFill>
            <a:prstDash val="dash"/>
            <a:round/>
            <a:headEnd len="med" w="med" type="none"/>
            <a:tailEnd len="med" w="med" type="none"/>
          </a:ln>
        </p:spPr>
      </p:cxnSp>
      <p:cxnSp>
        <p:nvCxnSpPr>
          <p:cNvPr id="350" name="Google Shape;350;p40"/>
          <p:cNvCxnSpPr>
            <a:stCxn id="346" idx="4"/>
          </p:cNvCxnSpPr>
          <p:nvPr/>
        </p:nvCxnSpPr>
        <p:spPr>
          <a:xfrm flipH="1">
            <a:off x="6015150" y="3023225"/>
            <a:ext cx="6600" cy="417900"/>
          </a:xfrm>
          <a:prstGeom prst="straightConnector1">
            <a:avLst/>
          </a:prstGeom>
          <a:noFill/>
          <a:ln cap="flat" cmpd="sng" w="19050">
            <a:solidFill>
              <a:srgbClr val="E06666"/>
            </a:solidFill>
            <a:prstDash val="dash"/>
            <a:round/>
            <a:headEnd len="med" w="med" type="none"/>
            <a:tailEnd len="med" w="med" type="none"/>
          </a:ln>
        </p:spPr>
      </p:cxnSp>
      <p:cxnSp>
        <p:nvCxnSpPr>
          <p:cNvPr id="351" name="Google Shape;351;p40"/>
          <p:cNvCxnSpPr>
            <a:stCxn id="347" idx="0"/>
          </p:cNvCxnSpPr>
          <p:nvPr/>
        </p:nvCxnSpPr>
        <p:spPr>
          <a:xfrm flipH="1" rot="10800000">
            <a:off x="5604075" y="3621625"/>
            <a:ext cx="9000" cy="377100"/>
          </a:xfrm>
          <a:prstGeom prst="straightConnector1">
            <a:avLst/>
          </a:prstGeom>
          <a:noFill/>
          <a:ln cap="flat" cmpd="sng" w="19050">
            <a:solidFill>
              <a:srgbClr val="E06666"/>
            </a:solidFill>
            <a:prstDash val="dash"/>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357" name="Google Shape;357;p4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58" name="Google Shape;358;p4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59" name="Google Shape;359;p4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360" name="Google Shape;360;p41"/>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visualize squared error to minimize:</a:t>
            </a:r>
            <a:endParaRPr sz="2900">
              <a:solidFill>
                <a:srgbClr val="434343"/>
              </a:solidFill>
              <a:latin typeface="Montserrat"/>
              <a:ea typeface="Montserrat"/>
              <a:cs typeface="Montserrat"/>
              <a:sym typeface="Montserrat"/>
            </a:endParaRPr>
          </a:p>
        </p:txBody>
      </p:sp>
      <p:pic>
        <p:nvPicPr>
          <p:cNvPr id="361" name="Google Shape;361;p41"/>
          <p:cNvPicPr preferRelativeResize="0"/>
          <p:nvPr/>
        </p:nvPicPr>
        <p:blipFill>
          <a:blip r:embed="rId5">
            <a:alphaModFix/>
          </a:blip>
          <a:stretch>
            <a:fillRect/>
          </a:stretch>
        </p:blipFill>
        <p:spPr>
          <a:xfrm>
            <a:off x="2239625" y="2738450"/>
            <a:ext cx="5680400" cy="2292975"/>
          </a:xfrm>
          <a:prstGeom prst="rect">
            <a:avLst/>
          </a:prstGeom>
          <a:noFill/>
          <a:ln>
            <a:noFill/>
          </a:ln>
        </p:spPr>
      </p:pic>
      <p:sp>
        <p:nvSpPr>
          <p:cNvPr id="362" name="Google Shape;362;p41"/>
          <p:cNvSpPr/>
          <p:nvPr/>
        </p:nvSpPr>
        <p:spPr>
          <a:xfrm>
            <a:off x="2989475" y="456887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1"/>
          <p:cNvSpPr/>
          <p:nvPr/>
        </p:nvSpPr>
        <p:spPr>
          <a:xfrm>
            <a:off x="4162450" y="3751500"/>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1"/>
          <p:cNvSpPr/>
          <p:nvPr/>
        </p:nvSpPr>
        <p:spPr>
          <a:xfrm>
            <a:off x="5969850" y="29194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1"/>
          <p:cNvSpPr/>
          <p:nvPr/>
        </p:nvSpPr>
        <p:spPr>
          <a:xfrm>
            <a:off x="5552175" y="39987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 name="Google Shape;366;p41"/>
          <p:cNvCxnSpPr/>
          <p:nvPr/>
        </p:nvCxnSpPr>
        <p:spPr>
          <a:xfrm flipH="1" rot="10800000">
            <a:off x="2592075" y="2885500"/>
            <a:ext cx="4899600" cy="1856100"/>
          </a:xfrm>
          <a:prstGeom prst="straightConnector1">
            <a:avLst/>
          </a:prstGeom>
          <a:noFill/>
          <a:ln cap="flat" cmpd="sng" w="28575">
            <a:solidFill>
              <a:srgbClr val="E69138"/>
            </a:solidFill>
            <a:prstDash val="solid"/>
            <a:round/>
            <a:headEnd len="med" w="med" type="none"/>
            <a:tailEnd len="med" w="med" type="none"/>
          </a:ln>
        </p:spPr>
      </p:cxnSp>
      <p:cxnSp>
        <p:nvCxnSpPr>
          <p:cNvPr id="367" name="Google Shape;367;p41"/>
          <p:cNvCxnSpPr>
            <a:stCxn id="363" idx="4"/>
          </p:cNvCxnSpPr>
          <p:nvPr/>
        </p:nvCxnSpPr>
        <p:spPr>
          <a:xfrm flipH="1">
            <a:off x="4213150" y="3855300"/>
            <a:ext cx="1200" cy="276600"/>
          </a:xfrm>
          <a:prstGeom prst="straightConnector1">
            <a:avLst/>
          </a:prstGeom>
          <a:noFill/>
          <a:ln cap="flat" cmpd="sng" w="19050">
            <a:solidFill>
              <a:srgbClr val="E06666"/>
            </a:solidFill>
            <a:prstDash val="dash"/>
            <a:round/>
            <a:headEnd len="med" w="med" type="none"/>
            <a:tailEnd len="med" w="med" type="none"/>
          </a:ln>
        </p:spPr>
      </p:cxnSp>
      <p:cxnSp>
        <p:nvCxnSpPr>
          <p:cNvPr id="368" name="Google Shape;368;p41"/>
          <p:cNvCxnSpPr>
            <a:stCxn id="364" idx="4"/>
          </p:cNvCxnSpPr>
          <p:nvPr/>
        </p:nvCxnSpPr>
        <p:spPr>
          <a:xfrm flipH="1">
            <a:off x="6015150" y="3023225"/>
            <a:ext cx="6600" cy="417900"/>
          </a:xfrm>
          <a:prstGeom prst="straightConnector1">
            <a:avLst/>
          </a:prstGeom>
          <a:noFill/>
          <a:ln cap="flat" cmpd="sng" w="19050">
            <a:solidFill>
              <a:srgbClr val="E06666"/>
            </a:solidFill>
            <a:prstDash val="dash"/>
            <a:round/>
            <a:headEnd len="med" w="med" type="none"/>
            <a:tailEnd len="med" w="med" type="none"/>
          </a:ln>
        </p:spPr>
      </p:cxnSp>
      <p:cxnSp>
        <p:nvCxnSpPr>
          <p:cNvPr id="369" name="Google Shape;369;p41"/>
          <p:cNvCxnSpPr>
            <a:stCxn id="365" idx="0"/>
          </p:cNvCxnSpPr>
          <p:nvPr/>
        </p:nvCxnSpPr>
        <p:spPr>
          <a:xfrm flipH="1" rot="10800000">
            <a:off x="5604075" y="3621625"/>
            <a:ext cx="9000" cy="377100"/>
          </a:xfrm>
          <a:prstGeom prst="straightConnector1">
            <a:avLst/>
          </a:prstGeom>
          <a:noFill/>
          <a:ln cap="flat" cmpd="sng" w="19050">
            <a:solidFill>
              <a:srgbClr val="E06666"/>
            </a:solidFill>
            <a:prstDash val="dash"/>
            <a:round/>
            <a:headEnd len="med" w="med" type="none"/>
            <a:tailEnd len="med" w="med" type="none"/>
          </a:ln>
        </p:spPr>
      </p:cxnSp>
      <p:sp>
        <p:nvSpPr>
          <p:cNvPr id="370" name="Google Shape;370;p41"/>
          <p:cNvSpPr/>
          <p:nvPr/>
        </p:nvSpPr>
        <p:spPr>
          <a:xfrm>
            <a:off x="4214350" y="3822300"/>
            <a:ext cx="309600" cy="3096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1"/>
          <p:cNvSpPr/>
          <p:nvPr/>
        </p:nvSpPr>
        <p:spPr>
          <a:xfrm>
            <a:off x="5604075" y="3586925"/>
            <a:ext cx="417900" cy="4179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1"/>
          <p:cNvSpPr/>
          <p:nvPr/>
        </p:nvSpPr>
        <p:spPr>
          <a:xfrm>
            <a:off x="6015150" y="3023225"/>
            <a:ext cx="417900" cy="4179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1"/>
          <p:cNvSpPr/>
          <p:nvPr/>
        </p:nvSpPr>
        <p:spPr>
          <a:xfrm flipH="1">
            <a:off x="2955525" y="4535025"/>
            <a:ext cx="103800" cy="1038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889488" y="2789075"/>
            <a:ext cx="5256373" cy="2190150"/>
          </a:xfrm>
          <a:prstGeom prst="rect">
            <a:avLst/>
          </a:prstGeom>
          <a:noFill/>
          <a:ln>
            <a:noFill/>
          </a:ln>
        </p:spPr>
      </p:pic>
      <p:pic>
        <p:nvPicPr>
          <p:cNvPr id="67" name="Google Shape;67;p15"/>
          <p:cNvPicPr preferRelativeResize="0"/>
          <p:nvPr/>
        </p:nvPicPr>
        <p:blipFill>
          <a:blip r:embed="rId4">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379" name="Google Shape;379;p4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80" name="Google Shape;380;p4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81" name="Google Shape;381;p4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382" name="Google Shape;382;p42"/>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Having a squared error will help us simplify our calculations later on when setting up a derivative.</a:t>
            </a:r>
            <a:endParaRPr sz="2900">
              <a:solidFill>
                <a:srgbClr val="434343"/>
              </a:solidFill>
              <a:latin typeface="Montserrat"/>
              <a:ea typeface="Montserrat"/>
              <a:cs typeface="Montserrat"/>
              <a:sym typeface="Montserrat"/>
            </a:endParaRPr>
          </a:p>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exploring OLS by converting a real data set into mathematical notation, then working to solve a linear relationship between features and a variable!</a:t>
            </a:r>
            <a:endParaRPr sz="2900">
              <a:solidFill>
                <a:srgbClr val="434343"/>
              </a:solidFill>
              <a:latin typeface="Montserrat"/>
              <a:ea typeface="Montserrat"/>
              <a:cs typeface="Montserrat"/>
              <a:sym typeface="Montserrat"/>
            </a:endParaRPr>
          </a:p>
          <a:p>
            <a:pPr indent="0" lvl="0" marL="914400" rtl="0" algn="l">
              <a:spcBef>
                <a:spcPts val="1600"/>
              </a:spcBef>
              <a:spcAft>
                <a:spcPts val="1600"/>
              </a:spcAft>
              <a:buNone/>
            </a:pPr>
            <a:r>
              <a:t/>
            </a:r>
            <a:endParaRPr sz="2900">
              <a:solidFill>
                <a:srgbClr val="434343"/>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388" name="Google Shape;388;p4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89" name="Google Shape;389;p4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90" name="Google Shape;390;p4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391" name="Google Shape;391;p43"/>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Linear Regression OLS Theory</a:t>
            </a:r>
            <a:endParaRPr sz="2900">
              <a:solidFill>
                <a:srgbClr val="434343"/>
              </a:solidFill>
              <a:latin typeface="Montserrat"/>
              <a:ea typeface="Montserrat"/>
              <a:cs typeface="Montserrat"/>
              <a:sym typeface="Montserrat"/>
            </a:endParaRPr>
          </a:p>
          <a:p>
            <a:pPr indent="-412750" lvl="1" marL="9144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know the equation of a simple straight line:</a:t>
            </a:r>
            <a:endParaRPr sz="2900">
              <a:solidFill>
                <a:srgbClr val="434343"/>
              </a:solidFill>
              <a:latin typeface="Montserrat"/>
              <a:ea typeface="Montserrat"/>
              <a:cs typeface="Montserrat"/>
              <a:sym typeface="Montserrat"/>
            </a:endParaRPr>
          </a:p>
          <a:p>
            <a:pPr indent="-412750" lvl="2" marL="13716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mx + b</a:t>
            </a:r>
            <a:endParaRPr sz="2900">
              <a:solidFill>
                <a:srgbClr val="434343"/>
              </a:solidFill>
              <a:latin typeface="Montserrat"/>
              <a:ea typeface="Montserrat"/>
              <a:cs typeface="Montserrat"/>
              <a:sym typeface="Montserrat"/>
            </a:endParaRPr>
          </a:p>
          <a:p>
            <a:pPr indent="-412750" lvl="3" marL="18288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 is slope</a:t>
            </a:r>
            <a:endParaRPr sz="2900">
              <a:solidFill>
                <a:srgbClr val="434343"/>
              </a:solidFill>
              <a:latin typeface="Montserrat"/>
              <a:ea typeface="Montserrat"/>
              <a:cs typeface="Montserrat"/>
              <a:sym typeface="Montserrat"/>
            </a:endParaRPr>
          </a:p>
          <a:p>
            <a:pPr indent="-412750" lvl="3" marL="18288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 is intercept with y-axis</a:t>
            </a:r>
            <a:endParaRPr sz="2900">
              <a:solidFill>
                <a:srgbClr val="434343"/>
              </a:solidFill>
              <a:latin typeface="Montserrat"/>
              <a:ea typeface="Montserrat"/>
              <a:cs typeface="Montserrat"/>
              <a:sym typeface="Montserrat"/>
            </a:endParaRPr>
          </a:p>
          <a:p>
            <a:pPr indent="0" lvl="0" marL="914400" rtl="0" algn="l">
              <a:spcBef>
                <a:spcPts val="1600"/>
              </a:spcBef>
              <a:spcAft>
                <a:spcPts val="1600"/>
              </a:spcAft>
              <a:buNone/>
            </a:pPr>
            <a:r>
              <a:t/>
            </a:r>
            <a:endParaRPr sz="2900">
              <a:solidFill>
                <a:srgbClr val="434343"/>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397" name="Google Shape;397;p4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98" name="Google Shape;398;p4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99" name="Google Shape;399;p4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400" name="Google Shape;400;p44"/>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Linear Regression OLS Theory</a:t>
            </a:r>
            <a:endParaRPr sz="2900">
              <a:solidFill>
                <a:srgbClr val="434343"/>
              </a:solidFill>
              <a:latin typeface="Montserrat"/>
              <a:ea typeface="Montserrat"/>
              <a:cs typeface="Montserrat"/>
              <a:sym typeface="Montserrat"/>
            </a:endParaRPr>
          </a:p>
          <a:p>
            <a:pPr indent="-412750" lvl="1" marL="9144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see for </a:t>
            </a:r>
            <a:r>
              <a:rPr b="1" lang="en" sz="2900">
                <a:solidFill>
                  <a:srgbClr val="434343"/>
                </a:solidFill>
                <a:latin typeface="Montserrat"/>
                <a:ea typeface="Montserrat"/>
                <a:cs typeface="Montserrat"/>
                <a:sym typeface="Montserrat"/>
              </a:rPr>
              <a:t>y=mx+b</a:t>
            </a:r>
            <a:r>
              <a:rPr lang="en" sz="2900">
                <a:solidFill>
                  <a:srgbClr val="434343"/>
                </a:solidFill>
                <a:latin typeface="Montserrat"/>
                <a:ea typeface="Montserrat"/>
                <a:cs typeface="Montserrat"/>
                <a:sym typeface="Montserrat"/>
              </a:rPr>
              <a:t> there is only room for one possible feature x.</a:t>
            </a:r>
            <a:endParaRPr sz="2900">
              <a:solidFill>
                <a:srgbClr val="434343"/>
              </a:solidFill>
              <a:latin typeface="Montserrat"/>
              <a:ea typeface="Montserrat"/>
              <a:cs typeface="Montserrat"/>
              <a:sym typeface="Montserrat"/>
            </a:endParaRPr>
          </a:p>
          <a:p>
            <a:pPr indent="-412750" lvl="1" marL="9144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OLS will allow us to directly solve for the slope </a:t>
            </a:r>
            <a:r>
              <a:rPr b="1" lang="en" sz="2900">
                <a:solidFill>
                  <a:srgbClr val="434343"/>
                </a:solidFill>
                <a:latin typeface="Montserrat"/>
                <a:ea typeface="Montserrat"/>
                <a:cs typeface="Montserrat"/>
                <a:sym typeface="Montserrat"/>
              </a:rPr>
              <a:t>m</a:t>
            </a:r>
            <a:r>
              <a:rPr lang="en" sz="2900">
                <a:solidFill>
                  <a:srgbClr val="434343"/>
                </a:solidFill>
                <a:latin typeface="Montserrat"/>
                <a:ea typeface="Montserrat"/>
                <a:cs typeface="Montserrat"/>
                <a:sym typeface="Montserrat"/>
              </a:rPr>
              <a:t> and intercept </a:t>
            </a:r>
            <a:r>
              <a:rPr b="1" lang="en" sz="2900">
                <a:solidFill>
                  <a:srgbClr val="434343"/>
                </a:solidFill>
                <a:latin typeface="Montserrat"/>
                <a:ea typeface="Montserrat"/>
                <a:cs typeface="Montserrat"/>
                <a:sym typeface="Montserrat"/>
              </a:rPr>
              <a:t>b.</a:t>
            </a:r>
            <a:endParaRPr b="1" sz="2900">
              <a:solidFill>
                <a:srgbClr val="434343"/>
              </a:solidFill>
              <a:latin typeface="Montserrat"/>
              <a:ea typeface="Montserrat"/>
              <a:cs typeface="Montserrat"/>
              <a:sym typeface="Montserrat"/>
            </a:endParaRPr>
          </a:p>
          <a:p>
            <a:pPr indent="0" lvl="0" marL="914400" rtl="0" algn="l">
              <a:spcBef>
                <a:spcPts val="1600"/>
              </a:spcBef>
              <a:spcAft>
                <a:spcPts val="1600"/>
              </a:spcAft>
              <a:buNone/>
            </a:pPr>
            <a:r>
              <a:t/>
            </a:r>
            <a:endParaRPr sz="2900">
              <a:solidFill>
                <a:srgbClr val="434343"/>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406" name="Google Shape;406;p4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07" name="Google Shape;407;p4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08" name="Google Shape;408;p4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409" name="Google Shape;409;p45"/>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how we could translate a real data set into mathematical notation for linear regression. </a:t>
            </a:r>
            <a:endParaRPr sz="2900">
              <a:solidFill>
                <a:srgbClr val="434343"/>
              </a:solidFill>
              <a:latin typeface="Montserrat"/>
              <a:ea typeface="Montserrat"/>
              <a:cs typeface="Montserrat"/>
              <a:sym typeface="Montserrat"/>
            </a:endParaRPr>
          </a:p>
          <a:p>
            <a:pPr indent="0" lvl="0" marL="914400" rtl="0" algn="l">
              <a:spcBef>
                <a:spcPts val="1600"/>
              </a:spcBef>
              <a:spcAft>
                <a:spcPts val="1600"/>
              </a:spcAft>
              <a:buNone/>
            </a:pPr>
            <a:r>
              <a:t/>
            </a:r>
            <a:endParaRPr sz="2900">
              <a:solidFill>
                <a:srgbClr val="434343"/>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415" name="Google Shape;415;p4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16" name="Google Shape;416;p4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17" name="Google Shape;417;p4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418" name="Google Shape;418;p46"/>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Linear Regression allows us to build a relationship between multiple </a:t>
            </a:r>
            <a:r>
              <a:rPr b="1" lang="en" sz="2900">
                <a:solidFill>
                  <a:srgbClr val="434343"/>
                </a:solidFill>
                <a:latin typeface="Montserrat"/>
                <a:ea typeface="Montserrat"/>
                <a:cs typeface="Montserrat"/>
                <a:sym typeface="Montserrat"/>
              </a:rPr>
              <a:t>features</a:t>
            </a:r>
            <a:r>
              <a:rPr lang="en" sz="2900">
                <a:solidFill>
                  <a:srgbClr val="434343"/>
                </a:solidFill>
                <a:latin typeface="Montserrat"/>
                <a:ea typeface="Montserrat"/>
                <a:cs typeface="Montserrat"/>
                <a:sym typeface="Montserrat"/>
              </a:rPr>
              <a:t> to estimate a </a:t>
            </a:r>
            <a:r>
              <a:rPr b="1" lang="en" sz="2900">
                <a:solidFill>
                  <a:srgbClr val="434343"/>
                </a:solidFill>
                <a:latin typeface="Montserrat"/>
                <a:ea typeface="Montserrat"/>
                <a:cs typeface="Montserrat"/>
                <a:sym typeface="Montserrat"/>
              </a:rPr>
              <a:t>target output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914400" rtl="0" algn="l">
              <a:spcBef>
                <a:spcPts val="1600"/>
              </a:spcBef>
              <a:spcAft>
                <a:spcPts val="1600"/>
              </a:spcAft>
              <a:buNone/>
            </a:pPr>
            <a:r>
              <a:t/>
            </a:r>
            <a:endParaRPr sz="2900">
              <a:solidFill>
                <a:srgbClr val="434343"/>
              </a:solidFill>
              <a:latin typeface="Montserrat"/>
              <a:ea typeface="Montserrat"/>
              <a:cs typeface="Montserrat"/>
              <a:sym typeface="Montserrat"/>
            </a:endParaRPr>
          </a:p>
        </p:txBody>
      </p:sp>
      <p:graphicFrame>
        <p:nvGraphicFramePr>
          <p:cNvPr id="419" name="Google Shape;419;p46"/>
          <p:cNvGraphicFramePr/>
          <p:nvPr/>
        </p:nvGraphicFramePr>
        <p:xfrm>
          <a:off x="2328625" y="2720925"/>
          <a:ext cx="3000000" cy="3000000"/>
        </p:xfrm>
        <a:graphic>
          <a:graphicData uri="http://schemas.openxmlformats.org/drawingml/2006/table">
            <a:tbl>
              <a:tblPr>
                <a:noFill/>
                <a:tableStyleId>{90B27C38-59DE-4028-8055-E31D2063181A}</a:tableStyleId>
              </a:tblPr>
              <a:tblGrid>
                <a:gridCol w="1200700"/>
                <a:gridCol w="1200700"/>
                <a:gridCol w="1200700"/>
                <a:gridCol w="1200700"/>
              </a:tblGrid>
              <a:tr h="335850">
                <a:tc>
                  <a:txBody>
                    <a:bodyPr/>
                    <a:lstStyle/>
                    <a:p>
                      <a:pPr indent="0" lvl="0" marL="0" rtl="0" algn="ctr">
                        <a:spcBef>
                          <a:spcPts val="0"/>
                        </a:spcBef>
                        <a:spcAft>
                          <a:spcPts val="0"/>
                        </a:spcAft>
                        <a:buNone/>
                      </a:pPr>
                      <a:r>
                        <a:rPr b="1" lang="en">
                          <a:solidFill>
                            <a:srgbClr val="000000"/>
                          </a:solidFill>
                        </a:rPr>
                        <a:t>Area m</a:t>
                      </a:r>
                      <a:r>
                        <a:rPr b="1" baseline="30000" lang="en">
                          <a:solidFill>
                            <a:srgbClr val="000000"/>
                          </a:solidFill>
                        </a:rPr>
                        <a:t>2</a:t>
                      </a:r>
                      <a:endParaRPr b="1" baseline="30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t>Bedrooms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t>Bathrooms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t>Price</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17775">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$500,000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04225">
                <a:tc>
                  <a:txBody>
                    <a:bodyPr/>
                    <a:lstStyle/>
                    <a:p>
                      <a:pPr indent="0" lvl="0" marL="0" rtl="0" algn="ctr">
                        <a:spcBef>
                          <a:spcPts val="0"/>
                        </a:spcBef>
                        <a:spcAft>
                          <a:spcPts val="0"/>
                        </a:spcAft>
                        <a:buNone/>
                      </a:pPr>
                      <a:r>
                        <a:rPr lang="en"/>
                        <a:t>190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$450,000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195850">
                <a:tc>
                  <a:txBody>
                    <a:bodyPr/>
                    <a:lstStyle/>
                    <a:p>
                      <a:pPr indent="0" lvl="0" marL="0" rtl="0" algn="ctr">
                        <a:spcBef>
                          <a:spcPts val="0"/>
                        </a:spcBef>
                        <a:spcAft>
                          <a:spcPts val="0"/>
                        </a:spcAft>
                        <a:buNone/>
                      </a:pPr>
                      <a:r>
                        <a:rPr lang="en"/>
                        <a:t>230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$650,000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293050">
                <a:tc>
                  <a:txBody>
                    <a:bodyPr/>
                    <a:lstStyle/>
                    <a:p>
                      <a:pPr indent="0" lvl="0" marL="0" rtl="0" algn="ctr">
                        <a:spcBef>
                          <a:spcPts val="0"/>
                        </a:spcBef>
                        <a:spcAft>
                          <a:spcPts val="0"/>
                        </a:spcAft>
                        <a:buNone/>
                      </a:pPr>
                      <a:r>
                        <a:rPr lang="en"/>
                        <a:t>180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$400,000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258425">
                <a:tc>
                  <a:txBody>
                    <a:bodyPr/>
                    <a:lstStyle/>
                    <a:p>
                      <a:pPr indent="0" lvl="0" marL="0" rtl="0" algn="ctr">
                        <a:spcBef>
                          <a:spcPts val="0"/>
                        </a:spcBef>
                        <a:spcAft>
                          <a:spcPts val="0"/>
                        </a:spcAft>
                        <a:buNone/>
                      </a:pPr>
                      <a:r>
                        <a:rPr lang="en"/>
                        <a:t>210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$550,000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425" name="Google Shape;425;p4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26" name="Google Shape;426;p4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27" name="Google Shape;427;p4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428" name="Google Shape;428;p47"/>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translate this data into generalized mathematical notation...</a:t>
            </a:r>
            <a:endParaRPr sz="2900">
              <a:solidFill>
                <a:srgbClr val="434343"/>
              </a:solidFill>
              <a:latin typeface="Montserrat"/>
              <a:ea typeface="Montserrat"/>
              <a:cs typeface="Montserrat"/>
              <a:sym typeface="Montserrat"/>
            </a:endParaRPr>
          </a:p>
        </p:txBody>
      </p:sp>
      <p:graphicFrame>
        <p:nvGraphicFramePr>
          <p:cNvPr id="429" name="Google Shape;429;p47"/>
          <p:cNvGraphicFramePr/>
          <p:nvPr/>
        </p:nvGraphicFramePr>
        <p:xfrm>
          <a:off x="2328625" y="2720925"/>
          <a:ext cx="3000000" cy="3000000"/>
        </p:xfrm>
        <a:graphic>
          <a:graphicData uri="http://schemas.openxmlformats.org/drawingml/2006/table">
            <a:tbl>
              <a:tblPr>
                <a:noFill/>
                <a:tableStyleId>{90B27C38-59DE-4028-8055-E31D2063181A}</a:tableStyleId>
              </a:tblPr>
              <a:tblGrid>
                <a:gridCol w="1200700"/>
                <a:gridCol w="1200700"/>
                <a:gridCol w="1200700"/>
                <a:gridCol w="1200700"/>
              </a:tblGrid>
              <a:tr h="335850">
                <a:tc>
                  <a:txBody>
                    <a:bodyPr/>
                    <a:lstStyle/>
                    <a:p>
                      <a:pPr indent="0" lvl="0" marL="0" rtl="0" algn="ctr">
                        <a:spcBef>
                          <a:spcPts val="0"/>
                        </a:spcBef>
                        <a:spcAft>
                          <a:spcPts val="0"/>
                        </a:spcAft>
                        <a:buNone/>
                      </a:pPr>
                      <a:r>
                        <a:rPr b="1" lang="en">
                          <a:solidFill>
                            <a:srgbClr val="000000"/>
                          </a:solidFill>
                        </a:rPr>
                        <a:t>Area m</a:t>
                      </a:r>
                      <a:r>
                        <a:rPr b="1" baseline="30000" lang="en">
                          <a:solidFill>
                            <a:srgbClr val="000000"/>
                          </a:solidFill>
                        </a:rPr>
                        <a:t>2</a:t>
                      </a:r>
                      <a:endParaRPr b="1" baseline="30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t>Bedrooms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t>Bathrooms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t>Price</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17775">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$500,000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04225">
                <a:tc>
                  <a:txBody>
                    <a:bodyPr/>
                    <a:lstStyle/>
                    <a:p>
                      <a:pPr indent="0" lvl="0" marL="0" rtl="0" algn="ctr">
                        <a:spcBef>
                          <a:spcPts val="0"/>
                        </a:spcBef>
                        <a:spcAft>
                          <a:spcPts val="0"/>
                        </a:spcAft>
                        <a:buNone/>
                      </a:pPr>
                      <a:r>
                        <a:rPr lang="en"/>
                        <a:t>190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$450,000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195850">
                <a:tc>
                  <a:txBody>
                    <a:bodyPr/>
                    <a:lstStyle/>
                    <a:p>
                      <a:pPr indent="0" lvl="0" marL="0" rtl="0" algn="ctr">
                        <a:spcBef>
                          <a:spcPts val="0"/>
                        </a:spcBef>
                        <a:spcAft>
                          <a:spcPts val="0"/>
                        </a:spcAft>
                        <a:buNone/>
                      </a:pPr>
                      <a:r>
                        <a:rPr lang="en"/>
                        <a:t>230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$650,000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293050">
                <a:tc>
                  <a:txBody>
                    <a:bodyPr/>
                    <a:lstStyle/>
                    <a:p>
                      <a:pPr indent="0" lvl="0" marL="0" rtl="0" algn="ctr">
                        <a:spcBef>
                          <a:spcPts val="0"/>
                        </a:spcBef>
                        <a:spcAft>
                          <a:spcPts val="0"/>
                        </a:spcAft>
                        <a:buNone/>
                      </a:pPr>
                      <a:r>
                        <a:rPr lang="en"/>
                        <a:t>180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$400,000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258425">
                <a:tc>
                  <a:txBody>
                    <a:bodyPr/>
                    <a:lstStyle/>
                    <a:p>
                      <a:pPr indent="0" lvl="0" marL="0" rtl="0" algn="ctr">
                        <a:spcBef>
                          <a:spcPts val="0"/>
                        </a:spcBef>
                        <a:spcAft>
                          <a:spcPts val="0"/>
                        </a:spcAft>
                        <a:buNone/>
                      </a:pPr>
                      <a:r>
                        <a:rPr lang="en"/>
                        <a:t>210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$550,000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bl>
          </a:graphicData>
        </a:graphic>
      </p:graphicFrame>
      <p:sp>
        <p:nvSpPr>
          <p:cNvPr id="430" name="Google Shape;430;p47"/>
          <p:cNvSpPr txBox="1"/>
          <p:nvPr/>
        </p:nvSpPr>
        <p:spPr>
          <a:xfrm>
            <a:off x="3951325" y="2199200"/>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X</a:t>
            </a:r>
            <a:endParaRPr b="1" sz="2100"/>
          </a:p>
        </p:txBody>
      </p:sp>
      <p:sp>
        <p:nvSpPr>
          <p:cNvPr id="431" name="Google Shape;431;p47"/>
          <p:cNvSpPr txBox="1"/>
          <p:nvPr/>
        </p:nvSpPr>
        <p:spPr>
          <a:xfrm>
            <a:off x="6095175" y="2172100"/>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y</a:t>
            </a:r>
            <a:endParaRPr b="1" sz="2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437" name="Google Shape;437;p4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38" name="Google Shape;438;p4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39" name="Google Shape;439;p4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440" name="Google Shape;440;p48"/>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translate this data into generalized mathematical notation...</a:t>
            </a:r>
            <a:endParaRPr sz="2900">
              <a:solidFill>
                <a:srgbClr val="434343"/>
              </a:solidFill>
              <a:latin typeface="Montserrat"/>
              <a:ea typeface="Montserrat"/>
              <a:cs typeface="Montserrat"/>
              <a:sym typeface="Montserrat"/>
            </a:endParaRPr>
          </a:p>
        </p:txBody>
      </p:sp>
      <p:graphicFrame>
        <p:nvGraphicFramePr>
          <p:cNvPr id="441" name="Google Shape;441;p48"/>
          <p:cNvGraphicFramePr/>
          <p:nvPr/>
        </p:nvGraphicFramePr>
        <p:xfrm>
          <a:off x="2328625" y="2720925"/>
          <a:ext cx="3000000" cy="3000000"/>
        </p:xfrm>
        <a:graphic>
          <a:graphicData uri="http://schemas.openxmlformats.org/drawingml/2006/table">
            <a:tbl>
              <a:tblPr>
                <a:noFill/>
                <a:tableStyleId>{90B27C38-59DE-4028-8055-E31D2063181A}</a:tableStyleId>
              </a:tblPr>
              <a:tblGrid>
                <a:gridCol w="1200700"/>
                <a:gridCol w="1200700"/>
                <a:gridCol w="1200700"/>
                <a:gridCol w="1200700"/>
              </a:tblGrid>
              <a:tr h="335850">
                <a:tc>
                  <a:txBody>
                    <a:bodyPr/>
                    <a:lstStyle/>
                    <a:p>
                      <a:pPr indent="0" lvl="0" marL="0" rtl="0" algn="ctr">
                        <a:spcBef>
                          <a:spcPts val="0"/>
                        </a:spcBef>
                        <a:spcAft>
                          <a:spcPts val="0"/>
                        </a:spcAft>
                        <a:buNone/>
                      </a:pPr>
                      <a:r>
                        <a:rPr b="1" lang="en"/>
                        <a:t>x</a:t>
                      </a:r>
                      <a:r>
                        <a:rPr b="1" baseline="-25000" lang="en"/>
                        <a:t>1</a:t>
                      </a:r>
                      <a:endParaRPr b="1" baseline="-25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Clr>
                          <a:srgbClr val="000000"/>
                        </a:buClr>
                        <a:buSzPts val="1100"/>
                        <a:buFont typeface="Arial"/>
                        <a:buNone/>
                      </a:pPr>
                      <a:r>
                        <a:rPr b="1" lang="en">
                          <a:solidFill>
                            <a:srgbClr val="000000"/>
                          </a:solidFill>
                        </a:rPr>
                        <a:t>x</a:t>
                      </a:r>
                      <a:r>
                        <a:rPr b="1" baseline="-25000" lang="en">
                          <a:solidFill>
                            <a:srgbClr val="000000"/>
                          </a:solidFill>
                        </a:rPr>
                        <a:t>2</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Clr>
                          <a:srgbClr val="000000"/>
                        </a:buClr>
                        <a:buSzPts val="1100"/>
                        <a:buFont typeface="Arial"/>
                        <a:buNone/>
                      </a:pPr>
                      <a:r>
                        <a:rPr b="1" lang="en">
                          <a:solidFill>
                            <a:srgbClr val="000000"/>
                          </a:solidFill>
                        </a:rPr>
                        <a:t>x</a:t>
                      </a:r>
                      <a:r>
                        <a:rPr b="1" baseline="-25000" lang="en">
                          <a:solidFill>
                            <a:srgbClr val="000000"/>
                          </a:solidFill>
                        </a:rPr>
                        <a:t>3</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t>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17775">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$500,000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04225">
                <a:tc>
                  <a:txBody>
                    <a:bodyPr/>
                    <a:lstStyle/>
                    <a:p>
                      <a:pPr indent="0" lvl="0" marL="0" rtl="0" algn="ctr">
                        <a:spcBef>
                          <a:spcPts val="0"/>
                        </a:spcBef>
                        <a:spcAft>
                          <a:spcPts val="0"/>
                        </a:spcAft>
                        <a:buNone/>
                      </a:pPr>
                      <a:r>
                        <a:rPr lang="en"/>
                        <a:t>190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$450,000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195850">
                <a:tc>
                  <a:txBody>
                    <a:bodyPr/>
                    <a:lstStyle/>
                    <a:p>
                      <a:pPr indent="0" lvl="0" marL="0" rtl="0" algn="ctr">
                        <a:spcBef>
                          <a:spcPts val="0"/>
                        </a:spcBef>
                        <a:spcAft>
                          <a:spcPts val="0"/>
                        </a:spcAft>
                        <a:buNone/>
                      </a:pPr>
                      <a:r>
                        <a:rPr lang="en"/>
                        <a:t>230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$650,000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293050">
                <a:tc>
                  <a:txBody>
                    <a:bodyPr/>
                    <a:lstStyle/>
                    <a:p>
                      <a:pPr indent="0" lvl="0" marL="0" rtl="0" algn="ctr">
                        <a:spcBef>
                          <a:spcPts val="0"/>
                        </a:spcBef>
                        <a:spcAft>
                          <a:spcPts val="0"/>
                        </a:spcAft>
                        <a:buNone/>
                      </a:pPr>
                      <a:r>
                        <a:rPr lang="en"/>
                        <a:t>180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$400,000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258425">
                <a:tc>
                  <a:txBody>
                    <a:bodyPr/>
                    <a:lstStyle/>
                    <a:p>
                      <a:pPr indent="0" lvl="0" marL="0" rtl="0" algn="ctr">
                        <a:spcBef>
                          <a:spcPts val="0"/>
                        </a:spcBef>
                        <a:spcAft>
                          <a:spcPts val="0"/>
                        </a:spcAft>
                        <a:buNone/>
                      </a:pPr>
                      <a:r>
                        <a:rPr lang="en"/>
                        <a:t>210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$550,000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bl>
          </a:graphicData>
        </a:graphic>
      </p:graphicFrame>
      <p:sp>
        <p:nvSpPr>
          <p:cNvPr id="442" name="Google Shape;442;p48"/>
          <p:cNvSpPr txBox="1"/>
          <p:nvPr/>
        </p:nvSpPr>
        <p:spPr>
          <a:xfrm>
            <a:off x="3951325" y="2199200"/>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X</a:t>
            </a:r>
            <a:endParaRPr b="1" sz="2100"/>
          </a:p>
        </p:txBody>
      </p:sp>
      <p:sp>
        <p:nvSpPr>
          <p:cNvPr id="443" name="Google Shape;443;p48"/>
          <p:cNvSpPr txBox="1"/>
          <p:nvPr/>
        </p:nvSpPr>
        <p:spPr>
          <a:xfrm>
            <a:off x="6095175" y="2172100"/>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y</a:t>
            </a:r>
            <a:endParaRPr b="1" sz="2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449" name="Google Shape;449;p4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50" name="Google Shape;450;p4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51" name="Google Shape;451;p4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452" name="Google Shape;452;p49"/>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translate this data into generalized mathematical notation...</a:t>
            </a:r>
            <a:endParaRPr sz="2900">
              <a:solidFill>
                <a:srgbClr val="434343"/>
              </a:solidFill>
              <a:latin typeface="Montserrat"/>
              <a:ea typeface="Montserrat"/>
              <a:cs typeface="Montserrat"/>
              <a:sym typeface="Montserrat"/>
            </a:endParaRPr>
          </a:p>
        </p:txBody>
      </p:sp>
      <p:graphicFrame>
        <p:nvGraphicFramePr>
          <p:cNvPr id="453" name="Google Shape;453;p49"/>
          <p:cNvGraphicFramePr/>
          <p:nvPr/>
        </p:nvGraphicFramePr>
        <p:xfrm>
          <a:off x="2328625" y="2720925"/>
          <a:ext cx="3000000" cy="3000000"/>
        </p:xfrm>
        <a:graphic>
          <a:graphicData uri="http://schemas.openxmlformats.org/drawingml/2006/table">
            <a:tbl>
              <a:tblPr>
                <a:noFill/>
                <a:tableStyleId>{90B27C38-59DE-4028-8055-E31D2063181A}</a:tableStyleId>
              </a:tblPr>
              <a:tblGrid>
                <a:gridCol w="1200700"/>
                <a:gridCol w="1200700"/>
                <a:gridCol w="1200700"/>
                <a:gridCol w="1200700"/>
              </a:tblGrid>
              <a:tr h="335850">
                <a:tc>
                  <a:txBody>
                    <a:bodyPr/>
                    <a:lstStyle/>
                    <a:p>
                      <a:pPr indent="0" lvl="0" marL="0" rtl="0" algn="ctr">
                        <a:spcBef>
                          <a:spcPts val="0"/>
                        </a:spcBef>
                        <a:spcAft>
                          <a:spcPts val="0"/>
                        </a:spcAft>
                        <a:buNone/>
                      </a:pPr>
                      <a:r>
                        <a:rPr b="1" lang="en"/>
                        <a:t>x</a:t>
                      </a:r>
                      <a:r>
                        <a:rPr b="1" baseline="-25000" lang="en"/>
                        <a:t>1</a:t>
                      </a:r>
                      <a:endParaRPr b="1" baseline="-25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2</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3</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t>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17775">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1</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$500,000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04225">
                <a:tc>
                  <a:txBody>
                    <a:bodyPr/>
                    <a:lstStyle/>
                    <a:p>
                      <a:pPr indent="0" lvl="0" marL="0" rtl="0" algn="ctr">
                        <a:spcBef>
                          <a:spcPts val="0"/>
                        </a:spcBef>
                        <a:spcAft>
                          <a:spcPts val="0"/>
                        </a:spcAft>
                        <a:buClr>
                          <a:srgbClr val="000000"/>
                        </a:buClr>
                        <a:buSzPts val="1100"/>
                        <a:buFont typeface="Arial"/>
                        <a:buNone/>
                      </a:pPr>
                      <a:r>
                        <a:rPr lang="en">
                          <a:solidFill>
                            <a:srgbClr val="000000"/>
                          </a:solidFill>
                        </a:rPr>
                        <a:t>x</a:t>
                      </a:r>
                      <a:r>
                        <a:rPr baseline="30000" lang="en">
                          <a:solidFill>
                            <a:srgbClr val="000000"/>
                          </a:solidFill>
                        </a:rPr>
                        <a:t>2</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$450,000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195850">
                <a:tc>
                  <a:txBody>
                    <a:bodyPr/>
                    <a:lstStyle/>
                    <a:p>
                      <a:pPr indent="0" lvl="0" marL="0" rtl="0" algn="ctr">
                        <a:spcBef>
                          <a:spcPts val="0"/>
                        </a:spcBef>
                        <a:spcAft>
                          <a:spcPts val="0"/>
                        </a:spcAft>
                        <a:buClr>
                          <a:srgbClr val="000000"/>
                        </a:buClr>
                        <a:buSzPts val="1100"/>
                        <a:buFont typeface="Arial"/>
                        <a:buNone/>
                      </a:pPr>
                      <a:r>
                        <a:rPr lang="en">
                          <a:solidFill>
                            <a:srgbClr val="000000"/>
                          </a:solidFill>
                        </a:rPr>
                        <a:t>x</a:t>
                      </a:r>
                      <a:r>
                        <a:rPr baseline="30000" lang="en">
                          <a:solidFill>
                            <a:srgbClr val="000000"/>
                          </a:solidFill>
                        </a:rPr>
                        <a:t>3</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$650,000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293050">
                <a:tc>
                  <a:txBody>
                    <a:bodyPr/>
                    <a:lstStyle/>
                    <a:p>
                      <a:pPr indent="0" lvl="0" marL="0" rtl="0" algn="ctr">
                        <a:spcBef>
                          <a:spcPts val="0"/>
                        </a:spcBef>
                        <a:spcAft>
                          <a:spcPts val="0"/>
                        </a:spcAft>
                        <a:buClr>
                          <a:srgbClr val="000000"/>
                        </a:buClr>
                        <a:buSzPts val="1100"/>
                        <a:buFont typeface="Arial"/>
                        <a:buNone/>
                      </a:pPr>
                      <a:r>
                        <a:rPr lang="en">
                          <a:solidFill>
                            <a:srgbClr val="000000"/>
                          </a:solidFill>
                        </a:rPr>
                        <a:t>x</a:t>
                      </a:r>
                      <a:r>
                        <a:rPr baseline="30000" lang="en">
                          <a:solidFill>
                            <a:srgbClr val="000000"/>
                          </a:solidFill>
                        </a:rPr>
                        <a:t>4</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$400,000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258425">
                <a:tc>
                  <a:txBody>
                    <a:bodyPr/>
                    <a:lstStyle/>
                    <a:p>
                      <a:pPr indent="0" lvl="0" marL="0" rtl="0" algn="ctr">
                        <a:spcBef>
                          <a:spcPts val="0"/>
                        </a:spcBef>
                        <a:spcAft>
                          <a:spcPts val="0"/>
                        </a:spcAft>
                        <a:buClr>
                          <a:srgbClr val="000000"/>
                        </a:buClr>
                        <a:buSzPts val="1100"/>
                        <a:buFont typeface="Arial"/>
                        <a:buNone/>
                      </a:pPr>
                      <a:r>
                        <a:rPr lang="en">
                          <a:solidFill>
                            <a:srgbClr val="000000"/>
                          </a:solidFill>
                        </a:rPr>
                        <a:t>x</a:t>
                      </a:r>
                      <a:r>
                        <a:rPr baseline="30000" lang="en">
                          <a:solidFill>
                            <a:srgbClr val="000000"/>
                          </a:solidFill>
                        </a:rPr>
                        <a:t>5</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$550,000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bl>
          </a:graphicData>
        </a:graphic>
      </p:graphicFrame>
      <p:sp>
        <p:nvSpPr>
          <p:cNvPr id="454" name="Google Shape;454;p49"/>
          <p:cNvSpPr txBox="1"/>
          <p:nvPr/>
        </p:nvSpPr>
        <p:spPr>
          <a:xfrm>
            <a:off x="3951325" y="2199200"/>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X</a:t>
            </a:r>
            <a:endParaRPr b="1" sz="2100"/>
          </a:p>
        </p:txBody>
      </p:sp>
      <p:sp>
        <p:nvSpPr>
          <p:cNvPr id="455" name="Google Shape;455;p49"/>
          <p:cNvSpPr txBox="1"/>
          <p:nvPr/>
        </p:nvSpPr>
        <p:spPr>
          <a:xfrm>
            <a:off x="6095175" y="2172100"/>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y</a:t>
            </a:r>
            <a:endParaRPr b="1" sz="2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461" name="Google Shape;461;p5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62" name="Google Shape;462;p5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63" name="Google Shape;463;p5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464" name="Google Shape;464;p50"/>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translate this data into generalized mathematical notation...</a:t>
            </a:r>
            <a:endParaRPr sz="2900">
              <a:solidFill>
                <a:srgbClr val="434343"/>
              </a:solidFill>
              <a:latin typeface="Montserrat"/>
              <a:ea typeface="Montserrat"/>
              <a:cs typeface="Montserrat"/>
              <a:sym typeface="Montserrat"/>
            </a:endParaRPr>
          </a:p>
        </p:txBody>
      </p:sp>
      <p:graphicFrame>
        <p:nvGraphicFramePr>
          <p:cNvPr id="465" name="Google Shape;465;p50"/>
          <p:cNvGraphicFramePr/>
          <p:nvPr/>
        </p:nvGraphicFramePr>
        <p:xfrm>
          <a:off x="2328625" y="2720925"/>
          <a:ext cx="3000000" cy="3000000"/>
        </p:xfrm>
        <a:graphic>
          <a:graphicData uri="http://schemas.openxmlformats.org/drawingml/2006/table">
            <a:tbl>
              <a:tblPr>
                <a:noFill/>
                <a:tableStyleId>{90B27C38-59DE-4028-8055-E31D2063181A}</a:tableStyleId>
              </a:tblPr>
              <a:tblGrid>
                <a:gridCol w="1200700"/>
                <a:gridCol w="1200700"/>
                <a:gridCol w="1200700"/>
                <a:gridCol w="1200700"/>
              </a:tblGrid>
              <a:tr h="335850">
                <a:tc>
                  <a:txBody>
                    <a:bodyPr/>
                    <a:lstStyle/>
                    <a:p>
                      <a:pPr indent="0" lvl="0" marL="0" rtl="0" algn="ctr">
                        <a:spcBef>
                          <a:spcPts val="0"/>
                        </a:spcBef>
                        <a:spcAft>
                          <a:spcPts val="0"/>
                        </a:spcAft>
                        <a:buNone/>
                      </a:pPr>
                      <a:r>
                        <a:rPr b="1" lang="en"/>
                        <a:t>x</a:t>
                      </a:r>
                      <a:r>
                        <a:rPr b="1" baseline="-25000" lang="en"/>
                        <a:t>1</a:t>
                      </a:r>
                      <a:endParaRPr b="1" baseline="-25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2</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3</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t>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17775">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1</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Clr>
                          <a:srgbClr val="000000"/>
                        </a:buClr>
                        <a:buSzPts val="1100"/>
                        <a:buFont typeface="Arial"/>
                        <a:buNone/>
                      </a:pPr>
                      <a:r>
                        <a:rPr lang="en">
                          <a:solidFill>
                            <a:srgbClr val="000000"/>
                          </a:solidFill>
                        </a:rPr>
                        <a:t>x</a:t>
                      </a:r>
                      <a:r>
                        <a:rPr baseline="30000" lang="en">
                          <a:solidFill>
                            <a:srgbClr val="000000"/>
                          </a:solidFill>
                        </a:rPr>
                        <a:t>1</a:t>
                      </a:r>
                      <a:r>
                        <a:rPr baseline="-25000"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Clr>
                          <a:srgbClr val="000000"/>
                        </a:buClr>
                        <a:buSzPts val="1100"/>
                        <a:buFont typeface="Arial"/>
                        <a:buNone/>
                      </a:pPr>
                      <a:r>
                        <a:rPr lang="en">
                          <a:solidFill>
                            <a:srgbClr val="000000"/>
                          </a:solidFill>
                        </a:rPr>
                        <a:t>x</a:t>
                      </a:r>
                      <a:r>
                        <a:rPr baseline="30000" lang="en">
                          <a:solidFill>
                            <a:srgbClr val="000000"/>
                          </a:solidFill>
                        </a:rPr>
                        <a:t>1</a:t>
                      </a:r>
                      <a:r>
                        <a:rPr baseline="-25000"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y</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04225">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2</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2</a:t>
                      </a:r>
                      <a:r>
                        <a:rPr baseline="-25000"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2</a:t>
                      </a:r>
                      <a:r>
                        <a:rPr baseline="-25000"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Clr>
                          <a:srgbClr val="000000"/>
                        </a:buClr>
                        <a:buSzPts val="1100"/>
                        <a:buFont typeface="Arial"/>
                        <a:buNone/>
                      </a:pPr>
                      <a:r>
                        <a:rPr lang="en">
                          <a:solidFill>
                            <a:srgbClr val="000000"/>
                          </a:solidFill>
                        </a:rPr>
                        <a:t>y</a:t>
                      </a:r>
                      <a:r>
                        <a:rPr baseline="-25000" lang="en">
                          <a:solidFill>
                            <a:srgbClr val="000000"/>
                          </a:solidFill>
                        </a:rPr>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195850">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3</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3</a:t>
                      </a:r>
                      <a:r>
                        <a:rPr baseline="-25000"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3</a:t>
                      </a:r>
                      <a:r>
                        <a:rPr baseline="-25000"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Clr>
                          <a:srgbClr val="000000"/>
                        </a:buClr>
                        <a:buSzPts val="1100"/>
                        <a:buFont typeface="Arial"/>
                        <a:buNone/>
                      </a:pPr>
                      <a:r>
                        <a:rPr lang="en">
                          <a:solidFill>
                            <a:srgbClr val="000000"/>
                          </a:solidFill>
                        </a:rPr>
                        <a:t>y</a:t>
                      </a:r>
                      <a:r>
                        <a:rPr baseline="-25000" lang="en">
                          <a:solidFill>
                            <a:srgbClr val="000000"/>
                          </a:solidFill>
                        </a:rPr>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293050">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4</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4</a:t>
                      </a:r>
                      <a:r>
                        <a:rPr baseline="-25000"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4</a:t>
                      </a:r>
                      <a:r>
                        <a:rPr baseline="-25000"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Clr>
                          <a:srgbClr val="000000"/>
                        </a:buClr>
                        <a:buSzPts val="1100"/>
                        <a:buFont typeface="Arial"/>
                        <a:buNone/>
                      </a:pPr>
                      <a:r>
                        <a:rPr lang="en">
                          <a:solidFill>
                            <a:srgbClr val="000000"/>
                          </a:solidFill>
                        </a:rPr>
                        <a:t>y</a:t>
                      </a:r>
                      <a:r>
                        <a:rPr baseline="-25000" lang="en">
                          <a:solidFill>
                            <a:srgbClr val="000000"/>
                          </a:solidFill>
                        </a:rPr>
                        <a:t>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258425">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5</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5</a:t>
                      </a:r>
                      <a:r>
                        <a:rPr baseline="-25000"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5</a:t>
                      </a:r>
                      <a:r>
                        <a:rPr baseline="-25000"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Clr>
                          <a:srgbClr val="000000"/>
                        </a:buClr>
                        <a:buSzPts val="1100"/>
                        <a:buFont typeface="Arial"/>
                        <a:buNone/>
                      </a:pPr>
                      <a:r>
                        <a:rPr lang="en">
                          <a:solidFill>
                            <a:srgbClr val="000000"/>
                          </a:solidFill>
                        </a:rPr>
                        <a:t>y</a:t>
                      </a:r>
                      <a:r>
                        <a:rPr baseline="-25000" lang="en">
                          <a:solidFill>
                            <a:srgbClr val="000000"/>
                          </a:solidFill>
                        </a:rPr>
                        <a:t>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bl>
          </a:graphicData>
        </a:graphic>
      </p:graphicFrame>
      <p:sp>
        <p:nvSpPr>
          <p:cNvPr id="466" name="Google Shape;466;p50"/>
          <p:cNvSpPr txBox="1"/>
          <p:nvPr/>
        </p:nvSpPr>
        <p:spPr>
          <a:xfrm>
            <a:off x="3951325" y="2199200"/>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X</a:t>
            </a:r>
            <a:endParaRPr b="1" sz="2100"/>
          </a:p>
        </p:txBody>
      </p:sp>
      <p:sp>
        <p:nvSpPr>
          <p:cNvPr id="467" name="Google Shape;467;p50"/>
          <p:cNvSpPr txBox="1"/>
          <p:nvPr/>
        </p:nvSpPr>
        <p:spPr>
          <a:xfrm>
            <a:off x="6095175" y="2172100"/>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y</a:t>
            </a:r>
            <a:endParaRPr b="1" sz="21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473" name="Google Shape;473;p5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74" name="Google Shape;474;p5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75" name="Google Shape;475;p5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476" name="Google Shape;476;p51"/>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build out a linear relationship between the features X and label y. </a:t>
            </a:r>
            <a:endParaRPr sz="2900">
              <a:solidFill>
                <a:srgbClr val="434343"/>
              </a:solidFill>
              <a:latin typeface="Montserrat"/>
              <a:ea typeface="Montserrat"/>
              <a:cs typeface="Montserrat"/>
              <a:sym typeface="Montserrat"/>
            </a:endParaRPr>
          </a:p>
          <a:p>
            <a:pPr indent="0" lvl="0" marL="457200" rtl="0" algn="l">
              <a:spcBef>
                <a:spcPts val="1600"/>
              </a:spcBef>
              <a:spcAft>
                <a:spcPts val="1600"/>
              </a:spcAft>
              <a:buNone/>
            </a:pPr>
            <a:r>
              <a:t/>
            </a:r>
            <a:endParaRPr sz="2900">
              <a:solidFill>
                <a:srgbClr val="434343"/>
              </a:solidFill>
              <a:latin typeface="Montserrat"/>
              <a:ea typeface="Montserrat"/>
              <a:cs typeface="Montserrat"/>
              <a:sym typeface="Montserrat"/>
            </a:endParaRPr>
          </a:p>
        </p:txBody>
      </p:sp>
      <p:graphicFrame>
        <p:nvGraphicFramePr>
          <p:cNvPr id="477" name="Google Shape;477;p51"/>
          <p:cNvGraphicFramePr/>
          <p:nvPr/>
        </p:nvGraphicFramePr>
        <p:xfrm>
          <a:off x="2328625" y="2720925"/>
          <a:ext cx="3000000" cy="3000000"/>
        </p:xfrm>
        <a:graphic>
          <a:graphicData uri="http://schemas.openxmlformats.org/drawingml/2006/table">
            <a:tbl>
              <a:tblPr>
                <a:noFill/>
                <a:tableStyleId>{90B27C38-59DE-4028-8055-E31D2063181A}</a:tableStyleId>
              </a:tblPr>
              <a:tblGrid>
                <a:gridCol w="1200700"/>
                <a:gridCol w="1200700"/>
                <a:gridCol w="1200700"/>
                <a:gridCol w="1200700"/>
              </a:tblGrid>
              <a:tr h="335850">
                <a:tc>
                  <a:txBody>
                    <a:bodyPr/>
                    <a:lstStyle/>
                    <a:p>
                      <a:pPr indent="0" lvl="0" marL="0" rtl="0" algn="ctr">
                        <a:spcBef>
                          <a:spcPts val="0"/>
                        </a:spcBef>
                        <a:spcAft>
                          <a:spcPts val="0"/>
                        </a:spcAft>
                        <a:buNone/>
                      </a:pPr>
                      <a:r>
                        <a:rPr b="1" lang="en"/>
                        <a:t>x</a:t>
                      </a:r>
                      <a:r>
                        <a:rPr b="1" baseline="-25000" lang="en"/>
                        <a:t>1</a:t>
                      </a:r>
                      <a:endParaRPr b="1" baseline="-25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2</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3</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t>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17775">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1</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Clr>
                          <a:srgbClr val="000000"/>
                        </a:buClr>
                        <a:buSzPts val="1100"/>
                        <a:buFont typeface="Arial"/>
                        <a:buNone/>
                      </a:pPr>
                      <a:r>
                        <a:rPr lang="en">
                          <a:solidFill>
                            <a:srgbClr val="000000"/>
                          </a:solidFill>
                        </a:rPr>
                        <a:t>x</a:t>
                      </a:r>
                      <a:r>
                        <a:rPr baseline="30000" lang="en">
                          <a:solidFill>
                            <a:srgbClr val="000000"/>
                          </a:solidFill>
                        </a:rPr>
                        <a:t>1</a:t>
                      </a:r>
                      <a:r>
                        <a:rPr baseline="-25000"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Clr>
                          <a:srgbClr val="000000"/>
                        </a:buClr>
                        <a:buSzPts val="1100"/>
                        <a:buFont typeface="Arial"/>
                        <a:buNone/>
                      </a:pPr>
                      <a:r>
                        <a:rPr lang="en">
                          <a:solidFill>
                            <a:srgbClr val="000000"/>
                          </a:solidFill>
                        </a:rPr>
                        <a:t>x</a:t>
                      </a:r>
                      <a:r>
                        <a:rPr baseline="30000" lang="en">
                          <a:solidFill>
                            <a:srgbClr val="000000"/>
                          </a:solidFill>
                        </a:rPr>
                        <a:t>1</a:t>
                      </a:r>
                      <a:r>
                        <a:rPr baseline="-25000"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y</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04225">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2</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2</a:t>
                      </a:r>
                      <a:r>
                        <a:rPr baseline="-25000"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2</a:t>
                      </a:r>
                      <a:r>
                        <a:rPr baseline="-25000"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Clr>
                          <a:srgbClr val="000000"/>
                        </a:buClr>
                        <a:buSzPts val="1100"/>
                        <a:buFont typeface="Arial"/>
                        <a:buNone/>
                      </a:pPr>
                      <a:r>
                        <a:rPr lang="en">
                          <a:solidFill>
                            <a:srgbClr val="000000"/>
                          </a:solidFill>
                        </a:rPr>
                        <a:t>y</a:t>
                      </a:r>
                      <a:r>
                        <a:rPr baseline="-25000" lang="en">
                          <a:solidFill>
                            <a:srgbClr val="000000"/>
                          </a:solidFill>
                        </a:rPr>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195850">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3</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3</a:t>
                      </a:r>
                      <a:r>
                        <a:rPr baseline="-25000"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3</a:t>
                      </a:r>
                      <a:r>
                        <a:rPr baseline="-25000"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Clr>
                          <a:srgbClr val="000000"/>
                        </a:buClr>
                        <a:buSzPts val="1100"/>
                        <a:buFont typeface="Arial"/>
                        <a:buNone/>
                      </a:pPr>
                      <a:r>
                        <a:rPr lang="en">
                          <a:solidFill>
                            <a:srgbClr val="000000"/>
                          </a:solidFill>
                        </a:rPr>
                        <a:t>y</a:t>
                      </a:r>
                      <a:r>
                        <a:rPr baseline="-25000" lang="en">
                          <a:solidFill>
                            <a:srgbClr val="000000"/>
                          </a:solidFill>
                        </a:rPr>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293050">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4</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4</a:t>
                      </a:r>
                      <a:r>
                        <a:rPr baseline="-25000"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4</a:t>
                      </a:r>
                      <a:r>
                        <a:rPr baseline="-25000"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Clr>
                          <a:srgbClr val="000000"/>
                        </a:buClr>
                        <a:buSzPts val="1100"/>
                        <a:buFont typeface="Arial"/>
                        <a:buNone/>
                      </a:pPr>
                      <a:r>
                        <a:rPr lang="en">
                          <a:solidFill>
                            <a:srgbClr val="000000"/>
                          </a:solidFill>
                        </a:rPr>
                        <a:t>y</a:t>
                      </a:r>
                      <a:r>
                        <a:rPr baseline="-25000" lang="en">
                          <a:solidFill>
                            <a:srgbClr val="000000"/>
                          </a:solidFill>
                        </a:rPr>
                        <a:t>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258425">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5</a:t>
                      </a:r>
                      <a:r>
                        <a:rPr baseline="-25000" lang="en">
                          <a:solidFill>
                            <a:srgbClr val="000000"/>
                          </a:solidFill>
                        </a:rPr>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5</a:t>
                      </a:r>
                      <a:r>
                        <a:rPr baseline="-25000"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solidFill>
                            <a:srgbClr val="000000"/>
                          </a:solidFill>
                        </a:rPr>
                        <a:t>x</a:t>
                      </a:r>
                      <a:r>
                        <a:rPr baseline="30000" lang="en">
                          <a:solidFill>
                            <a:srgbClr val="000000"/>
                          </a:solidFill>
                        </a:rPr>
                        <a:t>5</a:t>
                      </a:r>
                      <a:r>
                        <a:rPr baseline="-25000" lang="en"/>
                        <a: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Clr>
                          <a:srgbClr val="000000"/>
                        </a:buClr>
                        <a:buSzPts val="1100"/>
                        <a:buFont typeface="Arial"/>
                        <a:buNone/>
                      </a:pPr>
                      <a:r>
                        <a:rPr lang="en">
                          <a:solidFill>
                            <a:srgbClr val="000000"/>
                          </a:solidFill>
                        </a:rPr>
                        <a:t>y</a:t>
                      </a:r>
                      <a:r>
                        <a:rPr baseline="-25000" lang="en">
                          <a:solidFill>
                            <a:srgbClr val="000000"/>
                          </a:solidFill>
                        </a:rPr>
                        <a:t>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bl>
          </a:graphicData>
        </a:graphic>
      </p:graphicFrame>
      <p:sp>
        <p:nvSpPr>
          <p:cNvPr id="478" name="Google Shape;478;p51"/>
          <p:cNvSpPr txBox="1"/>
          <p:nvPr/>
        </p:nvSpPr>
        <p:spPr>
          <a:xfrm>
            <a:off x="3951325" y="2199200"/>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X</a:t>
            </a:r>
            <a:endParaRPr b="1" sz="2100"/>
          </a:p>
        </p:txBody>
      </p:sp>
      <p:sp>
        <p:nvSpPr>
          <p:cNvPr id="479" name="Google Shape;479;p51"/>
          <p:cNvSpPr txBox="1"/>
          <p:nvPr/>
        </p:nvSpPr>
        <p:spPr>
          <a:xfrm>
            <a:off x="6095175" y="2172100"/>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y</a:t>
            </a:r>
            <a:endParaRPr b="1"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889500" y="2789075"/>
            <a:ext cx="5256360" cy="2190150"/>
          </a:xfrm>
          <a:prstGeom prst="rect">
            <a:avLst/>
          </a:prstGeom>
          <a:noFill/>
          <a:ln>
            <a:noFill/>
          </a:ln>
        </p:spPr>
      </p:pic>
      <p:pic>
        <p:nvPicPr>
          <p:cNvPr id="73" name="Google Shape;73;p16"/>
          <p:cNvPicPr preferRelativeResize="0"/>
          <p:nvPr/>
        </p:nvPicPr>
        <p:blipFill>
          <a:blip r:embed="rId4">
            <a:alphaModFix/>
          </a:blip>
          <a:stretch>
            <a:fillRect/>
          </a:stretch>
        </p:blipFill>
        <p:spPr>
          <a:xfrm>
            <a:off x="1100950" y="590748"/>
            <a:ext cx="6942075" cy="1161650"/>
          </a:xfrm>
          <a:prstGeom prst="rect">
            <a:avLst/>
          </a:prstGeom>
          <a:noFill/>
          <a:ln>
            <a:noFill/>
          </a:ln>
        </p:spPr>
      </p:pic>
      <p:pic>
        <p:nvPicPr>
          <p:cNvPr id="74" name="Google Shape;74;p16"/>
          <p:cNvPicPr preferRelativeResize="0"/>
          <p:nvPr/>
        </p:nvPicPr>
        <p:blipFill>
          <a:blip r:embed="rId5">
            <a:alphaModFix/>
          </a:blip>
          <a:stretch>
            <a:fillRect/>
          </a:stretch>
        </p:blipFill>
        <p:spPr>
          <a:xfrm>
            <a:off x="1100975" y="590750"/>
            <a:ext cx="6942030" cy="1161650"/>
          </a:xfrm>
          <a:prstGeom prst="rect">
            <a:avLst/>
          </a:prstGeom>
          <a:noFill/>
          <a:ln>
            <a:noFill/>
          </a:ln>
        </p:spPr>
      </p:pic>
      <p:sp>
        <p:nvSpPr>
          <p:cNvPr id="75" name="Google Shape;75;p16"/>
          <p:cNvSpPr txBox="1"/>
          <p:nvPr/>
        </p:nvSpPr>
        <p:spPr>
          <a:xfrm>
            <a:off x="3664450" y="1835250"/>
            <a:ext cx="1539300" cy="102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900">
                <a:latin typeface="Nunito"/>
                <a:ea typeface="Nunito"/>
                <a:cs typeface="Nunito"/>
                <a:sym typeface="Nunito"/>
              </a:rPr>
              <a:t>X</a:t>
            </a:r>
            <a:endParaRPr b="1" sz="6900">
              <a:latin typeface="Nunito"/>
              <a:ea typeface="Nunito"/>
              <a:cs typeface="Nunito"/>
              <a:sym typeface="Nunito"/>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485" name="Google Shape;485;p5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86" name="Google Shape;486;p5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87" name="Google Shape;487;p5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488" name="Google Shape;488;p52"/>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build out a linear relationship between the features X and label y. </a:t>
            </a:r>
            <a:endParaRPr sz="2900">
              <a:solidFill>
                <a:srgbClr val="434343"/>
              </a:solidFill>
              <a:latin typeface="Montserrat"/>
              <a:ea typeface="Montserrat"/>
              <a:cs typeface="Montserrat"/>
              <a:sym typeface="Montserrat"/>
            </a:endParaRPr>
          </a:p>
        </p:txBody>
      </p:sp>
      <p:graphicFrame>
        <p:nvGraphicFramePr>
          <p:cNvPr id="489" name="Google Shape;489;p52"/>
          <p:cNvGraphicFramePr/>
          <p:nvPr/>
        </p:nvGraphicFramePr>
        <p:xfrm>
          <a:off x="2328625" y="2720925"/>
          <a:ext cx="3000000" cy="3000000"/>
        </p:xfrm>
        <a:graphic>
          <a:graphicData uri="http://schemas.openxmlformats.org/drawingml/2006/table">
            <a:tbl>
              <a:tblPr>
                <a:noFill/>
                <a:tableStyleId>{90B27C38-59DE-4028-8055-E31D2063181A}</a:tableStyleId>
              </a:tblPr>
              <a:tblGrid>
                <a:gridCol w="1200700"/>
                <a:gridCol w="1200700"/>
                <a:gridCol w="1200700"/>
                <a:gridCol w="1200700"/>
              </a:tblGrid>
              <a:tr h="335850">
                <a:tc>
                  <a:txBody>
                    <a:bodyPr/>
                    <a:lstStyle/>
                    <a:p>
                      <a:pPr indent="0" lvl="0" marL="0" rtl="0" algn="ctr">
                        <a:spcBef>
                          <a:spcPts val="0"/>
                        </a:spcBef>
                        <a:spcAft>
                          <a:spcPts val="0"/>
                        </a:spcAft>
                        <a:buNone/>
                      </a:pPr>
                      <a:r>
                        <a:rPr b="1" lang="en"/>
                        <a:t>x</a:t>
                      </a:r>
                      <a:r>
                        <a:rPr b="1" baseline="-25000" lang="en"/>
                        <a:t>1</a:t>
                      </a:r>
                      <a:endParaRPr b="1" baseline="-25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2</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3</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t>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bl>
          </a:graphicData>
        </a:graphic>
      </p:graphicFrame>
      <p:sp>
        <p:nvSpPr>
          <p:cNvPr id="490" name="Google Shape;490;p52"/>
          <p:cNvSpPr txBox="1"/>
          <p:nvPr/>
        </p:nvSpPr>
        <p:spPr>
          <a:xfrm>
            <a:off x="3951325" y="2199200"/>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X</a:t>
            </a:r>
            <a:endParaRPr b="1" sz="2100"/>
          </a:p>
        </p:txBody>
      </p:sp>
      <p:sp>
        <p:nvSpPr>
          <p:cNvPr id="491" name="Google Shape;491;p52"/>
          <p:cNvSpPr txBox="1"/>
          <p:nvPr/>
        </p:nvSpPr>
        <p:spPr>
          <a:xfrm>
            <a:off x="6095175" y="2172100"/>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y</a:t>
            </a:r>
            <a:endParaRPr b="1" sz="21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497" name="Google Shape;497;p5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98" name="Google Shape;498;p5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99" name="Google Shape;499;p5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500" name="Google Shape;500;p53"/>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Reformat for </a:t>
            </a:r>
            <a:r>
              <a:rPr b="1" lang="en" sz="2900">
                <a:solidFill>
                  <a:srgbClr val="434343"/>
                </a:solidFill>
                <a:latin typeface="Montserrat"/>
                <a:ea typeface="Montserrat"/>
                <a:cs typeface="Montserrat"/>
                <a:sym typeface="Montserrat"/>
              </a:rPr>
              <a:t>y = x</a:t>
            </a:r>
            <a:r>
              <a:rPr lang="en" sz="2900">
                <a:solidFill>
                  <a:srgbClr val="434343"/>
                </a:solidFill>
                <a:latin typeface="Montserrat"/>
                <a:ea typeface="Montserrat"/>
                <a:cs typeface="Montserrat"/>
                <a:sym typeface="Montserrat"/>
              </a:rPr>
              <a:t> equation</a:t>
            </a:r>
            <a:endParaRPr sz="2900">
              <a:solidFill>
                <a:srgbClr val="434343"/>
              </a:solidFill>
              <a:latin typeface="Montserrat"/>
              <a:ea typeface="Montserrat"/>
              <a:cs typeface="Montserrat"/>
              <a:sym typeface="Montserrat"/>
            </a:endParaRPr>
          </a:p>
        </p:txBody>
      </p:sp>
      <p:graphicFrame>
        <p:nvGraphicFramePr>
          <p:cNvPr id="501" name="Google Shape;501;p53"/>
          <p:cNvGraphicFramePr/>
          <p:nvPr/>
        </p:nvGraphicFramePr>
        <p:xfrm>
          <a:off x="2328625" y="2720925"/>
          <a:ext cx="3000000" cy="3000000"/>
        </p:xfrm>
        <a:graphic>
          <a:graphicData uri="http://schemas.openxmlformats.org/drawingml/2006/table">
            <a:tbl>
              <a:tblPr>
                <a:noFill/>
                <a:tableStyleId>{90B27C38-59DE-4028-8055-E31D2063181A}</a:tableStyleId>
              </a:tblPr>
              <a:tblGrid>
                <a:gridCol w="960550"/>
                <a:gridCol w="960550"/>
                <a:gridCol w="960550"/>
                <a:gridCol w="960550"/>
              </a:tblGrid>
              <a:tr h="335850">
                <a:tc>
                  <a:txBody>
                    <a:bodyPr/>
                    <a:lstStyle/>
                    <a:p>
                      <a:pPr indent="0" lvl="0" marL="0" rtl="0" algn="ctr">
                        <a:spcBef>
                          <a:spcPts val="0"/>
                        </a:spcBef>
                        <a:spcAft>
                          <a:spcPts val="0"/>
                        </a:spcAft>
                        <a:buNone/>
                      </a:pPr>
                      <a:r>
                        <a:rPr b="1" lang="en">
                          <a:solidFill>
                            <a:srgbClr val="000000"/>
                          </a:solidFill>
                        </a:rPr>
                        <a:t>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x</a:t>
                      </a:r>
                      <a:r>
                        <a:rPr b="1" baseline="-25000" lang="en"/>
                        <a:t>1</a:t>
                      </a:r>
                      <a:endParaRPr b="1" baseline="-25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2</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3</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r>
            </a:tbl>
          </a:graphicData>
        </a:graphic>
      </p:graphicFrame>
      <p:sp>
        <p:nvSpPr>
          <p:cNvPr id="502" name="Google Shape;502;p53"/>
          <p:cNvSpPr txBox="1"/>
          <p:nvPr/>
        </p:nvSpPr>
        <p:spPr>
          <a:xfrm>
            <a:off x="4366775" y="2221775"/>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X</a:t>
            </a:r>
            <a:endParaRPr b="1" sz="2100"/>
          </a:p>
        </p:txBody>
      </p:sp>
      <p:sp>
        <p:nvSpPr>
          <p:cNvPr id="503" name="Google Shape;503;p53"/>
          <p:cNvSpPr txBox="1"/>
          <p:nvPr/>
        </p:nvSpPr>
        <p:spPr>
          <a:xfrm>
            <a:off x="2328625" y="2221775"/>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y</a:t>
            </a:r>
            <a:endParaRPr b="1" sz="21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509" name="Google Shape;509;p5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10" name="Google Shape;510;p5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11" name="Google Shape;511;p5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512" name="Google Shape;512;p54"/>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feature should have some Beta coefficient associated with it. </a:t>
            </a:r>
            <a:endParaRPr sz="2900">
              <a:solidFill>
                <a:srgbClr val="434343"/>
              </a:solidFill>
              <a:latin typeface="Montserrat"/>
              <a:ea typeface="Montserrat"/>
              <a:cs typeface="Montserrat"/>
              <a:sym typeface="Montserrat"/>
            </a:endParaRPr>
          </a:p>
        </p:txBody>
      </p:sp>
      <p:graphicFrame>
        <p:nvGraphicFramePr>
          <p:cNvPr id="513" name="Google Shape;513;p54"/>
          <p:cNvGraphicFramePr/>
          <p:nvPr/>
        </p:nvGraphicFramePr>
        <p:xfrm>
          <a:off x="2328625" y="2720925"/>
          <a:ext cx="3000000" cy="3000000"/>
        </p:xfrm>
        <a:graphic>
          <a:graphicData uri="http://schemas.openxmlformats.org/drawingml/2006/table">
            <a:tbl>
              <a:tblPr>
                <a:noFill/>
                <a:tableStyleId>{90B27C38-59DE-4028-8055-E31D2063181A}</a:tableStyleId>
              </a:tblPr>
              <a:tblGrid>
                <a:gridCol w="960550"/>
                <a:gridCol w="960550"/>
                <a:gridCol w="960550"/>
                <a:gridCol w="960550"/>
              </a:tblGrid>
              <a:tr h="335850">
                <a:tc>
                  <a:txBody>
                    <a:bodyPr/>
                    <a:lstStyle/>
                    <a:p>
                      <a:pPr indent="0" lvl="0" marL="0" rtl="0" algn="ctr">
                        <a:spcBef>
                          <a:spcPts val="0"/>
                        </a:spcBef>
                        <a:spcAft>
                          <a:spcPts val="0"/>
                        </a:spcAft>
                        <a:buClr>
                          <a:srgbClr val="000000"/>
                        </a:buClr>
                        <a:buSzPts val="1100"/>
                        <a:buFont typeface="Arial"/>
                        <a:buNone/>
                      </a:pPr>
                      <a:r>
                        <a:rPr b="1" lang="en">
                          <a:solidFill>
                            <a:srgbClr val="000000"/>
                          </a:solidFill>
                        </a:rPr>
                        <a:t>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x</a:t>
                      </a:r>
                      <a:r>
                        <a:rPr b="1" baseline="-25000" lang="en"/>
                        <a:t>1</a:t>
                      </a:r>
                      <a:endParaRPr b="1" baseline="-25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2</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3</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r>
            </a:tbl>
          </a:graphicData>
        </a:graphic>
      </p:graphicFrame>
      <p:sp>
        <p:nvSpPr>
          <p:cNvPr id="514" name="Google Shape;514;p54"/>
          <p:cNvSpPr txBox="1"/>
          <p:nvPr/>
        </p:nvSpPr>
        <p:spPr>
          <a:xfrm>
            <a:off x="4366775" y="2221775"/>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X</a:t>
            </a:r>
            <a:endParaRPr b="1" sz="2100"/>
          </a:p>
        </p:txBody>
      </p:sp>
      <p:sp>
        <p:nvSpPr>
          <p:cNvPr id="515" name="Google Shape;515;p54"/>
          <p:cNvSpPr txBox="1"/>
          <p:nvPr/>
        </p:nvSpPr>
        <p:spPr>
          <a:xfrm>
            <a:off x="2328625" y="2221775"/>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y</a:t>
            </a:r>
            <a:endParaRPr b="1" sz="2100"/>
          </a:p>
        </p:txBody>
      </p:sp>
      <p:pic>
        <p:nvPicPr>
          <p:cNvPr id="516" name="Google Shape;516;p54"/>
          <p:cNvPicPr preferRelativeResize="0"/>
          <p:nvPr/>
        </p:nvPicPr>
        <p:blipFill>
          <a:blip r:embed="rId5">
            <a:alphaModFix/>
          </a:blip>
          <a:stretch>
            <a:fillRect/>
          </a:stretch>
        </p:blipFill>
        <p:spPr>
          <a:xfrm>
            <a:off x="2408725" y="3230850"/>
            <a:ext cx="4427626" cy="630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522" name="Google Shape;522;p5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23" name="Google Shape;523;p5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24" name="Google Shape;524;p5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525" name="Google Shape;525;p55"/>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the same as the common notation for a simple line: </a:t>
            </a:r>
            <a:r>
              <a:rPr b="1" lang="en" sz="2900">
                <a:solidFill>
                  <a:srgbClr val="434343"/>
                </a:solidFill>
                <a:latin typeface="Montserrat"/>
                <a:ea typeface="Montserrat"/>
                <a:cs typeface="Montserrat"/>
                <a:sym typeface="Montserrat"/>
              </a:rPr>
              <a:t>y=mx+b</a:t>
            </a:r>
            <a:endParaRPr b="1" sz="2900">
              <a:solidFill>
                <a:srgbClr val="434343"/>
              </a:solidFill>
              <a:latin typeface="Montserrat"/>
              <a:ea typeface="Montserrat"/>
              <a:cs typeface="Montserrat"/>
              <a:sym typeface="Montserrat"/>
            </a:endParaRPr>
          </a:p>
        </p:txBody>
      </p:sp>
      <p:graphicFrame>
        <p:nvGraphicFramePr>
          <p:cNvPr id="526" name="Google Shape;526;p55"/>
          <p:cNvGraphicFramePr/>
          <p:nvPr/>
        </p:nvGraphicFramePr>
        <p:xfrm>
          <a:off x="2328625" y="2720925"/>
          <a:ext cx="3000000" cy="3000000"/>
        </p:xfrm>
        <a:graphic>
          <a:graphicData uri="http://schemas.openxmlformats.org/drawingml/2006/table">
            <a:tbl>
              <a:tblPr>
                <a:noFill/>
                <a:tableStyleId>{90B27C38-59DE-4028-8055-E31D2063181A}</a:tableStyleId>
              </a:tblPr>
              <a:tblGrid>
                <a:gridCol w="960550"/>
                <a:gridCol w="960550"/>
                <a:gridCol w="960550"/>
                <a:gridCol w="960550"/>
              </a:tblGrid>
              <a:tr h="335850">
                <a:tc>
                  <a:txBody>
                    <a:bodyPr/>
                    <a:lstStyle/>
                    <a:p>
                      <a:pPr indent="0" lvl="0" marL="0" rtl="0" algn="ctr">
                        <a:spcBef>
                          <a:spcPts val="0"/>
                        </a:spcBef>
                        <a:spcAft>
                          <a:spcPts val="0"/>
                        </a:spcAft>
                        <a:buClr>
                          <a:srgbClr val="000000"/>
                        </a:buClr>
                        <a:buSzPts val="1100"/>
                        <a:buFont typeface="Arial"/>
                        <a:buNone/>
                      </a:pPr>
                      <a:r>
                        <a:rPr b="1" lang="en">
                          <a:solidFill>
                            <a:srgbClr val="000000"/>
                          </a:solidFill>
                        </a:rPr>
                        <a:t>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x</a:t>
                      </a:r>
                      <a:r>
                        <a:rPr b="1" baseline="-25000" lang="en"/>
                        <a:t>1</a:t>
                      </a:r>
                      <a:endParaRPr b="1" baseline="-25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2</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3</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r>
            </a:tbl>
          </a:graphicData>
        </a:graphic>
      </p:graphicFrame>
      <p:sp>
        <p:nvSpPr>
          <p:cNvPr id="527" name="Google Shape;527;p55"/>
          <p:cNvSpPr txBox="1"/>
          <p:nvPr/>
        </p:nvSpPr>
        <p:spPr>
          <a:xfrm>
            <a:off x="4366775" y="2221775"/>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X</a:t>
            </a:r>
            <a:endParaRPr b="1" sz="2100"/>
          </a:p>
        </p:txBody>
      </p:sp>
      <p:sp>
        <p:nvSpPr>
          <p:cNvPr id="528" name="Google Shape;528;p55"/>
          <p:cNvSpPr txBox="1"/>
          <p:nvPr/>
        </p:nvSpPr>
        <p:spPr>
          <a:xfrm>
            <a:off x="2328625" y="2221775"/>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y</a:t>
            </a:r>
            <a:endParaRPr b="1" sz="2100"/>
          </a:p>
        </p:txBody>
      </p:sp>
      <p:pic>
        <p:nvPicPr>
          <p:cNvPr id="529" name="Google Shape;529;p55"/>
          <p:cNvPicPr preferRelativeResize="0"/>
          <p:nvPr/>
        </p:nvPicPr>
        <p:blipFill>
          <a:blip r:embed="rId5">
            <a:alphaModFix/>
          </a:blip>
          <a:stretch>
            <a:fillRect/>
          </a:stretch>
        </p:blipFill>
        <p:spPr>
          <a:xfrm>
            <a:off x="2408725" y="3230850"/>
            <a:ext cx="4427626" cy="630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535" name="Google Shape;535;p5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36" name="Google Shape;536;p5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37" name="Google Shape;537;p5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538" name="Google Shape;538;p56"/>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stating there is some Beta coefficient for each feature to minimize error. </a:t>
            </a:r>
            <a:endParaRPr sz="2900">
              <a:solidFill>
                <a:srgbClr val="434343"/>
              </a:solidFill>
              <a:latin typeface="Montserrat"/>
              <a:ea typeface="Montserrat"/>
              <a:cs typeface="Montserrat"/>
              <a:sym typeface="Montserrat"/>
            </a:endParaRPr>
          </a:p>
        </p:txBody>
      </p:sp>
      <p:graphicFrame>
        <p:nvGraphicFramePr>
          <p:cNvPr id="539" name="Google Shape;539;p56"/>
          <p:cNvGraphicFramePr/>
          <p:nvPr/>
        </p:nvGraphicFramePr>
        <p:xfrm>
          <a:off x="2328625" y="2720925"/>
          <a:ext cx="3000000" cy="3000000"/>
        </p:xfrm>
        <a:graphic>
          <a:graphicData uri="http://schemas.openxmlformats.org/drawingml/2006/table">
            <a:tbl>
              <a:tblPr>
                <a:noFill/>
                <a:tableStyleId>{90B27C38-59DE-4028-8055-E31D2063181A}</a:tableStyleId>
              </a:tblPr>
              <a:tblGrid>
                <a:gridCol w="960550"/>
                <a:gridCol w="960550"/>
                <a:gridCol w="960550"/>
                <a:gridCol w="960550"/>
              </a:tblGrid>
              <a:tr h="335850">
                <a:tc>
                  <a:txBody>
                    <a:bodyPr/>
                    <a:lstStyle/>
                    <a:p>
                      <a:pPr indent="0" lvl="0" marL="0" rtl="0" algn="ctr">
                        <a:spcBef>
                          <a:spcPts val="0"/>
                        </a:spcBef>
                        <a:spcAft>
                          <a:spcPts val="0"/>
                        </a:spcAft>
                        <a:buClr>
                          <a:srgbClr val="000000"/>
                        </a:buClr>
                        <a:buSzPts val="1100"/>
                        <a:buFont typeface="Arial"/>
                        <a:buNone/>
                      </a:pPr>
                      <a:r>
                        <a:rPr b="1" lang="en">
                          <a:solidFill>
                            <a:srgbClr val="000000"/>
                          </a:solidFill>
                        </a:rPr>
                        <a:t>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x</a:t>
                      </a:r>
                      <a:r>
                        <a:rPr b="1" baseline="-25000" lang="en"/>
                        <a:t>1</a:t>
                      </a:r>
                      <a:endParaRPr b="1" baseline="-25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2</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3</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r>
            </a:tbl>
          </a:graphicData>
        </a:graphic>
      </p:graphicFrame>
      <p:sp>
        <p:nvSpPr>
          <p:cNvPr id="540" name="Google Shape;540;p56"/>
          <p:cNvSpPr txBox="1"/>
          <p:nvPr/>
        </p:nvSpPr>
        <p:spPr>
          <a:xfrm>
            <a:off x="4366775" y="2221775"/>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X</a:t>
            </a:r>
            <a:endParaRPr b="1" sz="2100"/>
          </a:p>
        </p:txBody>
      </p:sp>
      <p:sp>
        <p:nvSpPr>
          <p:cNvPr id="541" name="Google Shape;541;p56"/>
          <p:cNvSpPr txBox="1"/>
          <p:nvPr/>
        </p:nvSpPr>
        <p:spPr>
          <a:xfrm>
            <a:off x="2328625" y="2221775"/>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y</a:t>
            </a:r>
            <a:endParaRPr b="1" sz="2100"/>
          </a:p>
        </p:txBody>
      </p:sp>
      <p:pic>
        <p:nvPicPr>
          <p:cNvPr id="542" name="Google Shape;542;p56"/>
          <p:cNvPicPr preferRelativeResize="0"/>
          <p:nvPr/>
        </p:nvPicPr>
        <p:blipFill>
          <a:blip r:embed="rId5">
            <a:alphaModFix/>
          </a:blip>
          <a:stretch>
            <a:fillRect/>
          </a:stretch>
        </p:blipFill>
        <p:spPr>
          <a:xfrm>
            <a:off x="2408725" y="3230850"/>
            <a:ext cx="4427626" cy="6303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548" name="Google Shape;548;p5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49" name="Google Shape;549;p5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50" name="Google Shape;550;p5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551" name="Google Shape;551;p57"/>
          <p:cNvSpPr txBox="1"/>
          <p:nvPr/>
        </p:nvSpPr>
        <p:spPr>
          <a:xfrm>
            <a:off x="311700" y="1152475"/>
            <a:ext cx="8684100" cy="23817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express this equation as a sum:</a:t>
            </a:r>
            <a:endParaRPr sz="2900">
              <a:solidFill>
                <a:srgbClr val="434343"/>
              </a:solidFill>
              <a:latin typeface="Montserrat"/>
              <a:ea typeface="Montserrat"/>
              <a:cs typeface="Montserrat"/>
              <a:sym typeface="Montserrat"/>
            </a:endParaRPr>
          </a:p>
        </p:txBody>
      </p:sp>
      <p:graphicFrame>
        <p:nvGraphicFramePr>
          <p:cNvPr id="552" name="Google Shape;552;p57"/>
          <p:cNvGraphicFramePr/>
          <p:nvPr/>
        </p:nvGraphicFramePr>
        <p:xfrm>
          <a:off x="2328625" y="2720925"/>
          <a:ext cx="3000000" cy="3000000"/>
        </p:xfrm>
        <a:graphic>
          <a:graphicData uri="http://schemas.openxmlformats.org/drawingml/2006/table">
            <a:tbl>
              <a:tblPr>
                <a:noFill/>
                <a:tableStyleId>{90B27C38-59DE-4028-8055-E31D2063181A}</a:tableStyleId>
              </a:tblPr>
              <a:tblGrid>
                <a:gridCol w="960550"/>
                <a:gridCol w="960550"/>
                <a:gridCol w="960550"/>
                <a:gridCol w="960550"/>
              </a:tblGrid>
              <a:tr h="335850">
                <a:tc>
                  <a:txBody>
                    <a:bodyPr/>
                    <a:lstStyle/>
                    <a:p>
                      <a:pPr indent="0" lvl="0" marL="0" rtl="0" algn="ctr">
                        <a:spcBef>
                          <a:spcPts val="0"/>
                        </a:spcBef>
                        <a:spcAft>
                          <a:spcPts val="0"/>
                        </a:spcAft>
                        <a:buNone/>
                      </a:pPr>
                      <a:r>
                        <a:rPr b="1" lang="en">
                          <a:solidFill>
                            <a:srgbClr val="000000"/>
                          </a:solidFill>
                        </a:rPr>
                        <a:t>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x</a:t>
                      </a:r>
                      <a:r>
                        <a:rPr b="1" baseline="-25000" lang="en"/>
                        <a:t>1</a:t>
                      </a:r>
                      <a:endParaRPr b="1" baseline="-25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2</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a:solidFill>
                            <a:srgbClr val="000000"/>
                          </a:solidFill>
                        </a:rPr>
                        <a:t>x</a:t>
                      </a:r>
                      <a:r>
                        <a:rPr b="1" baseline="-25000" lang="en">
                          <a:solidFill>
                            <a:srgbClr val="000000"/>
                          </a:solidFill>
                        </a:rPr>
                        <a:t>3</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r>
            </a:tbl>
          </a:graphicData>
        </a:graphic>
      </p:graphicFrame>
      <p:sp>
        <p:nvSpPr>
          <p:cNvPr id="553" name="Google Shape;553;p57"/>
          <p:cNvSpPr txBox="1"/>
          <p:nvPr/>
        </p:nvSpPr>
        <p:spPr>
          <a:xfrm>
            <a:off x="4366775" y="2221775"/>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X</a:t>
            </a:r>
            <a:endParaRPr b="1" sz="2100"/>
          </a:p>
        </p:txBody>
      </p:sp>
      <p:sp>
        <p:nvSpPr>
          <p:cNvPr id="554" name="Google Shape;554;p57"/>
          <p:cNvSpPr txBox="1"/>
          <p:nvPr/>
        </p:nvSpPr>
        <p:spPr>
          <a:xfrm>
            <a:off x="2328625" y="2221775"/>
            <a:ext cx="8760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t>y</a:t>
            </a:r>
            <a:endParaRPr b="1" sz="2100"/>
          </a:p>
        </p:txBody>
      </p:sp>
      <p:pic>
        <p:nvPicPr>
          <p:cNvPr id="555" name="Google Shape;555;p57"/>
          <p:cNvPicPr preferRelativeResize="0"/>
          <p:nvPr/>
        </p:nvPicPr>
        <p:blipFill>
          <a:blip r:embed="rId5">
            <a:alphaModFix/>
          </a:blip>
          <a:stretch>
            <a:fillRect/>
          </a:stretch>
        </p:blipFill>
        <p:spPr>
          <a:xfrm>
            <a:off x="2408725" y="3230850"/>
            <a:ext cx="4427626" cy="630350"/>
          </a:xfrm>
          <a:prstGeom prst="rect">
            <a:avLst/>
          </a:prstGeom>
          <a:noFill/>
          <a:ln>
            <a:noFill/>
          </a:ln>
        </p:spPr>
      </p:pic>
      <p:pic>
        <p:nvPicPr>
          <p:cNvPr id="556" name="Google Shape;556;p57"/>
          <p:cNvPicPr preferRelativeResize="0"/>
          <p:nvPr/>
        </p:nvPicPr>
        <p:blipFill>
          <a:blip r:embed="rId6">
            <a:alphaModFix/>
          </a:blip>
          <a:stretch>
            <a:fillRect/>
          </a:stretch>
        </p:blipFill>
        <p:spPr>
          <a:xfrm>
            <a:off x="2408725" y="3779425"/>
            <a:ext cx="2501776" cy="13062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562" name="Google Shape;562;p5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63" name="Google Shape;563;p5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64" name="Google Shape;564;p5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565" name="Google Shape;565;p58"/>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the y hat symbol displays a prediction. There is usually no set of Betas to create a perfect fit to y! </a:t>
            </a:r>
            <a:endParaRPr sz="2900">
              <a:solidFill>
                <a:srgbClr val="434343"/>
              </a:solidFill>
              <a:latin typeface="Montserrat"/>
              <a:ea typeface="Montserrat"/>
              <a:cs typeface="Montserrat"/>
              <a:sym typeface="Montserrat"/>
            </a:endParaRPr>
          </a:p>
        </p:txBody>
      </p:sp>
      <p:pic>
        <p:nvPicPr>
          <p:cNvPr id="566" name="Google Shape;566;p58"/>
          <p:cNvPicPr preferRelativeResize="0"/>
          <p:nvPr/>
        </p:nvPicPr>
        <p:blipFill>
          <a:blip r:embed="rId5">
            <a:alphaModFix/>
          </a:blip>
          <a:stretch>
            <a:fillRect/>
          </a:stretch>
        </p:blipFill>
        <p:spPr>
          <a:xfrm>
            <a:off x="2239621" y="2552650"/>
            <a:ext cx="4038175" cy="21084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572" name="Google Shape;572;p5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73" name="Google Shape;573;p5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74" name="Google Shape;574;p5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575" name="Google Shape;575;p59"/>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Line equation:</a:t>
            </a:r>
            <a:endParaRPr sz="2900">
              <a:solidFill>
                <a:srgbClr val="434343"/>
              </a:solidFill>
              <a:latin typeface="Montserrat"/>
              <a:ea typeface="Montserrat"/>
              <a:cs typeface="Montserrat"/>
              <a:sym typeface="Montserrat"/>
            </a:endParaRPr>
          </a:p>
        </p:txBody>
      </p:sp>
      <p:pic>
        <p:nvPicPr>
          <p:cNvPr id="576" name="Google Shape;576;p59"/>
          <p:cNvPicPr preferRelativeResize="0"/>
          <p:nvPr/>
        </p:nvPicPr>
        <p:blipFill>
          <a:blip r:embed="rId5">
            <a:alphaModFix/>
          </a:blip>
          <a:stretch>
            <a:fillRect/>
          </a:stretch>
        </p:blipFill>
        <p:spPr>
          <a:xfrm>
            <a:off x="2239625" y="2738450"/>
            <a:ext cx="5680400" cy="2292975"/>
          </a:xfrm>
          <a:prstGeom prst="rect">
            <a:avLst/>
          </a:prstGeom>
          <a:noFill/>
          <a:ln>
            <a:noFill/>
          </a:ln>
        </p:spPr>
      </p:pic>
      <p:sp>
        <p:nvSpPr>
          <p:cNvPr id="577" name="Google Shape;577;p59"/>
          <p:cNvSpPr/>
          <p:nvPr/>
        </p:nvSpPr>
        <p:spPr>
          <a:xfrm>
            <a:off x="2989475" y="456887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9"/>
          <p:cNvSpPr/>
          <p:nvPr/>
        </p:nvSpPr>
        <p:spPr>
          <a:xfrm>
            <a:off x="4162450" y="3751500"/>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9"/>
          <p:cNvSpPr/>
          <p:nvPr/>
        </p:nvSpPr>
        <p:spPr>
          <a:xfrm>
            <a:off x="5969850" y="29194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9"/>
          <p:cNvSpPr/>
          <p:nvPr/>
        </p:nvSpPr>
        <p:spPr>
          <a:xfrm>
            <a:off x="5552175" y="39987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1" name="Google Shape;581;p59"/>
          <p:cNvCxnSpPr/>
          <p:nvPr/>
        </p:nvCxnSpPr>
        <p:spPr>
          <a:xfrm flipH="1" rot="10800000">
            <a:off x="2592075" y="2885500"/>
            <a:ext cx="4899600" cy="1856100"/>
          </a:xfrm>
          <a:prstGeom prst="straightConnector1">
            <a:avLst/>
          </a:prstGeom>
          <a:noFill/>
          <a:ln cap="flat" cmpd="sng" w="28575">
            <a:solidFill>
              <a:srgbClr val="E69138"/>
            </a:solidFill>
            <a:prstDash val="solid"/>
            <a:round/>
            <a:headEnd len="med" w="med" type="none"/>
            <a:tailEnd len="med" w="med" type="none"/>
          </a:ln>
        </p:spPr>
      </p:cxnSp>
      <p:pic>
        <p:nvPicPr>
          <p:cNvPr id="582" name="Google Shape;582;p59"/>
          <p:cNvPicPr preferRelativeResize="0"/>
          <p:nvPr/>
        </p:nvPicPr>
        <p:blipFill>
          <a:blip r:embed="rId6">
            <a:alphaModFix/>
          </a:blip>
          <a:stretch>
            <a:fillRect/>
          </a:stretch>
        </p:blipFill>
        <p:spPr>
          <a:xfrm>
            <a:off x="3648794" y="1296861"/>
            <a:ext cx="2862068" cy="149438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588" name="Google Shape;588;p6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89" name="Google Shape;589;p6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90" name="Google Shape;590;p6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591" name="Google Shape;591;p60"/>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id="592" name="Google Shape;592;p60"/>
          <p:cNvPicPr preferRelativeResize="0"/>
          <p:nvPr/>
        </p:nvPicPr>
        <p:blipFill>
          <a:blip r:embed="rId5">
            <a:alphaModFix/>
          </a:blip>
          <a:stretch>
            <a:fillRect/>
          </a:stretch>
        </p:blipFill>
        <p:spPr>
          <a:xfrm>
            <a:off x="2239625" y="2738450"/>
            <a:ext cx="5680400" cy="2292975"/>
          </a:xfrm>
          <a:prstGeom prst="rect">
            <a:avLst/>
          </a:prstGeom>
          <a:noFill/>
          <a:ln>
            <a:noFill/>
          </a:ln>
        </p:spPr>
      </p:pic>
      <p:sp>
        <p:nvSpPr>
          <p:cNvPr id="593" name="Google Shape;593;p60"/>
          <p:cNvSpPr/>
          <p:nvPr/>
        </p:nvSpPr>
        <p:spPr>
          <a:xfrm>
            <a:off x="2989475" y="456887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0"/>
          <p:cNvSpPr/>
          <p:nvPr/>
        </p:nvSpPr>
        <p:spPr>
          <a:xfrm>
            <a:off x="4162450" y="3751500"/>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0"/>
          <p:cNvSpPr/>
          <p:nvPr/>
        </p:nvSpPr>
        <p:spPr>
          <a:xfrm>
            <a:off x="5969850" y="29194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0"/>
          <p:cNvSpPr/>
          <p:nvPr/>
        </p:nvSpPr>
        <p:spPr>
          <a:xfrm>
            <a:off x="5552175" y="39987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7" name="Google Shape;597;p60"/>
          <p:cNvCxnSpPr/>
          <p:nvPr/>
        </p:nvCxnSpPr>
        <p:spPr>
          <a:xfrm flipH="1" rot="10800000">
            <a:off x="2592075" y="2885500"/>
            <a:ext cx="4899600" cy="1856100"/>
          </a:xfrm>
          <a:prstGeom prst="straightConnector1">
            <a:avLst/>
          </a:prstGeom>
          <a:noFill/>
          <a:ln cap="flat" cmpd="sng" w="28575">
            <a:solidFill>
              <a:srgbClr val="E69138"/>
            </a:solidFill>
            <a:prstDash val="solid"/>
            <a:round/>
            <a:headEnd len="med" w="med" type="none"/>
            <a:tailEnd len="med" w="med" type="none"/>
          </a:ln>
        </p:spPr>
      </p:cxnSp>
      <p:pic>
        <p:nvPicPr>
          <p:cNvPr id="598" name="Google Shape;598;p60"/>
          <p:cNvPicPr preferRelativeResize="0"/>
          <p:nvPr/>
        </p:nvPicPr>
        <p:blipFill>
          <a:blip r:embed="rId6">
            <a:alphaModFix/>
          </a:blip>
          <a:stretch>
            <a:fillRect/>
          </a:stretch>
        </p:blipFill>
        <p:spPr>
          <a:xfrm>
            <a:off x="3648794" y="1296861"/>
            <a:ext cx="2862068" cy="1494388"/>
          </a:xfrm>
          <a:prstGeom prst="rect">
            <a:avLst/>
          </a:prstGeom>
          <a:noFill/>
          <a:ln>
            <a:noFill/>
          </a:ln>
        </p:spPr>
      </p:pic>
      <p:sp>
        <p:nvSpPr>
          <p:cNvPr id="599" name="Google Shape;599;p60"/>
          <p:cNvSpPr/>
          <p:nvPr/>
        </p:nvSpPr>
        <p:spPr>
          <a:xfrm>
            <a:off x="5988950" y="1823125"/>
            <a:ext cx="458100" cy="4392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60"/>
          <p:cNvCxnSpPr/>
          <p:nvPr/>
        </p:nvCxnSpPr>
        <p:spPr>
          <a:xfrm>
            <a:off x="2574100" y="4760925"/>
            <a:ext cx="5176500" cy="0"/>
          </a:xfrm>
          <a:prstGeom prst="straightConnector1">
            <a:avLst/>
          </a:prstGeom>
          <a:noFill/>
          <a:ln cap="flat" cmpd="sng" w="28575">
            <a:solidFill>
              <a:srgbClr val="E06666"/>
            </a:solidFill>
            <a:prstDash val="solid"/>
            <a:round/>
            <a:headEnd len="med" w="med" type="diamond"/>
            <a:tailEnd len="med" w="med" type="diamond"/>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606" name="Google Shape;606;p6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07" name="Google Shape;607;p6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08" name="Google Shape;608;p6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609" name="Google Shape;609;p61"/>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id="610" name="Google Shape;610;p61"/>
          <p:cNvPicPr preferRelativeResize="0"/>
          <p:nvPr/>
        </p:nvPicPr>
        <p:blipFill>
          <a:blip r:embed="rId5">
            <a:alphaModFix/>
          </a:blip>
          <a:stretch>
            <a:fillRect/>
          </a:stretch>
        </p:blipFill>
        <p:spPr>
          <a:xfrm>
            <a:off x="2239625" y="2738450"/>
            <a:ext cx="5680400" cy="2292975"/>
          </a:xfrm>
          <a:prstGeom prst="rect">
            <a:avLst/>
          </a:prstGeom>
          <a:noFill/>
          <a:ln>
            <a:noFill/>
          </a:ln>
        </p:spPr>
      </p:pic>
      <p:sp>
        <p:nvSpPr>
          <p:cNvPr id="611" name="Google Shape;611;p61"/>
          <p:cNvSpPr/>
          <p:nvPr/>
        </p:nvSpPr>
        <p:spPr>
          <a:xfrm>
            <a:off x="2989475" y="456887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1"/>
          <p:cNvSpPr/>
          <p:nvPr/>
        </p:nvSpPr>
        <p:spPr>
          <a:xfrm>
            <a:off x="4162450" y="3751500"/>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1"/>
          <p:cNvSpPr/>
          <p:nvPr/>
        </p:nvSpPr>
        <p:spPr>
          <a:xfrm>
            <a:off x="5969850" y="29194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1"/>
          <p:cNvSpPr/>
          <p:nvPr/>
        </p:nvSpPr>
        <p:spPr>
          <a:xfrm>
            <a:off x="5552175" y="39987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5" name="Google Shape;615;p61"/>
          <p:cNvCxnSpPr/>
          <p:nvPr/>
        </p:nvCxnSpPr>
        <p:spPr>
          <a:xfrm flipH="1" rot="10800000">
            <a:off x="2592075" y="2885500"/>
            <a:ext cx="4899600" cy="1856100"/>
          </a:xfrm>
          <a:prstGeom prst="straightConnector1">
            <a:avLst/>
          </a:prstGeom>
          <a:noFill/>
          <a:ln cap="flat" cmpd="sng" w="28575">
            <a:solidFill>
              <a:srgbClr val="E69138"/>
            </a:solidFill>
            <a:prstDash val="solid"/>
            <a:round/>
            <a:headEnd len="med" w="med" type="none"/>
            <a:tailEnd len="med" w="med" type="none"/>
          </a:ln>
        </p:spPr>
      </p:cxnSp>
      <p:pic>
        <p:nvPicPr>
          <p:cNvPr id="616" name="Google Shape;616;p61"/>
          <p:cNvPicPr preferRelativeResize="0"/>
          <p:nvPr/>
        </p:nvPicPr>
        <p:blipFill>
          <a:blip r:embed="rId6">
            <a:alphaModFix/>
          </a:blip>
          <a:stretch>
            <a:fillRect/>
          </a:stretch>
        </p:blipFill>
        <p:spPr>
          <a:xfrm>
            <a:off x="3648794" y="1296861"/>
            <a:ext cx="2862068" cy="1494388"/>
          </a:xfrm>
          <a:prstGeom prst="rect">
            <a:avLst/>
          </a:prstGeom>
          <a:noFill/>
          <a:ln>
            <a:noFill/>
          </a:ln>
        </p:spPr>
      </p:pic>
      <p:sp>
        <p:nvSpPr>
          <p:cNvPr id="617" name="Google Shape;617;p61"/>
          <p:cNvSpPr/>
          <p:nvPr/>
        </p:nvSpPr>
        <p:spPr>
          <a:xfrm>
            <a:off x="5988950" y="1823125"/>
            <a:ext cx="458100" cy="4392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8" name="Google Shape;618;p61"/>
          <p:cNvCxnSpPr/>
          <p:nvPr/>
        </p:nvCxnSpPr>
        <p:spPr>
          <a:xfrm>
            <a:off x="2574100" y="4760925"/>
            <a:ext cx="5176500" cy="0"/>
          </a:xfrm>
          <a:prstGeom prst="straightConnector1">
            <a:avLst/>
          </a:prstGeom>
          <a:noFill/>
          <a:ln cap="flat" cmpd="sng" w="28575">
            <a:solidFill>
              <a:srgbClr val="E06666"/>
            </a:solidFill>
            <a:prstDash val="solid"/>
            <a:round/>
            <a:headEnd len="med" w="med" type="diamond"/>
            <a:tailEnd len="med" w="med" type="diamond"/>
          </a:ln>
        </p:spPr>
      </p:cxnSp>
      <p:sp>
        <p:nvSpPr>
          <p:cNvPr id="619" name="Google Shape;619;p61"/>
          <p:cNvSpPr txBox="1"/>
          <p:nvPr/>
        </p:nvSpPr>
        <p:spPr>
          <a:xfrm>
            <a:off x="6055075" y="3887150"/>
            <a:ext cx="7368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38761D"/>
                </a:solidFill>
                <a:latin typeface="Montserrat"/>
                <a:ea typeface="Montserrat"/>
                <a:cs typeface="Montserrat"/>
                <a:sym typeface="Montserrat"/>
              </a:rPr>
              <a:t>β</a:t>
            </a:r>
            <a:endParaRPr sz="3500">
              <a:solidFill>
                <a:srgbClr val="38761D"/>
              </a:solidFill>
              <a:latin typeface="Montserrat"/>
              <a:ea typeface="Montserrat"/>
              <a:cs typeface="Montserrat"/>
              <a:sym typeface="Montserrat"/>
            </a:endParaRPr>
          </a:p>
        </p:txBody>
      </p:sp>
      <p:sp>
        <p:nvSpPr>
          <p:cNvPr id="620" name="Google Shape;620;p61"/>
          <p:cNvSpPr/>
          <p:nvPr/>
        </p:nvSpPr>
        <p:spPr>
          <a:xfrm>
            <a:off x="5511750" y="1657400"/>
            <a:ext cx="458100" cy="675900"/>
          </a:xfrm>
          <a:prstGeom prst="roundRect">
            <a:avLst>
              <a:gd fmla="val 16667" name="adj"/>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1"/>
          <p:cNvSpPr/>
          <p:nvPr/>
        </p:nvSpPr>
        <p:spPr>
          <a:xfrm flipH="1" rot="1504681">
            <a:off x="6589537" y="3444472"/>
            <a:ext cx="475638" cy="969254"/>
          </a:xfrm>
          <a:prstGeom prst="bentArrow">
            <a:avLst>
              <a:gd fmla="val 25000" name="adj1"/>
              <a:gd fmla="val 25000" name="adj2"/>
              <a:gd fmla="val 25000" name="adj3"/>
              <a:gd fmla="val 43750" name="adj4"/>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Regression</a:t>
            </a:r>
            <a:endParaRPr b="1">
              <a:latin typeface="Montserrat"/>
              <a:ea typeface="Montserrat"/>
              <a:cs typeface="Montserrat"/>
              <a:sym typeface="Montserrat"/>
            </a:endParaRPr>
          </a:p>
        </p:txBody>
      </p:sp>
      <p:sp>
        <p:nvSpPr>
          <p:cNvPr id="81" name="Google Shape;81;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Using statistics to create models.</a:t>
            </a:r>
            <a:endParaRPr>
              <a:latin typeface="Montserrat"/>
              <a:ea typeface="Montserrat"/>
              <a:cs typeface="Montserrat"/>
              <a:sym typeface="Montserrat"/>
            </a:endParaRPr>
          </a:p>
        </p:txBody>
      </p:sp>
      <p:pic>
        <p:nvPicPr>
          <p:cNvPr id="82" name="Google Shape;82;p1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83" name="Google Shape;83;p1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84" name="Google Shape;84;p1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627" name="Google Shape;627;p6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28" name="Google Shape;628;p6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29" name="Google Shape;629;p6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630" name="Google Shape;630;p62"/>
          <p:cNvSpPr txBox="1"/>
          <p:nvPr/>
        </p:nvSpPr>
        <p:spPr>
          <a:xfrm>
            <a:off x="311700" y="1152475"/>
            <a:ext cx="8684100" cy="3416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id="631" name="Google Shape;631;p62"/>
          <p:cNvPicPr preferRelativeResize="0"/>
          <p:nvPr/>
        </p:nvPicPr>
        <p:blipFill>
          <a:blip r:embed="rId5">
            <a:alphaModFix/>
          </a:blip>
          <a:stretch>
            <a:fillRect/>
          </a:stretch>
        </p:blipFill>
        <p:spPr>
          <a:xfrm>
            <a:off x="2239625" y="2738450"/>
            <a:ext cx="5680400" cy="2292975"/>
          </a:xfrm>
          <a:prstGeom prst="rect">
            <a:avLst/>
          </a:prstGeom>
          <a:noFill/>
          <a:ln>
            <a:noFill/>
          </a:ln>
        </p:spPr>
      </p:pic>
      <p:sp>
        <p:nvSpPr>
          <p:cNvPr id="632" name="Google Shape;632;p62"/>
          <p:cNvSpPr/>
          <p:nvPr/>
        </p:nvSpPr>
        <p:spPr>
          <a:xfrm>
            <a:off x="2989475" y="456887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2"/>
          <p:cNvSpPr/>
          <p:nvPr/>
        </p:nvSpPr>
        <p:spPr>
          <a:xfrm>
            <a:off x="4162450" y="3751500"/>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2"/>
          <p:cNvSpPr/>
          <p:nvPr/>
        </p:nvSpPr>
        <p:spPr>
          <a:xfrm>
            <a:off x="5969850" y="29194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2"/>
          <p:cNvSpPr/>
          <p:nvPr/>
        </p:nvSpPr>
        <p:spPr>
          <a:xfrm>
            <a:off x="5552175" y="39987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6" name="Google Shape;636;p62"/>
          <p:cNvCxnSpPr/>
          <p:nvPr/>
        </p:nvCxnSpPr>
        <p:spPr>
          <a:xfrm flipH="1" rot="10800000">
            <a:off x="2592075" y="2885500"/>
            <a:ext cx="4899600" cy="1856100"/>
          </a:xfrm>
          <a:prstGeom prst="straightConnector1">
            <a:avLst/>
          </a:prstGeom>
          <a:noFill/>
          <a:ln cap="flat" cmpd="sng" w="28575">
            <a:solidFill>
              <a:srgbClr val="E69138"/>
            </a:solidFill>
            <a:prstDash val="solid"/>
            <a:round/>
            <a:headEnd len="med" w="med" type="none"/>
            <a:tailEnd len="med" w="med" type="none"/>
          </a:ln>
        </p:spPr>
      </p:cxnSp>
      <p:pic>
        <p:nvPicPr>
          <p:cNvPr id="637" name="Google Shape;637;p62"/>
          <p:cNvPicPr preferRelativeResize="0"/>
          <p:nvPr/>
        </p:nvPicPr>
        <p:blipFill>
          <a:blip r:embed="rId6">
            <a:alphaModFix/>
          </a:blip>
          <a:stretch>
            <a:fillRect/>
          </a:stretch>
        </p:blipFill>
        <p:spPr>
          <a:xfrm>
            <a:off x="3648794" y="1296861"/>
            <a:ext cx="2862068" cy="1494388"/>
          </a:xfrm>
          <a:prstGeom prst="rect">
            <a:avLst/>
          </a:prstGeom>
          <a:noFill/>
          <a:ln>
            <a:noFill/>
          </a:ln>
        </p:spPr>
      </p:pic>
      <p:sp>
        <p:nvSpPr>
          <p:cNvPr id="638" name="Google Shape;638;p62"/>
          <p:cNvSpPr/>
          <p:nvPr/>
        </p:nvSpPr>
        <p:spPr>
          <a:xfrm>
            <a:off x="5988950" y="1823125"/>
            <a:ext cx="458100" cy="4392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9" name="Google Shape;639;p62"/>
          <p:cNvCxnSpPr/>
          <p:nvPr/>
        </p:nvCxnSpPr>
        <p:spPr>
          <a:xfrm flipH="1" rot="10800000">
            <a:off x="2574100" y="2900025"/>
            <a:ext cx="4907400" cy="1860900"/>
          </a:xfrm>
          <a:prstGeom prst="straightConnector1">
            <a:avLst/>
          </a:prstGeom>
          <a:noFill/>
          <a:ln cap="flat" cmpd="sng" w="28575">
            <a:solidFill>
              <a:srgbClr val="E06666"/>
            </a:solidFill>
            <a:prstDash val="solid"/>
            <a:round/>
            <a:headEnd len="med" w="med" type="diamond"/>
            <a:tailEnd len="med" w="med" type="diamond"/>
          </a:ln>
        </p:spPr>
      </p:cxnSp>
      <p:sp>
        <p:nvSpPr>
          <p:cNvPr id="640" name="Google Shape;640;p62"/>
          <p:cNvSpPr/>
          <p:nvPr/>
        </p:nvSpPr>
        <p:spPr>
          <a:xfrm>
            <a:off x="5511750" y="1657400"/>
            <a:ext cx="458100" cy="675900"/>
          </a:xfrm>
          <a:prstGeom prst="roundRect">
            <a:avLst>
              <a:gd fmla="val 16667" name="adj"/>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1" name="Google Shape;641;p62"/>
          <p:cNvCxnSpPr/>
          <p:nvPr/>
        </p:nvCxnSpPr>
        <p:spPr>
          <a:xfrm flipH="1" rot="10800000">
            <a:off x="2574100" y="2887975"/>
            <a:ext cx="4907400" cy="1860900"/>
          </a:xfrm>
          <a:prstGeom prst="straightConnector1">
            <a:avLst/>
          </a:prstGeom>
          <a:noFill/>
          <a:ln cap="flat" cmpd="sng" w="28575">
            <a:solidFill>
              <a:srgbClr val="38761D"/>
            </a:solidFill>
            <a:prstDash val="dash"/>
            <a:round/>
            <a:headEnd len="med" w="med" type="diamond"/>
            <a:tailEnd len="med" w="med" type="diamond"/>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pic>
        <p:nvPicPr>
          <p:cNvPr id="647" name="Google Shape;647;p6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48" name="Google Shape;648;p6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49" name="Google Shape;649;p6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650" name="Google Shape;650;p63"/>
          <p:cNvPicPr preferRelativeResize="0"/>
          <p:nvPr/>
        </p:nvPicPr>
        <p:blipFill>
          <a:blip r:embed="rId5">
            <a:alphaModFix/>
          </a:blip>
          <a:stretch>
            <a:fillRect/>
          </a:stretch>
        </p:blipFill>
        <p:spPr>
          <a:xfrm>
            <a:off x="3648794" y="1296861"/>
            <a:ext cx="2862068" cy="1494388"/>
          </a:xfrm>
          <a:prstGeom prst="rect">
            <a:avLst/>
          </a:prstGeom>
          <a:noFill/>
          <a:ln>
            <a:noFill/>
          </a:ln>
        </p:spPr>
      </p:pic>
      <p:sp>
        <p:nvSpPr>
          <p:cNvPr id="651" name="Google Shape;651;p63"/>
          <p:cNvSpPr/>
          <p:nvPr/>
        </p:nvSpPr>
        <p:spPr>
          <a:xfrm>
            <a:off x="3617950" y="1705050"/>
            <a:ext cx="458100" cy="572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2" name="Google Shape;652;p63"/>
          <p:cNvPicPr preferRelativeResize="0"/>
          <p:nvPr/>
        </p:nvPicPr>
        <p:blipFill>
          <a:blip r:embed="rId6">
            <a:alphaModFix/>
          </a:blip>
          <a:stretch>
            <a:fillRect/>
          </a:stretch>
        </p:blipFill>
        <p:spPr>
          <a:xfrm>
            <a:off x="2239625" y="2738450"/>
            <a:ext cx="5680400" cy="2292975"/>
          </a:xfrm>
          <a:prstGeom prst="rect">
            <a:avLst/>
          </a:prstGeom>
          <a:noFill/>
          <a:ln>
            <a:noFill/>
          </a:ln>
        </p:spPr>
      </p:pic>
      <p:sp>
        <p:nvSpPr>
          <p:cNvPr id="653" name="Google Shape;653;p63"/>
          <p:cNvSpPr/>
          <p:nvPr/>
        </p:nvSpPr>
        <p:spPr>
          <a:xfrm>
            <a:off x="2989475" y="456887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3"/>
          <p:cNvSpPr/>
          <p:nvPr/>
        </p:nvSpPr>
        <p:spPr>
          <a:xfrm>
            <a:off x="4162450" y="3751500"/>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3"/>
          <p:cNvSpPr/>
          <p:nvPr/>
        </p:nvSpPr>
        <p:spPr>
          <a:xfrm>
            <a:off x="5552175" y="39987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6" name="Google Shape;656;p63"/>
          <p:cNvCxnSpPr/>
          <p:nvPr/>
        </p:nvCxnSpPr>
        <p:spPr>
          <a:xfrm flipH="1" rot="10800000">
            <a:off x="2592075" y="2885500"/>
            <a:ext cx="4899600" cy="1856100"/>
          </a:xfrm>
          <a:prstGeom prst="straightConnector1">
            <a:avLst/>
          </a:prstGeom>
          <a:noFill/>
          <a:ln cap="flat" cmpd="sng" w="28575">
            <a:solidFill>
              <a:srgbClr val="E69138"/>
            </a:solidFill>
            <a:prstDash val="solid"/>
            <a:round/>
            <a:headEnd len="med" w="med" type="none"/>
            <a:tailEnd len="med" w="med" type="none"/>
          </a:ln>
        </p:spPr>
      </p:cxnSp>
      <p:cxnSp>
        <p:nvCxnSpPr>
          <p:cNvPr id="657" name="Google Shape;657;p63"/>
          <p:cNvCxnSpPr>
            <a:stCxn id="654" idx="4"/>
          </p:cNvCxnSpPr>
          <p:nvPr/>
        </p:nvCxnSpPr>
        <p:spPr>
          <a:xfrm flipH="1">
            <a:off x="4213150" y="3855300"/>
            <a:ext cx="1200" cy="276600"/>
          </a:xfrm>
          <a:prstGeom prst="straightConnector1">
            <a:avLst/>
          </a:prstGeom>
          <a:noFill/>
          <a:ln cap="flat" cmpd="sng" w="19050">
            <a:solidFill>
              <a:srgbClr val="E06666"/>
            </a:solidFill>
            <a:prstDash val="dash"/>
            <a:round/>
            <a:headEnd len="med" w="med" type="none"/>
            <a:tailEnd len="med" w="med" type="none"/>
          </a:ln>
        </p:spPr>
      </p:cxnSp>
      <p:cxnSp>
        <p:nvCxnSpPr>
          <p:cNvPr id="658" name="Google Shape;658;p63"/>
          <p:cNvCxnSpPr/>
          <p:nvPr/>
        </p:nvCxnSpPr>
        <p:spPr>
          <a:xfrm flipH="1">
            <a:off x="6015150" y="3023225"/>
            <a:ext cx="6600" cy="417900"/>
          </a:xfrm>
          <a:prstGeom prst="straightConnector1">
            <a:avLst/>
          </a:prstGeom>
          <a:noFill/>
          <a:ln cap="flat" cmpd="sng" w="19050">
            <a:solidFill>
              <a:srgbClr val="E06666"/>
            </a:solidFill>
            <a:prstDash val="dash"/>
            <a:round/>
            <a:headEnd len="med" w="med" type="none"/>
            <a:tailEnd len="med" w="med" type="none"/>
          </a:ln>
        </p:spPr>
      </p:cxnSp>
      <p:cxnSp>
        <p:nvCxnSpPr>
          <p:cNvPr id="659" name="Google Shape;659;p63"/>
          <p:cNvCxnSpPr>
            <a:stCxn id="655" idx="0"/>
          </p:cNvCxnSpPr>
          <p:nvPr/>
        </p:nvCxnSpPr>
        <p:spPr>
          <a:xfrm flipH="1" rot="10800000">
            <a:off x="5604075" y="3621625"/>
            <a:ext cx="9000" cy="377100"/>
          </a:xfrm>
          <a:prstGeom prst="straightConnector1">
            <a:avLst/>
          </a:prstGeom>
          <a:noFill/>
          <a:ln cap="flat" cmpd="sng" w="19050">
            <a:solidFill>
              <a:srgbClr val="E06666"/>
            </a:solidFill>
            <a:prstDash val="dash"/>
            <a:round/>
            <a:headEnd len="med" w="med" type="none"/>
            <a:tailEnd len="med" w="med" type="none"/>
          </a:ln>
        </p:spPr>
      </p:cxnSp>
      <p:sp>
        <p:nvSpPr>
          <p:cNvPr id="660" name="Google Shape;660;p63"/>
          <p:cNvSpPr/>
          <p:nvPr/>
        </p:nvSpPr>
        <p:spPr>
          <a:xfrm>
            <a:off x="5969850" y="2919425"/>
            <a:ext cx="103800" cy="103800"/>
          </a:xfrm>
          <a:prstGeom prst="ellipse">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666" name="Google Shape;666;p64"/>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have now created a simple model that can help predict the price a house should be sold/bought at given a historical data set.</a:t>
            </a:r>
            <a:endParaRPr sz="2800">
              <a:solidFill>
                <a:srgbClr val="434343"/>
              </a:solidFill>
              <a:latin typeface="Montserrat"/>
              <a:ea typeface="Montserrat"/>
              <a:cs typeface="Montserrat"/>
              <a:sym typeface="Montserrat"/>
            </a:endParaRPr>
          </a:p>
        </p:txBody>
      </p:sp>
      <p:pic>
        <p:nvPicPr>
          <p:cNvPr id="667" name="Google Shape;667;p6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68" name="Google Shape;668;p6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69" name="Google Shape;669;p6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670" name="Google Shape;670;p64"/>
          <p:cNvPicPr preferRelativeResize="0"/>
          <p:nvPr/>
        </p:nvPicPr>
        <p:blipFill>
          <a:blip r:embed="rId5">
            <a:alphaModFix/>
          </a:blip>
          <a:stretch>
            <a:fillRect/>
          </a:stretch>
        </p:blipFill>
        <p:spPr>
          <a:xfrm>
            <a:off x="3140957" y="3343711"/>
            <a:ext cx="2862068" cy="149438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676" name="Google Shape;676;p65"/>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simply need to solve for the </a:t>
            </a:r>
            <a:r>
              <a:rPr b="1" lang="en" sz="2800">
                <a:solidFill>
                  <a:srgbClr val="434343"/>
                </a:solidFill>
                <a:latin typeface="Montserrat"/>
                <a:ea typeface="Montserrat"/>
                <a:cs typeface="Montserrat"/>
                <a:sym typeface="Montserrat"/>
              </a:rPr>
              <a:t>beta coefficients</a:t>
            </a:r>
            <a:r>
              <a:rPr lang="en" sz="2800">
                <a:solidFill>
                  <a:srgbClr val="434343"/>
                </a:solidFill>
                <a:latin typeface="Montserrat"/>
                <a:ea typeface="Montserrat"/>
                <a:cs typeface="Montserrat"/>
                <a:sym typeface="Montserrat"/>
              </a:rPr>
              <a:t>, w</a:t>
            </a:r>
            <a:r>
              <a:rPr lang="en" sz="2800">
                <a:solidFill>
                  <a:srgbClr val="434343"/>
                </a:solidFill>
                <a:latin typeface="Montserrat"/>
                <a:ea typeface="Montserrat"/>
                <a:cs typeface="Montserrat"/>
                <a:sym typeface="Montserrat"/>
              </a:rPr>
              <a:t>hich can be done by hand for only very simple situations, but is usually done with computational techniques using </a:t>
            </a:r>
            <a:r>
              <a:rPr lang="en" sz="2800">
                <a:solidFill>
                  <a:srgbClr val="434343"/>
                </a:solidFill>
                <a:latin typeface="Montserrat"/>
                <a:ea typeface="Montserrat"/>
                <a:cs typeface="Montserrat"/>
                <a:sym typeface="Montserrat"/>
              </a:rPr>
              <a:t>stochastic gradient descent</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677" name="Google Shape;677;p6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78" name="Google Shape;678;p6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79" name="Google Shape;679;p6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680" name="Google Shape;680;p65"/>
          <p:cNvPicPr preferRelativeResize="0"/>
          <p:nvPr/>
        </p:nvPicPr>
        <p:blipFill>
          <a:blip r:embed="rId5">
            <a:alphaModFix/>
          </a:blip>
          <a:stretch>
            <a:fillRect/>
          </a:stretch>
        </p:blipFill>
        <p:spPr>
          <a:xfrm>
            <a:off x="3140957" y="3343711"/>
            <a:ext cx="2862068" cy="149438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686" name="Google Shape;686;p66"/>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 important thing to realize here is that we would have a set of </a:t>
            </a:r>
            <a:r>
              <a:rPr b="1" lang="en" sz="2800">
                <a:solidFill>
                  <a:srgbClr val="434343"/>
                </a:solidFill>
                <a:latin typeface="Montserrat"/>
                <a:ea typeface="Montserrat"/>
                <a:cs typeface="Montserrat"/>
                <a:sym typeface="Montserrat"/>
              </a:rPr>
              <a:t>n </a:t>
            </a:r>
            <a:r>
              <a:rPr lang="en" sz="2800">
                <a:solidFill>
                  <a:srgbClr val="434343"/>
                </a:solidFill>
                <a:latin typeface="Montserrat"/>
                <a:ea typeface="Montserrat"/>
                <a:cs typeface="Montserrat"/>
                <a:sym typeface="Montserrat"/>
              </a:rPr>
              <a:t>equations, with known </a:t>
            </a:r>
            <a:r>
              <a:rPr b="1" lang="en" sz="2800">
                <a:solidFill>
                  <a:srgbClr val="434343"/>
                </a:solidFill>
                <a:latin typeface="Montserrat"/>
                <a:ea typeface="Montserrat"/>
                <a:cs typeface="Montserrat"/>
                <a:sym typeface="Montserrat"/>
              </a:rPr>
              <a:t>x </a:t>
            </a:r>
            <a:r>
              <a:rPr lang="en" sz="2800">
                <a:solidFill>
                  <a:srgbClr val="434343"/>
                </a:solidFill>
                <a:latin typeface="Montserrat"/>
                <a:ea typeface="Montserrat"/>
                <a:cs typeface="Montserrat"/>
                <a:sym typeface="Montserrat"/>
              </a:rPr>
              <a:t>values and known </a:t>
            </a:r>
            <a:r>
              <a:rPr b="1" lang="en" sz="2800">
                <a:solidFill>
                  <a:srgbClr val="434343"/>
                </a:solidFill>
                <a:latin typeface="Montserrat"/>
                <a:ea typeface="Montserrat"/>
                <a:cs typeface="Montserrat"/>
                <a:sym typeface="Montserrat"/>
              </a:rPr>
              <a:t>y</a:t>
            </a:r>
            <a:r>
              <a:rPr lang="en" sz="2800">
                <a:solidFill>
                  <a:srgbClr val="434343"/>
                </a:solidFill>
                <a:latin typeface="Montserrat"/>
                <a:ea typeface="Montserrat"/>
                <a:cs typeface="Montserrat"/>
                <a:sym typeface="Montserrat"/>
              </a:rPr>
              <a:t> values for each row </a:t>
            </a:r>
            <a:r>
              <a:rPr b="1" lang="en" sz="2800">
                <a:solidFill>
                  <a:srgbClr val="434343"/>
                </a:solidFill>
                <a:latin typeface="Montserrat"/>
                <a:ea typeface="Montserrat"/>
                <a:cs typeface="Montserrat"/>
                <a:sym typeface="Montserrat"/>
              </a:rPr>
              <a:t>i.</a:t>
            </a:r>
            <a:endParaRPr sz="2800">
              <a:solidFill>
                <a:srgbClr val="434343"/>
              </a:solidFill>
              <a:latin typeface="Montserrat"/>
              <a:ea typeface="Montserrat"/>
              <a:cs typeface="Montserrat"/>
              <a:sym typeface="Montserrat"/>
            </a:endParaRPr>
          </a:p>
        </p:txBody>
      </p:sp>
      <p:pic>
        <p:nvPicPr>
          <p:cNvPr id="687" name="Google Shape;687;p6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88" name="Google Shape;688;p6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89" name="Google Shape;689;p6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690" name="Google Shape;690;p66"/>
          <p:cNvPicPr preferRelativeResize="0"/>
          <p:nvPr/>
        </p:nvPicPr>
        <p:blipFill>
          <a:blip r:embed="rId5">
            <a:alphaModFix/>
          </a:blip>
          <a:stretch>
            <a:fillRect/>
          </a:stretch>
        </p:blipFill>
        <p:spPr>
          <a:xfrm>
            <a:off x="670182" y="3074411"/>
            <a:ext cx="2862068" cy="1494388"/>
          </a:xfrm>
          <a:prstGeom prst="rect">
            <a:avLst/>
          </a:prstGeom>
          <a:noFill/>
          <a:ln>
            <a:noFill/>
          </a:ln>
        </p:spPr>
      </p:pic>
      <p:graphicFrame>
        <p:nvGraphicFramePr>
          <p:cNvPr id="691" name="Google Shape;691;p66"/>
          <p:cNvGraphicFramePr/>
          <p:nvPr/>
        </p:nvGraphicFramePr>
        <p:xfrm>
          <a:off x="3759500" y="2604450"/>
          <a:ext cx="3000000" cy="3000000"/>
        </p:xfrm>
        <a:graphic>
          <a:graphicData uri="http://schemas.openxmlformats.org/drawingml/2006/table">
            <a:tbl>
              <a:tblPr>
                <a:noFill/>
                <a:tableStyleId>{90B27C38-59DE-4028-8055-E31D2063181A}</a:tableStyleId>
              </a:tblPr>
              <a:tblGrid>
                <a:gridCol w="1055375"/>
                <a:gridCol w="1055375"/>
                <a:gridCol w="1055375"/>
                <a:gridCol w="1055375"/>
              </a:tblGrid>
              <a:tr h="342550">
                <a:tc>
                  <a:txBody>
                    <a:bodyPr/>
                    <a:lstStyle/>
                    <a:p>
                      <a:pPr indent="0" lvl="0" marL="0" rtl="0" algn="ctr">
                        <a:spcBef>
                          <a:spcPts val="0"/>
                        </a:spcBef>
                        <a:spcAft>
                          <a:spcPts val="0"/>
                        </a:spcAft>
                        <a:buNone/>
                      </a:pPr>
                      <a:r>
                        <a:rPr b="1" lang="en" sz="1100">
                          <a:solidFill>
                            <a:srgbClr val="000000"/>
                          </a:solidFill>
                          <a:latin typeface="Montserrat"/>
                          <a:ea typeface="Montserrat"/>
                          <a:cs typeface="Montserrat"/>
                          <a:sym typeface="Montserrat"/>
                        </a:rPr>
                        <a:t>Area m</a:t>
                      </a:r>
                      <a:r>
                        <a:rPr b="1" baseline="30000" lang="en" sz="1100">
                          <a:solidFill>
                            <a:srgbClr val="000000"/>
                          </a:solidFill>
                          <a:latin typeface="Montserrat"/>
                          <a:ea typeface="Montserrat"/>
                          <a:cs typeface="Montserrat"/>
                          <a:sym typeface="Montserrat"/>
                        </a:rPr>
                        <a:t>2</a:t>
                      </a:r>
                      <a:endParaRPr b="1" baseline="30000"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sz="1100">
                          <a:latin typeface="Montserrat"/>
                          <a:ea typeface="Montserrat"/>
                          <a:cs typeface="Montserrat"/>
                          <a:sym typeface="Montserrat"/>
                        </a:rPr>
                        <a:t>Bedrooms</a:t>
                      </a:r>
                      <a:endParaRPr b="1"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sz="1100">
                          <a:latin typeface="Montserrat"/>
                          <a:ea typeface="Montserrat"/>
                          <a:cs typeface="Montserrat"/>
                          <a:sym typeface="Montserrat"/>
                        </a:rPr>
                        <a:t>Bathrooms</a:t>
                      </a:r>
                      <a:endParaRPr b="1"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sz="1100">
                          <a:latin typeface="Montserrat"/>
                          <a:ea typeface="Montserrat"/>
                          <a:cs typeface="Montserrat"/>
                          <a:sym typeface="Montserrat"/>
                        </a:rPr>
                        <a:t>Price</a:t>
                      </a:r>
                      <a:endParaRPr b="1"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42550">
                <a:tc>
                  <a:txBody>
                    <a:bodyPr/>
                    <a:lstStyle/>
                    <a:p>
                      <a:pPr indent="0" lvl="0" marL="0" rtl="0" algn="ctr">
                        <a:spcBef>
                          <a:spcPts val="0"/>
                        </a:spcBef>
                        <a:spcAft>
                          <a:spcPts val="0"/>
                        </a:spcAft>
                        <a:buNone/>
                      </a:pPr>
                      <a:r>
                        <a:rPr lang="en" sz="1100">
                          <a:latin typeface="Montserrat"/>
                          <a:ea typeface="Montserrat"/>
                          <a:cs typeface="Montserrat"/>
                          <a:sym typeface="Montserrat"/>
                        </a:rPr>
                        <a:t>200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3</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2</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$500,000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42550">
                <a:tc>
                  <a:txBody>
                    <a:bodyPr/>
                    <a:lstStyle/>
                    <a:p>
                      <a:pPr indent="0" lvl="0" marL="0" rtl="0" algn="ctr">
                        <a:spcBef>
                          <a:spcPts val="0"/>
                        </a:spcBef>
                        <a:spcAft>
                          <a:spcPts val="0"/>
                        </a:spcAft>
                        <a:buNone/>
                      </a:pPr>
                      <a:r>
                        <a:rPr lang="en" sz="1100">
                          <a:latin typeface="Montserrat"/>
                          <a:ea typeface="Montserrat"/>
                          <a:cs typeface="Montserrat"/>
                          <a:sym typeface="Montserrat"/>
                        </a:rPr>
                        <a:t>190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2</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1</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$450,000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42550">
                <a:tc>
                  <a:txBody>
                    <a:bodyPr/>
                    <a:lstStyle/>
                    <a:p>
                      <a:pPr indent="0" lvl="0" marL="0" rtl="0" algn="ctr">
                        <a:spcBef>
                          <a:spcPts val="0"/>
                        </a:spcBef>
                        <a:spcAft>
                          <a:spcPts val="0"/>
                        </a:spcAft>
                        <a:buNone/>
                      </a:pPr>
                      <a:r>
                        <a:rPr lang="en" sz="1100">
                          <a:latin typeface="Montserrat"/>
                          <a:ea typeface="Montserrat"/>
                          <a:cs typeface="Montserrat"/>
                          <a:sym typeface="Montserrat"/>
                        </a:rPr>
                        <a:t>230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3</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3</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$650,000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42550">
                <a:tc>
                  <a:txBody>
                    <a:bodyPr/>
                    <a:lstStyle/>
                    <a:p>
                      <a:pPr indent="0" lvl="0" marL="0" rtl="0" algn="ctr">
                        <a:spcBef>
                          <a:spcPts val="0"/>
                        </a:spcBef>
                        <a:spcAft>
                          <a:spcPts val="0"/>
                        </a:spcAft>
                        <a:buNone/>
                      </a:pPr>
                      <a:r>
                        <a:rPr lang="en" sz="1100">
                          <a:latin typeface="Montserrat"/>
                          <a:ea typeface="Montserrat"/>
                          <a:cs typeface="Montserrat"/>
                          <a:sym typeface="Montserrat"/>
                        </a:rPr>
                        <a:t>180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1</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1</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$400,000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42550">
                <a:tc>
                  <a:txBody>
                    <a:bodyPr/>
                    <a:lstStyle/>
                    <a:p>
                      <a:pPr indent="0" lvl="0" marL="0" rtl="0" algn="ctr">
                        <a:spcBef>
                          <a:spcPts val="0"/>
                        </a:spcBef>
                        <a:spcAft>
                          <a:spcPts val="0"/>
                        </a:spcAft>
                        <a:buNone/>
                      </a:pPr>
                      <a:r>
                        <a:rPr lang="en" sz="1100">
                          <a:latin typeface="Montserrat"/>
                          <a:ea typeface="Montserrat"/>
                          <a:cs typeface="Montserrat"/>
                          <a:sym typeface="Montserrat"/>
                        </a:rPr>
                        <a:t>210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2</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2</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$550,000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6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697" name="Google Shape;697;p67"/>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 beta coefficients can then </a:t>
            </a:r>
            <a:r>
              <a:rPr lang="en" sz="2800">
                <a:solidFill>
                  <a:srgbClr val="434343"/>
                </a:solidFill>
                <a:latin typeface="Montserrat"/>
                <a:ea typeface="Montserrat"/>
                <a:cs typeface="Montserrat"/>
                <a:sym typeface="Montserrat"/>
              </a:rPr>
              <a:t>directly</a:t>
            </a:r>
            <a:r>
              <a:rPr lang="en" sz="2800">
                <a:solidFill>
                  <a:srgbClr val="434343"/>
                </a:solidFill>
                <a:latin typeface="Montserrat"/>
                <a:ea typeface="Montserrat"/>
                <a:cs typeface="Montserrat"/>
                <a:sym typeface="Montserrat"/>
              </a:rPr>
              <a:t> inform us of the strength of each variable in causing the output </a:t>
            </a:r>
            <a:r>
              <a:rPr b="1" lang="en" sz="2800">
                <a:solidFill>
                  <a:srgbClr val="434343"/>
                </a:solidFill>
                <a:latin typeface="Montserrat"/>
                <a:ea typeface="Montserrat"/>
                <a:cs typeface="Montserrat"/>
                <a:sym typeface="Montserrat"/>
              </a:rPr>
              <a:t>y.</a:t>
            </a:r>
            <a:endParaRPr b="1" sz="2800">
              <a:solidFill>
                <a:srgbClr val="434343"/>
              </a:solidFill>
              <a:latin typeface="Montserrat"/>
              <a:ea typeface="Montserrat"/>
              <a:cs typeface="Montserrat"/>
              <a:sym typeface="Montserrat"/>
            </a:endParaRPr>
          </a:p>
        </p:txBody>
      </p:sp>
      <p:pic>
        <p:nvPicPr>
          <p:cNvPr id="698" name="Google Shape;698;p6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99" name="Google Shape;699;p6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700" name="Google Shape;700;p6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701" name="Google Shape;701;p67"/>
          <p:cNvPicPr preferRelativeResize="0"/>
          <p:nvPr/>
        </p:nvPicPr>
        <p:blipFill>
          <a:blip r:embed="rId5">
            <a:alphaModFix/>
          </a:blip>
          <a:stretch>
            <a:fillRect/>
          </a:stretch>
        </p:blipFill>
        <p:spPr>
          <a:xfrm>
            <a:off x="670182" y="3074411"/>
            <a:ext cx="2862068" cy="1494388"/>
          </a:xfrm>
          <a:prstGeom prst="rect">
            <a:avLst/>
          </a:prstGeom>
          <a:noFill/>
          <a:ln>
            <a:noFill/>
          </a:ln>
        </p:spPr>
      </p:pic>
      <p:graphicFrame>
        <p:nvGraphicFramePr>
          <p:cNvPr id="702" name="Google Shape;702;p67"/>
          <p:cNvGraphicFramePr/>
          <p:nvPr/>
        </p:nvGraphicFramePr>
        <p:xfrm>
          <a:off x="3759500" y="2604450"/>
          <a:ext cx="3000000" cy="3000000"/>
        </p:xfrm>
        <a:graphic>
          <a:graphicData uri="http://schemas.openxmlformats.org/drawingml/2006/table">
            <a:tbl>
              <a:tblPr>
                <a:noFill/>
                <a:tableStyleId>{90B27C38-59DE-4028-8055-E31D2063181A}</a:tableStyleId>
              </a:tblPr>
              <a:tblGrid>
                <a:gridCol w="1055375"/>
                <a:gridCol w="1055375"/>
                <a:gridCol w="1055375"/>
                <a:gridCol w="1055375"/>
              </a:tblGrid>
              <a:tr h="342550">
                <a:tc>
                  <a:txBody>
                    <a:bodyPr/>
                    <a:lstStyle/>
                    <a:p>
                      <a:pPr indent="0" lvl="0" marL="0" rtl="0" algn="ctr">
                        <a:spcBef>
                          <a:spcPts val="0"/>
                        </a:spcBef>
                        <a:spcAft>
                          <a:spcPts val="0"/>
                        </a:spcAft>
                        <a:buNone/>
                      </a:pPr>
                      <a:r>
                        <a:rPr b="1" lang="en" sz="1100">
                          <a:solidFill>
                            <a:srgbClr val="000000"/>
                          </a:solidFill>
                          <a:latin typeface="Montserrat"/>
                          <a:ea typeface="Montserrat"/>
                          <a:cs typeface="Montserrat"/>
                          <a:sym typeface="Montserrat"/>
                        </a:rPr>
                        <a:t>Area m</a:t>
                      </a:r>
                      <a:r>
                        <a:rPr b="1" baseline="30000" lang="en" sz="1100">
                          <a:solidFill>
                            <a:srgbClr val="000000"/>
                          </a:solidFill>
                          <a:latin typeface="Montserrat"/>
                          <a:ea typeface="Montserrat"/>
                          <a:cs typeface="Montserrat"/>
                          <a:sym typeface="Montserrat"/>
                        </a:rPr>
                        <a:t>2</a:t>
                      </a:r>
                      <a:endParaRPr b="1" baseline="30000"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sz="1100">
                          <a:latin typeface="Montserrat"/>
                          <a:ea typeface="Montserrat"/>
                          <a:cs typeface="Montserrat"/>
                          <a:sym typeface="Montserrat"/>
                        </a:rPr>
                        <a:t>Bedrooms</a:t>
                      </a:r>
                      <a:endParaRPr b="1"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sz="1100">
                          <a:latin typeface="Montserrat"/>
                          <a:ea typeface="Montserrat"/>
                          <a:cs typeface="Montserrat"/>
                          <a:sym typeface="Montserrat"/>
                        </a:rPr>
                        <a:t>Bathrooms</a:t>
                      </a:r>
                      <a:endParaRPr b="1"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sz="1100">
                          <a:latin typeface="Montserrat"/>
                          <a:ea typeface="Montserrat"/>
                          <a:cs typeface="Montserrat"/>
                          <a:sym typeface="Montserrat"/>
                        </a:rPr>
                        <a:t>Price</a:t>
                      </a:r>
                      <a:endParaRPr b="1"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42550">
                <a:tc>
                  <a:txBody>
                    <a:bodyPr/>
                    <a:lstStyle/>
                    <a:p>
                      <a:pPr indent="0" lvl="0" marL="0" rtl="0" algn="ctr">
                        <a:spcBef>
                          <a:spcPts val="0"/>
                        </a:spcBef>
                        <a:spcAft>
                          <a:spcPts val="0"/>
                        </a:spcAft>
                        <a:buNone/>
                      </a:pPr>
                      <a:r>
                        <a:rPr lang="en" sz="1100">
                          <a:latin typeface="Montserrat"/>
                          <a:ea typeface="Montserrat"/>
                          <a:cs typeface="Montserrat"/>
                          <a:sym typeface="Montserrat"/>
                        </a:rPr>
                        <a:t>200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3</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2</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$500,000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42550">
                <a:tc>
                  <a:txBody>
                    <a:bodyPr/>
                    <a:lstStyle/>
                    <a:p>
                      <a:pPr indent="0" lvl="0" marL="0" rtl="0" algn="ctr">
                        <a:spcBef>
                          <a:spcPts val="0"/>
                        </a:spcBef>
                        <a:spcAft>
                          <a:spcPts val="0"/>
                        </a:spcAft>
                        <a:buNone/>
                      </a:pPr>
                      <a:r>
                        <a:rPr lang="en" sz="1100">
                          <a:latin typeface="Montserrat"/>
                          <a:ea typeface="Montserrat"/>
                          <a:cs typeface="Montserrat"/>
                          <a:sym typeface="Montserrat"/>
                        </a:rPr>
                        <a:t>190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2</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1</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$450,000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42550">
                <a:tc>
                  <a:txBody>
                    <a:bodyPr/>
                    <a:lstStyle/>
                    <a:p>
                      <a:pPr indent="0" lvl="0" marL="0" rtl="0" algn="ctr">
                        <a:spcBef>
                          <a:spcPts val="0"/>
                        </a:spcBef>
                        <a:spcAft>
                          <a:spcPts val="0"/>
                        </a:spcAft>
                        <a:buNone/>
                      </a:pPr>
                      <a:r>
                        <a:rPr lang="en" sz="1100">
                          <a:latin typeface="Montserrat"/>
                          <a:ea typeface="Montserrat"/>
                          <a:cs typeface="Montserrat"/>
                          <a:sym typeface="Montserrat"/>
                        </a:rPr>
                        <a:t>230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3</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3</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$650,000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42550">
                <a:tc>
                  <a:txBody>
                    <a:bodyPr/>
                    <a:lstStyle/>
                    <a:p>
                      <a:pPr indent="0" lvl="0" marL="0" rtl="0" algn="ctr">
                        <a:spcBef>
                          <a:spcPts val="0"/>
                        </a:spcBef>
                        <a:spcAft>
                          <a:spcPts val="0"/>
                        </a:spcAft>
                        <a:buNone/>
                      </a:pPr>
                      <a:r>
                        <a:rPr lang="en" sz="1100">
                          <a:latin typeface="Montserrat"/>
                          <a:ea typeface="Montserrat"/>
                          <a:cs typeface="Montserrat"/>
                          <a:sym typeface="Montserrat"/>
                        </a:rPr>
                        <a:t>180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1</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1</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$400,000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r h="342550">
                <a:tc>
                  <a:txBody>
                    <a:bodyPr/>
                    <a:lstStyle/>
                    <a:p>
                      <a:pPr indent="0" lvl="0" marL="0" rtl="0" algn="ctr">
                        <a:spcBef>
                          <a:spcPts val="0"/>
                        </a:spcBef>
                        <a:spcAft>
                          <a:spcPts val="0"/>
                        </a:spcAft>
                        <a:buNone/>
                      </a:pPr>
                      <a:r>
                        <a:rPr lang="en" sz="1100">
                          <a:latin typeface="Montserrat"/>
                          <a:ea typeface="Montserrat"/>
                          <a:cs typeface="Montserrat"/>
                          <a:sym typeface="Montserrat"/>
                        </a:rPr>
                        <a:t>210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2</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2</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$550,000</a:t>
                      </a:r>
                      <a:endParaRPr sz="11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6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708" name="Google Shape;708;p68"/>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a:t>
            </a:r>
            <a:r>
              <a:rPr lang="en" sz="2800">
                <a:solidFill>
                  <a:srgbClr val="434343"/>
                </a:solidFill>
                <a:latin typeface="Montserrat"/>
                <a:ea typeface="Montserrat"/>
                <a:cs typeface="Montserrat"/>
                <a:sym typeface="Montserrat"/>
              </a:rPr>
              <a:t>continue</a:t>
            </a:r>
            <a:r>
              <a:rPr lang="en" sz="2800">
                <a:solidFill>
                  <a:srgbClr val="434343"/>
                </a:solidFill>
                <a:latin typeface="Montserrat"/>
                <a:ea typeface="Montserrat"/>
                <a:cs typeface="Montserrat"/>
                <a:sym typeface="Montserrat"/>
              </a:rPr>
              <a:t> to learn and explore some of the basic concepts of </a:t>
            </a:r>
            <a:r>
              <a:rPr b="1" lang="en" sz="2800">
                <a:solidFill>
                  <a:srgbClr val="434343"/>
                </a:solidFill>
                <a:latin typeface="Montserrat"/>
                <a:ea typeface="Montserrat"/>
                <a:cs typeface="Montserrat"/>
                <a:sym typeface="Montserrat"/>
              </a:rPr>
              <a:t>regression </a:t>
            </a:r>
            <a:r>
              <a:rPr lang="en" sz="2800">
                <a:solidFill>
                  <a:srgbClr val="434343"/>
                </a:solidFill>
                <a:latin typeface="Montserrat"/>
                <a:ea typeface="Montserrat"/>
                <a:cs typeface="Montserrat"/>
                <a:sym typeface="Montserrat"/>
              </a:rPr>
              <a:t>and related concepts!</a:t>
            </a:r>
            <a:endParaRPr>
              <a:latin typeface="Montserrat"/>
              <a:ea typeface="Montserrat"/>
              <a:cs typeface="Montserrat"/>
              <a:sym typeface="Montserrat"/>
            </a:endParaRPr>
          </a:p>
        </p:txBody>
      </p:sp>
      <p:pic>
        <p:nvPicPr>
          <p:cNvPr id="709" name="Google Shape;709;p6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710" name="Google Shape;710;p6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711" name="Google Shape;711;p6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90" name="Google Shape;90;p18"/>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You’ve made it to the last section of the course, congratulations!</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In this section we’ll focus on directly applying statistics to data sets to create models, using one of the earliest and most common techniques: </a:t>
            </a:r>
            <a:r>
              <a:rPr b="1" lang="en" sz="2800">
                <a:solidFill>
                  <a:srgbClr val="434343"/>
                </a:solidFill>
                <a:latin typeface="Montserrat"/>
                <a:ea typeface="Montserrat"/>
                <a:cs typeface="Montserrat"/>
                <a:sym typeface="Montserrat"/>
              </a:rPr>
              <a:t>regression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91" name="Google Shape;91;p1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92" name="Google Shape;92;p1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93" name="Google Shape;93;p1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99" name="Google Shape;99;p19"/>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Section Topics:</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Regression</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Scatterplots and Regression</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Correlation Coefficient and the Residual</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Coefficient of Determination and RMSE</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Chi-Square Tests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ANOVA</a:t>
            </a:r>
            <a:endParaRPr sz="2800">
              <a:solidFill>
                <a:srgbClr val="434343"/>
              </a:solidFill>
              <a:latin typeface="Montserrat"/>
              <a:ea typeface="Montserrat"/>
              <a:cs typeface="Montserrat"/>
              <a:sym typeface="Montserrat"/>
            </a:endParaRPr>
          </a:p>
        </p:txBody>
      </p:sp>
      <p:pic>
        <p:nvPicPr>
          <p:cNvPr id="100" name="Google Shape;100;p1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01" name="Google Shape;101;p1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02" name="Google Shape;102;p1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108" name="Google Shape;108;p20"/>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R</a:t>
            </a:r>
            <a:r>
              <a:rPr b="1" lang="en" sz="2800">
                <a:solidFill>
                  <a:srgbClr val="434343"/>
                </a:solidFill>
                <a:latin typeface="Montserrat"/>
                <a:ea typeface="Montserrat"/>
                <a:cs typeface="Montserrat"/>
                <a:sym typeface="Montserrat"/>
              </a:rPr>
              <a:t>egression</a:t>
            </a:r>
            <a:r>
              <a:rPr lang="en" sz="2800">
                <a:solidFill>
                  <a:srgbClr val="434343"/>
                </a:solidFill>
                <a:latin typeface="Montserrat"/>
                <a:ea typeface="Montserrat"/>
                <a:cs typeface="Montserrat"/>
                <a:sym typeface="Montserrat"/>
              </a:rPr>
              <a:t> is a statistical technique that uses data sets to create explanatory models.</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These explanatory models can then be used to help predict future outputs of dependent variables based on inputs of independent variables.</a:t>
            </a:r>
            <a:endParaRPr sz="2800">
              <a:solidFill>
                <a:srgbClr val="434343"/>
              </a:solidFill>
              <a:latin typeface="Montserrat"/>
              <a:ea typeface="Montserrat"/>
              <a:cs typeface="Montserrat"/>
              <a:sym typeface="Montserrat"/>
            </a:endParaRPr>
          </a:p>
        </p:txBody>
      </p:sp>
      <p:pic>
        <p:nvPicPr>
          <p:cNvPr id="109" name="Google Shape;109;p2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10" name="Google Shape;110;p2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11" name="Google Shape;111;p2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Regression</a:t>
            </a:r>
            <a:endParaRPr b="1" sz="2820">
              <a:solidFill>
                <a:srgbClr val="666666"/>
              </a:solidFill>
              <a:latin typeface="Montserrat"/>
              <a:ea typeface="Montserrat"/>
              <a:cs typeface="Montserrat"/>
              <a:sym typeface="Montserrat"/>
            </a:endParaRPr>
          </a:p>
        </p:txBody>
      </p:sp>
      <p:sp>
        <p:nvSpPr>
          <p:cNvPr id="117" name="Google Shape;117;p21"/>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Even though regression models have been studied since the 1700s in astronomy, they are still extremely useful and often easier to understand than more complex statistical models that fall under the umbrella of machine learning.</a:t>
            </a:r>
            <a:endParaRPr sz="2800">
              <a:solidFill>
                <a:srgbClr val="434343"/>
              </a:solidFill>
              <a:latin typeface="Montserrat"/>
              <a:ea typeface="Montserrat"/>
              <a:cs typeface="Montserrat"/>
              <a:sym typeface="Montserrat"/>
            </a:endParaRPr>
          </a:p>
        </p:txBody>
      </p:sp>
      <p:pic>
        <p:nvPicPr>
          <p:cNvPr id="118" name="Google Shape;118;p2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19" name="Google Shape;119;p2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20" name="Google Shape;120;p2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