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Lato Black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4486FFC-849D-41B9-A9A4-26D1F4A9403D}">
  <a:tblStyle styleId="{24486FFC-849D-41B9-A9A4-26D1F4A9403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Black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39" Type="http://schemas.openxmlformats.org/officeDocument/2006/relationships/font" Target="fonts/LatoBlack-bold.fntdata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94127e632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94127e632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94127e632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94127e632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94127e632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94127e632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94127e632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94127e632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94127e632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94127e632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94127e632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94127e632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94127e632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94127e632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94127e632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94127e632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94127e632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94127e632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94127e632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94127e632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4127e63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4127e63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94127e632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94127e632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94127e632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94127e632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94127e632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94127e632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94127e632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94127e632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94127e632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94127e632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94127e632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94127e632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94127e632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94127e632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94127e632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94127e632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94127e632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94127e632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94127e632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94127e632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94127e632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94127e632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94127e632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94127e632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haskarCS/Springboard/tree/master/Capstone_1_Project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/home-credit-default-risk/data.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34600" y="1578400"/>
            <a:ext cx="6139500" cy="1578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Home Loan Credibility Assessment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87125" y="3543925"/>
            <a:ext cx="47778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Lato Black"/>
                <a:ea typeface="Lato Black"/>
                <a:cs typeface="Lato Black"/>
                <a:sym typeface="Lato Black"/>
              </a:rPr>
              <a:t>Bhaskar Das</a:t>
            </a:r>
            <a:endParaRPr sz="1400">
              <a:solidFill>
                <a:srgbClr val="0000F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Springboard Data Science Career Track, May 2019 cohort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Capstone Project 1: Final Report 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GitHub Project Link</a:t>
            </a:r>
            <a:r>
              <a:rPr lang="en" sz="1400">
                <a:solidFill>
                  <a:srgbClr val="0000FF"/>
                </a:solidFill>
              </a:rPr>
              <a:t>)</a:t>
            </a:r>
            <a:endParaRPr sz="1400">
              <a:solidFill>
                <a:srgbClr val="0000FF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1297500" y="1567550"/>
            <a:ext cx="4488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Correlations: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EXT_SOURCE_3 shows the greatest difference between the values of the target.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The client is more likely to repay the loan if the value of the EXT_SOURCE_3 variable is higher.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0" name="Google Shape;22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Exploratory Data Analysis (EDA)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21" name="Google Shape;221;p22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2" name="Google Shape;2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025" y="890450"/>
            <a:ext cx="3132124" cy="37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1297500" y="1567550"/>
            <a:ext cx="378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Observe the income type of the client's in terms of the loan is </a:t>
            </a:r>
            <a:r>
              <a:rPr lang="en">
                <a:solidFill>
                  <a:srgbClr val="000000"/>
                </a:solidFill>
              </a:rPr>
              <a:t>repaid</a:t>
            </a:r>
            <a:r>
              <a:rPr lang="en">
                <a:solidFill>
                  <a:srgbClr val="000000"/>
                </a:solidFill>
              </a:rPr>
              <a:t> or not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The client's with income type "working" tends to repay loans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0" name="Google Shape;23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Exploratory Data Analysis (EDA)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31" name="Google Shape;231;p23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2" name="Google Shape;2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34" name="Google Shape;2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525" y="2224175"/>
            <a:ext cx="4127624" cy="24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1297500" y="1567550"/>
            <a:ext cx="378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Family status in terms of the loan is repaid or not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rgbClr val="000000"/>
                </a:solidFill>
              </a:rPr>
              <a:t>client with family status as "Married" tends to repay loans.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0" name="Google Shape;24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Exploratory Data Analysis (EDA)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41" name="Google Shape;241;p24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2" name="Google Shape;2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750" y="2100101"/>
            <a:ext cx="4337575" cy="25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Occupation of the applicant's in terms of the loan is repaid or not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Clients with occupation "Laborers" are better at loan repayment followed by "Sales staff", "core staff", "Managers", and "Drivers".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The difference in percentage is not significant.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0" name="Google Shape;25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Exploratory Data Analysis (EDA)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51" name="Google Shape;251;p25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2" name="Google Shape;2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100" y="2483900"/>
            <a:ext cx="5574025" cy="21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1297500" y="1567550"/>
            <a:ext cx="332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Applicant's Housing type in terms of the loan is repaid or not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The applicants who live in the "House/apartment" are more likely to repay the loan.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0" name="Google Shape;26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Exploratory Data Analysis (EDA)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61" name="Google Shape;261;p26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64" name="Google Shape;2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200" y="2059395"/>
            <a:ext cx="4393950" cy="2603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1297500" y="1567550"/>
            <a:ext cx="332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Name of the type of the suite of the applicants in terms of the loan is repaid or not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he applicants who are "Unaccompanied" are more likely to repay the loan.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0" name="Google Shape;27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Exploratory Data Analysis (EDA)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71" name="Google Shape;271;p27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2" name="Google Shape;2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74" name="Google Shape;2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200" y="2059403"/>
            <a:ext cx="4393950" cy="2603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Preparation: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Imbalanced class problem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More than 50% missing values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To find out the best machine learning model for our project, we have explored three different data preparation approach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b="1" i="1" lang="en">
                <a:solidFill>
                  <a:srgbClr val="000000"/>
                </a:solidFill>
              </a:rPr>
              <a:t>Method 1</a:t>
            </a:r>
            <a:r>
              <a:rPr lang="en">
                <a:solidFill>
                  <a:srgbClr val="000000"/>
                </a:solidFill>
              </a:rPr>
              <a:t>: Prepared the data by deleting rows with the mission values and under-sampling the loan repaid data.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b="1" i="1" lang="en">
                <a:solidFill>
                  <a:srgbClr val="000000"/>
                </a:solidFill>
              </a:rPr>
              <a:t>Method 2</a:t>
            </a:r>
            <a:r>
              <a:rPr lang="en">
                <a:solidFill>
                  <a:srgbClr val="000000"/>
                </a:solidFill>
              </a:rPr>
              <a:t>: Prepared the data by deleting rows with mission values, under-sampling the loan repaid data, and dropping columns using multicollinearity analysis.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b="1" i="1" lang="en">
                <a:solidFill>
                  <a:srgbClr val="000000"/>
                </a:solidFill>
              </a:rPr>
              <a:t>Method 3</a:t>
            </a:r>
            <a:r>
              <a:rPr lang="en">
                <a:solidFill>
                  <a:srgbClr val="000000"/>
                </a:solidFill>
              </a:rPr>
              <a:t>: Prepared the data by using the imputation to handle the mission values.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Split data into two parts: 70% for training and 30% for testing.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Google Shape;28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81" name="Google Shape;281;p28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2" name="Google Shape;2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Model Evaluation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valuation of the data preparation methods with the confusion matrix and the ROC-AUC score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i="1" lang="en">
                <a:solidFill>
                  <a:srgbClr val="000000"/>
                </a:solidFill>
              </a:rPr>
              <a:t>Method 1</a:t>
            </a:r>
            <a:r>
              <a:rPr lang="en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>
                <a:solidFill>
                  <a:srgbClr val="000000"/>
                </a:solidFill>
              </a:rPr>
              <a:t>Confusion_matrix:  </a:t>
            </a:r>
            <a:endParaRPr>
              <a:solidFill>
                <a:srgbClr val="000000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000000"/>
                </a:solidFill>
              </a:rPr>
              <a:t>[[314  126]</a:t>
            </a:r>
            <a:endParaRPr sz="1100">
              <a:solidFill>
                <a:srgbClr val="000000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[ 66       94]]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>
                <a:solidFill>
                  <a:srgbClr val="000000"/>
                </a:solidFill>
              </a:rPr>
              <a:t>Classification report:</a:t>
            </a:r>
            <a:endParaRPr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	</a:t>
            </a:r>
            <a:r>
              <a:rPr lang="en" sz="1100">
                <a:solidFill>
                  <a:srgbClr val="000000"/>
                </a:solidFill>
              </a:rPr>
              <a:t>Precision | recall |  f1-score  | support</a:t>
            </a:r>
            <a:endParaRPr sz="1100"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0   	0.83  	     |  0.71  |	0.77  |    440</a:t>
            </a:r>
            <a:endParaRPr sz="1100"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1   	0.43  	     |  0.59  |	0.49  |    160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■"/>
            </a:pPr>
            <a:r>
              <a:rPr lang="en">
                <a:solidFill>
                  <a:srgbClr val="000000"/>
                </a:solidFill>
              </a:rPr>
              <a:t>ROC-AUC score of the model:   0.7112357954545454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9" name="Google Shape;28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 </a:t>
            </a:r>
            <a:r>
              <a:rPr b="1" lang="en">
                <a:solidFill>
                  <a:srgbClr val="000000"/>
                </a:solidFill>
              </a:rPr>
              <a:t>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90" name="Google Shape;290;p29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1" name="Google Shape;2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Model Evaluation: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Evaluation of the data preparation methods with the confusion matrix and the ROC-AUC score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i="1" lang="en">
                <a:solidFill>
                  <a:srgbClr val="000000"/>
                </a:solidFill>
              </a:rPr>
              <a:t>Method 2</a:t>
            </a:r>
            <a:r>
              <a:rPr lang="en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>
                <a:solidFill>
                  <a:srgbClr val="000000"/>
                </a:solidFill>
              </a:rPr>
              <a:t>Confusion_matrix:  </a:t>
            </a:r>
            <a:endParaRPr>
              <a:solidFill>
                <a:srgbClr val="000000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000000"/>
                </a:solidFill>
              </a:rPr>
              <a:t>[[312  128]</a:t>
            </a:r>
            <a:endParaRPr sz="1100">
              <a:solidFill>
                <a:srgbClr val="000000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[ 67       93]]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>
                <a:solidFill>
                  <a:srgbClr val="000000"/>
                </a:solidFill>
              </a:rPr>
              <a:t>Classification report:</a:t>
            </a:r>
            <a:endParaRPr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	</a:t>
            </a:r>
            <a:r>
              <a:rPr lang="en" sz="1100">
                <a:solidFill>
                  <a:srgbClr val="000000"/>
                </a:solidFill>
              </a:rPr>
              <a:t>Precision | recall |  f1-score  | support</a:t>
            </a:r>
            <a:endParaRPr sz="1100"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0   	0.82  	     |  0.71  |	0.76  |    440</a:t>
            </a:r>
            <a:endParaRPr sz="1100"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1   	0.42  	     |  0.58  |	0.49  |    160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■"/>
            </a:pPr>
            <a:r>
              <a:rPr lang="en">
                <a:solidFill>
                  <a:srgbClr val="000000"/>
                </a:solidFill>
              </a:rPr>
              <a:t>ROC-AUC score of the model:   0.</a:t>
            </a:r>
            <a:r>
              <a:rPr lang="en">
                <a:solidFill>
                  <a:srgbClr val="000000"/>
                </a:solidFill>
              </a:rPr>
              <a:t>7150710227272726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8" name="Google Shape;29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99" name="Google Shape;299;p30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0" name="Google Shape;3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Model Evaluation: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Evaluation of the data preparation methods with the confusion matrix and the ROC-AUC score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i="1" lang="en">
                <a:solidFill>
                  <a:srgbClr val="000000"/>
                </a:solidFill>
              </a:rPr>
              <a:t>Method 3</a:t>
            </a:r>
            <a:r>
              <a:rPr lang="en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>
                <a:solidFill>
                  <a:srgbClr val="000000"/>
                </a:solidFill>
              </a:rPr>
              <a:t>Confusion_matrix:  </a:t>
            </a:r>
            <a:endParaRPr>
              <a:solidFill>
                <a:srgbClr val="000000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000000"/>
                </a:solidFill>
              </a:rPr>
              <a:t>[[70550   14291]</a:t>
            </a:r>
            <a:endParaRPr sz="1100">
              <a:solidFill>
                <a:srgbClr val="000000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[ 3664        3749]]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>
                <a:solidFill>
                  <a:srgbClr val="000000"/>
                </a:solidFill>
              </a:rPr>
              <a:t>Classification report:</a:t>
            </a:r>
            <a:endParaRPr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	</a:t>
            </a:r>
            <a:r>
              <a:rPr lang="en" sz="1100">
                <a:solidFill>
                  <a:srgbClr val="000000"/>
                </a:solidFill>
              </a:rPr>
              <a:t>Precision | recall |  f1-score  | support</a:t>
            </a:r>
            <a:endParaRPr sz="1100"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0   	0.95  	     |  0.83  |	0.89  |    </a:t>
            </a:r>
            <a:r>
              <a:rPr lang="en" sz="1100">
                <a:solidFill>
                  <a:srgbClr val="000000"/>
                </a:solidFill>
              </a:rPr>
              <a:t>84841</a:t>
            </a:r>
            <a:endParaRPr sz="1100"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1   	0.21  	     |  0.51  |	0.29  |       </a:t>
            </a:r>
            <a:r>
              <a:rPr lang="en" sz="1100">
                <a:solidFill>
                  <a:srgbClr val="000000"/>
                </a:solidFill>
              </a:rPr>
              <a:t>7413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■"/>
            </a:pPr>
            <a:r>
              <a:rPr lang="en">
                <a:solidFill>
                  <a:srgbClr val="000000"/>
                </a:solidFill>
              </a:rPr>
              <a:t>ROC-AUC score of the model:   0.</a:t>
            </a:r>
            <a:r>
              <a:rPr lang="en">
                <a:solidFill>
                  <a:srgbClr val="000000"/>
                </a:solidFill>
              </a:rPr>
              <a:t>7532392541750991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7" name="Google Shape;30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08" name="Google Shape;308;p31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9" name="Google Shape;3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Table of Contents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Problem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Objective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Importance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4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" name="Google Shape;315;p32"/>
          <p:cNvGraphicFramePr/>
          <p:nvPr/>
        </p:nvGraphicFramePr>
        <p:xfrm>
          <a:off x="5152550" y="1992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{24486FFC-849D-41B9-A9A4-26D1F4A9403D}</a:tableStyleId>
              </a:tblPr>
              <a:tblGrid>
                <a:gridCol w="1726125"/>
                <a:gridCol w="1542175"/>
              </a:tblGrid>
              <a:tr h="1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ROC-AUC score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Light Gradient Boosting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0.7572148211583262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Gradient Boosting	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0.7541132339818492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Ridge 	Regression	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0.746597202421708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Linear Regression	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0.7465839697165486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Adaptive Boost Regressor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0.7114294585068995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Decision Tree Regression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0.7114294585068995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 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0.6387905135104288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Lasso Regression 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0.6315649732588609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Logistic Regression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0.627274997423726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1297500" y="1567550"/>
            <a:ext cx="372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Model Evaluation: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Method 3 gives the best accuracy: </a:t>
            </a:r>
            <a:r>
              <a:rPr b="1" lang="en">
                <a:solidFill>
                  <a:srgbClr val="000000"/>
                </a:solidFill>
              </a:rPr>
              <a:t>75.32%</a:t>
            </a:r>
            <a:endParaRPr b="1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Model Comparison: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Light Gradient Boosting most accurate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b="1" lang="en">
                <a:solidFill>
                  <a:srgbClr val="000000"/>
                </a:solidFill>
              </a:rPr>
              <a:t>75.72%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7" name="Google Shape;31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18" name="Google Shape;318;p32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9" name="Google Shape;3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Feature Importance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ew features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i="1" lang="en">
                <a:solidFill>
                  <a:srgbClr val="000000"/>
                </a:solidFill>
              </a:rPr>
              <a:t>'DAYS_EMPLOYED_PERC'</a:t>
            </a:r>
            <a:r>
              <a:rPr lang="en">
                <a:solidFill>
                  <a:srgbClr val="000000"/>
                </a:solidFill>
              </a:rPr>
              <a:t>: derived by dividing 'DAYS_EMPLOYED' by 'DAYS_BIRTH'.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i="1" lang="en">
                <a:solidFill>
                  <a:srgbClr val="000000"/>
                </a:solidFill>
              </a:rPr>
              <a:t>'INCOME_CREDIT_PERC'</a:t>
            </a:r>
            <a:r>
              <a:rPr lang="en">
                <a:solidFill>
                  <a:srgbClr val="000000"/>
                </a:solidFill>
              </a:rPr>
              <a:t>: derived by dividing 'AMT_INCOME_TOTAL' by 'AMT_CREDIT'.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i="1" lang="en">
                <a:solidFill>
                  <a:srgbClr val="000000"/>
                </a:solidFill>
              </a:rPr>
              <a:t>'INCOME_PER_PERSON'</a:t>
            </a:r>
            <a:r>
              <a:rPr lang="en">
                <a:solidFill>
                  <a:srgbClr val="000000"/>
                </a:solidFill>
              </a:rPr>
              <a:t>: derived by dividing 'AMT_INCOME_TOTAL' by 'CNT_FAM_MEMBERS'.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i="1" lang="en">
                <a:solidFill>
                  <a:srgbClr val="000000"/>
                </a:solidFill>
              </a:rPr>
              <a:t>'ANNUITY_INCOME_PERC'</a:t>
            </a:r>
            <a:r>
              <a:rPr lang="en">
                <a:solidFill>
                  <a:srgbClr val="000000"/>
                </a:solidFill>
              </a:rPr>
              <a:t>: derived by dividing 'AMT_ANNUITY' by 'AMT_INCOME_TOTAL'.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i="1" lang="en">
                <a:solidFill>
                  <a:srgbClr val="000000"/>
                </a:solidFill>
              </a:rPr>
              <a:t>'PAYMENT_RATE'</a:t>
            </a:r>
            <a:r>
              <a:rPr lang="en">
                <a:solidFill>
                  <a:srgbClr val="000000"/>
                </a:solidFill>
              </a:rPr>
              <a:t>: derived by dividing 'AMT_ANNUITY' by 'AMT_CREDIT'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6" name="Google Shape;32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27" name="Google Shape;327;p33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8" name="Google Shape;3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>
            <p:ph idx="1" type="body"/>
          </p:nvPr>
        </p:nvSpPr>
        <p:spPr>
          <a:xfrm>
            <a:off x="1043375" y="500225"/>
            <a:ext cx="21303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Feature Importance: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5" name="Google Shape;335;p34"/>
          <p:cNvSpPr txBox="1"/>
          <p:nvPr>
            <p:ph type="title"/>
          </p:nvPr>
        </p:nvSpPr>
        <p:spPr>
          <a:xfrm>
            <a:off x="-80750" y="-83925"/>
            <a:ext cx="70389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36" name="Google Shape;336;p34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339" name="Google Shape;3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700" y="0"/>
            <a:ext cx="4554024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0" name="Google Shape;340;p34"/>
          <p:cNvGraphicFramePr/>
          <p:nvPr/>
        </p:nvGraphicFramePr>
        <p:xfrm>
          <a:off x="1297500" y="8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{24486FFC-849D-41B9-A9A4-26D1F4A9403D}</a:tableStyleId>
              </a:tblPr>
              <a:tblGrid>
                <a:gridCol w="981500"/>
                <a:gridCol w="1227850"/>
              </a:tblGrid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Best Features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ROC_AUC Score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10	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0.749384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25	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0.756939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50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0.757502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0.757414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70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0.757372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80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0.757528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90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0.757972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100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0.757626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150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0.757246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200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0.757291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240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0.757362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245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0.757636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1" name="Google Shape;341;p34"/>
          <p:cNvSpPr txBox="1"/>
          <p:nvPr/>
        </p:nvSpPr>
        <p:spPr>
          <a:xfrm>
            <a:off x="642125" y="4354125"/>
            <a:ext cx="3344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Top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90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features gives the best accuracy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Light Gradient Boosting machine learning model obtains the best accuracy of 75.72%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Encoded the categorical variables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Performed outlier treatment on the data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Model Evaluation: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300">
                <a:solidFill>
                  <a:srgbClr val="000000"/>
                </a:solidFill>
              </a:rPr>
              <a:t>C</a:t>
            </a:r>
            <a:r>
              <a:rPr lang="en" sz="1300">
                <a:solidFill>
                  <a:srgbClr val="000000"/>
                </a:solidFill>
              </a:rPr>
              <a:t>onfusion Matrix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ROC-AUC score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Five new features added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Top 90 features gives the best accuracy: </a:t>
            </a:r>
            <a:r>
              <a:rPr b="1" lang="en">
                <a:solidFill>
                  <a:srgbClr val="000000"/>
                </a:solidFill>
              </a:rPr>
              <a:t>75.80%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47" name="Google Shape;34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Conclusion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48" name="Google Shape;348;p35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9" name="Google Shape;3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type="title"/>
          </p:nvPr>
        </p:nvSpPr>
        <p:spPr>
          <a:xfrm>
            <a:off x="1297500" y="56925"/>
            <a:ext cx="7038900" cy="46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Thank You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56" name="Google Shape;356;p36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7" name="Google Shape;3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Problem Statement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Problem: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anks and financial institutions check traditional credit score models, which include demographic characteristics, historical payment data, credit bureau data and application data, to determine repayment success.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unbanked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individuals do not have sufficient credit scores due to their past mistakes of unavoidable circumstances.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important to identify these individuals from financial records to provide a positive and safe borrowing experience.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Objective: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uild a model to predict the likelihood that an applicant will repay their loan.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5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Collection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https://www.kaggle.com/c/home-credit-default-risk/data.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data is acquired from seven different sources.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first dataset, application_train and application_test, is the main training and testing data with information about each loan application.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Each row is identified by the feature SK_ID_CURR.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TARGET feature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0 → represents load repaid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1 → loan not repaid 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61" name="Google Shape;161;p16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Collection [contd.]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other six data sources are described below: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i="1" lang="en">
                <a:solidFill>
                  <a:srgbClr val="000000"/>
                </a:solidFill>
              </a:rPr>
              <a:t>B</a:t>
            </a:r>
            <a:r>
              <a:rPr i="1" lang="en">
                <a:solidFill>
                  <a:srgbClr val="000000"/>
                </a:solidFill>
              </a:rPr>
              <a:t>ureau</a:t>
            </a:r>
            <a:r>
              <a:rPr lang="en">
                <a:solidFill>
                  <a:srgbClr val="000000"/>
                </a:solidFill>
              </a:rPr>
              <a:t>: provides the client's previous credits from other financial institutions.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i="1" lang="en">
                <a:solidFill>
                  <a:srgbClr val="000000"/>
                </a:solidFill>
              </a:rPr>
              <a:t>Bureau_balance</a:t>
            </a:r>
            <a:r>
              <a:rPr lang="en">
                <a:solidFill>
                  <a:srgbClr val="000000"/>
                </a:solidFill>
              </a:rPr>
              <a:t>: provides monthly balances of previous credits in the Credit Bureau.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i="1" lang="en">
                <a:solidFill>
                  <a:srgbClr val="000000"/>
                </a:solidFill>
              </a:rPr>
              <a:t>POS_CASH_balance</a:t>
            </a:r>
            <a:r>
              <a:rPr lang="en">
                <a:solidFill>
                  <a:srgbClr val="000000"/>
                </a:solidFill>
              </a:rPr>
              <a:t>: presents monthly balance snapshots of the previous point of sales and cash loans that the applicant had with Home Credit.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i="1" lang="en">
                <a:solidFill>
                  <a:srgbClr val="000000"/>
                </a:solidFill>
              </a:rPr>
              <a:t>C</a:t>
            </a:r>
            <a:r>
              <a:rPr i="1" lang="en">
                <a:solidFill>
                  <a:srgbClr val="000000"/>
                </a:solidFill>
              </a:rPr>
              <a:t>redit_card_balance</a:t>
            </a:r>
            <a:r>
              <a:rPr lang="en">
                <a:solidFill>
                  <a:srgbClr val="000000"/>
                </a:solidFill>
              </a:rPr>
              <a:t>: the monthly balance snapshots of previous credit cards that the applicant has with Home Credit.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i="1" lang="en">
                <a:solidFill>
                  <a:srgbClr val="000000"/>
                </a:solidFill>
              </a:rPr>
              <a:t>P</a:t>
            </a:r>
            <a:r>
              <a:rPr i="1" lang="en">
                <a:solidFill>
                  <a:srgbClr val="000000"/>
                </a:solidFill>
              </a:rPr>
              <a:t>revious_application</a:t>
            </a:r>
            <a:r>
              <a:rPr lang="en">
                <a:solidFill>
                  <a:srgbClr val="000000"/>
                </a:solidFill>
              </a:rPr>
              <a:t>: all previous applications for Home Credit loans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i="1" lang="en">
                <a:solidFill>
                  <a:srgbClr val="000000"/>
                </a:solidFill>
              </a:rPr>
              <a:t>I</a:t>
            </a:r>
            <a:r>
              <a:rPr i="1" lang="en">
                <a:solidFill>
                  <a:srgbClr val="000000"/>
                </a:solidFill>
              </a:rPr>
              <a:t>nstallments_payment</a:t>
            </a:r>
            <a:r>
              <a:rPr lang="en">
                <a:solidFill>
                  <a:srgbClr val="000000"/>
                </a:solidFill>
              </a:rPr>
              <a:t>: repayment history for the previous loans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70" name="Google Shape;170;p17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EDA finds trends, anomalies, patterns, or relationships within the data.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Examine the Distribution of the Target Column: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i="1" lang="en">
                <a:solidFill>
                  <a:srgbClr val="000000"/>
                </a:solidFill>
              </a:rPr>
              <a:t>Imbalanced class problem</a:t>
            </a:r>
            <a:endParaRPr i="1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More entries on  loan repaid on time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Less </a:t>
            </a:r>
            <a:r>
              <a:rPr lang="en">
                <a:solidFill>
                  <a:srgbClr val="000000"/>
                </a:solidFill>
              </a:rPr>
              <a:t>entries on </a:t>
            </a:r>
            <a:r>
              <a:rPr lang="en">
                <a:solidFill>
                  <a:srgbClr val="000000"/>
                </a:solidFill>
              </a:rPr>
              <a:t>loans not repaid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Exploratory Data Analysis (EDA)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179" name="Google Shape;179;p18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494" y="2259448"/>
            <a:ext cx="3617707" cy="2048488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Missing value treatment: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Missing data can lead to a wrong prediction.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There are 122 columns in the training data and 67 of them contain missing values.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More than 50% of missing values in most of the columns.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Deleting the missing values is not a good option.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Use imputation to fill in the missing values.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Encoding Categorical Variables: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Most of the machine learning models cannot deal with categorical variables.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Encode the categorical variables as numbers.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i="1" lang="en">
                <a:solidFill>
                  <a:srgbClr val="000000"/>
                </a:solidFill>
              </a:rPr>
              <a:t>Label Encoding </a:t>
            </a:r>
            <a:r>
              <a:rPr lang="en">
                <a:solidFill>
                  <a:srgbClr val="000000"/>
                </a:solidFill>
              </a:rPr>
              <a:t>is used for those categorical variables which have only two categories.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>
                <a:solidFill>
                  <a:srgbClr val="000000"/>
                </a:solidFill>
              </a:rPr>
              <a:t>Does not create new columns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The rest of the categorical variables are encoded using </a:t>
            </a:r>
            <a:r>
              <a:rPr i="1" lang="en">
                <a:solidFill>
                  <a:srgbClr val="000000"/>
                </a:solidFill>
              </a:rPr>
              <a:t>One-Hot Encoding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>
                <a:solidFill>
                  <a:srgbClr val="000000"/>
                </a:solidFill>
              </a:rPr>
              <a:t>Creates a new column for each unique category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8" name="Google Shape;18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Exploratory Data Analysis (EDA)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189" name="Google Shape;189;p19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Outlier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The days of employment column contains outliers.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Maximum employment days can not be </a:t>
            </a:r>
            <a:r>
              <a:rPr i="1" lang="en">
                <a:solidFill>
                  <a:srgbClr val="000000"/>
                </a:solidFill>
              </a:rPr>
              <a:t>1000 years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All the outliers have the exact same value.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We will fill in the anomalous values with not a number (np.nan)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Also create a new boolean column indicating whether or not the value was anomalous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Exploratory Data Analysis (EDA)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198" name="Google Shape;198;p20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2714200" y="4371425"/>
            <a:ext cx="14130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Fig. Outlier detection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5708000" y="4371425"/>
            <a:ext cx="14130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Fig. Outlier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treatment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350" y="2876550"/>
            <a:ext cx="2387200" cy="15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1950" y="2876563"/>
            <a:ext cx="2387200" cy="157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1297500" y="1567550"/>
            <a:ext cx="469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Correlations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with the TARGET variable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egative correlations: EXT_SOURCE_3, EXT_SOURCE_2, and EXT_SOURCE_1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 Positive correlations: DAYS_BIRTH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The client is more likely to repay the loan when the value of the EXT_SOURCE increases.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0" name="Google Shape;21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Exploratory Data Analysis (EDA)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11" name="Google Shape;211;p21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200" y="2217938"/>
            <a:ext cx="3031950" cy="2445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