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Lato Black"/>
      <p:bold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D37C525-A857-42E3-BB56-53EB0456CD7F}">
  <a:tblStyle styleId="{BD37C525-A857-42E3-BB56-53EB0456CD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591598C-F3CF-4856-8DEF-30642768A2F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44" Type="http://schemas.openxmlformats.org/officeDocument/2006/relationships/font" Target="fonts/LatoBlack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Black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dcee75a0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dcee75a0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94127e632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94127e632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dcee75a0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dcee75a0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dcee75a0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dcee75a0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dcee75a0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dcee75a0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dcee75a0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dcee75a0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dcee75a0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dcee75a0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dcee75a0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dcee75a0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dcee75a0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dcee75a0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dcee75a0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dcee75a0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94127e632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94127e632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dcee75a0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dcee75a0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dcee75a0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dcee75a0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dcee75a09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dcee75a09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dcee75a09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dcee75a09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dcee75a09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dcee75a09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dcee75a09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dcee75a09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dcee75a0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dcee75a0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94127e632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794127e632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94127e632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94127e632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94127e632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94127e632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94127e632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94127e632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94127e632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94127e632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dcee75a0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dcee75a0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dcee75a0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dcee75a0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dcee75a0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dcee75a0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dcee75a0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dcee75a0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haskarCS/Springboard/tree/master/Capstone_2_Project/Report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/new-york-city-taxi-fare-prediction/data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34600" y="1578400"/>
            <a:ext cx="6139500" cy="1578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New York City Taxi Fare Prediction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87125" y="3543925"/>
            <a:ext cx="47778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Lato Black"/>
                <a:ea typeface="Lato Black"/>
                <a:cs typeface="Lato Black"/>
                <a:sym typeface="Lato Black"/>
              </a:rPr>
              <a:t>Bhaskar Das</a:t>
            </a:r>
            <a:endParaRPr sz="1400">
              <a:solidFill>
                <a:srgbClr val="0000FF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Springboard Data Science Career Track, May 2019 cohort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Capstone Project 2 (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GitHub Project Link</a:t>
            </a:r>
            <a:r>
              <a:rPr lang="en" sz="1400">
                <a:solidFill>
                  <a:srgbClr val="0000FF"/>
                </a:solidFill>
              </a:rPr>
              <a:t>)</a:t>
            </a:r>
            <a:endParaRPr sz="1400">
              <a:solidFill>
                <a:srgbClr val="0000FF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between the number of passengers and fare: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Taxi receives the highest fares when they carry single passengers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9" name="Google Shape;21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Exploratory Data Analysis (EDA)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20" name="Google Shape;220;p22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23" name="Google Shape;2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4550" y="2327725"/>
            <a:ext cx="49149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We have created new features from the input data to build an accurate machine learning model.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>
                <a:solidFill>
                  <a:srgbClr val="000000"/>
                </a:solidFill>
              </a:rPr>
              <a:t>Distance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000000"/>
                </a:solidFill>
              </a:rPr>
              <a:t>The first feature we create is distance. We compute the distance from the pickup and dropoff latitudes and longitudes values by using the </a:t>
            </a:r>
            <a:r>
              <a:rPr b="1" lang="en">
                <a:solidFill>
                  <a:srgbClr val="000000"/>
                </a:solidFill>
              </a:rPr>
              <a:t>Haversine formula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assenger_count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analyzed that the 'passenger_count' variable does not have an impact on the 'fare_amount' when the distance is constant.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Therefore, we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'passenger_count' column from our machine learning model.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created the new features,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‘year’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‘month’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‘date’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‘hour’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‘day_of_week’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‘pickup_datetime’ variable.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9" name="Google Shape;22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Feature engineering 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30" name="Google Shape;230;p23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1" name="Google Shape;2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'dt' :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created a new feature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'dt'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'hour' variable.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Consists of four values, 'Morning', 'Afternoon', 'Evening', or 'Night'. 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6 to 11 am is ‘Morning’.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'Afternoon' represents the value between 12 noon to 5 pm.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'Evening' represents the hour value between 6 pm to 11 pm, and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'Night' represents the rest of the hour values.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'mn'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We have added the month name as a new variable 'mn' based on the numeric value from the 'month' variable.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We have calculated the </a:t>
            </a:r>
            <a:r>
              <a:rPr b="1" lang="en">
                <a:solidFill>
                  <a:srgbClr val="000000"/>
                </a:solidFill>
              </a:rPr>
              <a:t>relative distances</a:t>
            </a:r>
            <a:r>
              <a:rPr lang="en">
                <a:solidFill>
                  <a:srgbClr val="000000"/>
                </a:solidFill>
              </a:rPr>
              <a:t> from the pickup and dropoff latitude and longitude values and added as new columns.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8" name="Google Shape;23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Feature engineering [contd.] 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39" name="Google Shape;239;p24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0" name="Google Shape;2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 of the date of pickup on the frequency of ride: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frequency of ride and the fare are not affected by the date.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Feature engineering [contd.] 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48" name="Google Shape;248;p25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9" name="Google Shape;2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51" name="Google Shape;2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52" y="2401725"/>
            <a:ext cx="4411051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1750" y="2382675"/>
            <a:ext cx="4156424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 of the date of pickup on the frequency of ride: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time of the day affects the frequency of the rides.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Morning 5 sees the lowest and evening 7 being the highest.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Feature engineering [contd.] 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59" name="Google Shape;259;p26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62" name="Google Shape;2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5" y="2472475"/>
            <a:ext cx="4462449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491525"/>
            <a:ext cx="4462451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 of the date of pickup on the frequency of ride: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fare is high between 5 AM to 9 AM and 1 PM to 4 PM.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Feature engineering [contd.] 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70" name="Google Shape;270;p27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1" name="Google Shape;2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5" y="2234350"/>
            <a:ext cx="426930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7300" y="2278475"/>
            <a:ext cx="45038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 of the day of the week on the fare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week does not seem to have much of an influence on the number of taxi rides.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frequency of rides increases on Thursday and decreases on Sunday and Monday.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Feature engineering [contd.] 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81" name="Google Shape;281;p28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2" name="Google Shape;2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84" name="Google Shape;2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5" y="2316200"/>
            <a:ext cx="4421775" cy="23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6025" y="2316200"/>
            <a:ext cx="4421775" cy="23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 of the month on the fare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 half of the year observed more rides than the second half of the year.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Feature engineering [contd.] 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92" name="Google Shape;292;p29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3" name="Google Shape;2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95" name="Google Shape;2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075" y="2116275"/>
            <a:ext cx="3439850" cy="24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 of the distance on the fare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delete all records where distance is 0 km, but the fare amount is not $0.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Feature engineering [contd.] 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02" name="Google Shape;302;p30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3" name="Google Shape;3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305" name="Google Shape;3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800" y="2281975"/>
            <a:ext cx="53149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Encoding categorical variables: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have encoded the following variables with one-hot encoding.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'date':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date variable does not show any change in the fare. Therefore, we have encoded it.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'year':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year variable does not show any difference in the fare based on the increase or decrease in the year.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'passenger_count':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fare remains unaffected by the number of passengers riding in a taxi.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object type variables, such as the month, week, and time of the day are also encoded.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Feature engineering [contd.] 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12" name="Google Shape;312;p31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3" name="Google Shape;3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Table of Contents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Problem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Objective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wrangling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14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selection: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Finally, we have deleted the following features from our model: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'month', 'hour', 'year', 'date', 'pickup_datetime', 'passenger_count','pickup_longitude', 'pickup_latitude', 'dropoff_longitude', 'dropoff_latitude', 'distance'.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found out that the relative distance of the latitude and longitude values produces a better model than the one with the distance feature.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Therefore, we have removed the feature distance in favor of the relative distance.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Feature engineering [contd.] 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21" name="Google Shape;321;p32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2" name="Google Shape;3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evaluate our model, we will use two metrics, root mean squared error and mean absolute percentage error.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mean squared error (RMSE)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measures the difference between the predictions of a model, and the corresponding ground truth.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absolute percentage error (MAPE)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gives the average percentage error of the predictions.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Model evaluation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30" name="Google Shape;330;p33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1" name="Google Shape;3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used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multicollinearity analysis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remove the variables which are highly linearly correlated with another variable.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resultant multicollinearity analysis removed the six features, wk_Friday, dt_Afternoon, mn_April, dd_1, yr_2009, pc_1.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tuned the parameters of the light GBM model using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GridSearchCV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the resultant values are, 'learning_rate': 0.1, 'max_depth': 10, 'num_leaves': 31.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evaluated three models for this project, which are XGBoost, random forest, lightGBM. The following are the rmse and mape score of each of them: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Machine Learning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39" name="Google Shape;339;p34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0" name="Google Shape;3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342" name="Google Shape;342;p34"/>
          <p:cNvGraphicFramePr/>
          <p:nvPr/>
        </p:nvGraphicFramePr>
        <p:xfrm>
          <a:off x="1887225" y="332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{BD37C525-A857-42E3-BB56-53EB0456CD7F}</a:tableStyleId>
              </a:tblPr>
              <a:tblGrid>
                <a:gridCol w="2091100"/>
                <a:gridCol w="2091100"/>
                <a:gridCol w="2091100"/>
              </a:tblGrid>
              <a:tr h="31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          </a:t>
                      </a:r>
                      <a:r>
                        <a:rPr b="1" lang="en" sz="1200"/>
                        <a:t>Model</a:t>
                      </a:r>
                      <a:endParaRPr b="1" sz="1200"/>
                    </a:p>
                  </a:txBody>
                  <a:tcPr marT="9150" marB="9150" marR="9150" marL="9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         </a:t>
                      </a:r>
                      <a:r>
                        <a:rPr b="1" lang="en" sz="1200"/>
                        <a:t>RMSE</a:t>
                      </a:r>
                      <a:endParaRPr b="1" sz="1200"/>
                    </a:p>
                  </a:txBody>
                  <a:tcPr marT="9150" marB="9150" marR="9150" marL="9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         </a:t>
                      </a:r>
                      <a:r>
                        <a:rPr b="1" lang="en" sz="1200"/>
                        <a:t>MAPE</a:t>
                      </a:r>
                      <a:endParaRPr b="1" sz="1200"/>
                    </a:p>
                  </a:txBody>
                  <a:tcPr marT="9150" marB="9150" marR="9150" marL="9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750"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XGBoost</a:t>
                      </a:r>
                      <a:endParaRPr sz="1200"/>
                    </a:p>
                  </a:txBody>
                  <a:tcPr marT="9150" marB="9150" marR="9150" marL="9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8.6 </a:t>
                      </a:r>
                      <a:endParaRPr sz="1200"/>
                    </a:p>
                  </a:txBody>
                  <a:tcPr marT="9150" marB="9150" marR="9150" marL="9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31.35</a:t>
                      </a:r>
                      <a:endParaRPr sz="1200"/>
                    </a:p>
                  </a:txBody>
                  <a:tcPr marT="9150" marB="9150" marR="9150" marL="9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750"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forest</a:t>
                      </a:r>
                      <a:endParaRPr sz="1200"/>
                    </a:p>
                  </a:txBody>
                  <a:tcPr marT="9150" marB="9150" marR="9150" marL="9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3.75</a:t>
                      </a:r>
                      <a:endParaRPr sz="1200"/>
                    </a:p>
                  </a:txBody>
                  <a:tcPr marT="9150" marB="9150" marR="9150" marL="9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19.94</a:t>
                      </a:r>
                      <a:endParaRPr sz="1200"/>
                    </a:p>
                  </a:txBody>
                  <a:tcPr marT="9150" marB="9150" marR="9150" marL="9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750"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lightGBM</a:t>
                      </a:r>
                      <a:endParaRPr sz="1200"/>
                    </a:p>
                  </a:txBody>
                  <a:tcPr marT="9150" marB="9150" marR="9150" marL="9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3.65</a:t>
                      </a:r>
                      <a:endParaRPr sz="1200"/>
                    </a:p>
                  </a:txBody>
                  <a:tcPr marT="9150" marB="9150" marR="9150" marL="9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18.66</a:t>
                      </a:r>
                      <a:endParaRPr sz="1200"/>
                    </a:p>
                  </a:txBody>
                  <a:tcPr marT="9150" marB="9150" marR="9150" marL="9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idx="1" type="body"/>
          </p:nvPr>
        </p:nvSpPr>
        <p:spPr>
          <a:xfrm>
            <a:off x="1191350" y="1205575"/>
            <a:ext cx="2294700" cy="32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Gradient Boosting: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Machine Learning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49" name="Google Shape;349;p35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0" name="Google Shape;3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352" name="Google Shape;35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5938" y="1077787"/>
            <a:ext cx="5535213" cy="358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/>
          <p:nvPr>
            <p:ph idx="1" type="body"/>
          </p:nvPr>
        </p:nvSpPr>
        <p:spPr>
          <a:xfrm>
            <a:off x="1297500" y="1415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XGBoost with Multicollinearity: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Machine Learning </a:t>
            </a:r>
            <a:r>
              <a:rPr b="1" lang="en">
                <a:solidFill>
                  <a:srgbClr val="000000"/>
                </a:solidFill>
              </a:rPr>
              <a:t>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59" name="Google Shape;359;p36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0" name="Google Shape;3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362" name="Google Shape;3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000" y="1824775"/>
            <a:ext cx="53340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idx="1" type="body"/>
          </p:nvPr>
        </p:nvSpPr>
        <p:spPr>
          <a:xfrm>
            <a:off x="1297500" y="1415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Gradient Boosting with Multicollinearity: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Machine Learning </a:t>
            </a:r>
            <a:r>
              <a:rPr b="1" lang="en">
                <a:solidFill>
                  <a:srgbClr val="000000"/>
                </a:solidFill>
              </a:rPr>
              <a:t>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69" name="Google Shape;369;p37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0" name="Google Shape;3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372" name="Google Shape;37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625" y="1824775"/>
            <a:ext cx="52387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Machine Learning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78" name="Google Shape;378;p38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9" name="Google Shape;3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381" name="Google Shape;381;p38"/>
          <p:cNvGraphicFramePr/>
          <p:nvPr/>
        </p:nvGraphicFramePr>
        <p:xfrm>
          <a:off x="1080700" y="14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{6591598C-F3CF-4856-8DEF-30642768A2F9}</a:tableStyleId>
              </a:tblPr>
              <a:tblGrid>
                <a:gridCol w="6262350"/>
                <a:gridCol w="776525"/>
                <a:gridCol w="795950"/>
              </a:tblGrid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Algorithm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RMSE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MAPE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Linear Regression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5.07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26.01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Light Gradient Boosting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3.67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18.97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 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3.75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19.98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XGBoost with Multicollinearity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8.58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31.36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 with Multicollinearity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3.74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19.07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Light Gradient Boosting with Multicollinearity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3.67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18.93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Light Gradient Boosting with Multicollinearity and Parameter tuning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3.65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18.67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In this project, we have achieved a MAPE score of 18.67%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This project demonstrates the importance of feature engineering.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Here, we have created most of the features of the existing data.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We have used the multicollinearity analysis to increase the accuracy of our model by removing collinear variables.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Finally, we have fine-tuned the parameters of the LightGBM algorithm using GridSearchCV to improve our model.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feature importance evaluated by the LightGBM model illustrates that the most important ones are the lat_diff and lon_diff variables.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We have created these two variables from the pickup and dropoff latitude and longitude data.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87" name="Google Shape;38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Conclusion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88" name="Google Shape;388;p39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9" name="Google Shape;3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"/>
          <p:cNvSpPr txBox="1"/>
          <p:nvPr>
            <p:ph type="title"/>
          </p:nvPr>
        </p:nvSpPr>
        <p:spPr>
          <a:xfrm>
            <a:off x="1297500" y="56925"/>
            <a:ext cx="7038900" cy="46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Thank You 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96" name="Google Shape;396;p40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7" name="Google Shape;3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Problem Statement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Problem: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New York City Taxi fare prediction is a supervised regression problem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problem demonstrates the importance of feature engineering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the features need to be discovered based on business knowledge to generate accurate predictions.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Objective: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uild a model to accurately predict the taxi fare based on the pickup and dropoff location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15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Collection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Data source: </a:t>
            </a: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https://www.kaggle.com/c/new-york-city-taxi-fare-prediction/data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data contains three files, and the training data file has eight features that provide the details of yellow taxi rides in New York City.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Data Features: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>
                <a:solidFill>
                  <a:srgbClr val="000000"/>
                </a:solidFill>
              </a:rPr>
              <a:t>key</a:t>
            </a:r>
            <a:r>
              <a:rPr lang="en">
                <a:solidFill>
                  <a:srgbClr val="000000"/>
                </a:solidFill>
              </a:rPr>
              <a:t>: ID variable that provides a unique string to identify each row.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>
                <a:solidFill>
                  <a:srgbClr val="000000"/>
                </a:solidFill>
              </a:rPr>
              <a:t>fare_amount</a:t>
            </a:r>
            <a:r>
              <a:rPr lang="en">
                <a:solidFill>
                  <a:srgbClr val="000000"/>
                </a:solidFill>
              </a:rPr>
              <a:t>: Target variable that provides the amount of the taxi ride in dollars.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>
                <a:solidFill>
                  <a:srgbClr val="000000"/>
                </a:solidFill>
              </a:rPr>
              <a:t>pickup_datetime</a:t>
            </a:r>
            <a:r>
              <a:rPr lang="en">
                <a:solidFill>
                  <a:srgbClr val="000000"/>
                </a:solidFill>
              </a:rPr>
              <a:t>: It provides the start of the taxi ride as a timestamp.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>
                <a:solidFill>
                  <a:srgbClr val="000000"/>
                </a:solidFill>
              </a:rPr>
              <a:t>pickup_longitude</a:t>
            </a:r>
            <a:r>
              <a:rPr lang="en">
                <a:solidFill>
                  <a:srgbClr val="000000"/>
                </a:solidFill>
              </a:rPr>
              <a:t>: Longitude coordinate of the pickup location.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>
                <a:solidFill>
                  <a:srgbClr val="000000"/>
                </a:solidFill>
              </a:rPr>
              <a:t>pickup_latitude</a:t>
            </a:r>
            <a:r>
              <a:rPr lang="en">
                <a:solidFill>
                  <a:srgbClr val="000000"/>
                </a:solidFill>
              </a:rPr>
              <a:t>: Latitude coordinate of the pickup location.   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>
                <a:solidFill>
                  <a:srgbClr val="000000"/>
                </a:solidFill>
              </a:rPr>
              <a:t>dropoff_longitude</a:t>
            </a:r>
            <a:r>
              <a:rPr lang="en">
                <a:solidFill>
                  <a:srgbClr val="000000"/>
                </a:solidFill>
              </a:rPr>
              <a:t>: Longitude coordinate of the dropoff location.   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>
                <a:solidFill>
                  <a:srgbClr val="000000"/>
                </a:solidFill>
              </a:rPr>
              <a:t>dropoff_latitude</a:t>
            </a:r>
            <a:r>
              <a:rPr lang="en">
                <a:solidFill>
                  <a:srgbClr val="000000"/>
                </a:solidFill>
              </a:rPr>
              <a:t>: Latitude coordinate of the dropoff location.  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>
                <a:solidFill>
                  <a:srgbClr val="000000"/>
                </a:solidFill>
              </a:rPr>
              <a:t>passenger_count</a:t>
            </a:r>
            <a:r>
              <a:rPr lang="en">
                <a:solidFill>
                  <a:srgbClr val="000000"/>
                </a:solidFill>
              </a:rPr>
              <a:t>:  The number of passengers in the taxi ride.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61" name="Google Shape;161;p16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wrangling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169" name="Google Shape;169;p17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Data wrangling is a set of activities that prepare the raw data by cleaning them and make them usable for the analytical algorithms.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Missing value treatment</a:t>
            </a:r>
            <a:r>
              <a:rPr lang="en">
                <a:solidFill>
                  <a:srgbClr val="000000"/>
                </a:solidFill>
              </a:rPr>
              <a:t>: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Missing data can lead to wrong predictions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Removed the records with </a:t>
            </a:r>
            <a:r>
              <a:rPr lang="en">
                <a:solidFill>
                  <a:srgbClr val="000000"/>
                </a:solidFill>
              </a:rPr>
              <a:t>missing values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 Detection and Treatment: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will find the variables which contain outliers and removed them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Fare Amount: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fare amount variable contains outliers.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contains negatives, zeroes, and values less than the minimum fare amount, which is highly unlikely events.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variable shows few entries of fare amount greater than $100, which are likely to be outliers.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wrangling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178" name="Google Shape;178;p18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Fare Amount: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considered the fare amount between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$2.5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$100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9025" y="2105400"/>
            <a:ext cx="4381500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/>
          <p:nvPr/>
        </p:nvSpPr>
        <p:spPr>
          <a:xfrm>
            <a:off x="6967950" y="4037750"/>
            <a:ext cx="2053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Fig. Distribution of Fare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wrangling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189" name="Google Shape;189;p19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800" y="2424100"/>
            <a:ext cx="3537525" cy="22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1297500" y="1567550"/>
            <a:ext cx="4295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Passenger Counts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assume that a taxi is a vehicle whose body type is a sedan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maximum number of passengers can be 5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remove the records where the passenger count is 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Passenger counts per trip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 Data: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latitude and longitude data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found the 2.5% and 97.5% percentile values of the latitude and longitude columns to remove the outliers.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EDA finds trends, anomalies, patterns, or relationships within the data.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 helps us to learn more about our data.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Fare Amount: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the rides are below $20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9" name="Google Shape;19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Exploratory Data Analysis (EDA)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00" name="Google Shape;200;p20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1" name="Google Shape;2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03" name="Google Shape;2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532" y="1921100"/>
            <a:ext cx="3908418" cy="27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between the number of passengers and fare: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passengers are the most frequent travelers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9" name="Google Shape;20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Exploratory Data Analysis (EDA)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10" name="Google Shape;210;p21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1" name="Google Shape;2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13" name="Google Shape;2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4450" y="2259425"/>
            <a:ext cx="49339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