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7" r:id="rId6"/>
    <p:sldId id="278" r:id="rId7"/>
    <p:sldId id="279" r:id="rId8"/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BED256-EF06-47ED-80C1-9A33DB314A09}" v="3" dt="2021-01-28T05:16:26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rup Saha" userId="S::avirup.saha@aspirelifestyles.com::0d43f960-fec0-4807-aeaa-c7158969ed9e" providerId="AD" clId="Web-{10BED256-EF06-47ED-80C1-9A33DB314A09}"/>
    <pc:docChg chg="modSld">
      <pc:chgData name="Avirup Saha" userId="S::avirup.saha@aspirelifestyles.com::0d43f960-fec0-4807-aeaa-c7158969ed9e" providerId="AD" clId="Web-{10BED256-EF06-47ED-80C1-9A33DB314A09}" dt="2021-01-28T05:16:24.641" v="0" actId="20577"/>
      <pc:docMkLst>
        <pc:docMk/>
      </pc:docMkLst>
      <pc:sldChg chg="modSp">
        <pc:chgData name="Avirup Saha" userId="S::avirup.saha@aspirelifestyles.com::0d43f960-fec0-4807-aeaa-c7158969ed9e" providerId="AD" clId="Web-{10BED256-EF06-47ED-80C1-9A33DB314A09}" dt="2021-01-28T05:16:24.641" v="0" actId="20577"/>
        <pc:sldMkLst>
          <pc:docMk/>
          <pc:sldMk cId="3953100780" sldId="276"/>
        </pc:sldMkLst>
        <pc:spChg chg="mod">
          <ac:chgData name="Avirup Saha" userId="S::avirup.saha@aspirelifestyles.com::0d43f960-fec0-4807-aeaa-c7158969ed9e" providerId="AD" clId="Web-{10BED256-EF06-47ED-80C1-9A33DB314A09}" dt="2021-01-28T05:16:24.641" v="0" actId="20577"/>
          <ac:spMkLst>
            <pc:docMk/>
            <pc:sldMk cId="3953100780" sldId="276"/>
            <ac:spMk id="6" creationId="{A8DB5D78-EF03-44C0-A6A1-E3D14385BE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660F-32EC-483C-B747-C9572B6FB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8B002-A243-4E44-9801-FC862ACAA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A2EE-540C-49BA-B2F1-063911DD0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53A49-1A1E-426A-BA7E-24857F95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352B-E62D-4FA3-85B4-61FEA11A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8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EF57-6024-43CC-89D3-4059DDE2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142CD-4720-4316-A708-3FC5C0401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7187-FE62-4898-98E3-3E9CD89F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DB80-79AF-43D8-AD88-E761DBD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363B-9456-406A-893B-5678E95C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9B66A0-5410-4C82-908A-7684FB465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E3729-7F9F-4DAC-AD8F-9C7D35609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4F9B-1613-4B9D-B7C2-EBE3935E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69B0-4DD5-4009-BA20-BDACCF9D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8697-A478-4556-8CD2-14E3AF1B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24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4FB1-D915-4D86-BC99-BEF01B65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1BA6A-C8E9-40DC-8B76-7D70815E6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7A81D-6CB5-44AC-B769-062965A6A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03C5-08BF-4BF0-8E4B-24E50C038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483FE-B044-4194-A535-F02AE1A2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1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BF53-EC11-49C6-921F-2A7194AF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208A5-B883-4B22-BBF9-4234996A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5C80C-0A38-495A-A9ED-FCE4F8DE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83FF6-621F-4C5A-88F6-F37E5382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5B44-ECD2-4C0D-9435-1B0AB758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C8AC-7963-4519-A0C3-AE34DBAB6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09BE-6BC7-44E0-A9C8-9C565354B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34AA6-99A4-4E61-9E91-7C70A5890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82A4A-4806-4ABC-AF6D-D4110DA6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F2DF2-F907-4CE4-9B39-3A29494FE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07324-ACDD-4EF5-B9DF-A7A2DFAC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4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E74B-090D-4EB2-A956-38A490E20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39699-5E0B-4F5F-B91C-C029DF1E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DE243-FFA7-4328-8C4C-E2DD4765A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C6C41-9D85-41FE-AF36-A203501E9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9C4BA-E389-48FF-8130-EA57352BC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C3148-012D-49CB-9A92-5D2A8D5C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539F3-BFE4-4FF0-B7D4-9F2B4D65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FCC0A-C0D5-4708-AC0D-542A0F0C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466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57C1-6D89-44DE-BDDD-AF81AB78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E9DB4-584D-4432-871E-575D95B6E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1AFC1-7BCF-4211-8F06-9FBBE331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DE2A5-581E-4100-B5AF-E6CB7FF3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84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98781-E051-449A-A6EC-BFE902AA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153C8-E580-41CC-B0BF-DB9BB79B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F44FB-D547-45BB-9164-38D71D24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B103-C37E-43F5-BDFB-3C630B71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62FA6-6BE7-4F6F-8EC0-F0202E12D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F509-72A3-4CB2-9BCC-882C268B0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0F3F5-0ED3-4D0B-B4C9-6427C30E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380CF-96C2-42C0-98AB-7B4979756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AE794-5916-4B81-B1D8-3AD8059E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69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31C-10CA-4680-B985-945968E5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67116-2C75-4866-B938-69837DA82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E655F-F546-4B66-B22D-A6F9E96C0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3B4F7-450B-4F8A-99E5-9AE62AD2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61763-F9C5-431C-ACD8-1FB9DC4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EB244-80CB-4BF3-A339-14059931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4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2ED30-0A9A-4CA1-AC8A-7C4810AD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15AF0-F36A-4CE0-A971-046BE52CD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AF921-3F6C-49BF-AB91-EE312A82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EF76D-4D9B-4881-B184-9AD1E50549FD}" type="datetimeFigureOut">
              <a:rPr lang="en-IN" smtClean="0"/>
              <a:t>27-01-2021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4B0A-96E9-4C04-B26C-8A7D46029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1E82-C27E-4560-A771-765A2BBBF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D671-99AA-4008-B447-013339F1A0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9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tiff"/><Relationship Id="rId3" Type="http://schemas.openxmlformats.org/officeDocument/2006/relationships/hyperlink" Target="https://commons.wikimedia.org/wiki/File:.xls_icon.svg" TargetMode="External"/><Relationship Id="rId7" Type="http://schemas.openxmlformats.org/officeDocument/2006/relationships/image" Target="../media/image15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DB5D78-EF03-44C0-A6A1-E3D14385BE05}"/>
              </a:ext>
            </a:extLst>
          </p:cNvPr>
          <p:cNvSpPr txBox="1">
            <a:spLocks/>
          </p:cNvSpPr>
          <p:nvPr/>
        </p:nvSpPr>
        <p:spPr>
          <a:xfrm>
            <a:off x="1295400" y="18081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FF3300"/>
                </a:solidFill>
                <a:latin typeface="Leelawadee" panose="020B0502040204020203" pitchFamily="34" charset="-34"/>
                <a:cs typeface="Leelawadee" panose="020B0502040204020203" pitchFamily="34" charset="-34"/>
              </a:rPr>
              <a:t>Aspire Lifestyles Snowflake Migration</a:t>
            </a:r>
          </a:p>
          <a:p>
            <a:pPr algn="ctr"/>
            <a:endParaRPr lang="en-US" sz="4000" b="1" dirty="0">
              <a:solidFill>
                <a:srgbClr val="FF3300"/>
              </a:solidFill>
              <a:latin typeface="Leelawadee" panose="020B0502040204020203" pitchFamily="34" charset="-34"/>
              <a:cs typeface="Leelawadee" panose="020B0502040204020203" pitchFamily="34" charset="-34"/>
            </a:endParaRPr>
          </a:p>
          <a:p>
            <a:pPr algn="ctr"/>
            <a:endParaRPr lang="en-US" sz="3200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10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A745C09D-B870-4544-870B-DDFEEAB8EDB1}"/>
              </a:ext>
            </a:extLst>
          </p:cNvPr>
          <p:cNvSpPr txBox="1"/>
          <p:nvPr/>
        </p:nvSpPr>
        <p:spPr>
          <a:xfrm rot="2391589">
            <a:off x="2102201" y="1937993"/>
            <a:ext cx="21833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Database Connections</a:t>
            </a:r>
            <a:endParaRPr lang="en-IN" sz="1600" b="1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83A6587-A1F4-4BA5-AA71-9C607DF3BB4C}"/>
              </a:ext>
            </a:extLst>
          </p:cNvPr>
          <p:cNvGrpSpPr/>
          <p:nvPr/>
        </p:nvGrpSpPr>
        <p:grpSpPr>
          <a:xfrm>
            <a:off x="390369" y="224274"/>
            <a:ext cx="1089431" cy="2414152"/>
            <a:chOff x="237969" y="146121"/>
            <a:chExt cx="1089431" cy="2414152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4224C70-0A8E-4374-A709-A95A36630C33}"/>
                </a:ext>
              </a:extLst>
            </p:cNvPr>
            <p:cNvSpPr/>
            <p:nvPr/>
          </p:nvSpPr>
          <p:spPr>
            <a:xfrm rot="5400000">
              <a:off x="-424391" y="808481"/>
              <a:ext cx="2414152" cy="1089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F85C2DB-3B02-4A39-AABA-F4833BEBACDA}"/>
                </a:ext>
              </a:extLst>
            </p:cNvPr>
            <p:cNvGrpSpPr/>
            <p:nvPr/>
          </p:nvGrpSpPr>
          <p:grpSpPr>
            <a:xfrm>
              <a:off x="373222" y="163343"/>
              <a:ext cx="853668" cy="364879"/>
              <a:chOff x="2826909" y="249842"/>
              <a:chExt cx="853668" cy="364879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1FD733A-D25C-4231-BF9D-AA79970AC3C5}"/>
                  </a:ext>
                </a:extLst>
              </p:cNvPr>
              <p:cNvSpPr/>
              <p:nvPr/>
            </p:nvSpPr>
            <p:spPr>
              <a:xfrm>
                <a:off x="2826909" y="330164"/>
                <a:ext cx="853668" cy="28455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chemeClr val="tx1"/>
                    </a:solidFill>
                  </a:rPr>
                  <a:t>Hydra</a:t>
                </a:r>
              </a:p>
            </p:txBody>
          </p:sp>
          <p:sp>
            <p:nvSpPr>
              <p:cNvPr id="122" name="Flowchart: Magnetic Disk 26">
                <a:extLst>
                  <a:ext uri="{FF2B5EF4-FFF2-40B4-BE49-F238E27FC236}">
                    <a16:creationId xmlns:a16="http://schemas.microsoft.com/office/drawing/2014/main" id="{2FC52F86-5C9D-46F5-B57C-3EEB2CAF1FED}"/>
                  </a:ext>
                </a:extLst>
              </p:cNvPr>
              <p:cNvSpPr/>
              <p:nvPr/>
            </p:nvSpPr>
            <p:spPr>
              <a:xfrm>
                <a:off x="3179098" y="249842"/>
                <a:ext cx="149290" cy="123165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BC472967-683F-4D25-BA74-16285A9C7CD5}"/>
                </a:ext>
              </a:extLst>
            </p:cNvPr>
            <p:cNvGrpSpPr/>
            <p:nvPr/>
          </p:nvGrpSpPr>
          <p:grpSpPr>
            <a:xfrm>
              <a:off x="373222" y="638056"/>
              <a:ext cx="853668" cy="364879"/>
              <a:chOff x="2826909" y="249842"/>
              <a:chExt cx="853668" cy="364879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5FB55D3E-A26E-461F-93AF-D5723BFC3DBD}"/>
                  </a:ext>
                </a:extLst>
              </p:cNvPr>
              <p:cNvSpPr/>
              <p:nvPr/>
            </p:nvSpPr>
            <p:spPr>
              <a:xfrm>
                <a:off x="2826909" y="330164"/>
                <a:ext cx="853668" cy="28455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CIC 4.0</a:t>
                </a:r>
              </a:p>
            </p:txBody>
          </p:sp>
          <p:sp>
            <p:nvSpPr>
              <p:cNvPr id="120" name="Flowchart: Magnetic Disk 26">
                <a:extLst>
                  <a:ext uri="{FF2B5EF4-FFF2-40B4-BE49-F238E27FC236}">
                    <a16:creationId xmlns:a16="http://schemas.microsoft.com/office/drawing/2014/main" id="{A4D6AFB4-B42F-4CB2-836B-41D5E34CD120}"/>
                  </a:ext>
                </a:extLst>
              </p:cNvPr>
              <p:cNvSpPr/>
              <p:nvPr/>
            </p:nvSpPr>
            <p:spPr>
              <a:xfrm>
                <a:off x="3179098" y="249842"/>
                <a:ext cx="149290" cy="123165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CAF1C411-CF9A-40C0-80D7-F0C9B5270AFE}"/>
                </a:ext>
              </a:extLst>
            </p:cNvPr>
            <p:cNvGrpSpPr/>
            <p:nvPr/>
          </p:nvGrpSpPr>
          <p:grpSpPr>
            <a:xfrm>
              <a:off x="373222" y="1112769"/>
              <a:ext cx="853668" cy="364879"/>
              <a:chOff x="2826909" y="249842"/>
              <a:chExt cx="853668" cy="364879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EC4C8B1-DAEE-4186-B3BB-A0BE3C024326}"/>
                  </a:ext>
                </a:extLst>
              </p:cNvPr>
              <p:cNvSpPr/>
              <p:nvPr/>
            </p:nvSpPr>
            <p:spPr>
              <a:xfrm>
                <a:off x="2826909" y="330164"/>
                <a:ext cx="853668" cy="28455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 err="1">
                    <a:solidFill>
                      <a:schemeClr val="tx1"/>
                    </a:solidFill>
                  </a:rPr>
                  <a:t>SwitchFly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Flowchart: Magnetic Disk 26">
                <a:extLst>
                  <a:ext uri="{FF2B5EF4-FFF2-40B4-BE49-F238E27FC236}">
                    <a16:creationId xmlns:a16="http://schemas.microsoft.com/office/drawing/2014/main" id="{FA768971-81B8-496D-AC35-080D713985AC}"/>
                  </a:ext>
                </a:extLst>
              </p:cNvPr>
              <p:cNvSpPr/>
              <p:nvPr/>
            </p:nvSpPr>
            <p:spPr>
              <a:xfrm>
                <a:off x="3179098" y="249842"/>
                <a:ext cx="149290" cy="123165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B58BF06-F374-4B68-A817-148ECC5F7F75}"/>
                </a:ext>
              </a:extLst>
            </p:cNvPr>
            <p:cNvGrpSpPr/>
            <p:nvPr/>
          </p:nvGrpSpPr>
          <p:grpSpPr>
            <a:xfrm>
              <a:off x="373222" y="1587482"/>
              <a:ext cx="853668" cy="364879"/>
              <a:chOff x="2826909" y="249842"/>
              <a:chExt cx="853668" cy="364879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E642FD62-A7D6-470F-AE6E-6AA75899AF46}"/>
                  </a:ext>
                </a:extLst>
              </p:cNvPr>
              <p:cNvSpPr/>
              <p:nvPr/>
            </p:nvSpPr>
            <p:spPr>
              <a:xfrm>
                <a:off x="2826909" y="330164"/>
                <a:ext cx="853668" cy="28455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err="1">
                    <a:solidFill>
                      <a:schemeClr val="tx1"/>
                    </a:solidFill>
                  </a:rPr>
                  <a:t>NewCase</a:t>
                </a:r>
                <a:endParaRPr lang="en-US" sz="10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Flowchart: Magnetic Disk 26">
                <a:extLst>
                  <a:ext uri="{FF2B5EF4-FFF2-40B4-BE49-F238E27FC236}">
                    <a16:creationId xmlns:a16="http://schemas.microsoft.com/office/drawing/2014/main" id="{772BDDA7-C697-4598-A819-1FFC9AD56883}"/>
                  </a:ext>
                </a:extLst>
              </p:cNvPr>
              <p:cNvSpPr/>
              <p:nvPr/>
            </p:nvSpPr>
            <p:spPr>
              <a:xfrm>
                <a:off x="3179098" y="249842"/>
                <a:ext cx="149290" cy="123165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3989C12-D2DE-4667-9ED0-5903FD8EC42A}"/>
                </a:ext>
              </a:extLst>
            </p:cNvPr>
            <p:cNvGrpSpPr/>
            <p:nvPr/>
          </p:nvGrpSpPr>
          <p:grpSpPr>
            <a:xfrm>
              <a:off x="355852" y="2068169"/>
              <a:ext cx="853668" cy="374588"/>
              <a:chOff x="2809539" y="-693611"/>
              <a:chExt cx="853668" cy="374588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963E962F-F197-4B9F-A29A-03234EC16CB4}"/>
                  </a:ext>
                </a:extLst>
              </p:cNvPr>
              <p:cNvSpPr/>
              <p:nvPr/>
            </p:nvSpPr>
            <p:spPr>
              <a:xfrm>
                <a:off x="2809539" y="-603580"/>
                <a:ext cx="853668" cy="28455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EPC</a:t>
                </a:r>
                <a:r>
                  <a:rPr lang="en-US" sz="800" b="1" dirty="0">
                    <a:solidFill>
                      <a:schemeClr val="tx1"/>
                    </a:solidFill>
                  </a:rPr>
                  <a:t> (Moscow)</a:t>
                </a:r>
              </a:p>
            </p:txBody>
          </p:sp>
          <p:sp>
            <p:nvSpPr>
              <p:cNvPr id="114" name="Flowchart: Magnetic Disk 26">
                <a:extLst>
                  <a:ext uri="{FF2B5EF4-FFF2-40B4-BE49-F238E27FC236}">
                    <a16:creationId xmlns:a16="http://schemas.microsoft.com/office/drawing/2014/main" id="{477E3DDD-761A-4481-B5B0-5A4A4F290A9F}"/>
                  </a:ext>
                </a:extLst>
              </p:cNvPr>
              <p:cNvSpPr/>
              <p:nvPr/>
            </p:nvSpPr>
            <p:spPr>
              <a:xfrm>
                <a:off x="3149305" y="-693611"/>
                <a:ext cx="149290" cy="123165"/>
              </a:xfrm>
              <a:prstGeom prst="flowChartMagneticDisk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B734B11-8667-460B-B366-4872F2989654}"/>
              </a:ext>
            </a:extLst>
          </p:cNvPr>
          <p:cNvGrpSpPr/>
          <p:nvPr/>
        </p:nvGrpSpPr>
        <p:grpSpPr>
          <a:xfrm>
            <a:off x="368395" y="2816529"/>
            <a:ext cx="1130087" cy="2903747"/>
            <a:chOff x="200709" y="5220643"/>
            <a:chExt cx="1089431" cy="137974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DCE8C29D-A850-464B-BA78-38270A133CCE}"/>
                </a:ext>
              </a:extLst>
            </p:cNvPr>
            <p:cNvSpPr/>
            <p:nvPr/>
          </p:nvSpPr>
          <p:spPr>
            <a:xfrm rot="5400000">
              <a:off x="55551" y="5365801"/>
              <a:ext cx="1379747" cy="10894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00" b="1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742C498-EC63-4361-8542-FD17E7B49044}"/>
                </a:ext>
              </a:extLst>
            </p:cNvPr>
            <p:cNvGrpSpPr/>
            <p:nvPr/>
          </p:nvGrpSpPr>
          <p:grpSpPr>
            <a:xfrm>
              <a:off x="400886" y="5247461"/>
              <a:ext cx="853668" cy="265061"/>
              <a:chOff x="1834986" y="4516710"/>
              <a:chExt cx="853668" cy="265061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107F4E3-F856-4BF8-874A-9A47BCDEFD87}"/>
                  </a:ext>
                </a:extLst>
              </p:cNvPr>
              <p:cNvSpPr/>
              <p:nvPr/>
            </p:nvSpPr>
            <p:spPr>
              <a:xfrm>
                <a:off x="1834986" y="4626548"/>
                <a:ext cx="853668" cy="15522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>
                    <a:solidFill>
                      <a:schemeClr val="tx1"/>
                    </a:solidFill>
                  </a:rPr>
                  <a:t>EPC</a:t>
                </a: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C030B4C5-26B7-46B5-A01C-5ACDC2CF9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2179524" y="4516710"/>
                <a:ext cx="164592" cy="161130"/>
              </a:xfrm>
              <a:prstGeom prst="rect">
                <a:avLst/>
              </a:prstGeom>
            </p:spPr>
          </p:pic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849BDCF-9954-4D80-804A-3017AEE07757}"/>
                </a:ext>
              </a:extLst>
            </p:cNvPr>
            <p:cNvGrpSpPr/>
            <p:nvPr/>
          </p:nvGrpSpPr>
          <p:grpSpPr>
            <a:xfrm>
              <a:off x="363852" y="5498563"/>
              <a:ext cx="853668" cy="253243"/>
              <a:chOff x="1797952" y="4331206"/>
              <a:chExt cx="853668" cy="253243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C66F9C7-9BEA-4A7E-8F38-B6D5C6332C01}"/>
                  </a:ext>
                </a:extLst>
              </p:cNvPr>
              <p:cNvSpPr/>
              <p:nvPr/>
            </p:nvSpPr>
            <p:spPr>
              <a:xfrm>
                <a:off x="1797952" y="4441481"/>
                <a:ext cx="853668" cy="1429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800" b="1" dirty="0">
                    <a:solidFill>
                      <a:schemeClr val="tx1"/>
                    </a:solidFill>
                  </a:rPr>
                  <a:t>Security Users</a:t>
                </a:r>
              </a:p>
              <a:p>
                <a:pPr algn="ctr"/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15FA1D3C-A06C-479C-AE77-407B9A478B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p:blipFill>
            <p:spPr>
              <a:xfrm>
                <a:off x="2142490" y="4331206"/>
                <a:ext cx="164592" cy="161130"/>
              </a:xfrm>
              <a:prstGeom prst="rect">
                <a:avLst/>
              </a:prstGeom>
            </p:spPr>
          </p:pic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7A5D91B-149A-4C3A-905E-1619E46CA880}"/>
                </a:ext>
              </a:extLst>
            </p:cNvPr>
            <p:cNvGrpSpPr/>
            <p:nvPr/>
          </p:nvGrpSpPr>
          <p:grpSpPr>
            <a:xfrm>
              <a:off x="336369" y="5736646"/>
              <a:ext cx="853668" cy="236369"/>
              <a:chOff x="1762229" y="5005895"/>
              <a:chExt cx="853668" cy="236369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5F28098-7AF0-4F23-AC38-D865D988DAF3}"/>
                  </a:ext>
                </a:extLst>
              </p:cNvPr>
              <p:cNvGrpSpPr/>
              <p:nvPr/>
            </p:nvGrpSpPr>
            <p:grpSpPr>
              <a:xfrm>
                <a:off x="1762229" y="5005895"/>
                <a:ext cx="853668" cy="236369"/>
                <a:chOff x="1770469" y="4108434"/>
                <a:chExt cx="853668" cy="236369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E41F8833-9331-412E-BAF1-8F56AEED2022}"/>
                    </a:ext>
                  </a:extLst>
                </p:cNvPr>
                <p:cNvSpPr/>
                <p:nvPr/>
              </p:nvSpPr>
              <p:spPr>
                <a:xfrm>
                  <a:off x="1770469" y="4211182"/>
                  <a:ext cx="853668" cy="133621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</a:rPr>
                    <a:t>  Extracts</a:t>
                  </a:r>
                </a:p>
              </p:txBody>
            </p:sp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E63FDC52-FDE9-41E4-928C-33F5521589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32301" y="4108434"/>
                  <a:ext cx="155367" cy="152099"/>
                </a:xfrm>
                <a:prstGeom prst="rect">
                  <a:avLst/>
                </a:prstGeom>
              </p:spPr>
            </p:pic>
          </p:grp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2D4AC4AF-75D4-42B7-98DC-354BD7A1B91F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46986" y="5114895"/>
                <a:ext cx="155448" cy="101041"/>
              </a:xfrm>
              <a:prstGeom prst="rect">
                <a:avLst/>
              </a:prstGeom>
            </p:spPr>
          </p:pic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8AD6C29B-0CFB-4F58-AA29-308EAA6F8E9C}"/>
              </a:ext>
            </a:extLst>
          </p:cNvPr>
          <p:cNvSpPr txBox="1"/>
          <p:nvPr/>
        </p:nvSpPr>
        <p:spPr>
          <a:xfrm rot="16200000">
            <a:off x="-382283" y="3870748"/>
            <a:ext cx="119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Files</a:t>
            </a:r>
            <a:endParaRPr lang="en-IN" sz="1600" b="1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53CD6B9-E3A5-4925-AC26-2778B785A7B2}"/>
              </a:ext>
            </a:extLst>
          </p:cNvPr>
          <p:cNvSpPr/>
          <p:nvPr/>
        </p:nvSpPr>
        <p:spPr>
          <a:xfrm rot="5400000">
            <a:off x="612753" y="5676247"/>
            <a:ext cx="644665" cy="1089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b="1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3778BAF-FF34-4DAB-8042-B88DA5BF1024}"/>
              </a:ext>
            </a:extLst>
          </p:cNvPr>
          <p:cNvGrpSpPr/>
          <p:nvPr/>
        </p:nvGrpSpPr>
        <p:grpSpPr>
          <a:xfrm>
            <a:off x="527611" y="5996918"/>
            <a:ext cx="850392" cy="448087"/>
            <a:chOff x="4339446" y="3435567"/>
            <a:chExt cx="850392" cy="448087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B645227-23AD-4D31-8335-B2C8D7AD6780}"/>
                </a:ext>
              </a:extLst>
            </p:cNvPr>
            <p:cNvSpPr/>
            <p:nvPr/>
          </p:nvSpPr>
          <p:spPr>
            <a:xfrm>
              <a:off x="4339446" y="3600190"/>
              <a:ext cx="850392" cy="28346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</a:rPr>
                <a:t>Live Chat</a:t>
              </a:r>
            </a:p>
          </p:txBody>
        </p:sp>
        <p:pic>
          <p:nvPicPr>
            <p:cNvPr id="143" name="Picture 14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2C60710-1F68-450E-9404-3EC038679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29694" y="3435567"/>
              <a:ext cx="210312" cy="210312"/>
            </a:xfrm>
            <a:prstGeom prst="rect">
              <a:avLst/>
            </a:prstGeom>
          </p:spPr>
        </p:pic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3CA5F800-058A-4568-B80A-20D1A54F3CA3}"/>
              </a:ext>
            </a:extLst>
          </p:cNvPr>
          <p:cNvSpPr txBox="1"/>
          <p:nvPr/>
        </p:nvSpPr>
        <p:spPr>
          <a:xfrm rot="16200000">
            <a:off x="-477638" y="6088062"/>
            <a:ext cx="1441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Applications</a:t>
            </a:r>
            <a:endParaRPr lang="en-IN" sz="1200" b="1" dirty="0"/>
          </a:p>
        </p:txBody>
      </p:sp>
      <p:sp>
        <p:nvSpPr>
          <p:cNvPr id="145" name="Rounded Rectangle 184">
            <a:extLst>
              <a:ext uri="{FF2B5EF4-FFF2-40B4-BE49-F238E27FC236}">
                <a16:creationId xmlns:a16="http://schemas.microsoft.com/office/drawing/2014/main" id="{3BE37F8B-8B42-4948-B559-283AE4D8813D}"/>
              </a:ext>
            </a:extLst>
          </p:cNvPr>
          <p:cNvSpPr/>
          <p:nvPr/>
        </p:nvSpPr>
        <p:spPr>
          <a:xfrm>
            <a:off x="1979978" y="3898874"/>
            <a:ext cx="1193800" cy="645892"/>
          </a:xfrm>
          <a:prstGeom prst="roundRect">
            <a:avLst/>
          </a:prstGeom>
          <a:solidFill>
            <a:srgbClr val="FFF2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Network Shared Path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AspireDA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1BE798CF-F945-48BC-83D9-D5E8BDC724D6}"/>
              </a:ext>
            </a:extLst>
          </p:cNvPr>
          <p:cNvGrpSpPr/>
          <p:nvPr/>
        </p:nvGrpSpPr>
        <p:grpSpPr>
          <a:xfrm>
            <a:off x="4082851" y="3011283"/>
            <a:ext cx="835434" cy="835434"/>
            <a:chOff x="5003800" y="3154167"/>
            <a:chExt cx="1174881" cy="1174881"/>
          </a:xfrm>
        </p:grpSpPr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E2EBE3B-1D2D-4F02-91F2-7F0EE6E231D1}"/>
                </a:ext>
              </a:extLst>
            </p:cNvPr>
            <p:cNvSpPr/>
            <p:nvPr/>
          </p:nvSpPr>
          <p:spPr>
            <a:xfrm>
              <a:off x="5003800" y="3154167"/>
              <a:ext cx="1174881" cy="1174881"/>
            </a:xfrm>
            <a:prstGeom prst="ellipse">
              <a:avLst/>
            </a:prstGeom>
            <a:noFill/>
            <a:ln w="85725">
              <a:solidFill>
                <a:srgbClr val="9CA6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9" name="Picture 148" descr="A picture containing computer, computer&#10;&#10;Description automatically generated">
              <a:extLst>
                <a:ext uri="{FF2B5EF4-FFF2-40B4-BE49-F238E27FC236}">
                  <a16:creationId xmlns:a16="http://schemas.microsoft.com/office/drawing/2014/main" id="{717E9131-304B-47F0-A2AC-06C79C962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9453" y="3393292"/>
              <a:ext cx="945286" cy="680992"/>
            </a:xfrm>
            <a:prstGeom prst="rect">
              <a:avLst/>
            </a:prstGeom>
          </p:spPr>
        </p:pic>
      </p:grpSp>
      <p:pic>
        <p:nvPicPr>
          <p:cNvPr id="150" name="Picture 149">
            <a:extLst>
              <a:ext uri="{FF2B5EF4-FFF2-40B4-BE49-F238E27FC236}">
                <a16:creationId xmlns:a16="http://schemas.microsoft.com/office/drawing/2014/main" id="{30013451-5616-40AB-BA5C-0378878D9A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46826" y="2028980"/>
            <a:ext cx="1976763" cy="2733821"/>
          </a:xfrm>
          <a:prstGeom prst="rect">
            <a:avLst/>
          </a:prstGeom>
        </p:spPr>
      </p:pic>
      <p:sp>
        <p:nvSpPr>
          <p:cNvPr id="151" name="Right Brace 150">
            <a:extLst>
              <a:ext uri="{FF2B5EF4-FFF2-40B4-BE49-F238E27FC236}">
                <a16:creationId xmlns:a16="http://schemas.microsoft.com/office/drawing/2014/main" id="{66735D80-183C-45B9-9389-8B6D375C283F}"/>
              </a:ext>
            </a:extLst>
          </p:cNvPr>
          <p:cNvSpPr/>
          <p:nvPr/>
        </p:nvSpPr>
        <p:spPr>
          <a:xfrm>
            <a:off x="1597685" y="342522"/>
            <a:ext cx="295284" cy="2178388"/>
          </a:xfrm>
          <a:prstGeom prst="rightBrace">
            <a:avLst/>
          </a:prstGeom>
          <a:ln w="25400">
            <a:solidFill>
              <a:srgbClr val="98A1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ight Brace 151">
            <a:extLst>
              <a:ext uri="{FF2B5EF4-FFF2-40B4-BE49-F238E27FC236}">
                <a16:creationId xmlns:a16="http://schemas.microsoft.com/office/drawing/2014/main" id="{54FC6336-9449-4167-8042-E44A5FBE4AF0}"/>
              </a:ext>
            </a:extLst>
          </p:cNvPr>
          <p:cNvSpPr/>
          <p:nvPr/>
        </p:nvSpPr>
        <p:spPr>
          <a:xfrm>
            <a:off x="1564527" y="5940834"/>
            <a:ext cx="224354" cy="570794"/>
          </a:xfrm>
          <a:prstGeom prst="rightBrace">
            <a:avLst/>
          </a:prstGeom>
          <a:ln w="25400">
            <a:solidFill>
              <a:srgbClr val="98A11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E7A0174-6DC3-4B71-A94E-A9C7E2BFC63A}"/>
              </a:ext>
            </a:extLst>
          </p:cNvPr>
          <p:cNvCxnSpPr>
            <a:cxnSpLocks/>
          </p:cNvCxnSpPr>
          <p:nvPr/>
        </p:nvCxnSpPr>
        <p:spPr>
          <a:xfrm>
            <a:off x="2049676" y="1502800"/>
            <a:ext cx="2009559" cy="1616040"/>
          </a:xfrm>
          <a:prstGeom prst="straightConnector1">
            <a:avLst/>
          </a:prstGeom>
          <a:ln w="47625" cmpd="thickThin">
            <a:solidFill>
              <a:srgbClr val="97A1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5BB532F-A020-40D6-8A36-4E6A85FBFC24}"/>
              </a:ext>
            </a:extLst>
          </p:cNvPr>
          <p:cNvCxnSpPr>
            <a:cxnSpLocks/>
          </p:cNvCxnSpPr>
          <p:nvPr/>
        </p:nvCxnSpPr>
        <p:spPr>
          <a:xfrm flipV="1">
            <a:off x="1968790" y="4088874"/>
            <a:ext cx="1974560" cy="2089787"/>
          </a:xfrm>
          <a:prstGeom prst="straightConnector1">
            <a:avLst/>
          </a:prstGeom>
          <a:ln w="47625" cmpd="thickThin">
            <a:solidFill>
              <a:srgbClr val="97A1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4BF8596-C293-4B7C-8539-701F84AC4EE7}"/>
              </a:ext>
            </a:extLst>
          </p:cNvPr>
          <p:cNvCxnSpPr>
            <a:cxnSpLocks/>
          </p:cNvCxnSpPr>
          <p:nvPr/>
        </p:nvCxnSpPr>
        <p:spPr>
          <a:xfrm flipV="1">
            <a:off x="1561562" y="4549849"/>
            <a:ext cx="434921" cy="566379"/>
          </a:xfrm>
          <a:prstGeom prst="straightConnector1">
            <a:avLst/>
          </a:prstGeom>
          <a:ln w="28575">
            <a:solidFill>
              <a:srgbClr val="97A1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98D2A7C-E62A-4647-917F-DFAC9871F95E}"/>
              </a:ext>
            </a:extLst>
          </p:cNvPr>
          <p:cNvSpPr txBox="1"/>
          <p:nvPr/>
        </p:nvSpPr>
        <p:spPr>
          <a:xfrm rot="16200000">
            <a:off x="-341569" y="1703299"/>
            <a:ext cx="119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/>
              <a:t>Database</a:t>
            </a:r>
            <a:endParaRPr lang="en-IN" sz="1600" b="1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784EACA-E803-4479-8BF5-AAFDFFA87123}"/>
              </a:ext>
            </a:extLst>
          </p:cNvPr>
          <p:cNvSpPr txBox="1"/>
          <p:nvPr/>
        </p:nvSpPr>
        <p:spPr>
          <a:xfrm rot="18807358">
            <a:off x="1850377" y="4987109"/>
            <a:ext cx="164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REST API Access</a:t>
            </a:r>
            <a:endParaRPr lang="en-IN" sz="1600" b="1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C97635C-C4F1-4D92-8AFD-FC3E6C5A0D57}"/>
              </a:ext>
            </a:extLst>
          </p:cNvPr>
          <p:cNvSpPr txBox="1"/>
          <p:nvPr/>
        </p:nvSpPr>
        <p:spPr>
          <a:xfrm rot="19579362">
            <a:off x="2710524" y="3444836"/>
            <a:ext cx="1585942" cy="338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File Read</a:t>
            </a:r>
            <a:endParaRPr lang="en-IN" sz="1600" b="1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988826D-FB15-4E72-A314-9B834002646D}"/>
              </a:ext>
            </a:extLst>
          </p:cNvPr>
          <p:cNvSpPr txBox="1"/>
          <p:nvPr/>
        </p:nvSpPr>
        <p:spPr>
          <a:xfrm>
            <a:off x="3726258" y="3808713"/>
            <a:ext cx="15486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4E5310"/>
                </a:solidFill>
              </a:rPr>
              <a:t>Talend </a:t>
            </a:r>
            <a:r>
              <a:rPr lang="en-US" b="1" dirty="0">
                <a:solidFill>
                  <a:srgbClr val="4E5310"/>
                </a:solidFill>
              </a:rPr>
              <a:t>Engine</a:t>
            </a:r>
            <a:br>
              <a:rPr lang="en-US" b="1" dirty="0">
                <a:solidFill>
                  <a:srgbClr val="4E5310"/>
                </a:solidFill>
              </a:rPr>
            </a:br>
            <a:r>
              <a:rPr lang="en-US" b="1" dirty="0">
                <a:solidFill>
                  <a:srgbClr val="4E5310"/>
                </a:solidFill>
              </a:rPr>
              <a:t>ETL</a:t>
            </a:r>
            <a:r>
              <a:rPr lang="en-US" sz="1400" b="1" dirty="0">
                <a:solidFill>
                  <a:srgbClr val="4E5310"/>
                </a:solidFill>
              </a:rPr>
              <a:t>  </a:t>
            </a:r>
          </a:p>
          <a:p>
            <a:pPr algn="ctr"/>
            <a:r>
              <a:rPr lang="en-US" sz="1400" b="1" dirty="0">
                <a:solidFill>
                  <a:srgbClr val="C45A11"/>
                </a:solidFill>
              </a:rPr>
              <a:t>(On Prem)</a:t>
            </a:r>
            <a:endParaRPr lang="en-IN" sz="1400" b="1" dirty="0">
              <a:solidFill>
                <a:srgbClr val="C45A11"/>
              </a:solidFill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4032A41F-65C9-42A2-99CB-68DC0550BC12}"/>
              </a:ext>
            </a:extLst>
          </p:cNvPr>
          <p:cNvCxnSpPr>
            <a:cxnSpLocks/>
            <a:endCxn id="150" idx="1"/>
          </p:cNvCxnSpPr>
          <p:nvPr/>
        </p:nvCxnSpPr>
        <p:spPr>
          <a:xfrm flipV="1">
            <a:off x="5013369" y="3395891"/>
            <a:ext cx="4833457" cy="11068"/>
          </a:xfrm>
          <a:prstGeom prst="straightConnector1">
            <a:avLst/>
          </a:prstGeom>
          <a:ln w="47625" cmpd="thickThin">
            <a:solidFill>
              <a:srgbClr val="97A1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FC0CC71-05AA-4AFE-B4B0-723E27F73DE3}"/>
              </a:ext>
            </a:extLst>
          </p:cNvPr>
          <p:cNvSpPr/>
          <p:nvPr/>
        </p:nvSpPr>
        <p:spPr>
          <a:xfrm>
            <a:off x="5716036" y="40302"/>
            <a:ext cx="4699199" cy="1625610"/>
          </a:xfrm>
          <a:custGeom>
            <a:avLst/>
            <a:gdLst>
              <a:gd name="connsiteX0" fmla="*/ 0 w 4699199"/>
              <a:gd name="connsiteY0" fmla="*/ 0 h 1625610"/>
              <a:gd name="connsiteX1" fmla="*/ 540408 w 4699199"/>
              <a:gd name="connsiteY1" fmla="*/ 0 h 1625610"/>
              <a:gd name="connsiteX2" fmla="*/ 986832 w 4699199"/>
              <a:gd name="connsiteY2" fmla="*/ 0 h 1625610"/>
              <a:gd name="connsiteX3" fmla="*/ 1668216 w 4699199"/>
              <a:gd name="connsiteY3" fmla="*/ 0 h 1625610"/>
              <a:gd name="connsiteX4" fmla="*/ 2208624 w 4699199"/>
              <a:gd name="connsiteY4" fmla="*/ 0 h 1625610"/>
              <a:gd name="connsiteX5" fmla="*/ 2749031 w 4699199"/>
              <a:gd name="connsiteY5" fmla="*/ 0 h 1625610"/>
              <a:gd name="connsiteX6" fmla="*/ 3430415 w 4699199"/>
              <a:gd name="connsiteY6" fmla="*/ 0 h 1625610"/>
              <a:gd name="connsiteX7" fmla="*/ 3923831 w 4699199"/>
              <a:gd name="connsiteY7" fmla="*/ 0 h 1625610"/>
              <a:gd name="connsiteX8" fmla="*/ 4699199 w 4699199"/>
              <a:gd name="connsiteY8" fmla="*/ 0 h 1625610"/>
              <a:gd name="connsiteX9" fmla="*/ 4699199 w 4699199"/>
              <a:gd name="connsiteY9" fmla="*/ 574382 h 1625610"/>
              <a:gd name="connsiteX10" fmla="*/ 4699199 w 4699199"/>
              <a:gd name="connsiteY10" fmla="*/ 1083740 h 1625610"/>
              <a:gd name="connsiteX11" fmla="*/ 4699199 w 4699199"/>
              <a:gd name="connsiteY11" fmla="*/ 1625610 h 1625610"/>
              <a:gd name="connsiteX12" fmla="*/ 4064807 w 4699199"/>
              <a:gd name="connsiteY12" fmla="*/ 1625610 h 1625610"/>
              <a:gd name="connsiteX13" fmla="*/ 3383423 w 4699199"/>
              <a:gd name="connsiteY13" fmla="*/ 1625610 h 1625610"/>
              <a:gd name="connsiteX14" fmla="*/ 2702039 w 4699199"/>
              <a:gd name="connsiteY14" fmla="*/ 1625610 h 1625610"/>
              <a:gd name="connsiteX15" fmla="*/ 2208624 w 4699199"/>
              <a:gd name="connsiteY15" fmla="*/ 1625610 h 1625610"/>
              <a:gd name="connsiteX16" fmla="*/ 1621224 w 4699199"/>
              <a:gd name="connsiteY16" fmla="*/ 1625610 h 1625610"/>
              <a:gd name="connsiteX17" fmla="*/ 939840 w 4699199"/>
              <a:gd name="connsiteY17" fmla="*/ 1625610 h 1625610"/>
              <a:gd name="connsiteX18" fmla="*/ 0 w 4699199"/>
              <a:gd name="connsiteY18" fmla="*/ 1625610 h 1625610"/>
              <a:gd name="connsiteX19" fmla="*/ 0 w 4699199"/>
              <a:gd name="connsiteY19" fmla="*/ 1132508 h 1625610"/>
              <a:gd name="connsiteX20" fmla="*/ 0 w 4699199"/>
              <a:gd name="connsiteY20" fmla="*/ 623151 h 1625610"/>
              <a:gd name="connsiteX21" fmla="*/ 0 w 4699199"/>
              <a:gd name="connsiteY21" fmla="*/ 0 h 162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99199" h="1625610" extrusionOk="0">
                <a:moveTo>
                  <a:pt x="0" y="0"/>
                </a:moveTo>
                <a:cubicBezTo>
                  <a:pt x="155040" y="-11346"/>
                  <a:pt x="300437" y="24876"/>
                  <a:pt x="540408" y="0"/>
                </a:cubicBezTo>
                <a:cubicBezTo>
                  <a:pt x="780379" y="-24876"/>
                  <a:pt x="877111" y="5522"/>
                  <a:pt x="986832" y="0"/>
                </a:cubicBezTo>
                <a:cubicBezTo>
                  <a:pt x="1096553" y="-5522"/>
                  <a:pt x="1374418" y="32779"/>
                  <a:pt x="1668216" y="0"/>
                </a:cubicBezTo>
                <a:cubicBezTo>
                  <a:pt x="1962014" y="-32779"/>
                  <a:pt x="2018714" y="54584"/>
                  <a:pt x="2208624" y="0"/>
                </a:cubicBezTo>
                <a:cubicBezTo>
                  <a:pt x="2398534" y="-54584"/>
                  <a:pt x="2480818" y="39449"/>
                  <a:pt x="2749031" y="0"/>
                </a:cubicBezTo>
                <a:cubicBezTo>
                  <a:pt x="3017244" y="-39449"/>
                  <a:pt x="3205036" y="2463"/>
                  <a:pt x="3430415" y="0"/>
                </a:cubicBezTo>
                <a:cubicBezTo>
                  <a:pt x="3655794" y="-2463"/>
                  <a:pt x="3714495" y="54744"/>
                  <a:pt x="3923831" y="0"/>
                </a:cubicBezTo>
                <a:cubicBezTo>
                  <a:pt x="4133167" y="-54744"/>
                  <a:pt x="4317175" y="60567"/>
                  <a:pt x="4699199" y="0"/>
                </a:cubicBezTo>
                <a:cubicBezTo>
                  <a:pt x="4700145" y="203131"/>
                  <a:pt x="4656922" y="440281"/>
                  <a:pt x="4699199" y="574382"/>
                </a:cubicBezTo>
                <a:cubicBezTo>
                  <a:pt x="4741476" y="708483"/>
                  <a:pt x="4657052" y="953606"/>
                  <a:pt x="4699199" y="1083740"/>
                </a:cubicBezTo>
                <a:cubicBezTo>
                  <a:pt x="4741346" y="1213874"/>
                  <a:pt x="4644058" y="1356427"/>
                  <a:pt x="4699199" y="1625610"/>
                </a:cubicBezTo>
                <a:cubicBezTo>
                  <a:pt x="4400149" y="1668554"/>
                  <a:pt x="4215499" y="1571673"/>
                  <a:pt x="4064807" y="1625610"/>
                </a:cubicBezTo>
                <a:cubicBezTo>
                  <a:pt x="3914115" y="1679547"/>
                  <a:pt x="3641769" y="1574204"/>
                  <a:pt x="3383423" y="1625610"/>
                </a:cubicBezTo>
                <a:cubicBezTo>
                  <a:pt x="3125077" y="1677016"/>
                  <a:pt x="2923379" y="1562996"/>
                  <a:pt x="2702039" y="1625610"/>
                </a:cubicBezTo>
                <a:cubicBezTo>
                  <a:pt x="2480699" y="1688224"/>
                  <a:pt x="2441967" y="1586609"/>
                  <a:pt x="2208624" y="1625610"/>
                </a:cubicBezTo>
                <a:cubicBezTo>
                  <a:pt x="1975281" y="1664611"/>
                  <a:pt x="1785068" y="1596711"/>
                  <a:pt x="1621224" y="1625610"/>
                </a:cubicBezTo>
                <a:cubicBezTo>
                  <a:pt x="1457380" y="1654509"/>
                  <a:pt x="1155280" y="1595904"/>
                  <a:pt x="939840" y="1625610"/>
                </a:cubicBezTo>
                <a:cubicBezTo>
                  <a:pt x="724400" y="1655316"/>
                  <a:pt x="204896" y="1515403"/>
                  <a:pt x="0" y="1625610"/>
                </a:cubicBezTo>
                <a:cubicBezTo>
                  <a:pt x="-48232" y="1471875"/>
                  <a:pt x="5194" y="1240570"/>
                  <a:pt x="0" y="1132508"/>
                </a:cubicBezTo>
                <a:cubicBezTo>
                  <a:pt x="-5194" y="1024446"/>
                  <a:pt x="11701" y="754475"/>
                  <a:pt x="0" y="623151"/>
                </a:cubicBezTo>
                <a:cubicBezTo>
                  <a:pt x="-11701" y="491827"/>
                  <a:pt x="27794" y="287073"/>
                  <a:pt x="0" y="0"/>
                </a:cubicBezTo>
                <a:close/>
              </a:path>
            </a:pathLst>
          </a:custGeom>
          <a:noFill/>
          <a:ln w="28575">
            <a:solidFill>
              <a:srgbClr val="97A118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6A060F7-6837-4C44-B6AD-801C2941256B}"/>
              </a:ext>
            </a:extLst>
          </p:cNvPr>
          <p:cNvSpPr txBox="1"/>
          <p:nvPr/>
        </p:nvSpPr>
        <p:spPr>
          <a:xfrm>
            <a:off x="5716036" y="49422"/>
            <a:ext cx="17325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97A118"/>
                </a:solidFill>
              </a:rPr>
              <a:t>Talend</a:t>
            </a:r>
            <a:r>
              <a:rPr lang="en-US" b="1">
                <a:solidFill>
                  <a:srgbClr val="1F3864"/>
                </a:solidFill>
              </a:rPr>
              <a:t> Cloud</a:t>
            </a:r>
          </a:p>
        </p:txBody>
      </p:sp>
      <p:pic>
        <p:nvPicPr>
          <p:cNvPr id="171" name="Picture 170">
            <a:extLst>
              <a:ext uri="{FF2B5EF4-FFF2-40B4-BE49-F238E27FC236}">
                <a16:creationId xmlns:a16="http://schemas.microsoft.com/office/drawing/2014/main" id="{18E070C2-911B-4878-81B8-EF690AA832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7193" y="98015"/>
            <a:ext cx="1545797" cy="1473338"/>
          </a:xfrm>
          <a:prstGeom prst="rect">
            <a:avLst/>
          </a:prstGeom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5A66009-A752-4992-A0AD-F389012B91F7}"/>
              </a:ext>
            </a:extLst>
          </p:cNvPr>
          <p:cNvGrpSpPr/>
          <p:nvPr/>
        </p:nvGrpSpPr>
        <p:grpSpPr>
          <a:xfrm>
            <a:off x="6020521" y="3413609"/>
            <a:ext cx="2295045" cy="307777"/>
            <a:chOff x="6020521" y="3413609"/>
            <a:chExt cx="2295045" cy="307777"/>
          </a:xfrm>
        </p:grpSpPr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0E685FA-D7E0-4FAE-B463-A8F6DA23D65A}"/>
                </a:ext>
              </a:extLst>
            </p:cNvPr>
            <p:cNvSpPr txBox="1"/>
            <p:nvPr/>
          </p:nvSpPr>
          <p:spPr>
            <a:xfrm>
              <a:off x="6020521" y="3413609"/>
              <a:ext cx="22950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(Uses            Authentication )</a:t>
              </a:r>
              <a:endParaRPr lang="en-IN" sz="1400" dirty="0"/>
            </a:p>
          </p:txBody>
        </p:sp>
        <p:pic>
          <p:nvPicPr>
            <p:cNvPr id="174" name="Picture 173" descr="A close up of a sign&#10;&#10;Description automatically generated">
              <a:extLst>
                <a:ext uri="{FF2B5EF4-FFF2-40B4-BE49-F238E27FC236}">
                  <a16:creationId xmlns:a16="http://schemas.microsoft.com/office/drawing/2014/main" id="{B920701C-600A-43F5-A075-03A5FC9B1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5616" y="3493846"/>
              <a:ext cx="406400" cy="137160"/>
            </a:xfrm>
            <a:prstGeom prst="rect">
              <a:avLst/>
            </a:prstGeom>
          </p:spPr>
        </p:pic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6489EE0-2E4A-4798-AC60-D83D5DC2B928}"/>
              </a:ext>
            </a:extLst>
          </p:cNvPr>
          <p:cNvSpPr/>
          <p:nvPr/>
        </p:nvSpPr>
        <p:spPr>
          <a:xfrm>
            <a:off x="43459" y="-27605"/>
            <a:ext cx="5406085" cy="6760451"/>
          </a:xfrm>
          <a:custGeom>
            <a:avLst/>
            <a:gdLst>
              <a:gd name="connsiteX0" fmla="*/ 0 w 5406085"/>
              <a:gd name="connsiteY0" fmla="*/ 0 h 6760451"/>
              <a:gd name="connsiteX1" fmla="*/ 486548 w 5406085"/>
              <a:gd name="connsiteY1" fmla="*/ 0 h 6760451"/>
              <a:gd name="connsiteX2" fmla="*/ 864974 w 5406085"/>
              <a:gd name="connsiteY2" fmla="*/ 0 h 6760451"/>
              <a:gd name="connsiteX3" fmla="*/ 1513704 w 5406085"/>
              <a:gd name="connsiteY3" fmla="*/ 0 h 6760451"/>
              <a:gd name="connsiteX4" fmla="*/ 2000251 w 5406085"/>
              <a:gd name="connsiteY4" fmla="*/ 0 h 6760451"/>
              <a:gd name="connsiteX5" fmla="*/ 2486799 w 5406085"/>
              <a:gd name="connsiteY5" fmla="*/ 0 h 6760451"/>
              <a:gd name="connsiteX6" fmla="*/ 3135529 w 5406085"/>
              <a:gd name="connsiteY6" fmla="*/ 0 h 6760451"/>
              <a:gd name="connsiteX7" fmla="*/ 3568016 w 5406085"/>
              <a:gd name="connsiteY7" fmla="*/ 0 h 6760451"/>
              <a:gd name="connsiteX8" fmla="*/ 4216746 w 5406085"/>
              <a:gd name="connsiteY8" fmla="*/ 0 h 6760451"/>
              <a:gd name="connsiteX9" fmla="*/ 4865477 w 5406085"/>
              <a:gd name="connsiteY9" fmla="*/ 0 h 6760451"/>
              <a:gd name="connsiteX10" fmla="*/ 5406085 w 5406085"/>
              <a:gd name="connsiteY10" fmla="*/ 0 h 6760451"/>
              <a:gd name="connsiteX11" fmla="*/ 5406085 w 5406085"/>
              <a:gd name="connsiteY11" fmla="*/ 698580 h 6760451"/>
              <a:gd name="connsiteX12" fmla="*/ 5406085 w 5406085"/>
              <a:gd name="connsiteY12" fmla="*/ 1329555 h 6760451"/>
              <a:gd name="connsiteX13" fmla="*/ 5406085 w 5406085"/>
              <a:gd name="connsiteY13" fmla="*/ 1690113 h 6760451"/>
              <a:gd name="connsiteX14" fmla="*/ 5406085 w 5406085"/>
              <a:gd name="connsiteY14" fmla="*/ 2253484 h 6760451"/>
              <a:gd name="connsiteX15" fmla="*/ 5406085 w 5406085"/>
              <a:gd name="connsiteY15" fmla="*/ 2816855 h 6760451"/>
              <a:gd name="connsiteX16" fmla="*/ 5406085 w 5406085"/>
              <a:gd name="connsiteY16" fmla="*/ 3380225 h 6760451"/>
              <a:gd name="connsiteX17" fmla="*/ 5406085 w 5406085"/>
              <a:gd name="connsiteY17" fmla="*/ 4011201 h 6760451"/>
              <a:gd name="connsiteX18" fmla="*/ 5406085 w 5406085"/>
              <a:gd name="connsiteY18" fmla="*/ 4642176 h 6760451"/>
              <a:gd name="connsiteX19" fmla="*/ 5406085 w 5406085"/>
              <a:gd name="connsiteY19" fmla="*/ 5273152 h 6760451"/>
              <a:gd name="connsiteX20" fmla="*/ 5406085 w 5406085"/>
              <a:gd name="connsiteY20" fmla="*/ 5633709 h 6760451"/>
              <a:gd name="connsiteX21" fmla="*/ 5406085 w 5406085"/>
              <a:gd name="connsiteY21" fmla="*/ 6061871 h 6760451"/>
              <a:gd name="connsiteX22" fmla="*/ 5406085 w 5406085"/>
              <a:gd name="connsiteY22" fmla="*/ 6760451 h 6760451"/>
              <a:gd name="connsiteX23" fmla="*/ 4919537 w 5406085"/>
              <a:gd name="connsiteY23" fmla="*/ 6760451 h 6760451"/>
              <a:gd name="connsiteX24" fmla="*/ 4378929 w 5406085"/>
              <a:gd name="connsiteY24" fmla="*/ 6760451 h 6760451"/>
              <a:gd name="connsiteX25" fmla="*/ 4000503 w 5406085"/>
              <a:gd name="connsiteY25" fmla="*/ 6760451 h 6760451"/>
              <a:gd name="connsiteX26" fmla="*/ 3622077 w 5406085"/>
              <a:gd name="connsiteY26" fmla="*/ 6760451 h 6760451"/>
              <a:gd name="connsiteX27" fmla="*/ 3081468 w 5406085"/>
              <a:gd name="connsiteY27" fmla="*/ 6760451 h 6760451"/>
              <a:gd name="connsiteX28" fmla="*/ 2648982 w 5406085"/>
              <a:gd name="connsiteY28" fmla="*/ 6760451 h 6760451"/>
              <a:gd name="connsiteX29" fmla="*/ 2054312 w 5406085"/>
              <a:gd name="connsiteY29" fmla="*/ 6760451 h 6760451"/>
              <a:gd name="connsiteX30" fmla="*/ 1621826 w 5406085"/>
              <a:gd name="connsiteY30" fmla="*/ 6760451 h 6760451"/>
              <a:gd name="connsiteX31" fmla="*/ 1027156 w 5406085"/>
              <a:gd name="connsiteY31" fmla="*/ 6760451 h 6760451"/>
              <a:gd name="connsiteX32" fmla="*/ 648730 w 5406085"/>
              <a:gd name="connsiteY32" fmla="*/ 6760451 h 6760451"/>
              <a:gd name="connsiteX33" fmla="*/ 0 w 5406085"/>
              <a:gd name="connsiteY33" fmla="*/ 6760451 h 6760451"/>
              <a:gd name="connsiteX34" fmla="*/ 0 w 5406085"/>
              <a:gd name="connsiteY34" fmla="*/ 6332289 h 6760451"/>
              <a:gd name="connsiteX35" fmla="*/ 0 w 5406085"/>
              <a:gd name="connsiteY35" fmla="*/ 5633709 h 6760451"/>
              <a:gd name="connsiteX36" fmla="*/ 0 w 5406085"/>
              <a:gd name="connsiteY36" fmla="*/ 5137943 h 6760451"/>
              <a:gd name="connsiteX37" fmla="*/ 0 w 5406085"/>
              <a:gd name="connsiteY37" fmla="*/ 4439363 h 6760451"/>
              <a:gd name="connsiteX38" fmla="*/ 0 w 5406085"/>
              <a:gd name="connsiteY38" fmla="*/ 4011201 h 6760451"/>
              <a:gd name="connsiteX39" fmla="*/ 0 w 5406085"/>
              <a:gd name="connsiteY39" fmla="*/ 3650644 h 6760451"/>
              <a:gd name="connsiteX40" fmla="*/ 0 w 5406085"/>
              <a:gd name="connsiteY40" fmla="*/ 3290086 h 6760451"/>
              <a:gd name="connsiteX41" fmla="*/ 0 w 5406085"/>
              <a:gd name="connsiteY41" fmla="*/ 2659111 h 6760451"/>
              <a:gd name="connsiteX42" fmla="*/ 0 w 5406085"/>
              <a:gd name="connsiteY42" fmla="*/ 2298553 h 6760451"/>
              <a:gd name="connsiteX43" fmla="*/ 0 w 5406085"/>
              <a:gd name="connsiteY43" fmla="*/ 1735182 h 6760451"/>
              <a:gd name="connsiteX44" fmla="*/ 0 w 5406085"/>
              <a:gd name="connsiteY44" fmla="*/ 1307021 h 6760451"/>
              <a:gd name="connsiteX45" fmla="*/ 0 w 5406085"/>
              <a:gd name="connsiteY45" fmla="*/ 743650 h 6760451"/>
              <a:gd name="connsiteX46" fmla="*/ 0 w 5406085"/>
              <a:gd name="connsiteY46" fmla="*/ 0 h 6760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5406085" h="6760451" extrusionOk="0">
                <a:moveTo>
                  <a:pt x="0" y="0"/>
                </a:moveTo>
                <a:cubicBezTo>
                  <a:pt x="133715" y="-42114"/>
                  <a:pt x="270896" y="45533"/>
                  <a:pt x="486548" y="0"/>
                </a:cubicBezTo>
                <a:cubicBezTo>
                  <a:pt x="702200" y="-45533"/>
                  <a:pt x="708317" y="25836"/>
                  <a:pt x="864974" y="0"/>
                </a:cubicBezTo>
                <a:cubicBezTo>
                  <a:pt x="1021631" y="-25836"/>
                  <a:pt x="1218439" y="26585"/>
                  <a:pt x="1513704" y="0"/>
                </a:cubicBezTo>
                <a:cubicBezTo>
                  <a:pt x="1808969" y="-26585"/>
                  <a:pt x="1873220" y="5241"/>
                  <a:pt x="2000251" y="0"/>
                </a:cubicBezTo>
                <a:cubicBezTo>
                  <a:pt x="2127282" y="-5241"/>
                  <a:pt x="2301141" y="28961"/>
                  <a:pt x="2486799" y="0"/>
                </a:cubicBezTo>
                <a:cubicBezTo>
                  <a:pt x="2672457" y="-28961"/>
                  <a:pt x="2970432" y="18345"/>
                  <a:pt x="3135529" y="0"/>
                </a:cubicBezTo>
                <a:cubicBezTo>
                  <a:pt x="3300626" y="-18345"/>
                  <a:pt x="3451653" y="10582"/>
                  <a:pt x="3568016" y="0"/>
                </a:cubicBezTo>
                <a:cubicBezTo>
                  <a:pt x="3684379" y="-10582"/>
                  <a:pt x="4016890" y="67078"/>
                  <a:pt x="4216746" y="0"/>
                </a:cubicBezTo>
                <a:cubicBezTo>
                  <a:pt x="4416602" y="-67078"/>
                  <a:pt x="4648049" y="726"/>
                  <a:pt x="4865477" y="0"/>
                </a:cubicBezTo>
                <a:cubicBezTo>
                  <a:pt x="5082905" y="-726"/>
                  <a:pt x="5259634" y="38250"/>
                  <a:pt x="5406085" y="0"/>
                </a:cubicBezTo>
                <a:cubicBezTo>
                  <a:pt x="5407382" y="165894"/>
                  <a:pt x="5360924" y="477703"/>
                  <a:pt x="5406085" y="698580"/>
                </a:cubicBezTo>
                <a:cubicBezTo>
                  <a:pt x="5451246" y="919457"/>
                  <a:pt x="5397746" y="1190038"/>
                  <a:pt x="5406085" y="1329555"/>
                </a:cubicBezTo>
                <a:cubicBezTo>
                  <a:pt x="5414424" y="1469073"/>
                  <a:pt x="5387947" y="1597151"/>
                  <a:pt x="5406085" y="1690113"/>
                </a:cubicBezTo>
                <a:cubicBezTo>
                  <a:pt x="5424223" y="1783075"/>
                  <a:pt x="5386434" y="2009892"/>
                  <a:pt x="5406085" y="2253484"/>
                </a:cubicBezTo>
                <a:cubicBezTo>
                  <a:pt x="5425736" y="2497076"/>
                  <a:pt x="5400737" y="2607102"/>
                  <a:pt x="5406085" y="2816855"/>
                </a:cubicBezTo>
                <a:cubicBezTo>
                  <a:pt x="5411433" y="3026608"/>
                  <a:pt x="5348453" y="3208731"/>
                  <a:pt x="5406085" y="3380225"/>
                </a:cubicBezTo>
                <a:cubicBezTo>
                  <a:pt x="5463717" y="3551719"/>
                  <a:pt x="5366066" y="3841287"/>
                  <a:pt x="5406085" y="4011201"/>
                </a:cubicBezTo>
                <a:cubicBezTo>
                  <a:pt x="5446104" y="4181115"/>
                  <a:pt x="5346688" y="4354941"/>
                  <a:pt x="5406085" y="4642176"/>
                </a:cubicBezTo>
                <a:cubicBezTo>
                  <a:pt x="5465482" y="4929411"/>
                  <a:pt x="5400835" y="5015889"/>
                  <a:pt x="5406085" y="5273152"/>
                </a:cubicBezTo>
                <a:cubicBezTo>
                  <a:pt x="5411335" y="5530415"/>
                  <a:pt x="5387149" y="5551529"/>
                  <a:pt x="5406085" y="5633709"/>
                </a:cubicBezTo>
                <a:cubicBezTo>
                  <a:pt x="5425021" y="5715889"/>
                  <a:pt x="5365720" y="5954269"/>
                  <a:pt x="5406085" y="6061871"/>
                </a:cubicBezTo>
                <a:cubicBezTo>
                  <a:pt x="5446450" y="6169473"/>
                  <a:pt x="5363412" y="6611584"/>
                  <a:pt x="5406085" y="6760451"/>
                </a:cubicBezTo>
                <a:cubicBezTo>
                  <a:pt x="5272244" y="6761823"/>
                  <a:pt x="5109555" y="6722754"/>
                  <a:pt x="4919537" y="6760451"/>
                </a:cubicBezTo>
                <a:cubicBezTo>
                  <a:pt x="4729519" y="6798148"/>
                  <a:pt x="4564887" y="6723162"/>
                  <a:pt x="4378929" y="6760451"/>
                </a:cubicBezTo>
                <a:cubicBezTo>
                  <a:pt x="4192971" y="6797740"/>
                  <a:pt x="4130740" y="6717465"/>
                  <a:pt x="4000503" y="6760451"/>
                </a:cubicBezTo>
                <a:cubicBezTo>
                  <a:pt x="3870266" y="6803437"/>
                  <a:pt x="3724454" y="6730074"/>
                  <a:pt x="3622077" y="6760451"/>
                </a:cubicBezTo>
                <a:cubicBezTo>
                  <a:pt x="3519700" y="6790828"/>
                  <a:pt x="3242139" y="6714847"/>
                  <a:pt x="3081468" y="6760451"/>
                </a:cubicBezTo>
                <a:cubicBezTo>
                  <a:pt x="2920797" y="6806055"/>
                  <a:pt x="2769050" y="6727257"/>
                  <a:pt x="2648982" y="6760451"/>
                </a:cubicBezTo>
                <a:cubicBezTo>
                  <a:pt x="2528914" y="6793645"/>
                  <a:pt x="2303683" y="6742265"/>
                  <a:pt x="2054312" y="6760451"/>
                </a:cubicBezTo>
                <a:cubicBezTo>
                  <a:pt x="1804941" y="6778637"/>
                  <a:pt x="1747229" y="6719310"/>
                  <a:pt x="1621826" y="6760451"/>
                </a:cubicBezTo>
                <a:cubicBezTo>
                  <a:pt x="1496423" y="6801592"/>
                  <a:pt x="1243650" y="6702666"/>
                  <a:pt x="1027156" y="6760451"/>
                </a:cubicBezTo>
                <a:cubicBezTo>
                  <a:pt x="810662" y="6818236"/>
                  <a:pt x="758131" y="6743397"/>
                  <a:pt x="648730" y="6760451"/>
                </a:cubicBezTo>
                <a:cubicBezTo>
                  <a:pt x="539329" y="6777505"/>
                  <a:pt x="251389" y="6745304"/>
                  <a:pt x="0" y="6760451"/>
                </a:cubicBezTo>
                <a:cubicBezTo>
                  <a:pt x="-25087" y="6581503"/>
                  <a:pt x="50359" y="6422506"/>
                  <a:pt x="0" y="6332289"/>
                </a:cubicBezTo>
                <a:cubicBezTo>
                  <a:pt x="-50359" y="6242072"/>
                  <a:pt x="40435" y="5887245"/>
                  <a:pt x="0" y="5633709"/>
                </a:cubicBezTo>
                <a:cubicBezTo>
                  <a:pt x="-40435" y="5380173"/>
                  <a:pt x="21076" y="5282919"/>
                  <a:pt x="0" y="5137943"/>
                </a:cubicBezTo>
                <a:cubicBezTo>
                  <a:pt x="-21076" y="4992967"/>
                  <a:pt x="827" y="4758252"/>
                  <a:pt x="0" y="4439363"/>
                </a:cubicBezTo>
                <a:cubicBezTo>
                  <a:pt x="-827" y="4120474"/>
                  <a:pt x="39917" y="4139841"/>
                  <a:pt x="0" y="4011201"/>
                </a:cubicBezTo>
                <a:cubicBezTo>
                  <a:pt x="-39917" y="3882561"/>
                  <a:pt x="10184" y="3724058"/>
                  <a:pt x="0" y="3650644"/>
                </a:cubicBezTo>
                <a:cubicBezTo>
                  <a:pt x="-10184" y="3577230"/>
                  <a:pt x="1672" y="3399369"/>
                  <a:pt x="0" y="3290086"/>
                </a:cubicBezTo>
                <a:cubicBezTo>
                  <a:pt x="-1672" y="3180803"/>
                  <a:pt x="54138" y="2854097"/>
                  <a:pt x="0" y="2659111"/>
                </a:cubicBezTo>
                <a:cubicBezTo>
                  <a:pt x="-54138" y="2464126"/>
                  <a:pt x="35431" y="2402272"/>
                  <a:pt x="0" y="2298553"/>
                </a:cubicBezTo>
                <a:cubicBezTo>
                  <a:pt x="-35431" y="2194834"/>
                  <a:pt x="51807" y="1983035"/>
                  <a:pt x="0" y="1735182"/>
                </a:cubicBezTo>
                <a:cubicBezTo>
                  <a:pt x="-51807" y="1487329"/>
                  <a:pt x="23514" y="1419969"/>
                  <a:pt x="0" y="1307021"/>
                </a:cubicBezTo>
                <a:cubicBezTo>
                  <a:pt x="-23514" y="1194073"/>
                  <a:pt x="29583" y="877206"/>
                  <a:pt x="0" y="743650"/>
                </a:cubicBezTo>
                <a:cubicBezTo>
                  <a:pt x="-29583" y="610094"/>
                  <a:pt x="78807" y="178747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accent2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326E6F8-1C08-4370-A1FC-846B04DBFBD8}"/>
              </a:ext>
            </a:extLst>
          </p:cNvPr>
          <p:cNvSpPr txBox="1"/>
          <p:nvPr/>
        </p:nvSpPr>
        <p:spPr>
          <a:xfrm rot="18822867">
            <a:off x="4708637" y="1913710"/>
            <a:ext cx="1867172" cy="5972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rgbClr val="095896"/>
                </a:solidFill>
              </a:rPr>
              <a:t>Jobs: Schedule, </a:t>
            </a:r>
            <a:br>
              <a:rPr lang="en-US" sz="1600" b="1">
                <a:solidFill>
                  <a:srgbClr val="095896"/>
                </a:solidFill>
              </a:rPr>
            </a:br>
            <a:r>
              <a:rPr lang="en-US" sz="1600" b="1">
                <a:solidFill>
                  <a:srgbClr val="095896"/>
                </a:solidFill>
              </a:rPr>
              <a:t>Run &amp; Monitor</a:t>
            </a:r>
            <a:endParaRPr lang="en-IN" sz="1600" b="1">
              <a:solidFill>
                <a:srgbClr val="095896"/>
              </a:solidFill>
              <a:highlight>
                <a:srgbClr val="FFFF00"/>
              </a:highlight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37910D5-54F7-4920-9BF4-811DEA27804F}"/>
              </a:ext>
            </a:extLst>
          </p:cNvPr>
          <p:cNvCxnSpPr>
            <a:cxnSpLocks/>
          </p:cNvCxnSpPr>
          <p:nvPr/>
        </p:nvCxnSpPr>
        <p:spPr>
          <a:xfrm flipV="1">
            <a:off x="4844374" y="928475"/>
            <a:ext cx="2051046" cy="2136756"/>
          </a:xfrm>
          <a:prstGeom prst="straightConnector1">
            <a:avLst/>
          </a:prstGeom>
          <a:ln w="25400">
            <a:solidFill>
              <a:srgbClr val="095896"/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824C048B-CF18-4E33-A25A-C02D565A0203}"/>
              </a:ext>
            </a:extLst>
          </p:cNvPr>
          <p:cNvSpPr txBox="1"/>
          <p:nvPr/>
        </p:nvSpPr>
        <p:spPr>
          <a:xfrm>
            <a:off x="1939577" y="85473"/>
            <a:ext cx="1376970" cy="4020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45A11"/>
                </a:solidFill>
              </a:rPr>
              <a:t>On-Prem</a:t>
            </a:r>
            <a:endParaRPr lang="en-US" b="1" dirty="0">
              <a:solidFill>
                <a:srgbClr val="C45A1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88657E6-1747-45D3-8C5E-84496916BD01}"/>
              </a:ext>
            </a:extLst>
          </p:cNvPr>
          <p:cNvSpPr txBox="1"/>
          <p:nvPr/>
        </p:nvSpPr>
        <p:spPr>
          <a:xfrm>
            <a:off x="9841909" y="4697835"/>
            <a:ext cx="2091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0CBEF6"/>
                </a:solidFill>
              </a:rPr>
              <a:t>Schemas</a:t>
            </a:r>
            <a:br>
              <a:rPr lang="en-US" b="1">
                <a:solidFill>
                  <a:srgbClr val="0CBEF6"/>
                </a:solidFill>
              </a:rPr>
            </a:br>
            <a:r>
              <a:rPr lang="en-US" b="1">
                <a:solidFill>
                  <a:srgbClr val="0CBEF6"/>
                </a:solidFill>
              </a:rPr>
              <a:t>(</a:t>
            </a:r>
            <a:r>
              <a:rPr lang="en-US" sz="1600">
                <a:solidFill>
                  <a:srgbClr val="0CBEF6"/>
                </a:solidFill>
              </a:rPr>
              <a:t>Snowflake DB)</a:t>
            </a:r>
            <a:endParaRPr lang="en-IN" sz="1600">
              <a:solidFill>
                <a:srgbClr val="0CBEF6"/>
              </a:solidFill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356CD41-1D56-4D9E-8F11-F2ECD4578017}"/>
              </a:ext>
            </a:extLst>
          </p:cNvPr>
          <p:cNvSpPr txBox="1"/>
          <p:nvPr/>
        </p:nvSpPr>
        <p:spPr>
          <a:xfrm>
            <a:off x="5892798" y="3094145"/>
            <a:ext cx="2546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Incremental Data Transfer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F6BFA61-FB49-449F-B083-6C056E69A755}"/>
              </a:ext>
            </a:extLst>
          </p:cNvPr>
          <p:cNvSpPr/>
          <p:nvPr/>
        </p:nvSpPr>
        <p:spPr>
          <a:xfrm>
            <a:off x="518106" y="4639483"/>
            <a:ext cx="885526" cy="300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Rpt</a:t>
            </a:r>
            <a:r>
              <a:rPr lang="en-US" sz="1000" b="1" dirty="0">
                <a:solidFill>
                  <a:schemeClr val="tx1"/>
                </a:solidFill>
              </a:rPr>
              <a:t> Files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71A9F5FC-BBF0-4294-9D3F-578B42CA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7296" y="4380296"/>
            <a:ext cx="170734" cy="339106"/>
          </a:xfrm>
          <a:prstGeom prst="rect">
            <a:avLst/>
          </a:prstGeom>
        </p:spPr>
      </p:pic>
      <p:sp>
        <p:nvSpPr>
          <p:cNvPr id="189" name="Rectangle 188">
            <a:extLst>
              <a:ext uri="{FF2B5EF4-FFF2-40B4-BE49-F238E27FC236}">
                <a16:creationId xmlns:a16="http://schemas.microsoft.com/office/drawing/2014/main" id="{B585F746-CC55-485D-87D6-69693B39EA0A}"/>
              </a:ext>
            </a:extLst>
          </p:cNvPr>
          <p:cNvSpPr/>
          <p:nvPr/>
        </p:nvSpPr>
        <p:spPr>
          <a:xfrm>
            <a:off x="488797" y="5236867"/>
            <a:ext cx="885526" cy="30088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>
              <a:solidFill>
                <a:schemeClr val="tx1"/>
              </a:solidFill>
            </a:endParaRP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Other </a:t>
            </a:r>
            <a:r>
              <a:rPr lang="en-US" sz="1000" b="1" dirty="0" err="1">
                <a:solidFill>
                  <a:schemeClr val="tx1"/>
                </a:solidFill>
              </a:rPr>
              <a:t>Adhoc</a:t>
            </a:r>
            <a:r>
              <a:rPr lang="en-US" sz="1000" b="1" dirty="0">
                <a:solidFill>
                  <a:schemeClr val="tx1"/>
                </a:solidFill>
              </a:rPr>
              <a:t> Files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</p:txBody>
      </p:sp>
      <p:pic>
        <p:nvPicPr>
          <p:cNvPr id="191" name="Picture 190">
            <a:extLst>
              <a:ext uri="{FF2B5EF4-FFF2-40B4-BE49-F238E27FC236}">
                <a16:creationId xmlns:a16="http://schemas.microsoft.com/office/drawing/2014/main" id="{E8973139-B34E-41A8-8CCA-BF4CEDC7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4598" y="4919427"/>
            <a:ext cx="164207" cy="326142"/>
          </a:xfrm>
          <a:prstGeom prst="rect">
            <a:avLst/>
          </a:prstGeom>
        </p:spPr>
      </p:pic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135F974-40A3-4C76-BA4E-B918BCB2A162}"/>
              </a:ext>
            </a:extLst>
          </p:cNvPr>
          <p:cNvCxnSpPr>
            <a:cxnSpLocks/>
          </p:cNvCxnSpPr>
          <p:nvPr/>
        </p:nvCxnSpPr>
        <p:spPr>
          <a:xfrm flipV="1">
            <a:off x="3220841" y="3450684"/>
            <a:ext cx="850202" cy="538718"/>
          </a:xfrm>
          <a:prstGeom prst="straightConnector1">
            <a:avLst/>
          </a:prstGeom>
          <a:ln w="47625" cmpd="thickThin">
            <a:solidFill>
              <a:srgbClr val="97A11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7" name="Picture 196" descr="Icon&#10;&#10;Description automatically generated">
            <a:extLst>
              <a:ext uri="{FF2B5EF4-FFF2-40B4-BE49-F238E27FC236}">
                <a16:creationId xmlns:a16="http://schemas.microsoft.com/office/drawing/2014/main" id="{1DDB2D76-4C86-405A-BA83-1E1B62E26D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033" y="1975936"/>
            <a:ext cx="778603" cy="423154"/>
          </a:xfrm>
          <a:prstGeom prst="rect">
            <a:avLst/>
          </a:prstGeom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3D1B3B9A-59C5-4523-9061-1F284C68EE30}"/>
              </a:ext>
            </a:extLst>
          </p:cNvPr>
          <p:cNvSpPr txBox="1"/>
          <p:nvPr/>
        </p:nvSpPr>
        <p:spPr>
          <a:xfrm>
            <a:off x="3265320" y="2349270"/>
            <a:ext cx="254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Data Masking</a:t>
            </a:r>
          </a:p>
          <a:p>
            <a:pPr algn="ctr"/>
            <a:r>
              <a:rPr lang="en-IN" sz="1600" dirty="0"/>
              <a:t> (</a:t>
            </a:r>
            <a:r>
              <a:rPr lang="en-IN" sz="1600" dirty="0" err="1"/>
              <a:t>ePC</a:t>
            </a:r>
            <a:r>
              <a:rPr lang="en-IN" sz="1600" dirty="0"/>
              <a:t>)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EF53E1A-A191-4836-BB28-407A633FD043}"/>
              </a:ext>
            </a:extLst>
          </p:cNvPr>
          <p:cNvSpPr txBox="1"/>
          <p:nvPr/>
        </p:nvSpPr>
        <p:spPr>
          <a:xfrm rot="2391589">
            <a:off x="1778355" y="2191832"/>
            <a:ext cx="218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Talend Service account (windows authentication)</a:t>
            </a:r>
            <a:endParaRPr lang="en-IN" sz="1200" b="1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14CCD85-212C-4ABF-BAF0-239A2661D95E}"/>
              </a:ext>
            </a:extLst>
          </p:cNvPr>
          <p:cNvSpPr txBox="1"/>
          <p:nvPr/>
        </p:nvSpPr>
        <p:spPr>
          <a:xfrm rot="18807358">
            <a:off x="2165235" y="5271976"/>
            <a:ext cx="16445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(future scope)</a:t>
            </a:r>
            <a:endParaRPr lang="en-IN" sz="1600" dirty="0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C876E0F2-38A0-4FC2-9BB1-40D909A13749}"/>
              </a:ext>
            </a:extLst>
          </p:cNvPr>
          <p:cNvSpPr txBox="1"/>
          <p:nvPr/>
        </p:nvSpPr>
        <p:spPr>
          <a:xfrm>
            <a:off x="5458517" y="5892979"/>
            <a:ext cx="7299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Incremental Load Architecture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958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4">
            <a:extLst>
              <a:ext uri="{FF2B5EF4-FFF2-40B4-BE49-F238E27FC236}">
                <a16:creationId xmlns:a16="http://schemas.microsoft.com/office/drawing/2014/main" id="{97B5C8CE-2558-45D9-BB2E-790BC5C9B3BD}"/>
              </a:ext>
            </a:extLst>
          </p:cNvPr>
          <p:cNvSpPr/>
          <p:nvPr/>
        </p:nvSpPr>
        <p:spPr>
          <a:xfrm>
            <a:off x="370257" y="1374124"/>
            <a:ext cx="11636655" cy="5272667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ounded Rectangle 57">
            <a:extLst>
              <a:ext uri="{FF2B5EF4-FFF2-40B4-BE49-F238E27FC236}">
                <a16:creationId xmlns:a16="http://schemas.microsoft.com/office/drawing/2014/main" id="{6684DCC0-EB1F-4AED-87A4-3761E525C31B}"/>
              </a:ext>
            </a:extLst>
          </p:cNvPr>
          <p:cNvSpPr/>
          <p:nvPr/>
        </p:nvSpPr>
        <p:spPr>
          <a:xfrm>
            <a:off x="9767387" y="3836894"/>
            <a:ext cx="1333529" cy="105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2FC3C-46F1-4998-955E-26F19DF94602}"/>
              </a:ext>
            </a:extLst>
          </p:cNvPr>
          <p:cNvSpPr txBox="1"/>
          <p:nvPr/>
        </p:nvSpPr>
        <p:spPr>
          <a:xfrm>
            <a:off x="9786465" y="5039176"/>
            <a:ext cx="1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3NF</a:t>
            </a:r>
            <a:endParaRPr lang="en-IN" sz="1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21888-9CE0-4519-AF7D-1B79CB477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483" y="1323548"/>
            <a:ext cx="1333528" cy="1333528"/>
          </a:xfrm>
          <a:prstGeom prst="rect">
            <a:avLst/>
          </a:prstGeom>
        </p:spPr>
      </p:pic>
      <p:sp>
        <p:nvSpPr>
          <p:cNvPr id="9" name="Rounded Rectangle 63">
            <a:extLst>
              <a:ext uri="{FF2B5EF4-FFF2-40B4-BE49-F238E27FC236}">
                <a16:creationId xmlns:a16="http://schemas.microsoft.com/office/drawing/2014/main" id="{DAFA58B5-7216-4CB4-8AE0-30122AED32F3}"/>
              </a:ext>
            </a:extLst>
          </p:cNvPr>
          <p:cNvSpPr/>
          <p:nvPr/>
        </p:nvSpPr>
        <p:spPr>
          <a:xfrm>
            <a:off x="492447" y="3819312"/>
            <a:ext cx="1455063" cy="117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C4963E-62F9-4785-A5C8-4D6B24BEB6AB}"/>
              </a:ext>
            </a:extLst>
          </p:cNvPr>
          <p:cNvGrpSpPr/>
          <p:nvPr/>
        </p:nvGrpSpPr>
        <p:grpSpPr>
          <a:xfrm>
            <a:off x="9976815" y="3939259"/>
            <a:ext cx="995591" cy="820000"/>
            <a:chOff x="5232888" y="1247890"/>
            <a:chExt cx="3168162" cy="30893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2D0EE47-7E0C-4635-9510-61BE07CF6839}"/>
                </a:ext>
              </a:extLst>
            </p:cNvPr>
            <p:cNvGrpSpPr/>
            <p:nvPr/>
          </p:nvGrpSpPr>
          <p:grpSpPr>
            <a:xfrm>
              <a:off x="6147331" y="2320823"/>
              <a:ext cx="539150" cy="941339"/>
              <a:chOff x="5551570" y="223832"/>
              <a:chExt cx="553953" cy="733431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5865CBB-92F2-4E52-B567-1F7447BD373D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3A30FCD4-4A6A-44ED-8E2F-64ABC52D2345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85993339-54B2-419E-A8FF-ADA4ADD6D2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F4B2BB86-A801-4546-8DA5-785EC8542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A950473-A2CB-4B18-B42D-FFF23BC5BCCF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D32FA30-E303-42D8-AAE2-804F2B159E14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D2FDA85-1C8E-490C-88B7-C991D5C1C3F9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45D0FC-A42F-4CCD-9797-DEC83DABBC09}"/>
                </a:ext>
              </a:extLst>
            </p:cNvPr>
            <p:cNvGrpSpPr/>
            <p:nvPr/>
          </p:nvGrpSpPr>
          <p:grpSpPr>
            <a:xfrm>
              <a:off x="6935245" y="1247890"/>
              <a:ext cx="539150" cy="941339"/>
              <a:chOff x="5551570" y="223832"/>
              <a:chExt cx="553953" cy="73343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D8D7DC7-C40E-4655-BCE8-7B758EB8817F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90C6A1-EF83-43BF-A996-E41CE1CEF46F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74188257-BC65-4A52-BAA7-C824F0DB6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70C35E3-A6C9-4C84-A590-B93929ADA6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629C2B0-5EE9-4302-9504-378653041805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DFC4592-5C61-4796-808C-515B34CD1F55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E4291FB-39B0-477E-9D7D-16E410180EA7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B58CDD8-0D39-4F25-93E1-5FFBE216CABB}"/>
                </a:ext>
              </a:extLst>
            </p:cNvPr>
            <p:cNvGrpSpPr/>
            <p:nvPr/>
          </p:nvGrpSpPr>
          <p:grpSpPr>
            <a:xfrm>
              <a:off x="6992229" y="3395893"/>
              <a:ext cx="539150" cy="941339"/>
              <a:chOff x="5551570" y="223832"/>
              <a:chExt cx="553953" cy="73343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6D05FD3-F004-4B61-8D9B-E53A128EF844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1C933C5-79F8-4BA6-99B5-04313045E5DB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8FE8DC2D-D9FD-4DE0-8E99-80F49990D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FA65F9D0-6CCC-47BB-87D8-E2176D9E33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750C842-B0DA-49C7-9D23-81008A9B7B63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FEF6BD1-9D36-43AC-8DA2-0E51911FCE29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C5229DD-659F-4BD2-B6DA-D3C0B6E7691A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173D6C3-75F9-46A7-82EE-998380136E6C}"/>
                </a:ext>
              </a:extLst>
            </p:cNvPr>
            <p:cNvGrpSpPr/>
            <p:nvPr/>
          </p:nvGrpSpPr>
          <p:grpSpPr>
            <a:xfrm>
              <a:off x="7861900" y="2305955"/>
              <a:ext cx="539150" cy="941339"/>
              <a:chOff x="5551570" y="223832"/>
              <a:chExt cx="553953" cy="73343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C032279-FFEC-4A42-B412-544FA14391F4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15C53185-19F6-47F8-B8B5-62085E65D646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284EF3A-F736-4574-87CA-6C2836A2F7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29ACB4CD-29F3-49B5-A01E-EB0B61B74B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DB69DD-457A-45F2-8E32-2E4C368ACB33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4FD4568-FCC6-49D4-A617-4CF96DE42915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E807F39-1B25-4996-B7BE-7C2D62B8CE2C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772F175-3C47-484C-8966-9C8EC3185D6B}"/>
                </a:ext>
              </a:extLst>
            </p:cNvPr>
            <p:cNvGrpSpPr/>
            <p:nvPr/>
          </p:nvGrpSpPr>
          <p:grpSpPr>
            <a:xfrm>
              <a:off x="5237523" y="1654183"/>
              <a:ext cx="539150" cy="941339"/>
              <a:chOff x="5551570" y="223832"/>
              <a:chExt cx="553953" cy="733431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3ED6B87-67FC-4469-AB7E-C78D9DD4DCF3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9C56B72-5935-495A-A354-3B70B810F311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4090EE3-83C8-4754-8CD9-8BAB6BED13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6A58A24-C584-492B-A077-2A06F36923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BD5E001-FA78-4CA6-A79B-8E839143AADF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AF17784-4444-49AF-8DDD-E11ACB5ED682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A2079BB-0650-4492-A22C-BB1FC52E173A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8D336D5-3E09-43CF-BF0B-077C3B2F869B}"/>
                </a:ext>
              </a:extLst>
            </p:cNvPr>
            <p:cNvGrpSpPr/>
            <p:nvPr/>
          </p:nvGrpSpPr>
          <p:grpSpPr>
            <a:xfrm>
              <a:off x="5232888" y="2929327"/>
              <a:ext cx="539150" cy="941339"/>
              <a:chOff x="5551570" y="223832"/>
              <a:chExt cx="553953" cy="73343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B85225-7526-4BA1-A03F-965D0EBA7C8E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B93FB94-0F84-4241-A910-ACDB64905303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26A85D65-6A76-41CC-A955-B6CF32377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59C40EB3-1E67-4160-BF59-67CD29E8A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F8EA9C-29E6-4713-BE0F-A2CBA9E9F06A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80DB8AD-9941-4886-BBB2-6EA97AE5D372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BDA4EF5-0DDE-4EDC-88FD-1B2CFD510C24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Elbow Connector 147">
              <a:extLst>
                <a:ext uri="{FF2B5EF4-FFF2-40B4-BE49-F238E27FC236}">
                  <a16:creationId xmlns:a16="http://schemas.microsoft.com/office/drawing/2014/main" id="{35C84B26-973B-4FC8-9803-2263460FE2C0}"/>
                </a:ext>
              </a:extLst>
            </p:cNvPr>
            <p:cNvCxnSpPr>
              <a:cxnSpLocks/>
              <a:stCxn id="65" idx="0"/>
              <a:endCxn id="58" idx="1"/>
            </p:cNvCxnSpPr>
            <p:nvPr/>
          </p:nvCxnSpPr>
          <p:spPr>
            <a:xfrm rot="5400000" flipH="1" flipV="1">
              <a:off x="6371097" y="1762796"/>
              <a:ext cx="605323" cy="5229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8">
              <a:extLst>
                <a:ext uri="{FF2B5EF4-FFF2-40B4-BE49-F238E27FC236}">
                  <a16:creationId xmlns:a16="http://schemas.microsoft.com/office/drawing/2014/main" id="{ECE82C0F-9A08-4FCF-BB70-C7EBBF49C212}"/>
                </a:ext>
              </a:extLst>
            </p:cNvPr>
            <p:cNvCxnSpPr>
              <a:cxnSpLocks/>
              <a:stCxn id="44" idx="0"/>
              <a:endCxn id="58" idx="3"/>
            </p:cNvCxnSpPr>
            <p:nvPr/>
          </p:nvCxnSpPr>
          <p:spPr>
            <a:xfrm rot="16200000" flipV="1">
              <a:off x="7500757" y="1685990"/>
              <a:ext cx="590455" cy="66171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149">
              <a:extLst>
                <a:ext uri="{FF2B5EF4-FFF2-40B4-BE49-F238E27FC236}">
                  <a16:creationId xmlns:a16="http://schemas.microsoft.com/office/drawing/2014/main" id="{BC2E232B-D91E-4943-9AA9-408DBA6F6E5C}"/>
                </a:ext>
              </a:extLst>
            </p:cNvPr>
            <p:cNvCxnSpPr>
              <a:cxnSpLocks/>
              <a:stCxn id="44" idx="2"/>
              <a:endCxn id="51" idx="3"/>
            </p:cNvCxnSpPr>
            <p:nvPr/>
          </p:nvCxnSpPr>
          <p:spPr>
            <a:xfrm rot="5400000">
              <a:off x="7513312" y="3256093"/>
              <a:ext cx="622329" cy="60473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150">
              <a:extLst>
                <a:ext uri="{FF2B5EF4-FFF2-40B4-BE49-F238E27FC236}">
                  <a16:creationId xmlns:a16="http://schemas.microsoft.com/office/drawing/2014/main" id="{1B0AC749-5852-469B-B93C-DB5FE3CDBE04}"/>
                </a:ext>
              </a:extLst>
            </p:cNvPr>
            <p:cNvCxnSpPr>
              <a:cxnSpLocks/>
              <a:stCxn id="65" idx="2"/>
              <a:endCxn id="51" idx="1"/>
            </p:cNvCxnSpPr>
            <p:nvPr/>
          </p:nvCxnSpPr>
          <p:spPr>
            <a:xfrm rot="16200000" flipH="1">
              <a:off x="6398520" y="3275913"/>
              <a:ext cx="607461" cy="57995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51">
              <a:extLst>
                <a:ext uri="{FF2B5EF4-FFF2-40B4-BE49-F238E27FC236}">
                  <a16:creationId xmlns:a16="http://schemas.microsoft.com/office/drawing/2014/main" id="{AF069739-E448-447C-B144-796F7806C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035" y="2994033"/>
              <a:ext cx="357643" cy="26200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152">
              <a:extLst>
                <a:ext uri="{FF2B5EF4-FFF2-40B4-BE49-F238E27FC236}">
                  <a16:creationId xmlns:a16="http://schemas.microsoft.com/office/drawing/2014/main" id="{54228DDC-64CF-437A-9DB8-250DFC9889FB}"/>
                </a:ext>
              </a:extLst>
            </p:cNvPr>
            <p:cNvCxnSpPr>
              <a:cxnSpLocks/>
            </p:cNvCxnSpPr>
            <p:nvPr/>
          </p:nvCxnSpPr>
          <p:spPr>
            <a:xfrm>
              <a:off x="5772035" y="2305955"/>
              <a:ext cx="401408" cy="36136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DAC9939-CF3B-4211-AEB7-7D10C0B59D76}"/>
              </a:ext>
            </a:extLst>
          </p:cNvPr>
          <p:cNvSpPr txBox="1"/>
          <p:nvPr/>
        </p:nvSpPr>
        <p:spPr>
          <a:xfrm>
            <a:off x="527988" y="5017488"/>
            <a:ext cx="1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Profiling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AD97D2A-994B-4C91-B606-781C10541BD1}"/>
              </a:ext>
            </a:extLst>
          </p:cNvPr>
          <p:cNvGrpSpPr/>
          <p:nvPr/>
        </p:nvGrpSpPr>
        <p:grpSpPr>
          <a:xfrm>
            <a:off x="666386" y="4141485"/>
            <a:ext cx="1076885" cy="482799"/>
            <a:chOff x="7972905" y="1793857"/>
            <a:chExt cx="2391315" cy="99127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77E986F-2B7E-40C2-8303-10D7ABC35ADD}"/>
                </a:ext>
              </a:extLst>
            </p:cNvPr>
            <p:cNvGrpSpPr/>
            <p:nvPr/>
          </p:nvGrpSpPr>
          <p:grpSpPr>
            <a:xfrm>
              <a:off x="8857671" y="1815676"/>
              <a:ext cx="539150" cy="941339"/>
              <a:chOff x="5551570" y="223832"/>
              <a:chExt cx="553953" cy="73343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3232E71-E52C-427F-A80F-D94D0955044C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5E78195-03AE-4B16-B21A-50D0AF998253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404AFA0-D55F-44BA-A985-71EF02028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8C38120F-671D-4E4F-9237-3AEEF5EE2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A7B4F21-B0B5-430B-AB7B-8F88B0F43B03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5529B0D-52B7-4AF0-BA64-8E256434AD0D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43A3BA6-5482-4FE9-8463-DC67903BB20A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0047FA7-30F7-4A15-99A6-3781378B6073}"/>
                </a:ext>
              </a:extLst>
            </p:cNvPr>
            <p:cNvGrpSpPr/>
            <p:nvPr/>
          </p:nvGrpSpPr>
          <p:grpSpPr>
            <a:xfrm>
              <a:off x="9825070" y="1793857"/>
              <a:ext cx="539150" cy="941339"/>
              <a:chOff x="5551570" y="223832"/>
              <a:chExt cx="553953" cy="73343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3F8263C-C8D1-4C19-9285-77CFBE6D4824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773FEE3D-F4C8-492D-BD6E-030B04FE9924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7AE61E4-3151-40D8-BB73-B0E34F32E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FCAA403-7DD3-4F1E-AF12-DAF421EA3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1A1EA91-9483-454D-80BF-B8FADC985788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DFDAAB2-2E1A-4272-A49B-A20E0ABC6C98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9249BF4-BFA6-4A30-AE46-506FB5D7724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732E91E-8766-4E25-B5D1-B76547CB5BF8}"/>
                </a:ext>
              </a:extLst>
            </p:cNvPr>
            <p:cNvGrpSpPr/>
            <p:nvPr/>
          </p:nvGrpSpPr>
          <p:grpSpPr>
            <a:xfrm>
              <a:off x="7972905" y="1843788"/>
              <a:ext cx="539150" cy="941339"/>
              <a:chOff x="5551570" y="223832"/>
              <a:chExt cx="553953" cy="73343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C5B5AF1-C67A-443C-A8BF-90D43F6D8216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F1AC4D0-DC91-46F5-896A-0A8C03893279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5165F15-E2DE-4C4F-86F7-8A4A16206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CE963BA-DB55-44FE-9043-BDA547928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F451DF3-72C1-413E-B3EE-3E9A01D91756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50B66FF-2086-4241-BFD7-E2C46561EB96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A456D7-3915-4703-9798-0890E1CF8A1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53" name="Rounded Rectangle 63">
            <a:extLst>
              <a:ext uri="{FF2B5EF4-FFF2-40B4-BE49-F238E27FC236}">
                <a16:creationId xmlns:a16="http://schemas.microsoft.com/office/drawing/2014/main" id="{621018F4-DB82-41A7-A28A-B3016FB06F59}"/>
              </a:ext>
            </a:extLst>
          </p:cNvPr>
          <p:cNvSpPr/>
          <p:nvPr/>
        </p:nvSpPr>
        <p:spPr>
          <a:xfrm>
            <a:off x="5057747" y="3801817"/>
            <a:ext cx="1455063" cy="117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EE56155-9FB1-4055-8019-729BCAB00389}"/>
              </a:ext>
            </a:extLst>
          </p:cNvPr>
          <p:cNvGrpSpPr/>
          <p:nvPr/>
        </p:nvGrpSpPr>
        <p:grpSpPr>
          <a:xfrm>
            <a:off x="5288551" y="4106431"/>
            <a:ext cx="1076885" cy="482799"/>
            <a:chOff x="7972905" y="1793857"/>
            <a:chExt cx="2391315" cy="99127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724C0EA-B380-4389-96C9-52938F04C3E9}"/>
                </a:ext>
              </a:extLst>
            </p:cNvPr>
            <p:cNvGrpSpPr/>
            <p:nvPr/>
          </p:nvGrpSpPr>
          <p:grpSpPr>
            <a:xfrm>
              <a:off x="8857671" y="1815676"/>
              <a:ext cx="539150" cy="941339"/>
              <a:chOff x="5551570" y="223832"/>
              <a:chExt cx="553953" cy="73343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25175734-65DD-411C-9FD3-A4DC37D10993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7DDBF09-B170-4829-9947-6DE711B6D6F4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01C22C81-01DB-45DC-9E5E-02BBB7A6D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6A81A8B-5C42-4164-9281-2F7BBFDA7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D498EE6-CFF8-4785-B502-9AFCCB275FE0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E8915B6-1A04-47DD-8804-1A2049165797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641324A-B5BB-4446-82AA-243325F75C59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8C11422-005F-4546-BD57-9F6B7D60F4B1}"/>
                </a:ext>
              </a:extLst>
            </p:cNvPr>
            <p:cNvGrpSpPr/>
            <p:nvPr/>
          </p:nvGrpSpPr>
          <p:grpSpPr>
            <a:xfrm>
              <a:off x="9825070" y="1793857"/>
              <a:ext cx="539150" cy="941339"/>
              <a:chOff x="5551570" y="223832"/>
              <a:chExt cx="553953" cy="733431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E102E06-0663-4713-9D68-F7607735DC71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50B7685B-204E-4A05-8C4D-3D9C134D921F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6C8424B-8986-4B77-9DF8-DAE94CFA5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A0D578C8-F0FD-433E-A619-257139148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15757E1-76A4-4004-8A36-F4ADA1855F5D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0B4D4BE8-B4A1-421F-BB8E-B59FAF494632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ACF9E64-1C76-4ABF-A1C1-8815067BA087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B7AEEBE-637A-47B4-85AA-769F7F163F06}"/>
                </a:ext>
              </a:extLst>
            </p:cNvPr>
            <p:cNvGrpSpPr/>
            <p:nvPr/>
          </p:nvGrpSpPr>
          <p:grpSpPr>
            <a:xfrm>
              <a:off x="7972905" y="1843788"/>
              <a:ext cx="539150" cy="941339"/>
              <a:chOff x="5551570" y="223832"/>
              <a:chExt cx="553953" cy="73343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15A022EC-5577-4C26-9A88-D841E876489C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C57B33A-74EB-4524-8A86-A72AD35E342C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7FA0231F-9007-4A8B-A67F-212622EC9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BCABC0B5-260E-4C93-8BD3-852420271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34C7814-61BD-4375-B2DB-D1D756247C07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7A520CC-5DE5-4659-A691-DD95E6400D19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F471DC4-46D5-4A31-96D4-EEE2040CD4E1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EB4A46C5-F058-4161-9BD9-3C040F609393}"/>
              </a:ext>
            </a:extLst>
          </p:cNvPr>
          <p:cNvSpPr txBox="1"/>
          <p:nvPr/>
        </p:nvSpPr>
        <p:spPr>
          <a:xfrm>
            <a:off x="5407862" y="1590912"/>
            <a:ext cx="254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3NF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5E9FE1B-5A18-4700-8047-A168B76AA0C9}"/>
              </a:ext>
            </a:extLst>
          </p:cNvPr>
          <p:cNvSpPr txBox="1"/>
          <p:nvPr/>
        </p:nvSpPr>
        <p:spPr>
          <a:xfrm>
            <a:off x="5076736" y="5056670"/>
            <a:ext cx="1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Staging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146301B-5B29-43FB-8EB6-063F25E33DB4}"/>
              </a:ext>
            </a:extLst>
          </p:cNvPr>
          <p:cNvCxnSpPr>
            <a:cxnSpLocks/>
          </p:cNvCxnSpPr>
          <p:nvPr/>
        </p:nvCxnSpPr>
        <p:spPr>
          <a:xfrm>
            <a:off x="2018230" y="4359826"/>
            <a:ext cx="2894648" cy="1654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CC1C794-6555-42F7-8399-42F37CF72656}"/>
              </a:ext>
            </a:extLst>
          </p:cNvPr>
          <p:cNvCxnSpPr>
            <a:cxnSpLocks/>
          </p:cNvCxnSpPr>
          <p:nvPr/>
        </p:nvCxnSpPr>
        <p:spPr>
          <a:xfrm>
            <a:off x="6666171" y="4350374"/>
            <a:ext cx="2894648" cy="1654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3E8ACAD-07BC-4166-AB4D-7170CC010475}"/>
              </a:ext>
            </a:extLst>
          </p:cNvPr>
          <p:cNvSpPr txBox="1"/>
          <p:nvPr/>
        </p:nvSpPr>
        <p:spPr>
          <a:xfrm>
            <a:off x="2111854" y="3847016"/>
            <a:ext cx="254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Data Profiling and filtering error rows</a:t>
            </a:r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66BB494C-562B-4908-BF79-62B86B9D4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91" y="4482367"/>
            <a:ext cx="708918" cy="697424"/>
          </a:xfrm>
          <a:prstGeom prst="rect">
            <a:avLst/>
          </a:prstGeom>
        </p:spPr>
      </p:pic>
      <p:sp>
        <p:nvSpPr>
          <p:cNvPr id="192" name="TextBox 191">
            <a:extLst>
              <a:ext uri="{FF2B5EF4-FFF2-40B4-BE49-F238E27FC236}">
                <a16:creationId xmlns:a16="http://schemas.microsoft.com/office/drawing/2014/main" id="{6845F775-5A77-4B7A-AB73-ECFF84AD8824}"/>
              </a:ext>
            </a:extLst>
          </p:cNvPr>
          <p:cNvSpPr txBox="1"/>
          <p:nvPr/>
        </p:nvSpPr>
        <p:spPr>
          <a:xfrm>
            <a:off x="2111854" y="5175024"/>
            <a:ext cx="254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Talend Components</a:t>
            </a:r>
          </a:p>
          <a:p>
            <a:pPr algn="ctr"/>
            <a:r>
              <a:rPr lang="en-IN" sz="1600" dirty="0"/>
              <a:t>(less volume of data)</a:t>
            </a:r>
          </a:p>
        </p:txBody>
      </p:sp>
      <p:pic>
        <p:nvPicPr>
          <p:cNvPr id="194" name="Picture 193">
            <a:extLst>
              <a:ext uri="{FF2B5EF4-FFF2-40B4-BE49-F238E27FC236}">
                <a16:creationId xmlns:a16="http://schemas.microsoft.com/office/drawing/2014/main" id="{8E5C8C79-8546-4BE9-957A-B862332C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181" y="4453472"/>
            <a:ext cx="708918" cy="697424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C52D6010-00E1-4BF0-B97C-274A23689D1E}"/>
              </a:ext>
            </a:extLst>
          </p:cNvPr>
          <p:cNvSpPr txBox="1"/>
          <p:nvPr/>
        </p:nvSpPr>
        <p:spPr>
          <a:xfrm>
            <a:off x="6778169" y="5229037"/>
            <a:ext cx="254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Executing Stored Procedures in Snowflake using Talend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2B0E27-B2DE-4039-BF26-8D7388FE057E}"/>
              </a:ext>
            </a:extLst>
          </p:cNvPr>
          <p:cNvSpPr txBox="1"/>
          <p:nvPr/>
        </p:nvSpPr>
        <p:spPr>
          <a:xfrm>
            <a:off x="6778168" y="5716190"/>
            <a:ext cx="2894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 remains within 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Improved performance and faster processing of data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23E46D9-8FEA-411E-9501-08F9787979F5}"/>
              </a:ext>
            </a:extLst>
          </p:cNvPr>
          <p:cNvSpPr txBox="1"/>
          <p:nvPr/>
        </p:nvSpPr>
        <p:spPr>
          <a:xfrm>
            <a:off x="6773197" y="3726073"/>
            <a:ext cx="254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I</a:t>
            </a:r>
            <a:r>
              <a:rPr lang="en-IN" sz="1600" b="1" dirty="0" err="1"/>
              <a:t>nsert</a:t>
            </a:r>
            <a:r>
              <a:rPr lang="en-IN" sz="1600" b="1" dirty="0"/>
              <a:t>/Update data into Final Tables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4D597965-6B0D-4E21-9989-EA47DCBFECAE}"/>
              </a:ext>
            </a:extLst>
          </p:cNvPr>
          <p:cNvSpPr txBox="1"/>
          <p:nvPr/>
        </p:nvSpPr>
        <p:spPr>
          <a:xfrm>
            <a:off x="30434" y="5273303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/>
              <a:t>Data from external sources</a:t>
            </a:r>
          </a:p>
          <a:p>
            <a:pPr algn="ctr"/>
            <a:r>
              <a:rPr lang="en-IN" sz="1200" b="1" dirty="0"/>
              <a:t>Masked if required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7A1A2351-0E7E-464E-9467-6986E3AFB495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Data Flow within Snowflake (3NF)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49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4">
            <a:extLst>
              <a:ext uri="{FF2B5EF4-FFF2-40B4-BE49-F238E27FC236}">
                <a16:creationId xmlns:a16="http://schemas.microsoft.com/office/drawing/2014/main" id="{97B5C8CE-2558-45D9-BB2E-790BC5C9B3BD}"/>
              </a:ext>
            </a:extLst>
          </p:cNvPr>
          <p:cNvSpPr/>
          <p:nvPr/>
        </p:nvSpPr>
        <p:spPr>
          <a:xfrm>
            <a:off x="277672" y="1421749"/>
            <a:ext cx="11636655" cy="5272667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A21888-9CE0-4519-AF7D-1B79CB477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898" y="1371173"/>
            <a:ext cx="1333528" cy="1333528"/>
          </a:xfrm>
          <a:prstGeom prst="rect">
            <a:avLst/>
          </a:prstGeom>
        </p:spPr>
      </p:pic>
      <p:sp>
        <p:nvSpPr>
          <p:cNvPr id="9" name="Rounded Rectangle 63">
            <a:extLst>
              <a:ext uri="{FF2B5EF4-FFF2-40B4-BE49-F238E27FC236}">
                <a16:creationId xmlns:a16="http://schemas.microsoft.com/office/drawing/2014/main" id="{DAFA58B5-7216-4CB4-8AE0-30122AED32F3}"/>
              </a:ext>
            </a:extLst>
          </p:cNvPr>
          <p:cNvSpPr/>
          <p:nvPr/>
        </p:nvSpPr>
        <p:spPr>
          <a:xfrm>
            <a:off x="399862" y="3866937"/>
            <a:ext cx="1455063" cy="117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70E77D-9C41-4AC7-9B21-46EA03A18298}"/>
              </a:ext>
            </a:extLst>
          </p:cNvPr>
          <p:cNvGrpSpPr/>
          <p:nvPr/>
        </p:nvGrpSpPr>
        <p:grpSpPr>
          <a:xfrm>
            <a:off x="9598574" y="3736368"/>
            <a:ext cx="1624242" cy="1484592"/>
            <a:chOff x="5568330" y="3825066"/>
            <a:chExt cx="1624242" cy="1484592"/>
          </a:xfrm>
        </p:grpSpPr>
        <p:sp>
          <p:nvSpPr>
            <p:cNvPr id="11" name="Rounded Rectangle 67">
              <a:extLst>
                <a:ext uri="{FF2B5EF4-FFF2-40B4-BE49-F238E27FC236}">
                  <a16:creationId xmlns:a16="http://schemas.microsoft.com/office/drawing/2014/main" id="{33ABB0EC-75D9-4468-8282-D1E69DEBDABA}"/>
                </a:ext>
              </a:extLst>
            </p:cNvPr>
            <p:cNvSpPr/>
            <p:nvPr/>
          </p:nvSpPr>
          <p:spPr>
            <a:xfrm>
              <a:off x="5660617" y="3825066"/>
              <a:ext cx="1455063" cy="11707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C0C8A36-CD8B-44C8-817C-33E28FA72B4D}"/>
                </a:ext>
              </a:extLst>
            </p:cNvPr>
            <p:cNvSpPr txBox="1"/>
            <p:nvPr/>
          </p:nvSpPr>
          <p:spPr>
            <a:xfrm>
              <a:off x="5568330" y="4940326"/>
              <a:ext cx="16242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50000"/>
                    </a:schemeClr>
                  </a:solidFill>
                </a:rPr>
                <a:t>Facts</a:t>
              </a:r>
              <a:endParaRPr lang="en-IN" sz="12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DAC9939-CF3B-4211-AEB7-7D10C0B59D76}"/>
              </a:ext>
            </a:extLst>
          </p:cNvPr>
          <p:cNvSpPr txBox="1"/>
          <p:nvPr/>
        </p:nvSpPr>
        <p:spPr>
          <a:xfrm>
            <a:off x="435403" y="5065113"/>
            <a:ext cx="138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Staging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AD97D2A-994B-4C91-B606-781C10541BD1}"/>
              </a:ext>
            </a:extLst>
          </p:cNvPr>
          <p:cNvGrpSpPr/>
          <p:nvPr/>
        </p:nvGrpSpPr>
        <p:grpSpPr>
          <a:xfrm>
            <a:off x="573801" y="4189110"/>
            <a:ext cx="1076885" cy="482799"/>
            <a:chOff x="7972905" y="1793857"/>
            <a:chExt cx="2391315" cy="99127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77E986F-2B7E-40C2-8303-10D7ABC35ADD}"/>
                </a:ext>
              </a:extLst>
            </p:cNvPr>
            <p:cNvGrpSpPr/>
            <p:nvPr/>
          </p:nvGrpSpPr>
          <p:grpSpPr>
            <a:xfrm>
              <a:off x="8857671" y="1815676"/>
              <a:ext cx="539150" cy="941339"/>
              <a:chOff x="5551570" y="223832"/>
              <a:chExt cx="553953" cy="73343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83232E71-E52C-427F-A80F-D94D0955044C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5E78195-03AE-4B16-B21A-50D0AF998253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404AFA0-D55F-44BA-A985-71EF02028E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8C38120F-671D-4E4F-9237-3AEEF5EE2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A7B4F21-B0B5-430B-AB7B-8F88B0F43B03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5529B0D-52B7-4AF0-BA64-8E256434AD0D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43A3BA6-5482-4FE9-8463-DC67903BB20A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0047FA7-30F7-4A15-99A6-3781378B6073}"/>
                </a:ext>
              </a:extLst>
            </p:cNvPr>
            <p:cNvGrpSpPr/>
            <p:nvPr/>
          </p:nvGrpSpPr>
          <p:grpSpPr>
            <a:xfrm>
              <a:off x="9825070" y="1793857"/>
              <a:ext cx="539150" cy="941339"/>
              <a:chOff x="5551570" y="223832"/>
              <a:chExt cx="553953" cy="73343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3F8263C-C8D1-4C19-9285-77CFBE6D4824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773FEE3D-F4C8-492D-BD6E-030B04FE9924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7AE61E4-3151-40D8-BB73-B0E34F32E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CFCAA403-7DD3-4F1E-AF12-DAF421EA3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1A1EA91-9483-454D-80BF-B8FADC985788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3DFDAAB2-2E1A-4272-A49B-A20E0ABC6C98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9249BF4-BFA6-4A30-AE46-506FB5D7724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B732E91E-8766-4E25-B5D1-B76547CB5BF8}"/>
                </a:ext>
              </a:extLst>
            </p:cNvPr>
            <p:cNvGrpSpPr/>
            <p:nvPr/>
          </p:nvGrpSpPr>
          <p:grpSpPr>
            <a:xfrm>
              <a:off x="7972905" y="1843788"/>
              <a:ext cx="539150" cy="941339"/>
              <a:chOff x="5551570" y="223832"/>
              <a:chExt cx="553953" cy="733431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C5B5AF1-C67A-443C-A8BF-90D43F6D8216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2F1AC4D0-DC91-46F5-896A-0A8C03893279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55165F15-E2DE-4C4F-86F7-8A4A16206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CCE963BA-DB55-44FE-9043-BDA5479286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F451DF3-72C1-413E-B3EE-3E9A01D91756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50B66FF-2086-4241-BFD7-E2C46561EB96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69A456D7-3915-4703-9798-0890E1CF8A1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B5963AA-5D86-45A3-A308-2DBE8EA31E98}"/>
              </a:ext>
            </a:extLst>
          </p:cNvPr>
          <p:cNvGrpSpPr/>
          <p:nvPr/>
        </p:nvGrpSpPr>
        <p:grpSpPr>
          <a:xfrm>
            <a:off x="9913906" y="3788274"/>
            <a:ext cx="964202" cy="1040661"/>
            <a:chOff x="4703771" y="3524747"/>
            <a:chExt cx="1995374" cy="2544547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7798BDE-F267-404D-A1A5-08410642D904}"/>
                </a:ext>
              </a:extLst>
            </p:cNvPr>
            <p:cNvGrpSpPr/>
            <p:nvPr/>
          </p:nvGrpSpPr>
          <p:grpSpPr>
            <a:xfrm>
              <a:off x="5537191" y="3524747"/>
              <a:ext cx="339774" cy="695070"/>
              <a:chOff x="5551570" y="223832"/>
              <a:chExt cx="553953" cy="733431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4A93B026-DD8F-4BB1-B15E-451083715D14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68D1FA80-9D73-474D-977E-B8C25DCBB91E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BE695DF4-552B-426A-B24D-582DFB3FE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15F9DB8D-27BD-4F3E-B361-6DFE928092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E7511217-5AD7-4B0F-AAD7-BEAA41D606A1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08020447-CF85-4455-AFC8-089DF5EBC04F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D07A9A00-C54A-421D-BD1D-788AC24CDC34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E25276-7C84-4AFE-B8B8-2E784B7B4194}"/>
                </a:ext>
              </a:extLst>
            </p:cNvPr>
            <p:cNvGrpSpPr/>
            <p:nvPr/>
          </p:nvGrpSpPr>
          <p:grpSpPr>
            <a:xfrm>
              <a:off x="6195365" y="5374224"/>
              <a:ext cx="339774" cy="695070"/>
              <a:chOff x="5551570" y="223832"/>
              <a:chExt cx="553953" cy="733431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3BA6848-842B-4742-AF56-75DE6B4B69E6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813714D9-AF01-42DE-ADA7-9E18D70D6D80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B57943F-61AF-4E60-A763-BDE5F4893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94031CD4-33D6-41AB-A3F9-EAE6A6D2BE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88EAB7F9-8549-4786-B6D7-3C445F892DCB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CD528299-4B23-4723-950B-ABC0F37A5156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9DEF812D-C089-46ED-9059-FF3ABD8F173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D05B773-C1DF-4D49-89CF-9738DA242A58}"/>
                </a:ext>
              </a:extLst>
            </p:cNvPr>
            <p:cNvGrpSpPr/>
            <p:nvPr/>
          </p:nvGrpSpPr>
          <p:grpSpPr>
            <a:xfrm>
              <a:off x="6359371" y="4245994"/>
              <a:ext cx="339774" cy="695070"/>
              <a:chOff x="5551570" y="223832"/>
              <a:chExt cx="553953" cy="733431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A1ECEDA-EC89-478E-9D10-A93D5FBBCE30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1C71613-7D61-4FB5-A1ED-DB6CAE9608B4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6859170-F61A-4C95-82D2-0DEC69528A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FF4170D5-9D26-4391-97E2-14A7A89E4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3E45BDF-AEB3-4ED3-8C7F-323DC5F2DDEA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2E6B28B-419B-4C2F-A034-69A46AC9A434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8FC3F1F-399C-436C-BD22-732CB70513C2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4FBE974-361F-4AE1-BB5C-A91B8A60EC5E}"/>
                </a:ext>
              </a:extLst>
            </p:cNvPr>
            <p:cNvGrpSpPr/>
            <p:nvPr/>
          </p:nvGrpSpPr>
          <p:grpSpPr>
            <a:xfrm>
              <a:off x="4703771" y="4245994"/>
              <a:ext cx="339774" cy="695070"/>
              <a:chOff x="5551570" y="223832"/>
              <a:chExt cx="553953" cy="73343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EBAF2B30-0437-455C-8100-9EFAF93AFE78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BFFE7AC2-F4C6-4349-A53F-D325D0F47D39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CD902922-3B87-4366-958B-5B4B86B74C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A5C8A87-F322-4C26-B411-A7660CEBE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47BF3B26-6ECC-4363-97B2-3E2B5629BEDB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9CC68A89-93C1-483A-92E3-C268E6F32C66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FA81AAF-280E-48F6-8381-A96FED1C46AF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67215C7-660A-4D13-AAF4-34B38D62E128}"/>
                </a:ext>
              </a:extLst>
            </p:cNvPr>
            <p:cNvGrpSpPr/>
            <p:nvPr/>
          </p:nvGrpSpPr>
          <p:grpSpPr>
            <a:xfrm>
              <a:off x="4872306" y="5374224"/>
              <a:ext cx="339774" cy="695070"/>
              <a:chOff x="5551570" y="223832"/>
              <a:chExt cx="553953" cy="73343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DE0CC56D-680D-45E0-8C2B-9685A58D1F32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97B24C2F-4B3E-45B9-B90C-538C55E86F05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7A70627F-9940-4CA2-BE5D-D2D3E7E1EC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BC708CD7-4CF8-4D5C-8216-4CE492DBF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9DB2FE0-4423-4E75-8822-FBFB10CE8604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8BE8F45-8CAB-4A12-93CA-C6A6DBF778ED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6F5DFEE-2B12-4FB1-98E2-97B7B5777BDA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4E86AD8-7470-4D66-92AC-043B64A903E5}"/>
                </a:ext>
              </a:extLst>
            </p:cNvPr>
            <p:cNvGrpSpPr/>
            <p:nvPr/>
          </p:nvGrpSpPr>
          <p:grpSpPr>
            <a:xfrm>
              <a:off x="5412564" y="4558204"/>
              <a:ext cx="589028" cy="697189"/>
              <a:chOff x="6755598" y="4243874"/>
              <a:chExt cx="589028" cy="697189"/>
            </a:xfrm>
            <a:solidFill>
              <a:schemeClr val="bg1"/>
            </a:solidFill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51E5415-EBA4-47A8-B692-1EE4ABF89DCE}"/>
                  </a:ext>
                </a:extLst>
              </p:cNvPr>
              <p:cNvGrpSpPr/>
              <p:nvPr/>
            </p:nvGrpSpPr>
            <p:grpSpPr>
              <a:xfrm>
                <a:off x="6757982" y="4243874"/>
                <a:ext cx="586644" cy="697189"/>
                <a:chOff x="7429500" y="4243875"/>
                <a:chExt cx="919402" cy="687902"/>
              </a:xfrm>
              <a:grpFill/>
            </p:grpSpPr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EE5E1E45-9097-4888-9017-4DB4FA8117D5}"/>
                    </a:ext>
                  </a:extLst>
                </p:cNvPr>
                <p:cNvSpPr/>
                <p:nvPr/>
              </p:nvSpPr>
              <p:spPr>
                <a:xfrm>
                  <a:off x="7429500" y="4243875"/>
                  <a:ext cx="919402" cy="6736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A78F4960-A610-4E69-8FEE-DB387486D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15238" y="4245745"/>
                  <a:ext cx="0" cy="68603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A747F99-DC49-4899-8DC9-7E756DB1C6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1926" y="4245745"/>
                  <a:ext cx="0" cy="68603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2210EDC-E490-4103-A1CC-3ADA98C61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7662" y="4245745"/>
                  <a:ext cx="0" cy="68603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84924E4-2E73-49F5-894E-6A450ADD6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9114" y="4245745"/>
                  <a:ext cx="0" cy="68603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9C8E8B4-2E8A-4D9A-9640-FE1C98512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98" y="4396754"/>
                <a:ext cx="58664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97338D48-1203-4106-BB68-FC1AD3E0F4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98" y="4563442"/>
                <a:ext cx="58664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8417488-216A-40FF-B627-C9094518A5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98" y="4749182"/>
                <a:ext cx="58664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85C7D53-03AC-4317-88CA-C774C5F5F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527" y="5256666"/>
              <a:ext cx="365334" cy="448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7437C77F-A188-4B31-99F8-356A70568466}"/>
                </a:ext>
              </a:extLst>
            </p:cNvPr>
            <p:cNvCxnSpPr>
              <a:cxnSpLocks/>
            </p:cNvCxnSpPr>
            <p:nvPr/>
          </p:nvCxnSpPr>
          <p:spPr>
            <a:xfrm>
              <a:off x="5811341" y="5243843"/>
              <a:ext cx="365760" cy="448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5E82FB65-E2FF-47C1-A7EE-2D307A7761D2}"/>
                </a:ext>
              </a:extLst>
            </p:cNvPr>
            <p:cNvCxnSpPr/>
            <p:nvPr/>
          </p:nvCxnSpPr>
          <p:spPr>
            <a:xfrm flipV="1">
              <a:off x="5996209" y="4382465"/>
              <a:ext cx="365760" cy="448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87F6CE4-0518-46F4-AA4D-9CB37328E8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5003" y="4386694"/>
              <a:ext cx="365760" cy="448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A3289D19-51BE-473B-916C-E1A8C7DE13A2}"/>
                </a:ext>
              </a:extLst>
            </p:cNvPr>
            <p:cNvCxnSpPr>
              <a:cxnSpLocks/>
              <a:stCxn id="110" idx="0"/>
              <a:endCxn id="147" idx="2"/>
            </p:cNvCxnSpPr>
            <p:nvPr/>
          </p:nvCxnSpPr>
          <p:spPr>
            <a:xfrm flipH="1" flipV="1">
              <a:off x="5704158" y="4219817"/>
              <a:ext cx="4112" cy="338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Rounded Rectangle 63">
            <a:extLst>
              <a:ext uri="{FF2B5EF4-FFF2-40B4-BE49-F238E27FC236}">
                <a16:creationId xmlns:a16="http://schemas.microsoft.com/office/drawing/2014/main" id="{621018F4-DB82-41A7-A28A-B3016FB06F59}"/>
              </a:ext>
            </a:extLst>
          </p:cNvPr>
          <p:cNvSpPr/>
          <p:nvPr/>
        </p:nvSpPr>
        <p:spPr>
          <a:xfrm>
            <a:off x="4965162" y="3849442"/>
            <a:ext cx="1455063" cy="117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EE56155-9FB1-4055-8019-729BCAB00389}"/>
              </a:ext>
            </a:extLst>
          </p:cNvPr>
          <p:cNvGrpSpPr/>
          <p:nvPr/>
        </p:nvGrpSpPr>
        <p:grpSpPr>
          <a:xfrm>
            <a:off x="5195966" y="4154056"/>
            <a:ext cx="1076885" cy="482799"/>
            <a:chOff x="7972905" y="1793857"/>
            <a:chExt cx="2391315" cy="991270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724C0EA-B380-4389-96C9-52938F04C3E9}"/>
                </a:ext>
              </a:extLst>
            </p:cNvPr>
            <p:cNvGrpSpPr/>
            <p:nvPr/>
          </p:nvGrpSpPr>
          <p:grpSpPr>
            <a:xfrm>
              <a:off x="8857671" y="1815676"/>
              <a:ext cx="539150" cy="941339"/>
              <a:chOff x="5551570" y="223832"/>
              <a:chExt cx="553953" cy="733431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25175734-65DD-411C-9FD3-A4DC37D10993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D7DDBF09-B170-4829-9947-6DE711B6D6F4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01C22C81-01DB-45DC-9E5E-02BBB7A6D0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F6A81A8B-5C42-4164-9281-2F7BBFDA7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6D498EE6-CFF8-4785-B502-9AFCCB275FE0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E8915B6-1A04-47DD-8804-1A2049165797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F641324A-B5BB-4446-82AA-243325F75C59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8C11422-005F-4546-BD57-9F6B7D60F4B1}"/>
                </a:ext>
              </a:extLst>
            </p:cNvPr>
            <p:cNvGrpSpPr/>
            <p:nvPr/>
          </p:nvGrpSpPr>
          <p:grpSpPr>
            <a:xfrm>
              <a:off x="9825070" y="1793857"/>
              <a:ext cx="539150" cy="941339"/>
              <a:chOff x="5551570" y="223832"/>
              <a:chExt cx="553953" cy="733431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E102E06-0663-4713-9D68-F7607735DC71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50B7685B-204E-4A05-8C4D-3D9C134D921F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E6C8424B-8986-4B77-9DF8-DAE94CFA5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A0D578C8-F0FD-433E-A619-2571391483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515757E1-76A4-4004-8A36-F4ADA1855F5D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0B4D4BE8-B4A1-421F-BB8E-B59FAF494632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CACF9E64-1C76-4ABF-A1C1-8815067BA087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8B7AEEBE-637A-47B4-85AA-769F7F163F06}"/>
                </a:ext>
              </a:extLst>
            </p:cNvPr>
            <p:cNvGrpSpPr/>
            <p:nvPr/>
          </p:nvGrpSpPr>
          <p:grpSpPr>
            <a:xfrm>
              <a:off x="7972905" y="1843788"/>
              <a:ext cx="539150" cy="941339"/>
              <a:chOff x="5551570" y="223832"/>
              <a:chExt cx="553953" cy="733431"/>
            </a:xfrm>
          </p:grpSpPr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15A022EC-5577-4C26-9A88-D841E876489C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FC57B33A-74EB-4524-8A86-A72AD35E342C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7FA0231F-9007-4A8B-A67F-212622EC9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BCABC0B5-260E-4C93-8BD3-852420271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334C7814-61BD-4375-B2DB-D1D756247C07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F7A520CC-5DE5-4659-A691-DD95E6400D19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AF471DC4-46D5-4A31-96D4-EEE2040CD4E1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EB4A46C5-F058-4161-9BD9-3C040F609393}"/>
              </a:ext>
            </a:extLst>
          </p:cNvPr>
          <p:cNvSpPr txBox="1"/>
          <p:nvPr/>
        </p:nvSpPr>
        <p:spPr>
          <a:xfrm>
            <a:off x="5315277" y="1638537"/>
            <a:ext cx="254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DWH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15E9FE1B-5A18-4700-8047-A168B76AA0C9}"/>
              </a:ext>
            </a:extLst>
          </p:cNvPr>
          <p:cNvSpPr txBox="1"/>
          <p:nvPr/>
        </p:nvSpPr>
        <p:spPr>
          <a:xfrm>
            <a:off x="4984151" y="5104295"/>
            <a:ext cx="1383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Dimension Tables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146301B-5B29-43FB-8EB6-063F25E33DB4}"/>
              </a:ext>
            </a:extLst>
          </p:cNvPr>
          <p:cNvCxnSpPr>
            <a:cxnSpLocks/>
          </p:cNvCxnSpPr>
          <p:nvPr/>
        </p:nvCxnSpPr>
        <p:spPr>
          <a:xfrm>
            <a:off x="1925645" y="4407451"/>
            <a:ext cx="2894648" cy="1654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CC1C794-6555-42F7-8399-42F37CF72656}"/>
              </a:ext>
            </a:extLst>
          </p:cNvPr>
          <p:cNvCxnSpPr>
            <a:cxnSpLocks/>
          </p:cNvCxnSpPr>
          <p:nvPr/>
        </p:nvCxnSpPr>
        <p:spPr>
          <a:xfrm>
            <a:off x="6573586" y="4397999"/>
            <a:ext cx="2894648" cy="1654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D3E8ACAD-07BC-4166-AB4D-7170CC010475}"/>
              </a:ext>
            </a:extLst>
          </p:cNvPr>
          <p:cNvSpPr txBox="1"/>
          <p:nvPr/>
        </p:nvSpPr>
        <p:spPr>
          <a:xfrm>
            <a:off x="2019269" y="3894641"/>
            <a:ext cx="254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Merging data into Dimension tables</a:t>
            </a:r>
            <a:endParaRPr lang="en-IN" sz="1600" b="1" dirty="0"/>
          </a:p>
        </p:txBody>
      </p:sp>
      <p:pic>
        <p:nvPicPr>
          <p:cNvPr id="190" name="Picture 189">
            <a:extLst>
              <a:ext uri="{FF2B5EF4-FFF2-40B4-BE49-F238E27FC236}">
                <a16:creationId xmlns:a16="http://schemas.microsoft.com/office/drawing/2014/main" id="{66BB494C-562B-4908-BF79-62B86B9D4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06" y="4529992"/>
            <a:ext cx="708918" cy="697424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8E5C8C79-8546-4BE9-957A-B862332C3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96" y="4501097"/>
            <a:ext cx="708918" cy="697424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C52D6010-00E1-4BF0-B97C-274A23689D1E}"/>
              </a:ext>
            </a:extLst>
          </p:cNvPr>
          <p:cNvSpPr txBox="1"/>
          <p:nvPr/>
        </p:nvSpPr>
        <p:spPr>
          <a:xfrm>
            <a:off x="6685584" y="5276662"/>
            <a:ext cx="2546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Executing Stored Procedures in Snowflake using Talend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22B0E27-B2DE-4039-BF26-8D7388FE057E}"/>
              </a:ext>
            </a:extLst>
          </p:cNvPr>
          <p:cNvSpPr txBox="1"/>
          <p:nvPr/>
        </p:nvSpPr>
        <p:spPr>
          <a:xfrm>
            <a:off x="6685583" y="5763815"/>
            <a:ext cx="2894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 remains within 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Improved performance and faster processing of data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123E46D9-8FEA-411E-9501-08F9787979F5}"/>
              </a:ext>
            </a:extLst>
          </p:cNvPr>
          <p:cNvSpPr txBox="1"/>
          <p:nvPr/>
        </p:nvSpPr>
        <p:spPr>
          <a:xfrm>
            <a:off x="6680612" y="3773698"/>
            <a:ext cx="254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Transformation and </a:t>
            </a:r>
            <a:r>
              <a:rPr lang="en-US" sz="1600" b="1" dirty="0" err="1"/>
              <a:t>Upsert</a:t>
            </a:r>
            <a:r>
              <a:rPr lang="en-US" sz="1600" b="1" dirty="0"/>
              <a:t> into Fact Tables</a:t>
            </a:r>
            <a:endParaRPr lang="en-IN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850C0-E5DE-401A-9295-23652482726C}"/>
              </a:ext>
            </a:extLst>
          </p:cNvPr>
          <p:cNvSpPr txBox="1"/>
          <p:nvPr/>
        </p:nvSpPr>
        <p:spPr>
          <a:xfrm>
            <a:off x="-124541" y="5391372"/>
            <a:ext cx="254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Data from 3NF and </a:t>
            </a:r>
          </a:p>
          <a:p>
            <a:pPr algn="ctr"/>
            <a:r>
              <a:rPr lang="en-IN" sz="1600" b="1" dirty="0"/>
              <a:t>external  sources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F0080D-99C0-4232-AD4B-295C28666C66}"/>
              </a:ext>
            </a:extLst>
          </p:cNvPr>
          <p:cNvSpPr txBox="1"/>
          <p:nvPr/>
        </p:nvSpPr>
        <p:spPr>
          <a:xfrm>
            <a:off x="2161592" y="5227416"/>
            <a:ext cx="254602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00" b="1" dirty="0"/>
              <a:t>Executing Stored Procedures or merge queries in Snowflake using Talend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CF93EC2-FA67-4DA8-BC18-E6F57F54D36D}"/>
              </a:ext>
            </a:extLst>
          </p:cNvPr>
          <p:cNvSpPr txBox="1"/>
          <p:nvPr/>
        </p:nvSpPr>
        <p:spPr>
          <a:xfrm>
            <a:off x="2089503" y="5763815"/>
            <a:ext cx="28946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Data remains within Snowflake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Improved performance and faster processing of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21765C0-F931-4DA0-AADF-2D333E35AA83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Data Flow within Snowflake (DWH)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0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FCD354-4E96-407C-82AC-5BEADA9BE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424" y="1095375"/>
            <a:ext cx="6714304" cy="3524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36D62C-D6AD-435E-A9BF-05881C2BD3C3}"/>
              </a:ext>
            </a:extLst>
          </p:cNvPr>
          <p:cNvSpPr txBox="1"/>
          <p:nvPr/>
        </p:nvSpPr>
        <p:spPr>
          <a:xfrm>
            <a:off x="104775" y="5381625"/>
            <a:ext cx="115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Talend Job for Batch initiation/increment and Logging (Package, Task and Error 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728A18-225D-4951-9ADB-37FD6D636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27" y="1095375"/>
            <a:ext cx="5137097" cy="3524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E6400D-802E-43CD-8EF2-4E42ED12326C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Batch and Logging Generic Talend Job (DWH)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32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BCDB1C-F2AE-4AA4-A2D3-963E41EF3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" b="46335"/>
          <a:stretch/>
        </p:blipFill>
        <p:spPr>
          <a:xfrm>
            <a:off x="291169" y="1319997"/>
            <a:ext cx="10677526" cy="20125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3D272-0CED-4C94-86B6-F06EF384966F}"/>
              </a:ext>
            </a:extLst>
          </p:cNvPr>
          <p:cNvSpPr txBox="1"/>
          <p:nvPr/>
        </p:nvSpPr>
        <p:spPr>
          <a:xfrm>
            <a:off x="180974" y="3267997"/>
            <a:ext cx="115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Talend Error Log table for capturing ETL related errors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904BF-33C9-4B1F-A870-B6FAA39BFBEE}"/>
              </a:ext>
            </a:extLst>
          </p:cNvPr>
          <p:cNvSpPr txBox="1"/>
          <p:nvPr/>
        </p:nvSpPr>
        <p:spPr>
          <a:xfrm>
            <a:off x="180974" y="950665"/>
            <a:ext cx="8582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SELECT * FROM ASPIRE_DEV.CONCIERGE_CONFIGURATION.TALEND_ERROR_LOGS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47BED0-642E-4191-8F66-3DF4AFA48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64" y="4507655"/>
            <a:ext cx="10664017" cy="12489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D302676-CD00-473B-9B4C-CE9CBAC58E40}"/>
              </a:ext>
            </a:extLst>
          </p:cNvPr>
          <p:cNvSpPr txBox="1"/>
          <p:nvPr/>
        </p:nvSpPr>
        <p:spPr>
          <a:xfrm>
            <a:off x="291169" y="4224887"/>
            <a:ext cx="85820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SELECT * FROM ASPIRE_DEV.CONCIERGE_CONFIGURATION.FILE_ERROR_LOG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ECC8DA-EBB2-4980-AD06-3C18E71BC92F}"/>
              </a:ext>
            </a:extLst>
          </p:cNvPr>
          <p:cNvSpPr txBox="1"/>
          <p:nvPr/>
        </p:nvSpPr>
        <p:spPr>
          <a:xfrm>
            <a:off x="212770" y="5854696"/>
            <a:ext cx="115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File Error Log for capturing rejected records from files based on rejection rules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913C4F-8407-4A2A-B798-7E041A3E914A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Talend Error Log and File Error Log tables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8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85AC1D-53CD-49AA-A5E2-1008F2C9A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6" y="1058244"/>
            <a:ext cx="9804018" cy="1294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445FF1-EF8C-4D34-8168-B99D8C10A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526" y="5026938"/>
            <a:ext cx="9804018" cy="630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886DBE-FCD0-4907-A644-14A4281FC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6" y="3209397"/>
            <a:ext cx="9804018" cy="9608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8916EF-E494-47D6-B17D-A2F74154611A}"/>
              </a:ext>
            </a:extLst>
          </p:cNvPr>
          <p:cNvSpPr txBox="1"/>
          <p:nvPr/>
        </p:nvSpPr>
        <p:spPr>
          <a:xfrm>
            <a:off x="614134" y="2411704"/>
            <a:ext cx="115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Package log table logging status of Talend Package execution, run time and high level errors  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63FC1-020C-441B-A24E-490324E9024E}"/>
              </a:ext>
            </a:extLst>
          </p:cNvPr>
          <p:cNvSpPr txBox="1"/>
          <p:nvPr/>
        </p:nvSpPr>
        <p:spPr>
          <a:xfrm>
            <a:off x="518884" y="4263389"/>
            <a:ext cx="115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Task log table logging details of each task execution within a package 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99A0C-0696-425E-A88F-EFD33D96E605}"/>
              </a:ext>
            </a:extLst>
          </p:cNvPr>
          <p:cNvSpPr txBox="1"/>
          <p:nvPr/>
        </p:nvSpPr>
        <p:spPr>
          <a:xfrm>
            <a:off x="518884" y="5828211"/>
            <a:ext cx="115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 Log table having detailed errors encountered in both ETL and execution of Stored Procedures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72292F-E3BE-4822-84FB-D211573ED66B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Package, Task and Error Log tables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6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F1959C-4532-450A-984F-D8025B42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3523614"/>
            <a:ext cx="11534775" cy="24299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93544A-8BDC-4798-B98A-CA4FF5FED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331" y="1008880"/>
            <a:ext cx="6867644" cy="21193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70272E-DCD9-4767-87C7-D7FD351E046F}"/>
              </a:ext>
            </a:extLst>
          </p:cNvPr>
          <p:cNvSpPr txBox="1"/>
          <p:nvPr/>
        </p:nvSpPr>
        <p:spPr>
          <a:xfrm>
            <a:off x="518884" y="5828211"/>
            <a:ext cx="115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Sensitive Data Masked in Talend ( </a:t>
            </a:r>
            <a:r>
              <a:rPr lang="en-US" dirty="0" err="1"/>
              <a:t>ePC</a:t>
            </a:r>
            <a:r>
              <a:rPr lang="en-US" dirty="0"/>
              <a:t>) before being loaded into Profiling layer (existing columns)  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9F1F62-B75E-4FF3-9D52-612175E0FA00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Data Masking as per existing rule (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ePC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667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3DED30-948D-4562-9D52-B68F29E7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69" y="1146796"/>
            <a:ext cx="11228705" cy="3054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44179-BDA3-4E6C-BCC9-9D880A640FFF}"/>
              </a:ext>
            </a:extLst>
          </p:cNvPr>
          <p:cNvSpPr txBox="1"/>
          <p:nvPr/>
        </p:nvSpPr>
        <p:spPr>
          <a:xfrm>
            <a:off x="382269" y="4599486"/>
            <a:ext cx="11577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 of Stored Procedures in Snowflake can be obtained from "INFORMATION_SCHEMA"."PROCEDURES“ System View including creation date, altered date, procedure script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r>
              <a:rPr lang="en-US" dirty="0"/>
              <a:t>Alternatively Stored Procedures DDLs can be obtained by executing the </a:t>
            </a:r>
            <a:r>
              <a:rPr lang="en-US" dirty="0" err="1"/>
              <a:t>get_ddl</a:t>
            </a:r>
            <a:r>
              <a:rPr lang="en-US" dirty="0"/>
              <a:t> query</a:t>
            </a:r>
          </a:p>
          <a:p>
            <a:r>
              <a:rPr lang="en-US" dirty="0"/>
              <a:t>	</a:t>
            </a:r>
            <a:r>
              <a:rPr lang="en-US" dirty="0" err="1"/>
              <a:t>e.g</a:t>
            </a:r>
            <a:r>
              <a:rPr lang="en-US" dirty="0"/>
              <a:t>: select </a:t>
            </a:r>
            <a:r>
              <a:rPr lang="en-US" dirty="0" err="1"/>
              <a:t>get_ddl</a:t>
            </a:r>
            <a:r>
              <a:rPr lang="en-US" dirty="0"/>
              <a:t>('procedure','"</a:t>
            </a:r>
            <a:r>
              <a:rPr lang="en-US" dirty="0" err="1"/>
              <a:t>usp_Generate_DimCity</a:t>
            </a:r>
            <a:r>
              <a:rPr lang="en-US" dirty="0"/>
              <a:t>"()')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B86EE-E880-4A58-BA00-9D51BF924F6E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Snowflake Stored Procedures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F6673-05A3-4D35-9CA8-23F90E4A1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73" y="760928"/>
            <a:ext cx="9337728" cy="5812207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7991F157-A71E-483E-8667-A921D7EFCBCC}"/>
              </a:ext>
            </a:extLst>
          </p:cNvPr>
          <p:cNvSpPr/>
          <p:nvPr/>
        </p:nvSpPr>
        <p:spPr>
          <a:xfrm>
            <a:off x="3733800" y="819150"/>
            <a:ext cx="295275" cy="5429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8C9CE-2872-45CD-B8B4-EF085C03CE4E}"/>
              </a:ext>
            </a:extLst>
          </p:cNvPr>
          <p:cNvSpPr txBox="1"/>
          <p:nvPr/>
        </p:nvSpPr>
        <p:spPr>
          <a:xfrm>
            <a:off x="4192790" y="905946"/>
            <a:ext cx="306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Stored Procedure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44DAF81-3B4B-4A37-AD7A-129B026B19C0}"/>
              </a:ext>
            </a:extLst>
          </p:cNvPr>
          <p:cNvSpPr/>
          <p:nvPr/>
        </p:nvSpPr>
        <p:spPr>
          <a:xfrm>
            <a:off x="8181975" y="1476375"/>
            <a:ext cx="371475" cy="320992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02996-AC18-414C-99A5-F500FAE24291}"/>
              </a:ext>
            </a:extLst>
          </p:cNvPr>
          <p:cNvSpPr txBox="1"/>
          <p:nvPr/>
        </p:nvSpPr>
        <p:spPr>
          <a:xfrm>
            <a:off x="8553450" y="2896671"/>
            <a:ext cx="120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Main Code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3A0F31-08DE-4D0C-9911-273203BF147F}"/>
              </a:ext>
            </a:extLst>
          </p:cNvPr>
          <p:cNvSpPr/>
          <p:nvPr/>
        </p:nvSpPr>
        <p:spPr>
          <a:xfrm>
            <a:off x="9858376" y="5362575"/>
            <a:ext cx="247650" cy="83343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88C76-B720-4714-975F-D5A8B799D20C}"/>
              </a:ext>
            </a:extLst>
          </p:cNvPr>
          <p:cNvSpPr txBox="1"/>
          <p:nvPr/>
        </p:nvSpPr>
        <p:spPr>
          <a:xfrm>
            <a:off x="10106026" y="5594627"/>
            <a:ext cx="151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Error Catching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B4B170-A119-4BEF-BCAB-F7EF738C2285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Snowflake Stored Procedure Structure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76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>
            <a:extLst>
              <a:ext uri="{FF2B5EF4-FFF2-40B4-BE49-F238E27FC236}">
                <a16:creationId xmlns:a16="http://schemas.microsoft.com/office/drawing/2014/main" id="{E650B467-30D7-4B26-8EDE-EA16A69A35FB}"/>
              </a:ext>
            </a:extLst>
          </p:cNvPr>
          <p:cNvSpPr/>
          <p:nvPr/>
        </p:nvSpPr>
        <p:spPr>
          <a:xfrm>
            <a:off x="697571" y="2145766"/>
            <a:ext cx="1108691" cy="108511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D9A269C-4919-4082-B546-220FA8D3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67" y="2558694"/>
            <a:ext cx="633898" cy="537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80EC4A-180F-47C0-8E09-B40F6D40D22A}"/>
              </a:ext>
            </a:extLst>
          </p:cNvPr>
          <p:cNvSpPr txBox="1"/>
          <p:nvPr/>
        </p:nvSpPr>
        <p:spPr>
          <a:xfrm>
            <a:off x="78792" y="3280872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client_vwRptFB_832764_AC_Concierge_Specialty</a:t>
            </a:r>
            <a:endParaRPr lang="en-IN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99ADD-CE07-4F47-B6CE-A0B46865E3D3}"/>
              </a:ext>
            </a:extLst>
          </p:cNvPr>
          <p:cNvSpPr txBox="1"/>
          <p:nvPr/>
        </p:nvSpPr>
        <p:spPr>
          <a:xfrm>
            <a:off x="456935" y="1807212"/>
            <a:ext cx="1589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Hydra Server</a:t>
            </a:r>
            <a:endParaRPr lang="en-IN" sz="1600" b="1" dirty="0"/>
          </a:p>
        </p:txBody>
      </p:sp>
      <p:sp>
        <p:nvSpPr>
          <p:cNvPr id="10" name="Rounded Rectangle 63">
            <a:extLst>
              <a:ext uri="{FF2B5EF4-FFF2-40B4-BE49-F238E27FC236}">
                <a16:creationId xmlns:a16="http://schemas.microsoft.com/office/drawing/2014/main" id="{0F6C3E1B-7243-4B1D-8CA7-00881C109E8A}"/>
              </a:ext>
            </a:extLst>
          </p:cNvPr>
          <p:cNvSpPr/>
          <p:nvPr/>
        </p:nvSpPr>
        <p:spPr>
          <a:xfrm>
            <a:off x="4112749" y="2060145"/>
            <a:ext cx="1455063" cy="117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6128BE-3A08-416C-B9C9-A3490CA8AF43}"/>
              </a:ext>
            </a:extLst>
          </p:cNvPr>
          <p:cNvGrpSpPr/>
          <p:nvPr/>
        </p:nvGrpSpPr>
        <p:grpSpPr>
          <a:xfrm>
            <a:off x="4286688" y="2382318"/>
            <a:ext cx="1076885" cy="482799"/>
            <a:chOff x="7972905" y="1793857"/>
            <a:chExt cx="2391315" cy="9912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80D2828-5886-439A-91E5-7D61AE432962}"/>
                </a:ext>
              </a:extLst>
            </p:cNvPr>
            <p:cNvGrpSpPr/>
            <p:nvPr/>
          </p:nvGrpSpPr>
          <p:grpSpPr>
            <a:xfrm>
              <a:off x="8857671" y="1815676"/>
              <a:ext cx="539150" cy="941339"/>
              <a:chOff x="5551570" y="223832"/>
              <a:chExt cx="553953" cy="733431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616F556-051E-4D1A-BD4B-66A847F91237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369F1D9-47CF-48EF-8FFF-7D5744B10452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E0C46ED5-216A-4C56-B28F-79BF6D93D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EACB493-2D31-4094-8183-DFD98A88B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E885C0F-080E-4EF8-8D0C-EC1421A73095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0C8E27F-4F87-44C1-8280-15D702E5585B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60AF4AF-9CC7-4AC5-9B3B-C053391D9236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B1C6BF-AA46-4133-A1F8-305FE50598E8}"/>
                </a:ext>
              </a:extLst>
            </p:cNvPr>
            <p:cNvGrpSpPr/>
            <p:nvPr/>
          </p:nvGrpSpPr>
          <p:grpSpPr>
            <a:xfrm>
              <a:off x="9825070" y="1793857"/>
              <a:ext cx="539150" cy="941339"/>
              <a:chOff x="5551570" y="223832"/>
              <a:chExt cx="553953" cy="73343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CA330B2-719C-4494-8EE1-27A464A83257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EAEF6DE-DE46-4BDC-8FDD-95220C86FC71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AB7C65D0-1913-4DD5-BCD0-7C55778759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4C19EB92-7795-4D6E-96DC-5DA6E1A555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87F7881-0B5E-45F2-ACDC-A31ED09A5ADD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544FA95-7C27-46A3-BEB2-702D83F9A7EB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3A53247-EBF9-478D-B5B6-18F210E00A09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085C0A-4AED-4385-A985-6808655B1BA5}"/>
                </a:ext>
              </a:extLst>
            </p:cNvPr>
            <p:cNvGrpSpPr/>
            <p:nvPr/>
          </p:nvGrpSpPr>
          <p:grpSpPr>
            <a:xfrm>
              <a:off x="7972905" y="1843788"/>
              <a:ext cx="539150" cy="941339"/>
              <a:chOff x="5551570" y="223832"/>
              <a:chExt cx="553953" cy="733431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D814BBF-4FF6-44EA-A3CF-1ABA4D17C4E4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E8C9A12-44E8-4BA1-8CAA-1D90DD6B2059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05E7E23-B0DE-4870-8B10-7606CEF151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F4FABEC-B42F-41AB-8E49-A5397AF53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E312753-0845-4F5E-81C3-693619A816CC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2835788-0D0C-47DD-BE39-9E461623B849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AA37DED-6A28-467D-8237-D01D960F08A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9B44AE-6EF4-45A8-B486-C75B7FA34B68}"/>
              </a:ext>
            </a:extLst>
          </p:cNvPr>
          <p:cNvCxnSpPr>
            <a:cxnSpLocks/>
          </p:cNvCxnSpPr>
          <p:nvPr/>
        </p:nvCxnSpPr>
        <p:spPr>
          <a:xfrm>
            <a:off x="1867271" y="2682037"/>
            <a:ext cx="2156089" cy="0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6ED9701A-EDC5-4BC1-B9D9-ED317D9F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341" y="1930666"/>
            <a:ext cx="544238" cy="53541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2C6586A-6F9E-4B63-B910-1A06F5F03260}"/>
              </a:ext>
            </a:extLst>
          </p:cNvPr>
          <p:cNvSpPr txBox="1"/>
          <p:nvPr/>
        </p:nvSpPr>
        <p:spPr>
          <a:xfrm>
            <a:off x="1683351" y="2694575"/>
            <a:ext cx="25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Windows Auth using 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Talend Service 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Accounts</a:t>
            </a:r>
            <a:endParaRPr lang="en-IN" sz="1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6F34AE0-F3BC-4322-9D2E-F04DD7541215}"/>
              </a:ext>
            </a:extLst>
          </p:cNvPr>
          <p:cNvSpPr txBox="1"/>
          <p:nvPr/>
        </p:nvSpPr>
        <p:spPr>
          <a:xfrm>
            <a:off x="1661344" y="2374261"/>
            <a:ext cx="254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Data Ingestion</a:t>
            </a:r>
            <a:endParaRPr lang="en-IN" sz="1200" b="1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A9F08BB-6C15-49E7-BEB0-159AA47E3105}"/>
              </a:ext>
            </a:extLst>
          </p:cNvPr>
          <p:cNvGrpSpPr/>
          <p:nvPr/>
        </p:nvGrpSpPr>
        <p:grpSpPr>
          <a:xfrm>
            <a:off x="3800059" y="1629805"/>
            <a:ext cx="605940" cy="408499"/>
            <a:chOff x="9332459" y="3287373"/>
            <a:chExt cx="2393536" cy="1613619"/>
          </a:xfrm>
        </p:grpSpPr>
        <p:pic>
          <p:nvPicPr>
            <p:cNvPr id="46" name="Picture 45" descr="A close up of a sign&#10;&#10;Description automatically generated">
              <a:extLst>
                <a:ext uri="{FF2B5EF4-FFF2-40B4-BE49-F238E27FC236}">
                  <a16:creationId xmlns:a16="http://schemas.microsoft.com/office/drawing/2014/main" id="{BE0BFBAF-7995-4A0E-B56F-632A0CE19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8568" y="3905239"/>
              <a:ext cx="1834797" cy="619244"/>
            </a:xfrm>
            <a:prstGeom prst="rect">
              <a:avLst/>
            </a:prstGeom>
          </p:spPr>
        </p:pic>
        <p:pic>
          <p:nvPicPr>
            <p:cNvPr id="47" name="Picture 46" descr="A picture containing object, mirror, lamp, light&#10;&#10;Description automatically generated">
              <a:extLst>
                <a:ext uri="{FF2B5EF4-FFF2-40B4-BE49-F238E27FC236}">
                  <a16:creationId xmlns:a16="http://schemas.microsoft.com/office/drawing/2014/main" id="{A9C676C1-56BB-47E3-9581-A8AB05484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2459" y="3287373"/>
              <a:ext cx="2393536" cy="1613619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1F0D0CC7-995B-4FEF-8784-74C11D5EB699}"/>
              </a:ext>
            </a:extLst>
          </p:cNvPr>
          <p:cNvSpPr txBox="1"/>
          <p:nvPr/>
        </p:nvSpPr>
        <p:spPr>
          <a:xfrm>
            <a:off x="3650736" y="3360833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Profiling Layer</a:t>
            </a:r>
          </a:p>
          <a:p>
            <a:pPr algn="ctr"/>
            <a:r>
              <a:rPr lang="en-IN" sz="1200" b="1" dirty="0" err="1">
                <a:solidFill>
                  <a:srgbClr val="000000"/>
                </a:solidFill>
                <a:latin typeface="courier;"/>
              </a:rPr>
              <a:t>HydraFeedback</a:t>
            </a:r>
            <a:endParaRPr lang="en-IN" sz="1200" b="1" dirty="0"/>
          </a:p>
        </p:txBody>
      </p:sp>
      <p:sp>
        <p:nvSpPr>
          <p:cNvPr id="50" name="Rounded Rectangle 63">
            <a:extLst>
              <a:ext uri="{FF2B5EF4-FFF2-40B4-BE49-F238E27FC236}">
                <a16:creationId xmlns:a16="http://schemas.microsoft.com/office/drawing/2014/main" id="{0D79E96D-0226-469D-97E4-C952D7563336}"/>
              </a:ext>
            </a:extLst>
          </p:cNvPr>
          <p:cNvSpPr/>
          <p:nvPr/>
        </p:nvSpPr>
        <p:spPr>
          <a:xfrm>
            <a:off x="7222680" y="2060145"/>
            <a:ext cx="1455063" cy="117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CE96727-7090-47C9-A10F-63A53983E29A}"/>
              </a:ext>
            </a:extLst>
          </p:cNvPr>
          <p:cNvGrpSpPr/>
          <p:nvPr/>
        </p:nvGrpSpPr>
        <p:grpSpPr>
          <a:xfrm>
            <a:off x="7396619" y="2382318"/>
            <a:ext cx="1076885" cy="482799"/>
            <a:chOff x="7972905" y="1793857"/>
            <a:chExt cx="2391315" cy="99127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E36C59B-E5F5-44BC-8838-AD4789433228}"/>
                </a:ext>
              </a:extLst>
            </p:cNvPr>
            <p:cNvGrpSpPr/>
            <p:nvPr/>
          </p:nvGrpSpPr>
          <p:grpSpPr>
            <a:xfrm>
              <a:off x="8857671" y="1815676"/>
              <a:ext cx="539150" cy="941339"/>
              <a:chOff x="5551570" y="223832"/>
              <a:chExt cx="553953" cy="733431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BC99B100-72DE-4ADF-8155-6BBAB37BA50C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2DB8483-4AD5-46C4-BED9-62AAE91B5E8F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997825E-4092-4FFC-B514-68B0CF3AB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B8F31CA0-5174-4B07-8371-AF138F5E4E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BD2FC45-D48B-45F0-8B38-F4D351D044C8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9E5F2E5-DC16-4F75-9A4A-F7875738B651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E776FC4-CE7D-4293-A1E3-30FFDBAC0B1D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C69629A-D442-4FD4-B37C-8E4C418705F8}"/>
                </a:ext>
              </a:extLst>
            </p:cNvPr>
            <p:cNvGrpSpPr/>
            <p:nvPr/>
          </p:nvGrpSpPr>
          <p:grpSpPr>
            <a:xfrm>
              <a:off x="9825070" y="1793857"/>
              <a:ext cx="539150" cy="941339"/>
              <a:chOff x="5551570" y="223832"/>
              <a:chExt cx="553953" cy="73343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DCDC771-E779-41F9-B338-9A615B80AEB8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5082C01A-DDFE-4D49-A47C-B9EBA14E182A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49C580A9-DBE9-437D-9B4F-644B059BF5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3CC6D75-DB8B-49D8-8BE1-94DE09DC5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DC7D07B6-803B-4025-8818-41263DD663C6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F89804C-F3BB-4CDD-AB85-4AA7AEE7FD2F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E4AFD25-AA7B-421F-929B-F7D0226762BB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853F7B-A5F6-4556-A362-FD2A8E2F793C}"/>
                </a:ext>
              </a:extLst>
            </p:cNvPr>
            <p:cNvGrpSpPr/>
            <p:nvPr/>
          </p:nvGrpSpPr>
          <p:grpSpPr>
            <a:xfrm>
              <a:off x="7972905" y="1843788"/>
              <a:ext cx="539150" cy="941339"/>
              <a:chOff x="5551570" y="223832"/>
              <a:chExt cx="553953" cy="733431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DBF5C84-0703-4A7B-BBA9-EA608AF9FEF1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75FA8C87-FA5F-4CF5-8E0D-E4CE4B0B2C76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91828607-FA94-4BAD-864B-C6C4C7B09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F7CBB085-0293-47D1-AEC3-2D365B4DB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E57B793-0AF7-4617-A8C5-33D948168A1B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BF372B2-5FAA-4103-9A26-84B821D1BEEC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4EBE885-6965-4D37-B045-BBAED1FC412C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B578CFF-7056-4416-9380-38B571E168DF}"/>
              </a:ext>
            </a:extLst>
          </p:cNvPr>
          <p:cNvSpPr txBox="1"/>
          <p:nvPr/>
        </p:nvSpPr>
        <p:spPr>
          <a:xfrm>
            <a:off x="6760667" y="3360833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Staging Layer</a:t>
            </a:r>
          </a:p>
          <a:p>
            <a:pPr algn="ctr"/>
            <a:r>
              <a:rPr lang="en-IN" sz="1200" b="1" dirty="0" err="1">
                <a:solidFill>
                  <a:srgbClr val="000000"/>
                </a:solidFill>
                <a:latin typeface="courier;"/>
              </a:rPr>
              <a:t>HydraFeedback</a:t>
            </a:r>
            <a:endParaRPr lang="en-IN" sz="12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1A114D5-EF41-4572-83B3-93968A0D0DC0}"/>
              </a:ext>
            </a:extLst>
          </p:cNvPr>
          <p:cNvCxnSpPr>
            <a:cxnSpLocks/>
          </p:cNvCxnSpPr>
          <p:nvPr/>
        </p:nvCxnSpPr>
        <p:spPr>
          <a:xfrm>
            <a:off x="5650967" y="2614945"/>
            <a:ext cx="1563907" cy="33882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B3373C42-F704-4F1E-8025-0607BDA7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102" y="1852110"/>
            <a:ext cx="544238" cy="53541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9216D616-BFB3-4C3D-AFF8-54D9BF6540F8}"/>
              </a:ext>
            </a:extLst>
          </p:cNvPr>
          <p:cNvSpPr txBox="1"/>
          <p:nvPr/>
        </p:nvSpPr>
        <p:spPr>
          <a:xfrm>
            <a:off x="5174771" y="2334719"/>
            <a:ext cx="254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Data Load</a:t>
            </a:r>
            <a:endParaRPr lang="en-IN" sz="12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14ECCE5-2B5A-4F90-927A-A5C7EA2A4C61}"/>
              </a:ext>
            </a:extLst>
          </p:cNvPr>
          <p:cNvSpPr txBox="1"/>
          <p:nvPr/>
        </p:nvSpPr>
        <p:spPr>
          <a:xfrm>
            <a:off x="5059106" y="2625116"/>
            <a:ext cx="25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Data Profiling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 and filtering out 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error rows</a:t>
            </a:r>
            <a:endParaRPr lang="en-IN" sz="1200" b="1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106645B0-E4DE-4AC0-AB93-527F3C8D3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134" y="1497705"/>
            <a:ext cx="513215" cy="51321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BB35942-A56F-4B00-920F-421AD2CCE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978" y="4303848"/>
            <a:ext cx="513215" cy="513215"/>
          </a:xfrm>
          <a:prstGeom prst="rect">
            <a:avLst/>
          </a:prstGeom>
        </p:spPr>
      </p:pic>
      <p:sp>
        <p:nvSpPr>
          <p:cNvPr id="90" name="Rounded Rectangle 63">
            <a:extLst>
              <a:ext uri="{FF2B5EF4-FFF2-40B4-BE49-F238E27FC236}">
                <a16:creationId xmlns:a16="http://schemas.microsoft.com/office/drawing/2014/main" id="{46363046-39C5-4BBA-94F4-55FB86BCA52A}"/>
              </a:ext>
            </a:extLst>
          </p:cNvPr>
          <p:cNvSpPr/>
          <p:nvPr/>
        </p:nvSpPr>
        <p:spPr>
          <a:xfrm>
            <a:off x="10637529" y="2050515"/>
            <a:ext cx="1252864" cy="1180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7FA6EA-E581-49AC-AB06-E4E0688F690C}"/>
              </a:ext>
            </a:extLst>
          </p:cNvPr>
          <p:cNvSpPr txBox="1"/>
          <p:nvPr/>
        </p:nvSpPr>
        <p:spPr>
          <a:xfrm>
            <a:off x="10074416" y="3356018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3NF</a:t>
            </a:r>
          </a:p>
          <a:p>
            <a:pPr algn="ctr"/>
            <a:r>
              <a:rPr lang="en-IN" sz="1200" b="1" dirty="0" err="1">
                <a:solidFill>
                  <a:srgbClr val="000000"/>
                </a:solidFill>
                <a:latin typeface="courier;"/>
              </a:rPr>
              <a:t>HydraFeedback</a:t>
            </a:r>
            <a:endParaRPr lang="en-IN" sz="1200" b="1" dirty="0"/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43F19A8-AAA7-4056-BFAA-8B3AAE00D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509" y="1451948"/>
            <a:ext cx="513215" cy="513215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17C4702E-5966-44A6-8E1C-C133D0EAE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52" y="1797501"/>
            <a:ext cx="544238" cy="535414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6B04E14C-B2F7-40B7-A333-7749A2CD7142}"/>
              </a:ext>
            </a:extLst>
          </p:cNvPr>
          <p:cNvSpPr txBox="1"/>
          <p:nvPr/>
        </p:nvSpPr>
        <p:spPr>
          <a:xfrm>
            <a:off x="8477137" y="2292013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Incremental data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 Load</a:t>
            </a:r>
            <a:endParaRPr lang="en-IN" sz="1200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6B0F239-E8F2-4080-8279-440DE58E7BC9}"/>
              </a:ext>
            </a:extLst>
          </p:cNvPr>
          <p:cNvSpPr txBox="1"/>
          <p:nvPr/>
        </p:nvSpPr>
        <p:spPr>
          <a:xfrm>
            <a:off x="8393215" y="2735028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Executing USP</a:t>
            </a:r>
          </a:p>
          <a:p>
            <a:pPr algn="ctr"/>
            <a:r>
              <a:rPr lang="en-IN" sz="1200" dirty="0" err="1">
                <a:solidFill>
                  <a:srgbClr val="000000"/>
                </a:solidFill>
                <a:latin typeface="courier;"/>
              </a:rPr>
              <a:t>spImportHydraFeedback</a:t>
            </a:r>
            <a:endParaRPr lang="en-IN" sz="1200" b="1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84BF48A-87EF-4348-9AEB-2C4EF8924A5B}"/>
              </a:ext>
            </a:extLst>
          </p:cNvPr>
          <p:cNvCxnSpPr>
            <a:cxnSpLocks/>
          </p:cNvCxnSpPr>
          <p:nvPr/>
        </p:nvCxnSpPr>
        <p:spPr>
          <a:xfrm>
            <a:off x="8715180" y="2724544"/>
            <a:ext cx="1825320" cy="0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39397113-5280-49B6-9E70-00BB614B76C8}"/>
              </a:ext>
            </a:extLst>
          </p:cNvPr>
          <p:cNvGrpSpPr/>
          <p:nvPr/>
        </p:nvGrpSpPr>
        <p:grpSpPr>
          <a:xfrm>
            <a:off x="10871894" y="2358871"/>
            <a:ext cx="770277" cy="646332"/>
            <a:chOff x="5232888" y="1247890"/>
            <a:chExt cx="3168162" cy="3089342"/>
          </a:xfrm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F76D4EA6-CD00-4AF7-98BC-267C53B190FE}"/>
                </a:ext>
              </a:extLst>
            </p:cNvPr>
            <p:cNvGrpSpPr/>
            <p:nvPr/>
          </p:nvGrpSpPr>
          <p:grpSpPr>
            <a:xfrm>
              <a:off x="6147331" y="2320823"/>
              <a:ext cx="539150" cy="941339"/>
              <a:chOff x="5551570" y="223832"/>
              <a:chExt cx="553953" cy="733431"/>
            </a:xfrm>
          </p:grpSpPr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71B6390-D12C-460D-9013-B221F593C5D4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38D4F328-F9AD-4588-9E98-15BCA40E7A20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3565849-CA87-452D-8BC4-57D703961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8867BCCB-D9D5-4883-AC78-F942AC2DE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BF09BF43-F8D6-4478-B820-58154F143376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058BF016-BFE1-43BA-B807-A62C5C271EB1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BE07A88-52AB-4158-8EAB-752F776C3166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6ABA592-FB39-4408-9975-CC6EF8ED28C2}"/>
                </a:ext>
              </a:extLst>
            </p:cNvPr>
            <p:cNvGrpSpPr/>
            <p:nvPr/>
          </p:nvGrpSpPr>
          <p:grpSpPr>
            <a:xfrm>
              <a:off x="6935245" y="1247890"/>
              <a:ext cx="539150" cy="941339"/>
              <a:chOff x="5551570" y="223832"/>
              <a:chExt cx="553953" cy="733431"/>
            </a:xfrm>
          </p:grpSpPr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06895473-CDE2-492C-9A7E-D4FDFED27CA3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C091152B-3329-4A9A-B8CB-E04ECA030733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B4A5CD6D-56C7-4560-B30D-32962B5FC9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8A0CF143-1699-4EF0-8675-0E3399C71A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205E8A50-546F-461C-84F6-609B08490FB6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515A8B9E-15F3-47A0-A83A-EA728525A2C8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99569FF-A51C-4576-A48B-6DE33CAED5F1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6A84C34F-3592-48AE-8DA2-08C3AF88918B}"/>
                </a:ext>
              </a:extLst>
            </p:cNvPr>
            <p:cNvGrpSpPr/>
            <p:nvPr/>
          </p:nvGrpSpPr>
          <p:grpSpPr>
            <a:xfrm>
              <a:off x="6992229" y="3395893"/>
              <a:ext cx="539150" cy="941339"/>
              <a:chOff x="5551570" y="223832"/>
              <a:chExt cx="553953" cy="733431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54C6CA93-F532-4567-88F0-9C30DA7A5B48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26307407-C652-462D-8927-6B41C344FB41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88349457-5902-4BF3-8EA5-48D56A23E2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474E4F66-007A-4C49-AED5-D73CBC09B8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CB8E3147-8C39-4173-98A2-DCB144837046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D925C5A-AAA4-4D03-AAA6-981121A9CAB4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709148A-554F-4AA0-A670-18AC4B48B226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B7AD827-0420-402B-9F02-0943348B803D}"/>
                </a:ext>
              </a:extLst>
            </p:cNvPr>
            <p:cNvGrpSpPr/>
            <p:nvPr/>
          </p:nvGrpSpPr>
          <p:grpSpPr>
            <a:xfrm>
              <a:off x="7861900" y="2305955"/>
              <a:ext cx="539150" cy="941339"/>
              <a:chOff x="5551570" y="223832"/>
              <a:chExt cx="553953" cy="733431"/>
            </a:xfrm>
          </p:grpSpPr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EBBFACC3-0027-4594-8968-97ADE37536EC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A1F0DE4D-2DB0-48E4-B6B3-11DCA369D964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E71E1BCB-260E-4006-BEFC-2EA4A7063F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2AF1B8C6-BD0D-4955-8EC0-D89D1125BD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611FCC62-ED27-4EEC-9508-E9D407A9A863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C47B844-AAF1-4F6D-90E3-AFD819511A01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307C6014-6C69-4B12-9911-875563B7DC95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26DC6E9-265D-4B3B-BB45-94DDCCE81050}"/>
                </a:ext>
              </a:extLst>
            </p:cNvPr>
            <p:cNvGrpSpPr/>
            <p:nvPr/>
          </p:nvGrpSpPr>
          <p:grpSpPr>
            <a:xfrm>
              <a:off x="5237523" y="1654183"/>
              <a:ext cx="539150" cy="941339"/>
              <a:chOff x="5551570" y="223832"/>
              <a:chExt cx="553953" cy="733431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BC78093-3B9A-4F50-B89C-FD2DFA8F3706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3918D27C-6D58-432F-8FD2-CD807FA5406B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A771F360-0E2D-469F-85F8-B76C90FA8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BFE8BC87-CFE5-4C04-93C8-89A805637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7BA71455-1EEB-4BDC-92D7-6B7DFE60D547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3273B4B9-6020-44D4-AB86-6E5B254075C6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54B32AB-56A8-40B2-95AC-FBBA3DF94355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24381F82-A2FD-4731-9552-AF4B979494D0}"/>
                </a:ext>
              </a:extLst>
            </p:cNvPr>
            <p:cNvGrpSpPr/>
            <p:nvPr/>
          </p:nvGrpSpPr>
          <p:grpSpPr>
            <a:xfrm>
              <a:off x="5232888" y="2929327"/>
              <a:ext cx="539150" cy="941339"/>
              <a:chOff x="5551570" y="223832"/>
              <a:chExt cx="553953" cy="733431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D7BCAEA-741D-4365-8732-892D68DBF86B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BAFBE91A-E97D-4021-B4B8-8951E482C681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3AD57B4A-AE06-44AA-BAC8-9E662033C4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F7F1E7D7-C61E-4F33-BB88-1A1F8BC2F5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7A078E8-ABE1-4C60-B397-201AE0447180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C820A11-1526-42CA-B61A-3A9946881A0E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325DFA2C-608B-4C0A-8EFF-D472BAFFC2F0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Elbow Connector 147">
              <a:extLst>
                <a:ext uri="{FF2B5EF4-FFF2-40B4-BE49-F238E27FC236}">
                  <a16:creationId xmlns:a16="http://schemas.microsoft.com/office/drawing/2014/main" id="{33450B67-9E07-4BBD-91CC-849618316B88}"/>
                </a:ext>
              </a:extLst>
            </p:cNvPr>
            <p:cNvCxnSpPr>
              <a:cxnSpLocks/>
              <a:stCxn id="178" idx="0"/>
              <a:endCxn id="171" idx="1"/>
            </p:cNvCxnSpPr>
            <p:nvPr/>
          </p:nvCxnSpPr>
          <p:spPr>
            <a:xfrm rot="5400000" flipH="1" flipV="1">
              <a:off x="6371097" y="1762796"/>
              <a:ext cx="605323" cy="5229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Elbow Connector 148">
              <a:extLst>
                <a:ext uri="{FF2B5EF4-FFF2-40B4-BE49-F238E27FC236}">
                  <a16:creationId xmlns:a16="http://schemas.microsoft.com/office/drawing/2014/main" id="{54610B5C-3071-42AB-AE7C-558CD9B071EF}"/>
                </a:ext>
              </a:extLst>
            </p:cNvPr>
            <p:cNvCxnSpPr>
              <a:cxnSpLocks/>
              <a:stCxn id="157" idx="0"/>
              <a:endCxn id="171" idx="3"/>
            </p:cNvCxnSpPr>
            <p:nvPr/>
          </p:nvCxnSpPr>
          <p:spPr>
            <a:xfrm rot="16200000" flipV="1">
              <a:off x="7500757" y="1685990"/>
              <a:ext cx="590455" cy="66171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Elbow Connector 149">
              <a:extLst>
                <a:ext uri="{FF2B5EF4-FFF2-40B4-BE49-F238E27FC236}">
                  <a16:creationId xmlns:a16="http://schemas.microsoft.com/office/drawing/2014/main" id="{5A5D6629-1F45-4A2C-803D-B9A560866127}"/>
                </a:ext>
              </a:extLst>
            </p:cNvPr>
            <p:cNvCxnSpPr>
              <a:cxnSpLocks/>
              <a:stCxn id="157" idx="2"/>
              <a:endCxn id="164" idx="3"/>
            </p:cNvCxnSpPr>
            <p:nvPr/>
          </p:nvCxnSpPr>
          <p:spPr>
            <a:xfrm rot="5400000">
              <a:off x="7513312" y="3256093"/>
              <a:ext cx="622329" cy="60473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Elbow Connector 150">
              <a:extLst>
                <a:ext uri="{FF2B5EF4-FFF2-40B4-BE49-F238E27FC236}">
                  <a16:creationId xmlns:a16="http://schemas.microsoft.com/office/drawing/2014/main" id="{077F7450-903C-4F07-82C5-71273423BF20}"/>
                </a:ext>
              </a:extLst>
            </p:cNvPr>
            <p:cNvCxnSpPr>
              <a:cxnSpLocks/>
              <a:stCxn id="178" idx="2"/>
              <a:endCxn id="164" idx="1"/>
            </p:cNvCxnSpPr>
            <p:nvPr/>
          </p:nvCxnSpPr>
          <p:spPr>
            <a:xfrm rot="16200000" flipH="1">
              <a:off x="6398520" y="3275913"/>
              <a:ext cx="607461" cy="57995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Elbow Connector 151">
              <a:extLst>
                <a:ext uri="{FF2B5EF4-FFF2-40B4-BE49-F238E27FC236}">
                  <a16:creationId xmlns:a16="http://schemas.microsoft.com/office/drawing/2014/main" id="{1864A397-1307-405A-A6C3-415791D5E5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035" y="2994033"/>
              <a:ext cx="357643" cy="26200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Elbow Connector 152">
              <a:extLst>
                <a:ext uri="{FF2B5EF4-FFF2-40B4-BE49-F238E27FC236}">
                  <a16:creationId xmlns:a16="http://schemas.microsoft.com/office/drawing/2014/main" id="{CA57775D-919B-4711-B9EB-4C92EE51E295}"/>
                </a:ext>
              </a:extLst>
            </p:cNvPr>
            <p:cNvCxnSpPr>
              <a:cxnSpLocks/>
            </p:cNvCxnSpPr>
            <p:nvPr/>
          </p:nvCxnSpPr>
          <p:spPr>
            <a:xfrm>
              <a:off x="5772035" y="2305955"/>
              <a:ext cx="401408" cy="36136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Rounded Rectangle 63">
            <a:extLst>
              <a:ext uri="{FF2B5EF4-FFF2-40B4-BE49-F238E27FC236}">
                <a16:creationId xmlns:a16="http://schemas.microsoft.com/office/drawing/2014/main" id="{600395CE-D319-4BAE-B52B-D4006AB2DF7D}"/>
              </a:ext>
            </a:extLst>
          </p:cNvPr>
          <p:cNvSpPr/>
          <p:nvPr/>
        </p:nvSpPr>
        <p:spPr>
          <a:xfrm>
            <a:off x="10494682" y="4844501"/>
            <a:ext cx="1455063" cy="1170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209477DD-92EA-4D4F-8D3A-B30EAF9DF5A4}"/>
              </a:ext>
            </a:extLst>
          </p:cNvPr>
          <p:cNvGrpSpPr/>
          <p:nvPr/>
        </p:nvGrpSpPr>
        <p:grpSpPr>
          <a:xfrm>
            <a:off x="10668621" y="5166674"/>
            <a:ext cx="1076885" cy="482799"/>
            <a:chOff x="7972905" y="1793857"/>
            <a:chExt cx="2391315" cy="99127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98398F19-363D-4856-8C04-4BA3A818D4A0}"/>
                </a:ext>
              </a:extLst>
            </p:cNvPr>
            <p:cNvGrpSpPr/>
            <p:nvPr/>
          </p:nvGrpSpPr>
          <p:grpSpPr>
            <a:xfrm>
              <a:off x="8857671" y="1815676"/>
              <a:ext cx="539150" cy="941339"/>
              <a:chOff x="5551570" y="223832"/>
              <a:chExt cx="553953" cy="733431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A168501A-8EE3-4327-9110-A634759E71B0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236D894C-8C92-4189-9205-056ADC7CDDB0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7DE14A56-9877-453C-99CA-096FF77382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F2CFB74A-C2CB-4049-9C41-77D234CCD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E2681AEB-ECF8-4527-A555-DCEC34B745D7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94C03AB2-F172-484A-A08A-278E20892F39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604447A-47DD-48BF-BFA0-7AE76050449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C49E5EB-378A-4095-957E-70AF0445BAC1}"/>
                </a:ext>
              </a:extLst>
            </p:cNvPr>
            <p:cNvGrpSpPr/>
            <p:nvPr/>
          </p:nvGrpSpPr>
          <p:grpSpPr>
            <a:xfrm>
              <a:off x="9825070" y="1793857"/>
              <a:ext cx="539150" cy="941339"/>
              <a:chOff x="5551570" y="223832"/>
              <a:chExt cx="553953" cy="733431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E3BB07B3-B4E6-4C32-B949-F363DE33BF1B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A136E184-5158-4882-B670-DE20650CB0DA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8FC2B6E-F525-4A54-B35E-0733409E0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9F18C47-59D2-4EB7-A210-4038A50F3D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59A9C315-493A-414F-9991-DAEDDC54B307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3E56A91-ADF3-4B86-BDCF-CCA5E5F61786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E9D28FEE-EDD9-4166-A744-B4A50BBE0981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2F96C985-C344-4483-8DEA-24875840D227}"/>
                </a:ext>
              </a:extLst>
            </p:cNvPr>
            <p:cNvGrpSpPr/>
            <p:nvPr/>
          </p:nvGrpSpPr>
          <p:grpSpPr>
            <a:xfrm>
              <a:off x="7972905" y="1843788"/>
              <a:ext cx="539150" cy="941339"/>
              <a:chOff x="5551570" y="223832"/>
              <a:chExt cx="553953" cy="733431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C2AB3116-7F0C-4648-A378-173BCD6AC688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C92B6755-9F91-42E5-8B95-BBC39B18A0C5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4B49D049-B74E-425B-8A60-DE03C2F6F8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A93D4DD-9A54-4E8C-8952-2F67613C1D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3934277A-3CBE-439C-8E36-0E7DF2FECB70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F9750CB-AD70-458F-B2A2-A2E4F46AC719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65BEBABE-5D2F-4C00-B765-3A777EDC08F7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361FF413-57B0-4223-B992-99D9214BA060}"/>
              </a:ext>
            </a:extLst>
          </p:cNvPr>
          <p:cNvCxnSpPr>
            <a:cxnSpLocks/>
          </p:cNvCxnSpPr>
          <p:nvPr/>
        </p:nvCxnSpPr>
        <p:spPr>
          <a:xfrm>
            <a:off x="11286731" y="3743911"/>
            <a:ext cx="0" cy="1073152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BF893951-B7E4-45AF-AA7F-027ABD327A4F}"/>
              </a:ext>
            </a:extLst>
          </p:cNvPr>
          <p:cNvSpPr txBox="1"/>
          <p:nvPr/>
        </p:nvSpPr>
        <p:spPr>
          <a:xfrm>
            <a:off x="10026631" y="6121123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DWH Staging</a:t>
            </a:r>
          </a:p>
          <a:p>
            <a:pPr algn="ctr"/>
            <a:r>
              <a:rPr lang="en-IN" sz="1200" b="1" dirty="0">
                <a:solidFill>
                  <a:srgbClr val="000000"/>
                </a:solidFill>
                <a:latin typeface="courier;"/>
              </a:rPr>
              <a:t>STG_HYDRAFEEDBACK</a:t>
            </a:r>
            <a:endParaRPr lang="en-IN" sz="1200" b="1" dirty="0"/>
          </a:p>
        </p:txBody>
      </p:sp>
      <p:pic>
        <p:nvPicPr>
          <p:cNvPr id="213" name="Picture 212">
            <a:extLst>
              <a:ext uri="{FF2B5EF4-FFF2-40B4-BE49-F238E27FC236}">
                <a16:creationId xmlns:a16="http://schemas.microsoft.com/office/drawing/2014/main" id="{44A1971A-95FF-439E-858E-10B8C21DD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606" y="3768769"/>
            <a:ext cx="544238" cy="535414"/>
          </a:xfrm>
          <a:prstGeom prst="rect">
            <a:avLst/>
          </a:prstGeom>
        </p:spPr>
      </p:pic>
      <p:sp>
        <p:nvSpPr>
          <p:cNvPr id="215" name="TextBox 214">
            <a:extLst>
              <a:ext uri="{FF2B5EF4-FFF2-40B4-BE49-F238E27FC236}">
                <a16:creationId xmlns:a16="http://schemas.microsoft.com/office/drawing/2014/main" id="{52F605A3-9F5C-439B-8D14-81F599E5A2C6}"/>
              </a:ext>
            </a:extLst>
          </p:cNvPr>
          <p:cNvSpPr txBox="1"/>
          <p:nvPr/>
        </p:nvSpPr>
        <p:spPr>
          <a:xfrm>
            <a:off x="9264180" y="4246724"/>
            <a:ext cx="246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Stage Load based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On last load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time</a:t>
            </a:r>
            <a:endParaRPr lang="en-IN" sz="1200" dirty="0"/>
          </a:p>
        </p:txBody>
      </p:sp>
      <p:sp>
        <p:nvSpPr>
          <p:cNvPr id="217" name="Rounded Rectangle 67">
            <a:extLst>
              <a:ext uri="{FF2B5EF4-FFF2-40B4-BE49-F238E27FC236}">
                <a16:creationId xmlns:a16="http://schemas.microsoft.com/office/drawing/2014/main" id="{C895E9D2-C10A-4625-8F58-B0A40FF55BF4}"/>
              </a:ext>
            </a:extLst>
          </p:cNvPr>
          <p:cNvSpPr/>
          <p:nvPr/>
        </p:nvSpPr>
        <p:spPr>
          <a:xfrm>
            <a:off x="4876801" y="4689383"/>
            <a:ext cx="1584959" cy="12752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A7B2883B-90A3-4B8C-8CC5-E6D2A96D3E4E}"/>
              </a:ext>
            </a:extLst>
          </p:cNvPr>
          <p:cNvGrpSpPr/>
          <p:nvPr/>
        </p:nvGrpSpPr>
        <p:grpSpPr>
          <a:xfrm>
            <a:off x="5247875" y="4811704"/>
            <a:ext cx="904582" cy="976313"/>
            <a:chOff x="4703771" y="3524747"/>
            <a:chExt cx="1995374" cy="2544547"/>
          </a:xfrm>
        </p:grpSpPr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2A4941DE-0B9B-4A45-9321-66E1987B3359}"/>
                </a:ext>
              </a:extLst>
            </p:cNvPr>
            <p:cNvGrpSpPr/>
            <p:nvPr/>
          </p:nvGrpSpPr>
          <p:grpSpPr>
            <a:xfrm>
              <a:off x="5537191" y="3524747"/>
              <a:ext cx="339774" cy="695070"/>
              <a:chOff x="5551570" y="223832"/>
              <a:chExt cx="553953" cy="733431"/>
            </a:xfrm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97311A0D-EC23-47A6-9759-10FFDFFB0A0E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76E0A14B-0831-4CB3-AC16-75605A7B47EB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BB066FE4-D88B-4B0B-AE97-628ABB653E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543B2DE5-73EA-462A-A21C-004E314A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94AAC5B2-5010-4488-BC33-5A7D8B1E11F0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6AF06FB1-36F6-491A-8EB0-D75CCE1D7DE7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D7FFC1F9-EC3F-465E-8307-DE57333C413D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FF4DC72B-8096-40E9-938E-8730B4834569}"/>
                </a:ext>
              </a:extLst>
            </p:cNvPr>
            <p:cNvGrpSpPr/>
            <p:nvPr/>
          </p:nvGrpSpPr>
          <p:grpSpPr>
            <a:xfrm>
              <a:off x="6195365" y="5374224"/>
              <a:ext cx="339774" cy="695070"/>
              <a:chOff x="5551570" y="223832"/>
              <a:chExt cx="553953" cy="733431"/>
            </a:xfrm>
          </p:grpSpPr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45FCE72E-2946-4104-AABE-916E9C51554A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265" name="Rectangle 264">
                  <a:extLst>
                    <a:ext uri="{FF2B5EF4-FFF2-40B4-BE49-F238E27FC236}">
                      <a16:creationId xmlns:a16="http://schemas.microsoft.com/office/drawing/2014/main" id="{188E860D-EDE4-4399-8EF2-B531F2D4200C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4A033D2F-AF18-438B-A3B6-CFB0AA7854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6B971B57-E3DD-4B31-810F-641AD60AF9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62ADC25E-CEA7-4C92-8166-9D26B01422A7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BCC38CC2-6AB0-4ECF-BB0F-1C7F4B4F7C2C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91D9A811-3C96-4115-8616-8C594E712247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C86A86B0-CA1B-48BE-AA26-F7434E17DF66}"/>
                </a:ext>
              </a:extLst>
            </p:cNvPr>
            <p:cNvGrpSpPr/>
            <p:nvPr/>
          </p:nvGrpSpPr>
          <p:grpSpPr>
            <a:xfrm>
              <a:off x="6359371" y="4245994"/>
              <a:ext cx="339774" cy="695070"/>
              <a:chOff x="5551570" y="223832"/>
              <a:chExt cx="553953" cy="733431"/>
            </a:xfrm>
          </p:grpSpPr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AB9E25F6-57FB-412C-979E-AF86DF500CD0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EFB95C82-BDE5-44A8-9D5B-196A2DA69A06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067A6889-1473-4489-91C8-0DD4426388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FB4C7951-3F28-47B2-8942-C4302A0B7F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69857274-FCB7-4013-9EB6-510742E4D581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DEA6DF12-4696-4254-9736-2583C90A1F74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C46CF5A-6C97-4CC3-B59A-01BBCB4BFAF6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03E90ED5-0358-4620-A2DD-E52FFD586A2C}"/>
                </a:ext>
              </a:extLst>
            </p:cNvPr>
            <p:cNvGrpSpPr/>
            <p:nvPr/>
          </p:nvGrpSpPr>
          <p:grpSpPr>
            <a:xfrm>
              <a:off x="4703771" y="4245994"/>
              <a:ext cx="339774" cy="695070"/>
              <a:chOff x="5551570" y="223832"/>
              <a:chExt cx="553953" cy="733431"/>
            </a:xfrm>
          </p:grpSpPr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C1AC9E0F-05AB-424A-BFCC-F9C52B142F5C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F7583CB2-6531-4DC2-93DA-D26A9747733D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6F1F11C-6D37-4F9A-BA49-02BA3BA8C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22A6121E-D848-4352-B298-B72EE7708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C5533F11-4B7A-4DAA-BF6B-8E043E3BEB63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0B720CE-03F9-45B9-9844-2D81EBF83396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CDD6C344-503D-4A9E-A4EF-25838B9ECA65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D8EA089-38E7-4E91-B348-23E9AF663487}"/>
                </a:ext>
              </a:extLst>
            </p:cNvPr>
            <p:cNvGrpSpPr/>
            <p:nvPr/>
          </p:nvGrpSpPr>
          <p:grpSpPr>
            <a:xfrm>
              <a:off x="4872306" y="5374224"/>
              <a:ext cx="339774" cy="695070"/>
              <a:chOff x="5551570" y="223832"/>
              <a:chExt cx="553953" cy="733431"/>
            </a:xfrm>
          </p:grpSpPr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F001E278-074B-43FE-A5C1-4C2F0A5E2B94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03119EDF-18C8-4E74-99C0-E1D4F9063D88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9741C08A-F1E1-4343-A197-536D897F7B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32E12A0E-C3BD-4E50-97BE-24AFA86B9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560F5384-2FFF-4B5B-B4F3-437878646EF0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EC1E838F-9A7F-4119-90EC-67B41913E9B6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7D9A2E33-B45C-49AD-B5A4-5AB499AFEB6C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375E524E-DE7E-4DC1-961E-934946AAFFBA}"/>
                </a:ext>
              </a:extLst>
            </p:cNvPr>
            <p:cNvGrpSpPr/>
            <p:nvPr/>
          </p:nvGrpSpPr>
          <p:grpSpPr>
            <a:xfrm>
              <a:off x="5412564" y="4558204"/>
              <a:ext cx="589028" cy="697189"/>
              <a:chOff x="6755598" y="4243874"/>
              <a:chExt cx="589028" cy="697189"/>
            </a:xfrm>
            <a:solidFill>
              <a:schemeClr val="bg1"/>
            </a:solidFill>
          </p:grpSpPr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37A5E0BE-316D-416E-AC90-7D99E7106F00}"/>
                  </a:ext>
                </a:extLst>
              </p:cNvPr>
              <p:cNvGrpSpPr/>
              <p:nvPr/>
            </p:nvGrpSpPr>
            <p:grpSpPr>
              <a:xfrm>
                <a:off x="6757982" y="4243874"/>
                <a:ext cx="586644" cy="697189"/>
                <a:chOff x="7429500" y="4243875"/>
                <a:chExt cx="919402" cy="687902"/>
              </a:xfrm>
              <a:grpFill/>
            </p:grpSpPr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3A6BB963-0430-4AA6-8301-093D48487630}"/>
                    </a:ext>
                  </a:extLst>
                </p:cNvPr>
                <p:cNvSpPr/>
                <p:nvPr/>
              </p:nvSpPr>
              <p:spPr>
                <a:xfrm>
                  <a:off x="7429500" y="4243875"/>
                  <a:ext cx="919402" cy="673616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0CDC319C-D277-4E7A-8663-4A9338EF1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15238" y="4245745"/>
                  <a:ext cx="0" cy="68603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55ADAEC9-B4DB-46B7-9CF3-F5BAB75FC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81926" y="4245745"/>
                  <a:ext cx="0" cy="68603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0A763A6A-A7E0-43E4-A835-89F52B18E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67662" y="4245745"/>
                  <a:ext cx="0" cy="68603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6E21A124-CF76-4139-A720-E13D29CA59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39114" y="4245745"/>
                  <a:ext cx="0" cy="686032"/>
                </a:xfrm>
                <a:prstGeom prst="lin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CD43EC67-C545-4D42-8377-2833F2BC8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98" y="4396754"/>
                <a:ext cx="58664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1EB2FB37-06F5-4DCE-ADE8-68B134696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98" y="4563442"/>
                <a:ext cx="58664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BCDFE4D4-8A74-4605-922C-AD37DEF48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5598" y="4749182"/>
                <a:ext cx="586644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AB31886C-047D-4C1E-B8EA-E795426E5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0527" y="5256666"/>
              <a:ext cx="365334" cy="448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F4EBA8FC-2E57-4C82-8D67-E0EFB418D8F9}"/>
                </a:ext>
              </a:extLst>
            </p:cNvPr>
            <p:cNvCxnSpPr>
              <a:cxnSpLocks/>
            </p:cNvCxnSpPr>
            <p:nvPr/>
          </p:nvCxnSpPr>
          <p:spPr>
            <a:xfrm>
              <a:off x="5811341" y="5243843"/>
              <a:ext cx="365760" cy="448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95EA1D26-E810-4CCD-8032-F92160AA2197}"/>
                </a:ext>
              </a:extLst>
            </p:cNvPr>
            <p:cNvCxnSpPr/>
            <p:nvPr/>
          </p:nvCxnSpPr>
          <p:spPr>
            <a:xfrm flipV="1">
              <a:off x="5996209" y="4382465"/>
              <a:ext cx="365760" cy="448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60C474D2-68EE-4CDF-9319-9192D8DD7A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45003" y="4386694"/>
              <a:ext cx="365760" cy="4480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725116B9-493D-48BD-8742-7522F82430E7}"/>
                </a:ext>
              </a:extLst>
            </p:cNvPr>
            <p:cNvCxnSpPr>
              <a:cxnSpLocks/>
              <a:stCxn id="235" idx="0"/>
              <a:endCxn id="272" idx="2"/>
            </p:cNvCxnSpPr>
            <p:nvPr/>
          </p:nvCxnSpPr>
          <p:spPr>
            <a:xfrm flipH="1" flipV="1">
              <a:off x="5704158" y="4219817"/>
              <a:ext cx="4112" cy="3383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D9409D1D-E2BE-4083-968E-AD0A38D799F6}"/>
              </a:ext>
            </a:extLst>
          </p:cNvPr>
          <p:cNvCxnSpPr>
            <a:cxnSpLocks/>
          </p:cNvCxnSpPr>
          <p:nvPr/>
        </p:nvCxnSpPr>
        <p:spPr>
          <a:xfrm flipH="1">
            <a:off x="6662984" y="5470177"/>
            <a:ext cx="3612692" cy="0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9" name="Picture 278">
            <a:extLst>
              <a:ext uri="{FF2B5EF4-FFF2-40B4-BE49-F238E27FC236}">
                <a16:creationId xmlns:a16="http://schemas.microsoft.com/office/drawing/2014/main" id="{7EC5F9E7-7064-4C03-83CD-7A58EBDA0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535" y="4551525"/>
            <a:ext cx="544238" cy="535414"/>
          </a:xfrm>
          <a:prstGeom prst="rect">
            <a:avLst/>
          </a:prstGeom>
        </p:spPr>
      </p:pic>
      <p:sp>
        <p:nvSpPr>
          <p:cNvPr id="281" name="TextBox 280">
            <a:extLst>
              <a:ext uri="{FF2B5EF4-FFF2-40B4-BE49-F238E27FC236}">
                <a16:creationId xmlns:a16="http://schemas.microsoft.com/office/drawing/2014/main" id="{35AE2FF3-CC37-4CF5-8A0C-6ED7CB29EA80}"/>
              </a:ext>
            </a:extLst>
          </p:cNvPr>
          <p:cNvSpPr txBox="1"/>
          <p:nvPr/>
        </p:nvSpPr>
        <p:spPr>
          <a:xfrm>
            <a:off x="7083294" y="5118424"/>
            <a:ext cx="254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0000"/>
                </a:solidFill>
                <a:latin typeface="courier;"/>
              </a:rPr>
              <a:t>F</a:t>
            </a:r>
            <a:r>
              <a:rPr lang="en-IN" sz="1200" b="1" dirty="0">
                <a:solidFill>
                  <a:srgbClr val="000000"/>
                </a:solidFill>
                <a:latin typeface="courier;"/>
              </a:rPr>
              <a:t>act Load</a:t>
            </a:r>
            <a:endParaRPr lang="en-IN" sz="1200" b="1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FC76735E-63B9-4DCF-9ADF-708A84B3A17D}"/>
              </a:ext>
            </a:extLst>
          </p:cNvPr>
          <p:cNvSpPr txBox="1"/>
          <p:nvPr/>
        </p:nvSpPr>
        <p:spPr>
          <a:xfrm>
            <a:off x="7186678" y="5538034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Executing Merge Queries in Snowflake</a:t>
            </a:r>
            <a:endParaRPr lang="en-IN" sz="1200" b="1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0A2F75B4-471D-4151-8084-78E43492D7E7}"/>
              </a:ext>
            </a:extLst>
          </p:cNvPr>
          <p:cNvSpPr txBox="1"/>
          <p:nvPr/>
        </p:nvSpPr>
        <p:spPr>
          <a:xfrm>
            <a:off x="4537270" y="6070962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DWH Fact</a:t>
            </a:r>
          </a:p>
          <a:p>
            <a:pPr algn="ctr"/>
            <a:r>
              <a:rPr lang="en-IN" sz="1200" b="1" dirty="0" err="1">
                <a:solidFill>
                  <a:srgbClr val="000000"/>
                </a:solidFill>
                <a:latin typeface="courier;"/>
              </a:rPr>
              <a:t>FactHydraFeedback</a:t>
            </a:r>
            <a:endParaRPr lang="en-IN" sz="1200" b="1" dirty="0"/>
          </a:p>
        </p:txBody>
      </p:sp>
      <p:pic>
        <p:nvPicPr>
          <p:cNvPr id="287" name="Picture 286">
            <a:extLst>
              <a:ext uri="{FF2B5EF4-FFF2-40B4-BE49-F238E27FC236}">
                <a16:creationId xmlns:a16="http://schemas.microsoft.com/office/drawing/2014/main" id="{CAA0B509-0DB9-40FB-842E-CDDFE661A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13" y="4653459"/>
            <a:ext cx="513215" cy="513215"/>
          </a:xfrm>
          <a:prstGeom prst="rect">
            <a:avLst/>
          </a:prstGeom>
        </p:spPr>
      </p:pic>
      <p:graphicFrame>
        <p:nvGraphicFramePr>
          <p:cNvPr id="289" name="Table 288">
            <a:extLst>
              <a:ext uri="{FF2B5EF4-FFF2-40B4-BE49-F238E27FC236}">
                <a16:creationId xmlns:a16="http://schemas.microsoft.com/office/drawing/2014/main" id="{6D3DA441-A025-4A33-AEED-ED583445D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088792"/>
              </p:ext>
            </p:extLst>
          </p:nvPr>
        </p:nvGraphicFramePr>
        <p:xfrm>
          <a:off x="456934" y="5275542"/>
          <a:ext cx="4045063" cy="9830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4710">
                  <a:extLst>
                    <a:ext uri="{9D8B030D-6E8A-4147-A177-3AD203B41FA5}">
                      <a16:colId xmlns:a16="http://schemas.microsoft.com/office/drawing/2014/main" val="3858279977"/>
                    </a:ext>
                  </a:extLst>
                </a:gridCol>
                <a:gridCol w="2960353">
                  <a:extLst>
                    <a:ext uri="{9D8B030D-6E8A-4147-A177-3AD203B41FA5}">
                      <a16:colId xmlns:a16="http://schemas.microsoft.com/office/drawing/2014/main" val="1004494908"/>
                    </a:ext>
                  </a:extLst>
                </a:gridCol>
              </a:tblGrid>
              <a:tr h="32767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Profiling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NEWCASEREQUESTDETAILS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 anchorCtr="1"/>
                </a:tc>
                <a:extLst>
                  <a:ext uri="{0D108BD9-81ED-4DB2-BD59-A6C34878D82A}">
                    <a16:rowId xmlns:a16="http://schemas.microsoft.com/office/drawing/2014/main" val="2359862847"/>
                  </a:ext>
                </a:extLst>
              </a:tr>
              <a:tr h="32767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Staging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NEWCASEREQUESTDETAILS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 anchorCtr="1"/>
                </a:tc>
                <a:extLst>
                  <a:ext uri="{0D108BD9-81ED-4DB2-BD59-A6C34878D82A}">
                    <a16:rowId xmlns:a16="http://schemas.microsoft.com/office/drawing/2014/main" val="4257189537"/>
                  </a:ext>
                </a:extLst>
              </a:tr>
              <a:tr h="32767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>
                          <a:effectLst/>
                        </a:rPr>
                        <a:t>3NF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 anchorCtr="1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effectLst/>
                        </a:rPr>
                        <a:t>NEWCASEREQUESTDETAILS</a:t>
                      </a:r>
                      <a:endParaRPr lang="en-IN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 anchorCtr="1"/>
                </a:tc>
                <a:extLst>
                  <a:ext uri="{0D108BD9-81ED-4DB2-BD59-A6C34878D82A}">
                    <a16:rowId xmlns:a16="http://schemas.microsoft.com/office/drawing/2014/main" val="1572535527"/>
                  </a:ext>
                </a:extLst>
              </a:tr>
            </a:tbl>
          </a:graphicData>
        </a:graphic>
      </p:graphicFrame>
      <p:sp>
        <p:nvSpPr>
          <p:cNvPr id="291" name="TextBox 290">
            <a:extLst>
              <a:ext uri="{FF2B5EF4-FFF2-40B4-BE49-F238E27FC236}">
                <a16:creationId xmlns:a16="http://schemas.microsoft.com/office/drawing/2014/main" id="{7FB7A57D-23CD-4246-810C-7291B09CA427}"/>
              </a:ext>
            </a:extLst>
          </p:cNvPr>
          <p:cNvSpPr txBox="1"/>
          <p:nvPr/>
        </p:nvSpPr>
        <p:spPr>
          <a:xfrm>
            <a:off x="1623167" y="4886935"/>
            <a:ext cx="15899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/>
              <a:t>NewCase</a:t>
            </a:r>
            <a:endParaRPr lang="en-IN" sz="1600" b="1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211D068-C895-4BF6-8D58-5549E21FA46B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Case: Source DB Load (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HydraFeedback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)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19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55-EA03-49D8-B834-043F9A81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CONTENTS</a:t>
            </a:r>
            <a:endParaRPr lang="en-IN" dirty="0">
              <a:solidFill>
                <a:srgbClr val="002060"/>
              </a:solidFill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18AC4-51B8-4B00-949A-E9942FCF6B92}"/>
              </a:ext>
            </a:extLst>
          </p:cNvPr>
          <p:cNvSpPr txBox="1"/>
          <p:nvPr/>
        </p:nvSpPr>
        <p:spPr>
          <a:xfrm>
            <a:off x="923925" y="1690688"/>
            <a:ext cx="101250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Snowflake Environment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Environments and Structure</a:t>
            </a:r>
          </a:p>
          <a:p>
            <a:pPr lvl="1"/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One Time Load (MS SQL to Snowflake)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Generic Load design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Load logging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Error capturing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Incremental Load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Main architecture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3NF and DWH Snowflake data loads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Batch and Logging Implementation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Stored Procedures in Snowflake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Demo: Database Load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Demo: File Load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Automated Recon (count) process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012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C8829F1C-8DA4-475F-B656-1CA2F8652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7" y="1930717"/>
            <a:ext cx="634683" cy="634683"/>
          </a:xfrm>
          <a:prstGeom prst="rect">
            <a:avLst/>
          </a:prstGeom>
        </p:spPr>
      </p:pic>
      <p:sp>
        <p:nvSpPr>
          <p:cNvPr id="4" name="Diamond 3">
            <a:extLst>
              <a:ext uri="{FF2B5EF4-FFF2-40B4-BE49-F238E27FC236}">
                <a16:creationId xmlns:a16="http://schemas.microsoft.com/office/drawing/2014/main" id="{8A02259C-53F5-453B-9652-2D6FD6FEF430}"/>
              </a:ext>
            </a:extLst>
          </p:cNvPr>
          <p:cNvSpPr/>
          <p:nvPr/>
        </p:nvSpPr>
        <p:spPr>
          <a:xfrm>
            <a:off x="1803083" y="1740058"/>
            <a:ext cx="965200" cy="10160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4BEE4-51DB-41EF-B6E9-A641A84AB397}"/>
              </a:ext>
            </a:extLst>
          </p:cNvPr>
          <p:cNvSpPr txBox="1"/>
          <p:nvPr/>
        </p:nvSpPr>
        <p:spPr>
          <a:xfrm>
            <a:off x="1012671" y="2017225"/>
            <a:ext cx="2546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File </a:t>
            </a:r>
          </a:p>
          <a:p>
            <a:pPr algn="ctr"/>
            <a:r>
              <a:rPr lang="en-IN" sz="1200" dirty="0">
                <a:solidFill>
                  <a:srgbClr val="000000"/>
                </a:solidFill>
                <a:latin typeface="courier;"/>
              </a:rPr>
              <a:t>exists?</a:t>
            </a:r>
            <a:endParaRPr lang="en-IN" sz="1200" b="1" dirty="0"/>
          </a:p>
        </p:txBody>
      </p:sp>
      <p:sp>
        <p:nvSpPr>
          <p:cNvPr id="9" name="Rounded Rectangle 63">
            <a:extLst>
              <a:ext uri="{FF2B5EF4-FFF2-40B4-BE49-F238E27FC236}">
                <a16:creationId xmlns:a16="http://schemas.microsoft.com/office/drawing/2014/main" id="{EE58656B-5089-4250-8A46-874B47198B4D}"/>
              </a:ext>
            </a:extLst>
          </p:cNvPr>
          <p:cNvSpPr/>
          <p:nvPr/>
        </p:nvSpPr>
        <p:spPr>
          <a:xfrm>
            <a:off x="1930773" y="3516576"/>
            <a:ext cx="727531" cy="58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E48BE5-078D-4CD3-9931-D131368D75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296" y="3539107"/>
            <a:ext cx="256607" cy="25660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33619-1ACC-4644-8D0F-7A9577CA6583}"/>
              </a:ext>
            </a:extLst>
          </p:cNvPr>
          <p:cNvGrpSpPr/>
          <p:nvPr/>
        </p:nvGrpSpPr>
        <p:grpSpPr>
          <a:xfrm>
            <a:off x="2249666" y="3690150"/>
            <a:ext cx="314364" cy="372090"/>
            <a:chOff x="6755598" y="4243874"/>
            <a:chExt cx="589028" cy="6971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B46103-C07F-431F-9340-6980D0CA05F2}"/>
                </a:ext>
              </a:extLst>
            </p:cNvPr>
            <p:cNvGrpSpPr/>
            <p:nvPr/>
          </p:nvGrpSpPr>
          <p:grpSpPr>
            <a:xfrm>
              <a:off x="6757982" y="4243874"/>
              <a:ext cx="586644" cy="697189"/>
              <a:chOff x="7429500" y="4243875"/>
              <a:chExt cx="919402" cy="68790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F72CC8-AD9D-46D5-BC2B-C5A75C393107}"/>
                  </a:ext>
                </a:extLst>
              </p:cNvPr>
              <p:cNvSpPr/>
              <p:nvPr/>
            </p:nvSpPr>
            <p:spPr>
              <a:xfrm>
                <a:off x="7429500" y="4243875"/>
                <a:ext cx="919402" cy="673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96E3B66-A834-468F-8C2E-E0AC1BFD90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238" y="4245745"/>
                <a:ext cx="0" cy="686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EDBEF22-29DD-4E20-9A45-B1B5C83E07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1926" y="4245745"/>
                <a:ext cx="0" cy="686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A4C73458-F345-4149-A9C1-689B6C3C5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62" y="4245745"/>
                <a:ext cx="0" cy="686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00ED124-766F-4BCA-8B49-815006F3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9114" y="4245745"/>
                <a:ext cx="0" cy="686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97CF97-493A-4273-8B6F-51016598CFBC}"/>
                </a:ext>
              </a:extLst>
            </p:cNvPr>
            <p:cNvCxnSpPr>
              <a:cxnSpLocks/>
            </p:cNvCxnSpPr>
            <p:nvPr/>
          </p:nvCxnSpPr>
          <p:spPr>
            <a:xfrm>
              <a:off x="6755598" y="4396754"/>
              <a:ext cx="58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5A7DEE-2ACA-4038-A032-8BDEF60189FF}"/>
                </a:ext>
              </a:extLst>
            </p:cNvPr>
            <p:cNvCxnSpPr>
              <a:cxnSpLocks/>
            </p:cNvCxnSpPr>
            <p:nvPr/>
          </p:nvCxnSpPr>
          <p:spPr>
            <a:xfrm>
              <a:off x="6755598" y="4563442"/>
              <a:ext cx="58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ED97A20-52A0-4AAA-AE67-E82B95E3842E}"/>
                </a:ext>
              </a:extLst>
            </p:cNvPr>
            <p:cNvCxnSpPr>
              <a:cxnSpLocks/>
            </p:cNvCxnSpPr>
            <p:nvPr/>
          </p:nvCxnSpPr>
          <p:spPr>
            <a:xfrm>
              <a:off x="6755598" y="4749182"/>
              <a:ext cx="58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A780C6-2568-4514-9E18-B9DDD4B4768A}"/>
              </a:ext>
            </a:extLst>
          </p:cNvPr>
          <p:cNvCxnSpPr>
            <a:cxnSpLocks/>
          </p:cNvCxnSpPr>
          <p:nvPr/>
        </p:nvCxnSpPr>
        <p:spPr>
          <a:xfrm>
            <a:off x="1012671" y="2279937"/>
            <a:ext cx="658424" cy="0"/>
          </a:xfrm>
          <a:prstGeom prst="straightConnector1">
            <a:avLst/>
          </a:prstGeom>
          <a:ln w="25400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6A66E8-0395-4CBB-A43E-E8F6F3E97FD2}"/>
              </a:ext>
            </a:extLst>
          </p:cNvPr>
          <p:cNvCxnSpPr>
            <a:cxnSpLocks/>
          </p:cNvCxnSpPr>
          <p:nvPr/>
        </p:nvCxnSpPr>
        <p:spPr>
          <a:xfrm>
            <a:off x="2294539" y="2810975"/>
            <a:ext cx="0" cy="618025"/>
          </a:xfrm>
          <a:prstGeom prst="straightConnector1">
            <a:avLst/>
          </a:prstGeom>
          <a:ln w="25400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05736-ED51-4409-8B35-7B7102E42351}"/>
              </a:ext>
            </a:extLst>
          </p:cNvPr>
          <p:cNvCxnSpPr>
            <a:cxnSpLocks/>
          </p:cNvCxnSpPr>
          <p:nvPr/>
        </p:nvCxnSpPr>
        <p:spPr>
          <a:xfrm>
            <a:off x="2900271" y="2279937"/>
            <a:ext cx="658424" cy="0"/>
          </a:xfrm>
          <a:prstGeom prst="straightConnector1">
            <a:avLst/>
          </a:prstGeom>
          <a:ln w="25400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iamond 29">
            <a:extLst>
              <a:ext uri="{FF2B5EF4-FFF2-40B4-BE49-F238E27FC236}">
                <a16:creationId xmlns:a16="http://schemas.microsoft.com/office/drawing/2014/main" id="{0039241D-FD03-4DDF-B333-8950D79E6B69}"/>
              </a:ext>
            </a:extLst>
          </p:cNvPr>
          <p:cNvSpPr/>
          <p:nvPr/>
        </p:nvSpPr>
        <p:spPr>
          <a:xfrm>
            <a:off x="3652481" y="1771937"/>
            <a:ext cx="965200" cy="10160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E963EB-E59A-4BC0-98C8-7F67D6BD4FE1}"/>
              </a:ext>
            </a:extLst>
          </p:cNvPr>
          <p:cNvSpPr txBox="1"/>
          <p:nvPr/>
        </p:nvSpPr>
        <p:spPr>
          <a:xfrm>
            <a:off x="2884169" y="1824831"/>
            <a:ext cx="25460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Last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Modified 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Date&gt;Last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load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date</a:t>
            </a:r>
            <a:endParaRPr lang="en-IN" sz="1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0359E4-9E0F-475F-9C84-8804B7152925}"/>
              </a:ext>
            </a:extLst>
          </p:cNvPr>
          <p:cNvCxnSpPr>
            <a:cxnSpLocks/>
          </p:cNvCxnSpPr>
          <p:nvPr/>
        </p:nvCxnSpPr>
        <p:spPr>
          <a:xfrm flipV="1">
            <a:off x="4624388" y="2251307"/>
            <a:ext cx="672768" cy="12363"/>
          </a:xfrm>
          <a:prstGeom prst="straightConnector1">
            <a:avLst/>
          </a:prstGeom>
          <a:ln w="25400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4450603-D349-47FE-8AF1-A35DAD272ECB}"/>
              </a:ext>
            </a:extLst>
          </p:cNvPr>
          <p:cNvCxnSpPr>
            <a:cxnSpLocks/>
          </p:cNvCxnSpPr>
          <p:nvPr/>
        </p:nvCxnSpPr>
        <p:spPr>
          <a:xfrm>
            <a:off x="4135081" y="2810975"/>
            <a:ext cx="0" cy="618025"/>
          </a:xfrm>
          <a:prstGeom prst="straightConnector1">
            <a:avLst/>
          </a:prstGeom>
          <a:ln w="25400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63">
            <a:extLst>
              <a:ext uri="{FF2B5EF4-FFF2-40B4-BE49-F238E27FC236}">
                <a16:creationId xmlns:a16="http://schemas.microsoft.com/office/drawing/2014/main" id="{48195410-FEB5-4B10-8A00-1DA866E33982}"/>
              </a:ext>
            </a:extLst>
          </p:cNvPr>
          <p:cNvSpPr/>
          <p:nvPr/>
        </p:nvSpPr>
        <p:spPr>
          <a:xfrm>
            <a:off x="5375978" y="2017225"/>
            <a:ext cx="727531" cy="5853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638803-DF1A-4329-8FF6-AB86C374F967}"/>
              </a:ext>
            </a:extLst>
          </p:cNvPr>
          <p:cNvGrpSpPr/>
          <p:nvPr/>
        </p:nvGrpSpPr>
        <p:grpSpPr>
          <a:xfrm>
            <a:off x="5694871" y="2190799"/>
            <a:ext cx="314364" cy="372090"/>
            <a:chOff x="6755598" y="4243874"/>
            <a:chExt cx="589028" cy="69718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A3FF0AF-5F09-46D2-9B1B-FDE30478413F}"/>
                </a:ext>
              </a:extLst>
            </p:cNvPr>
            <p:cNvGrpSpPr/>
            <p:nvPr/>
          </p:nvGrpSpPr>
          <p:grpSpPr>
            <a:xfrm>
              <a:off x="6757982" y="4243874"/>
              <a:ext cx="586644" cy="697189"/>
              <a:chOff x="7429500" y="4243875"/>
              <a:chExt cx="919402" cy="687902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E1CD1F0-FA48-4973-8188-49B5DA814487}"/>
                  </a:ext>
                </a:extLst>
              </p:cNvPr>
              <p:cNvSpPr/>
              <p:nvPr/>
            </p:nvSpPr>
            <p:spPr>
              <a:xfrm>
                <a:off x="7429500" y="4243875"/>
                <a:ext cx="919402" cy="6736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5AA92FF-C343-469E-9682-B4E8B8444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5238" y="4245745"/>
                <a:ext cx="0" cy="686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0E72EB8-7A21-4542-9A14-2828FF3D0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1926" y="4245745"/>
                <a:ext cx="0" cy="686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35C6C7-9576-4E30-820F-4E23779734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662" y="4245745"/>
                <a:ext cx="0" cy="686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0E8B0B2-8476-465A-ACA4-2D73D33E8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9114" y="4245745"/>
                <a:ext cx="0" cy="6860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08BE126-DE0B-4961-80D8-9FDE7008FCD6}"/>
                </a:ext>
              </a:extLst>
            </p:cNvPr>
            <p:cNvCxnSpPr>
              <a:cxnSpLocks/>
            </p:cNvCxnSpPr>
            <p:nvPr/>
          </p:nvCxnSpPr>
          <p:spPr>
            <a:xfrm>
              <a:off x="6755598" y="4396754"/>
              <a:ext cx="58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34CF981-5A8B-41E9-878A-DAB4E105C73B}"/>
                </a:ext>
              </a:extLst>
            </p:cNvPr>
            <p:cNvCxnSpPr>
              <a:cxnSpLocks/>
            </p:cNvCxnSpPr>
            <p:nvPr/>
          </p:nvCxnSpPr>
          <p:spPr>
            <a:xfrm>
              <a:off x="6755598" y="4563442"/>
              <a:ext cx="58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9AF267D-5F14-429A-9EF0-23C7E720A398}"/>
                </a:ext>
              </a:extLst>
            </p:cNvPr>
            <p:cNvCxnSpPr>
              <a:cxnSpLocks/>
            </p:cNvCxnSpPr>
            <p:nvPr/>
          </p:nvCxnSpPr>
          <p:spPr>
            <a:xfrm>
              <a:off x="6755598" y="4749182"/>
              <a:ext cx="5866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8B040FA-B75F-4441-8398-3581A0B99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853" y="2015688"/>
            <a:ext cx="256607" cy="256607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C96CAB-EE14-4E11-A0C8-2CAD3AA0D571}"/>
              </a:ext>
            </a:extLst>
          </p:cNvPr>
          <p:cNvCxnSpPr>
            <a:cxnSpLocks/>
          </p:cNvCxnSpPr>
          <p:nvPr/>
        </p:nvCxnSpPr>
        <p:spPr>
          <a:xfrm>
            <a:off x="6185271" y="2279937"/>
            <a:ext cx="1079129" cy="0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E181AFB1-CE91-4F38-B9D2-D9F236D93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620" y="1829661"/>
            <a:ext cx="378186" cy="372054"/>
          </a:xfrm>
          <a:prstGeom prst="rect">
            <a:avLst/>
          </a:prstGeom>
        </p:spPr>
      </p:pic>
      <p:sp>
        <p:nvSpPr>
          <p:cNvPr id="52" name="Rounded Rectangle 63">
            <a:extLst>
              <a:ext uri="{FF2B5EF4-FFF2-40B4-BE49-F238E27FC236}">
                <a16:creationId xmlns:a16="http://schemas.microsoft.com/office/drawing/2014/main" id="{32D2260E-40C5-4F36-B3F8-4383AB3181EE}"/>
              </a:ext>
            </a:extLst>
          </p:cNvPr>
          <p:cNvSpPr/>
          <p:nvPr/>
        </p:nvSpPr>
        <p:spPr>
          <a:xfrm>
            <a:off x="7433907" y="1955890"/>
            <a:ext cx="879990" cy="708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AE2D5A-79A1-4820-B316-4935655E0E87}"/>
              </a:ext>
            </a:extLst>
          </p:cNvPr>
          <p:cNvGrpSpPr/>
          <p:nvPr/>
        </p:nvGrpSpPr>
        <p:grpSpPr>
          <a:xfrm>
            <a:off x="7530175" y="2266302"/>
            <a:ext cx="750096" cy="336290"/>
            <a:chOff x="7972905" y="1793857"/>
            <a:chExt cx="2391315" cy="99127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238B7BC-9DE6-444C-89CF-58FE1674858D}"/>
                </a:ext>
              </a:extLst>
            </p:cNvPr>
            <p:cNvGrpSpPr/>
            <p:nvPr/>
          </p:nvGrpSpPr>
          <p:grpSpPr>
            <a:xfrm>
              <a:off x="8857671" y="1815676"/>
              <a:ext cx="539150" cy="941339"/>
              <a:chOff x="5551570" y="223832"/>
              <a:chExt cx="553953" cy="73343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51C4F35B-B884-4891-B22C-356C643AF9AA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CC3582C-A4B7-4042-BA3E-DBC18C034F23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049E8AE2-ABD2-4644-B99B-853E587438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C19C6E2-4735-4600-A21E-2D8CECC23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9C14F897-C1D8-463A-996A-45ECB7D90ED2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0440EAD-E242-426F-8F7B-E6CD9364813C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9787816-0B3C-46AB-B2F6-08AC0D5EDF75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E2CA744-3942-4200-B4CB-A6653984A00C}"/>
                </a:ext>
              </a:extLst>
            </p:cNvPr>
            <p:cNvGrpSpPr/>
            <p:nvPr/>
          </p:nvGrpSpPr>
          <p:grpSpPr>
            <a:xfrm>
              <a:off x="9825070" y="1793857"/>
              <a:ext cx="539150" cy="941339"/>
              <a:chOff x="5551570" y="223832"/>
              <a:chExt cx="553953" cy="733431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CF9E8B3-E819-4BCF-8CBD-A68E64F951BC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FAD9E171-1321-417C-AA67-BDD0A5041FC3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0954D8D9-1A4B-4CF2-B4DD-FBDE09BE2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65C2AC20-2F96-49FD-A9E7-63F9FBF814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1E1E3C9-B1C6-400D-AAF1-B153AC28A662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736592AE-9B7F-4508-99AB-C0CCC2925CE9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BADED01-C940-4D02-B114-DA5B349A6CB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6D30D69-1810-4F68-BBE6-1600E9C82F9A}"/>
                </a:ext>
              </a:extLst>
            </p:cNvPr>
            <p:cNvGrpSpPr/>
            <p:nvPr/>
          </p:nvGrpSpPr>
          <p:grpSpPr>
            <a:xfrm>
              <a:off x="7972905" y="1843788"/>
              <a:ext cx="539150" cy="941339"/>
              <a:chOff x="5551570" y="223832"/>
              <a:chExt cx="553953" cy="73343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9ABFE4C-DC53-4D3D-88E3-1ABA076B4880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DB7418BF-685C-4E8E-A528-A32A705D8C78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219168AB-DACC-4300-B361-206A5F3F4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8C916734-D0F0-45BE-B480-A2A31A12D8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FED5751-7AC0-4E81-937E-3F7B804DB91B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16A575E-8A45-41CD-B416-DAB6607A81D1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4A53003-5292-4F92-99F0-F532C26F7A27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46F0873-4E3A-40EA-B425-C3D6220C58A4}"/>
              </a:ext>
            </a:extLst>
          </p:cNvPr>
          <p:cNvSpPr txBox="1"/>
          <p:nvPr/>
        </p:nvSpPr>
        <p:spPr>
          <a:xfrm>
            <a:off x="6769480" y="2824899"/>
            <a:ext cx="254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rgbClr val="000000"/>
                </a:solidFill>
                <a:latin typeface="courier;"/>
              </a:rPr>
              <a:t>Profiling Layer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37B13E24-130F-4182-8A13-5D554225F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115" y="1935206"/>
            <a:ext cx="301233" cy="301233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4F01E1-F720-4AB4-9E5C-DC781E773105}"/>
              </a:ext>
            </a:extLst>
          </p:cNvPr>
          <p:cNvCxnSpPr>
            <a:cxnSpLocks/>
          </p:cNvCxnSpPr>
          <p:nvPr/>
        </p:nvCxnSpPr>
        <p:spPr>
          <a:xfrm>
            <a:off x="8459896" y="2272346"/>
            <a:ext cx="1079129" cy="0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1C35AC17-E721-43BD-B2EB-0077CE5F0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245" y="1822070"/>
            <a:ext cx="378186" cy="372054"/>
          </a:xfrm>
          <a:prstGeom prst="rect">
            <a:avLst/>
          </a:prstGeom>
        </p:spPr>
      </p:pic>
      <p:sp>
        <p:nvSpPr>
          <p:cNvPr id="86" name="Rounded Rectangle 63">
            <a:extLst>
              <a:ext uri="{FF2B5EF4-FFF2-40B4-BE49-F238E27FC236}">
                <a16:creationId xmlns:a16="http://schemas.microsoft.com/office/drawing/2014/main" id="{1C030798-70FA-4E99-A736-AB676B7FB97F}"/>
              </a:ext>
            </a:extLst>
          </p:cNvPr>
          <p:cNvSpPr/>
          <p:nvPr/>
        </p:nvSpPr>
        <p:spPr>
          <a:xfrm>
            <a:off x="9708532" y="1948299"/>
            <a:ext cx="879990" cy="7080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0646312-E211-4596-B4CA-2A5E83AD8CF9}"/>
              </a:ext>
            </a:extLst>
          </p:cNvPr>
          <p:cNvGrpSpPr/>
          <p:nvPr/>
        </p:nvGrpSpPr>
        <p:grpSpPr>
          <a:xfrm>
            <a:off x="9804800" y="2258711"/>
            <a:ext cx="750096" cy="336290"/>
            <a:chOff x="7972905" y="1793857"/>
            <a:chExt cx="2391315" cy="991270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0BEAFD0-4EA5-4730-843A-342326639B96}"/>
                </a:ext>
              </a:extLst>
            </p:cNvPr>
            <p:cNvGrpSpPr/>
            <p:nvPr/>
          </p:nvGrpSpPr>
          <p:grpSpPr>
            <a:xfrm>
              <a:off x="8857671" y="1815676"/>
              <a:ext cx="539150" cy="941339"/>
              <a:chOff x="5551570" y="223832"/>
              <a:chExt cx="553953" cy="733431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2B5949-D75B-48E3-A0F2-4539784641F5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2606B52B-BA19-466A-B23C-4FA794BA9BF6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55D2B4A4-E2E9-4648-BDF3-AC28F4455C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9AE63303-D8B1-467C-8FF7-647A4ED4F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EA56E3-202E-4A3F-BDF2-3F6CE2E58F96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C6D7C3E5-EC6D-4EB3-B034-76772F43276A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ACFC866-5ACA-438C-A67A-D6270549F8EB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9A09EA93-EE16-4BE6-A45A-F4C3C2E07306}"/>
                </a:ext>
              </a:extLst>
            </p:cNvPr>
            <p:cNvGrpSpPr/>
            <p:nvPr/>
          </p:nvGrpSpPr>
          <p:grpSpPr>
            <a:xfrm>
              <a:off x="9825070" y="1793857"/>
              <a:ext cx="539150" cy="941339"/>
              <a:chOff x="5551570" y="223832"/>
              <a:chExt cx="553953" cy="733431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09A6C79-6D46-4221-B23E-FF7E285127B3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C70466D2-ACDE-4533-9AC9-5DE7E216ABFB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850812E0-1591-4B8E-A060-8C8078EEC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42A4B306-386F-4CCB-8286-BD616894B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388D7E8-AF69-4A01-9037-972290B0EABC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8FE82C09-F2F0-4BDA-B0FA-4EFD16CB4AD3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EE3AC0F-16F7-41D9-BC93-5E2EC0A1847A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9ACD5E-BAEA-404D-A91A-5DC0BDB34FD7}"/>
                </a:ext>
              </a:extLst>
            </p:cNvPr>
            <p:cNvGrpSpPr/>
            <p:nvPr/>
          </p:nvGrpSpPr>
          <p:grpSpPr>
            <a:xfrm>
              <a:off x="7972905" y="1843788"/>
              <a:ext cx="539150" cy="941339"/>
              <a:chOff x="5551570" y="223832"/>
              <a:chExt cx="553953" cy="733431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CFD8B47-2642-43A4-AB86-37EE4B29A779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4262BFC-478D-4A50-8241-9D59EC290248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94D910D7-CE6A-41DE-8E6A-F04D4B505C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9C7A5F04-6A31-411F-8664-8FCE40997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75890EFE-7214-45E0-8B70-5ED41AFD702B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26C1360-5268-45FE-A565-213EEED2DE11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C39AC22-25B1-43BC-88C4-D62DA10BB4E0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42B0AA82-DBC9-49D6-9F9E-C2083403C813}"/>
              </a:ext>
            </a:extLst>
          </p:cNvPr>
          <p:cNvSpPr txBox="1"/>
          <p:nvPr/>
        </p:nvSpPr>
        <p:spPr>
          <a:xfrm>
            <a:off x="8921501" y="2747290"/>
            <a:ext cx="254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rgbClr val="000000"/>
                </a:solidFill>
                <a:latin typeface="courier;"/>
              </a:rPr>
              <a:t>Staging Layer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2089EB59-A2D7-4756-B3E6-AC3373124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740" y="1927615"/>
            <a:ext cx="301233" cy="301233"/>
          </a:xfrm>
          <a:prstGeom prst="rect">
            <a:avLst/>
          </a:prstGeom>
        </p:spPr>
      </p:pic>
      <p:pic>
        <p:nvPicPr>
          <p:cNvPr id="115" name="Picture 114" descr="Icon&#10;&#10;Description automatically generated">
            <a:extLst>
              <a:ext uri="{FF2B5EF4-FFF2-40B4-BE49-F238E27FC236}">
                <a16:creationId xmlns:a16="http://schemas.microsoft.com/office/drawing/2014/main" id="{699A333F-6A61-4DFD-B2E5-0FBA77F68A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496" y="2348346"/>
            <a:ext cx="618062" cy="335903"/>
          </a:xfrm>
          <a:prstGeom prst="rect">
            <a:avLst/>
          </a:prstGeom>
        </p:spPr>
      </p:pic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047FB7-FC17-4E8C-9573-5028549D8BB2}"/>
              </a:ext>
            </a:extLst>
          </p:cNvPr>
          <p:cNvCxnSpPr>
            <a:cxnSpLocks/>
          </p:cNvCxnSpPr>
          <p:nvPr/>
        </p:nvCxnSpPr>
        <p:spPr>
          <a:xfrm>
            <a:off x="10255704" y="3031880"/>
            <a:ext cx="18814" cy="1091246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66961F64-5337-4234-8519-929C8637D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560" y="3345438"/>
            <a:ext cx="378186" cy="372054"/>
          </a:xfrm>
          <a:prstGeom prst="rect">
            <a:avLst/>
          </a:prstGeom>
        </p:spPr>
      </p:pic>
      <p:sp>
        <p:nvSpPr>
          <p:cNvPr id="119" name="Rounded Rectangle 63">
            <a:extLst>
              <a:ext uri="{FF2B5EF4-FFF2-40B4-BE49-F238E27FC236}">
                <a16:creationId xmlns:a16="http://schemas.microsoft.com/office/drawing/2014/main" id="{50E5AC91-451B-4AF8-90EF-E037B35943BC}"/>
              </a:ext>
            </a:extLst>
          </p:cNvPr>
          <p:cNvSpPr/>
          <p:nvPr/>
        </p:nvSpPr>
        <p:spPr>
          <a:xfrm>
            <a:off x="9622108" y="4234915"/>
            <a:ext cx="1252864" cy="1180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45D6270-5C05-4A3D-BDAB-EE3F966DBEA0}"/>
              </a:ext>
            </a:extLst>
          </p:cNvPr>
          <p:cNvGrpSpPr/>
          <p:nvPr/>
        </p:nvGrpSpPr>
        <p:grpSpPr>
          <a:xfrm>
            <a:off x="9856473" y="4543271"/>
            <a:ext cx="770277" cy="646332"/>
            <a:chOff x="5232888" y="1247890"/>
            <a:chExt cx="3168162" cy="308934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EA071E4-3358-490D-88C8-490429E50192}"/>
                </a:ext>
              </a:extLst>
            </p:cNvPr>
            <p:cNvGrpSpPr/>
            <p:nvPr/>
          </p:nvGrpSpPr>
          <p:grpSpPr>
            <a:xfrm>
              <a:off x="6147331" y="2320823"/>
              <a:ext cx="539150" cy="941339"/>
              <a:chOff x="5551570" y="223832"/>
              <a:chExt cx="553953" cy="733431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2D937AFD-50A3-487A-A2F9-24088BFA03B7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DD42F28D-07D9-46C3-AC40-04AA1BBFE37F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48DB9D0C-353A-41F1-AFC6-A97AD8EF4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A9926AA0-475F-4433-AC73-B8FE282C7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469B7BE7-B058-450E-9844-03CAB9E4A87C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0F9EA651-4222-4383-BCDB-59F73F6082ED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87664774-AE19-48A9-A4DE-9719E8CE1696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C575E78-CF47-4F17-850C-48621981AA7B}"/>
                </a:ext>
              </a:extLst>
            </p:cNvPr>
            <p:cNvGrpSpPr/>
            <p:nvPr/>
          </p:nvGrpSpPr>
          <p:grpSpPr>
            <a:xfrm>
              <a:off x="6935245" y="1247890"/>
              <a:ext cx="539150" cy="941339"/>
              <a:chOff x="5551570" y="223832"/>
              <a:chExt cx="553953" cy="733431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C24242DC-8E0D-4C47-837A-8ED837D17BE8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13B6D0B6-B9B8-445F-B6BF-94F1B13ECED0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1B72970A-E6A4-4A31-A564-0DDE99B19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F51B72B1-5B94-4264-9FF5-3C3484260F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493E46E7-452C-4CD5-B478-2B1022941590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EADC441-B507-4C30-84BE-11C0588635B8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56D65AA-736E-4EF1-BE19-59DC62633CE4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13950F6-F77C-412D-B143-EDE322DB79BB}"/>
                </a:ext>
              </a:extLst>
            </p:cNvPr>
            <p:cNvGrpSpPr/>
            <p:nvPr/>
          </p:nvGrpSpPr>
          <p:grpSpPr>
            <a:xfrm>
              <a:off x="6992229" y="3395893"/>
              <a:ext cx="539150" cy="941339"/>
              <a:chOff x="5551570" y="223832"/>
              <a:chExt cx="553953" cy="733431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FA0302DE-5608-451C-A582-DE7BEBB58D98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404C84AF-3382-4B51-9D58-59DCE0B361E6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FB77ECF-99C1-47C0-90C6-6F23D2373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E84F6C4D-2D6B-490E-B22D-DBADFE53E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2BD3D98-949F-44BC-BA70-1E5FC6688739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296A3FE-7709-4734-9576-30A17AB0CF73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F6E4C64-563A-41F0-BEAD-308DE5B7B4E2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6B5864A-E176-40BC-BD72-08DF2C41659E}"/>
                </a:ext>
              </a:extLst>
            </p:cNvPr>
            <p:cNvGrpSpPr/>
            <p:nvPr/>
          </p:nvGrpSpPr>
          <p:grpSpPr>
            <a:xfrm>
              <a:off x="7861900" y="2305955"/>
              <a:ext cx="539150" cy="941339"/>
              <a:chOff x="5551570" y="223832"/>
              <a:chExt cx="553953" cy="733431"/>
            </a:xfrm>
          </p:grpSpPr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80A3EB89-6F36-40DB-B803-07CF6E9E1D6B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020C95FC-25D8-4FF3-BDD3-288B8A4D6484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D5075343-511A-4FF2-B900-24C814E8E9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DADC970A-2374-4890-81DF-5696F436B3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08EE7E95-D990-4833-B60B-64945BB137F6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302E72F-6AA9-488B-8E57-D1740D43EA27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471AFFF-226F-4F39-BC91-9C87025F8BA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4D5F633-C71C-4E04-B420-DB688D809ED6}"/>
                </a:ext>
              </a:extLst>
            </p:cNvPr>
            <p:cNvGrpSpPr/>
            <p:nvPr/>
          </p:nvGrpSpPr>
          <p:grpSpPr>
            <a:xfrm>
              <a:off x="5237523" y="1654183"/>
              <a:ext cx="539150" cy="941339"/>
              <a:chOff x="5551570" y="223832"/>
              <a:chExt cx="553953" cy="733431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D60B7790-3DB6-41CA-B676-64DACCEE1F25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BF1B8887-7C21-412C-B023-9DD3EB3FB7FF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6F7ACECC-94D3-4E17-9BF9-CB2665772F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DEE0D8D-37ED-4050-A147-80224896D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3AFCBDD9-61CC-4A3E-B000-CBDC40B1CB57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DFBE7FB-5922-411A-A774-9B7EBFFFE465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0FDF1D6-1772-457A-B9C0-44D2C194D483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D64FA559-CECD-49A4-9CB2-59A8A84EFEAB}"/>
                </a:ext>
              </a:extLst>
            </p:cNvPr>
            <p:cNvGrpSpPr/>
            <p:nvPr/>
          </p:nvGrpSpPr>
          <p:grpSpPr>
            <a:xfrm>
              <a:off x="5232888" y="2929327"/>
              <a:ext cx="539150" cy="941339"/>
              <a:chOff x="5551570" y="223832"/>
              <a:chExt cx="553953" cy="733431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7D4BFA30-2DB3-4CAA-8F85-2B04953C357B}"/>
                  </a:ext>
                </a:extLst>
              </p:cNvPr>
              <p:cNvGrpSpPr/>
              <p:nvPr/>
            </p:nvGrpSpPr>
            <p:grpSpPr>
              <a:xfrm>
                <a:off x="5551570" y="223832"/>
                <a:ext cx="544430" cy="733431"/>
                <a:chOff x="5551570" y="223832"/>
                <a:chExt cx="544430" cy="733431"/>
              </a:xfrm>
            </p:grpSpPr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B822F3D9-FF3E-4D48-99EB-EF1DD471D55E}"/>
                    </a:ext>
                  </a:extLst>
                </p:cNvPr>
                <p:cNvSpPr/>
                <p:nvPr/>
              </p:nvSpPr>
              <p:spPr>
                <a:xfrm>
                  <a:off x="5551570" y="228600"/>
                  <a:ext cx="544430" cy="728663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F5CF615B-9516-48BA-A2EF-CB1393018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8057" y="228600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C52DC5D0-7154-437D-8A9D-B00750EF2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9033" y="223832"/>
                  <a:ext cx="0" cy="72866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3D88A8CD-F581-49EC-A3FE-F01245E6E591}"/>
                  </a:ext>
                </a:extLst>
              </p:cNvPr>
              <p:cNvCxnSpPr/>
              <p:nvPr/>
            </p:nvCxnSpPr>
            <p:spPr>
              <a:xfrm>
                <a:off x="5551570" y="397989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2988CC6-5807-4B09-9A3C-3EF5E65C1D47}"/>
                  </a:ext>
                </a:extLst>
              </p:cNvPr>
              <p:cNvCxnSpPr/>
              <p:nvPr/>
            </p:nvCxnSpPr>
            <p:spPr>
              <a:xfrm>
                <a:off x="5561093" y="578965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0F153F5-4158-4DCB-AE84-76B6D217FE7A}"/>
                  </a:ext>
                </a:extLst>
              </p:cNvPr>
              <p:cNvCxnSpPr/>
              <p:nvPr/>
            </p:nvCxnSpPr>
            <p:spPr>
              <a:xfrm>
                <a:off x="5561090" y="778994"/>
                <a:ext cx="54443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7" name="Elbow Connector 147">
              <a:extLst>
                <a:ext uri="{FF2B5EF4-FFF2-40B4-BE49-F238E27FC236}">
                  <a16:creationId xmlns:a16="http://schemas.microsoft.com/office/drawing/2014/main" id="{7B92132D-D489-41F5-9918-0FED40257210}"/>
                </a:ext>
              </a:extLst>
            </p:cNvPr>
            <p:cNvCxnSpPr>
              <a:cxnSpLocks/>
              <a:stCxn id="172" idx="0"/>
              <a:endCxn id="165" idx="1"/>
            </p:cNvCxnSpPr>
            <p:nvPr/>
          </p:nvCxnSpPr>
          <p:spPr>
            <a:xfrm rot="5400000" flipH="1" flipV="1">
              <a:off x="6371097" y="1762796"/>
              <a:ext cx="605323" cy="52297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Elbow Connector 148">
              <a:extLst>
                <a:ext uri="{FF2B5EF4-FFF2-40B4-BE49-F238E27FC236}">
                  <a16:creationId xmlns:a16="http://schemas.microsoft.com/office/drawing/2014/main" id="{A718859C-6441-4887-ABB1-7054403C4322}"/>
                </a:ext>
              </a:extLst>
            </p:cNvPr>
            <p:cNvCxnSpPr>
              <a:cxnSpLocks/>
              <a:stCxn id="151" idx="0"/>
              <a:endCxn id="165" idx="3"/>
            </p:cNvCxnSpPr>
            <p:nvPr/>
          </p:nvCxnSpPr>
          <p:spPr>
            <a:xfrm rot="16200000" flipV="1">
              <a:off x="7500757" y="1685990"/>
              <a:ext cx="590455" cy="66171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Elbow Connector 149">
              <a:extLst>
                <a:ext uri="{FF2B5EF4-FFF2-40B4-BE49-F238E27FC236}">
                  <a16:creationId xmlns:a16="http://schemas.microsoft.com/office/drawing/2014/main" id="{1665EBC7-B6F8-4FB8-AAAB-6E10FFAC5ED1}"/>
                </a:ext>
              </a:extLst>
            </p:cNvPr>
            <p:cNvCxnSpPr>
              <a:cxnSpLocks/>
              <a:stCxn id="151" idx="2"/>
              <a:endCxn id="158" idx="3"/>
            </p:cNvCxnSpPr>
            <p:nvPr/>
          </p:nvCxnSpPr>
          <p:spPr>
            <a:xfrm rot="5400000">
              <a:off x="7513312" y="3256093"/>
              <a:ext cx="622329" cy="604731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Elbow Connector 150">
              <a:extLst>
                <a:ext uri="{FF2B5EF4-FFF2-40B4-BE49-F238E27FC236}">
                  <a16:creationId xmlns:a16="http://schemas.microsoft.com/office/drawing/2014/main" id="{83C2266E-DA69-408A-95B9-02AE9AE8A96B}"/>
                </a:ext>
              </a:extLst>
            </p:cNvPr>
            <p:cNvCxnSpPr>
              <a:cxnSpLocks/>
              <a:stCxn id="172" idx="2"/>
              <a:endCxn id="158" idx="1"/>
            </p:cNvCxnSpPr>
            <p:nvPr/>
          </p:nvCxnSpPr>
          <p:spPr>
            <a:xfrm rot="16200000" flipH="1">
              <a:off x="6398520" y="3275913"/>
              <a:ext cx="607461" cy="579957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Elbow Connector 151">
              <a:extLst>
                <a:ext uri="{FF2B5EF4-FFF2-40B4-BE49-F238E27FC236}">
                  <a16:creationId xmlns:a16="http://schemas.microsoft.com/office/drawing/2014/main" id="{2E08F715-6FF5-4DB9-BF35-7E1CBF080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2035" y="2994033"/>
              <a:ext cx="357643" cy="262009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52">
              <a:extLst>
                <a:ext uri="{FF2B5EF4-FFF2-40B4-BE49-F238E27FC236}">
                  <a16:creationId xmlns:a16="http://schemas.microsoft.com/office/drawing/2014/main" id="{19941A06-7690-46F9-B18E-D120BBB430CD}"/>
                </a:ext>
              </a:extLst>
            </p:cNvPr>
            <p:cNvCxnSpPr>
              <a:cxnSpLocks/>
            </p:cNvCxnSpPr>
            <p:nvPr/>
          </p:nvCxnSpPr>
          <p:spPr>
            <a:xfrm>
              <a:off x="5772035" y="2305955"/>
              <a:ext cx="401408" cy="361364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812344F2-A6DB-480C-9139-FEE382839B93}"/>
              </a:ext>
            </a:extLst>
          </p:cNvPr>
          <p:cNvSpPr txBox="1"/>
          <p:nvPr/>
        </p:nvSpPr>
        <p:spPr>
          <a:xfrm>
            <a:off x="177891" y="1755835"/>
            <a:ext cx="25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Check file name 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pattern</a:t>
            </a:r>
            <a:endParaRPr lang="en-IN" sz="10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4B3F421-2F18-421A-B8FB-4AF7BD4C5AB8}"/>
              </a:ext>
            </a:extLst>
          </p:cNvPr>
          <p:cNvSpPr txBox="1"/>
          <p:nvPr/>
        </p:nvSpPr>
        <p:spPr>
          <a:xfrm>
            <a:off x="4310304" y="1999705"/>
            <a:ext cx="803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YES</a:t>
            </a:r>
            <a:endParaRPr lang="en-IN" sz="1000" b="1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CAB8D8-3E20-43D0-811F-93F5982BC615}"/>
              </a:ext>
            </a:extLst>
          </p:cNvPr>
          <p:cNvSpPr txBox="1"/>
          <p:nvPr/>
        </p:nvSpPr>
        <p:spPr>
          <a:xfrm>
            <a:off x="2884505" y="3544299"/>
            <a:ext cx="254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Don’t load files</a:t>
            </a:r>
            <a:endParaRPr lang="en-IN" sz="10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2AF79EA-B061-4FEF-8F8D-A2B5AE6096EA}"/>
              </a:ext>
            </a:extLst>
          </p:cNvPr>
          <p:cNvSpPr txBox="1"/>
          <p:nvPr/>
        </p:nvSpPr>
        <p:spPr>
          <a:xfrm>
            <a:off x="112280" y="2873316"/>
            <a:ext cx="25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Update Warning Status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in Log tables</a:t>
            </a:r>
            <a:endParaRPr lang="en-IN" sz="1000" b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226CFB7-C547-47CC-BFFC-007C26F08FA8}"/>
              </a:ext>
            </a:extLst>
          </p:cNvPr>
          <p:cNvSpPr txBox="1"/>
          <p:nvPr/>
        </p:nvSpPr>
        <p:spPr>
          <a:xfrm>
            <a:off x="5421507" y="2715022"/>
            <a:ext cx="25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Data Ingestion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Data Masking</a:t>
            </a:r>
            <a:endParaRPr lang="en-IN" sz="1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183E8EF-57CF-480C-8574-8A227A81EDB5}"/>
              </a:ext>
            </a:extLst>
          </p:cNvPr>
          <p:cNvSpPr txBox="1"/>
          <p:nvPr/>
        </p:nvSpPr>
        <p:spPr>
          <a:xfrm>
            <a:off x="3917394" y="2287530"/>
            <a:ext cx="20482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Add file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Names in 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load table</a:t>
            </a:r>
            <a:endParaRPr lang="en-IN" sz="1000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47D67A6-5FFB-402F-92C1-785DDD7FE302}"/>
              </a:ext>
            </a:extLst>
          </p:cNvPr>
          <p:cNvSpPr txBox="1"/>
          <p:nvPr/>
        </p:nvSpPr>
        <p:spPr>
          <a:xfrm>
            <a:off x="7802614" y="2334610"/>
            <a:ext cx="25460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Data Profiling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Filtering error 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rows</a:t>
            </a:r>
            <a:endParaRPr lang="en-IN" sz="10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981BEE63-8B5C-47A7-9072-B1DCFAF74096}"/>
              </a:ext>
            </a:extLst>
          </p:cNvPr>
          <p:cNvSpPr txBox="1"/>
          <p:nvPr/>
        </p:nvSpPr>
        <p:spPr>
          <a:xfrm>
            <a:off x="9838210" y="3341687"/>
            <a:ext cx="254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Merging using USP in </a:t>
            </a:r>
          </a:p>
          <a:p>
            <a:pPr algn="ctr"/>
            <a:r>
              <a:rPr lang="en-IN" sz="1000" b="1" dirty="0">
                <a:solidFill>
                  <a:srgbClr val="000000"/>
                </a:solidFill>
                <a:latin typeface="courier;"/>
              </a:rPr>
              <a:t>Snowflake</a:t>
            </a:r>
            <a:endParaRPr lang="en-IN" sz="1000" b="1" dirty="0"/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7A40D03-C4FC-4D57-91BE-E4CBE8C087C5}"/>
              </a:ext>
            </a:extLst>
          </p:cNvPr>
          <p:cNvSpPr txBox="1"/>
          <p:nvPr/>
        </p:nvSpPr>
        <p:spPr>
          <a:xfrm>
            <a:off x="2633930" y="2019892"/>
            <a:ext cx="521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YES</a:t>
            </a:r>
            <a:endParaRPr lang="en-IN" sz="1000" b="1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1AF50DFE-ADDC-4532-AF0B-7CBC9AFE95CE}"/>
              </a:ext>
            </a:extLst>
          </p:cNvPr>
          <p:cNvSpPr txBox="1"/>
          <p:nvPr/>
        </p:nvSpPr>
        <p:spPr>
          <a:xfrm>
            <a:off x="1249593" y="2729889"/>
            <a:ext cx="254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NO</a:t>
            </a:r>
            <a:endParaRPr lang="en-IN" sz="1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2B01ABBE-CAD3-44EE-B7C4-02B8BF5E0D15}"/>
              </a:ext>
            </a:extLst>
          </p:cNvPr>
          <p:cNvSpPr txBox="1"/>
          <p:nvPr/>
        </p:nvSpPr>
        <p:spPr>
          <a:xfrm>
            <a:off x="3046787" y="2680474"/>
            <a:ext cx="25460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NO</a:t>
            </a:r>
            <a:endParaRPr lang="en-IN" sz="1000" b="1" dirty="0"/>
          </a:p>
        </p:txBody>
      </p:sp>
      <p:pic>
        <p:nvPicPr>
          <p:cNvPr id="198" name="Picture 197" descr="Icon&#10;&#10;Description automatically generated">
            <a:extLst>
              <a:ext uri="{FF2B5EF4-FFF2-40B4-BE49-F238E27FC236}">
                <a16:creationId xmlns:a16="http://schemas.microsoft.com/office/drawing/2014/main" id="{AA685483-3EEE-449F-9B95-D43AB3D41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375" y="4310295"/>
            <a:ext cx="1592711" cy="1059877"/>
          </a:xfrm>
          <a:prstGeom prst="rect">
            <a:avLst/>
          </a:prstGeom>
        </p:spPr>
      </p:pic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450D001-EB49-405C-9789-2CDB68C8DD90}"/>
              </a:ext>
            </a:extLst>
          </p:cNvPr>
          <p:cNvCxnSpPr>
            <a:cxnSpLocks/>
          </p:cNvCxnSpPr>
          <p:nvPr/>
        </p:nvCxnSpPr>
        <p:spPr>
          <a:xfrm flipH="1">
            <a:off x="8168086" y="4927265"/>
            <a:ext cx="1287008" cy="0"/>
          </a:xfrm>
          <a:prstGeom prst="straightConnector1">
            <a:avLst/>
          </a:prstGeom>
          <a:ln w="47625" cmpd="thickThin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0C06C9E9-44CD-49D2-91FB-FD75D95555E5}"/>
              </a:ext>
            </a:extLst>
          </p:cNvPr>
          <p:cNvSpPr txBox="1"/>
          <p:nvPr/>
        </p:nvSpPr>
        <p:spPr>
          <a:xfrm>
            <a:off x="7809164" y="4960293"/>
            <a:ext cx="204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/>
                </a:solidFill>
                <a:latin typeface="courier;"/>
              </a:rPr>
              <a:t>M</a:t>
            </a:r>
            <a:r>
              <a:rPr lang="en-IN" sz="1000" dirty="0" err="1">
                <a:solidFill>
                  <a:srgbClr val="000000"/>
                </a:solidFill>
                <a:latin typeface="courier;"/>
              </a:rPr>
              <a:t>oving</a:t>
            </a:r>
            <a:r>
              <a:rPr lang="en-IN" sz="1000" dirty="0">
                <a:solidFill>
                  <a:srgbClr val="000000"/>
                </a:solidFill>
                <a:latin typeface="courier;"/>
              </a:rPr>
              <a:t> files </a:t>
            </a:r>
          </a:p>
          <a:p>
            <a:pPr algn="ctr"/>
            <a:r>
              <a:rPr lang="en-IN" sz="1000" dirty="0">
                <a:solidFill>
                  <a:srgbClr val="000000"/>
                </a:solidFill>
                <a:latin typeface="courier;"/>
              </a:rPr>
              <a:t>Into archive path</a:t>
            </a:r>
            <a:endParaRPr lang="en-IN" sz="10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0257C56-BB42-42C9-B9D3-C22B558FB654}"/>
              </a:ext>
            </a:extLst>
          </p:cNvPr>
          <p:cNvSpPr txBox="1"/>
          <p:nvPr/>
        </p:nvSpPr>
        <p:spPr>
          <a:xfrm>
            <a:off x="8943608" y="5580161"/>
            <a:ext cx="2546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u="sng" dirty="0">
                <a:solidFill>
                  <a:srgbClr val="000000"/>
                </a:solidFill>
                <a:latin typeface="courier;"/>
              </a:rPr>
              <a:t>3NF Table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E0D66A62-2EA0-432C-987A-974360B17D3B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Case: Source File Load (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ePC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Global)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85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93F6B-6913-4FCB-B9E1-FF1AB7920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62" y="1009649"/>
            <a:ext cx="9440038" cy="4561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AFB703-D4FA-49AE-A53F-9F32B0441929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Case: Source File Load (</a:t>
            </a: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ePC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 Global) cont..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614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DF93ED-B929-46A6-990F-7F21F99D8481}"/>
              </a:ext>
            </a:extLst>
          </p:cNvPr>
          <p:cNvSpPr txBox="1"/>
          <p:nvPr/>
        </p:nvSpPr>
        <p:spPr>
          <a:xfrm>
            <a:off x="142240" y="948174"/>
            <a:ext cx="5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* from "ASPIRE_QA"."OTL"."RECON"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0E3D3-52F4-4310-9746-77DA60237AE7}"/>
              </a:ext>
            </a:extLst>
          </p:cNvPr>
          <p:cNvSpPr txBox="1"/>
          <p:nvPr/>
        </p:nvSpPr>
        <p:spPr>
          <a:xfrm>
            <a:off x="152400" y="5191224"/>
            <a:ext cx="11577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count validation job that reads table names from recon table , captures MS SQL counts, Snowflake counts for the table and updates in the same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tables can be added and selective execution can be made by activating Flag.</a:t>
            </a:r>
          </a:p>
          <a:p>
            <a:endParaRPr lang="en-IN" dirty="0"/>
          </a:p>
          <a:p>
            <a:r>
              <a:rPr lang="en-IN" dirty="0"/>
              <a:t>N.B.: Counts of Hydra, </a:t>
            </a:r>
            <a:r>
              <a:rPr lang="en-IN" dirty="0" err="1"/>
              <a:t>NewCase</a:t>
            </a:r>
            <a:r>
              <a:rPr lang="en-IN" dirty="0"/>
              <a:t> and </a:t>
            </a:r>
            <a:r>
              <a:rPr lang="en-IN" dirty="0" err="1"/>
              <a:t>SwitchFly</a:t>
            </a:r>
            <a:r>
              <a:rPr lang="en-IN" dirty="0"/>
              <a:t> is more as Snowflake has extra incremental data compared to MS SQL DEV.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311566-82B7-4950-9D4C-4544D322E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" y="1228725"/>
            <a:ext cx="6421120" cy="35232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1326B-AA58-42B6-98D7-D69174247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316" y="1228726"/>
            <a:ext cx="5163829" cy="2997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17C935-F74F-46A3-A467-D0DAA6299D60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Automated Recon Count Process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ylinder 30">
            <a:extLst>
              <a:ext uri="{FF2B5EF4-FFF2-40B4-BE49-F238E27FC236}">
                <a16:creationId xmlns:a16="http://schemas.microsoft.com/office/drawing/2014/main" id="{8040DD6D-8817-4E94-9A2D-0AEFC91896FB}"/>
              </a:ext>
            </a:extLst>
          </p:cNvPr>
          <p:cNvSpPr/>
          <p:nvPr/>
        </p:nvSpPr>
        <p:spPr>
          <a:xfrm>
            <a:off x="1717139" y="884234"/>
            <a:ext cx="9790616" cy="5188241"/>
          </a:xfrm>
          <a:prstGeom prst="can">
            <a:avLst>
              <a:gd name="adj" fmla="val 12905"/>
            </a:avLst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830727-EFF3-4B4C-B8B5-E48F370106BC}"/>
              </a:ext>
            </a:extLst>
          </p:cNvPr>
          <p:cNvSpPr/>
          <p:nvPr/>
        </p:nvSpPr>
        <p:spPr>
          <a:xfrm>
            <a:off x="6073331" y="1872598"/>
            <a:ext cx="778903" cy="413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54112B48-474A-435E-AEFA-1CCE87CD6E2B}"/>
              </a:ext>
            </a:extLst>
          </p:cNvPr>
          <p:cNvSpPr txBox="1"/>
          <p:nvPr/>
        </p:nvSpPr>
        <p:spPr>
          <a:xfrm>
            <a:off x="5697271" y="1922866"/>
            <a:ext cx="142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DEV</a:t>
            </a:r>
            <a:endParaRPr lang="en-IN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192893-409F-44C8-A6B6-870011700A0B}"/>
              </a:ext>
            </a:extLst>
          </p:cNvPr>
          <p:cNvSpPr/>
          <p:nvPr/>
        </p:nvSpPr>
        <p:spPr>
          <a:xfrm>
            <a:off x="2772653" y="3223442"/>
            <a:ext cx="836173" cy="266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</a:rPr>
              <a:t>CONCIERGE_PROFILING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F45285-6036-4CBF-9476-B1E64120E7E3}"/>
              </a:ext>
            </a:extLst>
          </p:cNvPr>
          <p:cNvCxnSpPr>
            <a:cxnSpLocks/>
          </p:cNvCxnSpPr>
          <p:nvPr/>
        </p:nvCxnSpPr>
        <p:spPr>
          <a:xfrm>
            <a:off x="6414004" y="2272450"/>
            <a:ext cx="0" cy="411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3DFCBD-B09B-4A59-8BE5-DC6D3875140D}"/>
              </a:ext>
            </a:extLst>
          </p:cNvPr>
          <p:cNvCxnSpPr>
            <a:cxnSpLocks/>
          </p:cNvCxnSpPr>
          <p:nvPr/>
        </p:nvCxnSpPr>
        <p:spPr>
          <a:xfrm flipH="1" flipV="1">
            <a:off x="3114676" y="2661199"/>
            <a:ext cx="6735477" cy="279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73398D-0291-402F-B415-29B20594F45C}"/>
              </a:ext>
            </a:extLst>
          </p:cNvPr>
          <p:cNvCxnSpPr>
            <a:cxnSpLocks/>
          </p:cNvCxnSpPr>
          <p:nvPr/>
        </p:nvCxnSpPr>
        <p:spPr>
          <a:xfrm>
            <a:off x="3114675" y="2667527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2D9082-F56B-4C39-8F22-E217C833A4C8}"/>
              </a:ext>
            </a:extLst>
          </p:cNvPr>
          <p:cNvCxnSpPr>
            <a:cxnSpLocks/>
          </p:cNvCxnSpPr>
          <p:nvPr/>
        </p:nvCxnSpPr>
        <p:spPr>
          <a:xfrm>
            <a:off x="4336810" y="2660558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D3114D-4988-4D9A-9C95-6FE4CDEC4AE7}"/>
              </a:ext>
            </a:extLst>
          </p:cNvPr>
          <p:cNvCxnSpPr>
            <a:cxnSpLocks/>
          </p:cNvCxnSpPr>
          <p:nvPr/>
        </p:nvCxnSpPr>
        <p:spPr>
          <a:xfrm flipH="1">
            <a:off x="5457686" y="4049428"/>
            <a:ext cx="5195166" cy="16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D15EC6-BAA6-48E3-8AEF-EE81FFF04A1F}"/>
              </a:ext>
            </a:extLst>
          </p:cNvPr>
          <p:cNvCxnSpPr>
            <a:cxnSpLocks/>
          </p:cNvCxnSpPr>
          <p:nvPr/>
        </p:nvCxnSpPr>
        <p:spPr>
          <a:xfrm>
            <a:off x="5457685" y="4065876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965AF3-9BF0-4667-840C-DAADFE6CF759}"/>
              </a:ext>
            </a:extLst>
          </p:cNvPr>
          <p:cNvCxnSpPr>
            <a:cxnSpLocks/>
          </p:cNvCxnSpPr>
          <p:nvPr/>
        </p:nvCxnSpPr>
        <p:spPr>
          <a:xfrm>
            <a:off x="9394416" y="4049428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7D929C-DE48-4C90-9D58-D36472C83800}"/>
              </a:ext>
            </a:extLst>
          </p:cNvPr>
          <p:cNvCxnSpPr>
            <a:cxnSpLocks/>
          </p:cNvCxnSpPr>
          <p:nvPr/>
        </p:nvCxnSpPr>
        <p:spPr>
          <a:xfrm>
            <a:off x="7844138" y="4049428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610562-71AA-4AAE-85BD-3A26DEC150B7}"/>
              </a:ext>
            </a:extLst>
          </p:cNvPr>
          <p:cNvCxnSpPr>
            <a:cxnSpLocks/>
          </p:cNvCxnSpPr>
          <p:nvPr/>
        </p:nvCxnSpPr>
        <p:spPr>
          <a:xfrm>
            <a:off x="8740837" y="3498841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CDFF598-C318-4E1A-B841-0A004A6B4246}"/>
              </a:ext>
            </a:extLst>
          </p:cNvPr>
          <p:cNvSpPr/>
          <p:nvPr/>
        </p:nvSpPr>
        <p:spPr>
          <a:xfrm>
            <a:off x="9122017" y="1886800"/>
            <a:ext cx="778903" cy="413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5" name="TextBox 5">
            <a:extLst>
              <a:ext uri="{FF2B5EF4-FFF2-40B4-BE49-F238E27FC236}">
                <a16:creationId xmlns:a16="http://schemas.microsoft.com/office/drawing/2014/main" id="{398C4966-879E-49AF-BBDA-2D3133171BE1}"/>
              </a:ext>
            </a:extLst>
          </p:cNvPr>
          <p:cNvSpPr txBox="1"/>
          <p:nvPr/>
        </p:nvSpPr>
        <p:spPr>
          <a:xfrm>
            <a:off x="8781973" y="1924129"/>
            <a:ext cx="142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PROD</a:t>
            </a:r>
            <a:endParaRPr lang="en-IN" sz="16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8A6219-8F5B-416A-AE32-FDA7D2312CEA}"/>
              </a:ext>
            </a:extLst>
          </p:cNvPr>
          <p:cNvSpPr/>
          <p:nvPr/>
        </p:nvSpPr>
        <p:spPr>
          <a:xfrm>
            <a:off x="7636330" y="1910391"/>
            <a:ext cx="778903" cy="4132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  <p:sp>
        <p:nvSpPr>
          <p:cNvPr id="33" name="TextBox 5">
            <a:extLst>
              <a:ext uri="{FF2B5EF4-FFF2-40B4-BE49-F238E27FC236}">
                <a16:creationId xmlns:a16="http://schemas.microsoft.com/office/drawing/2014/main" id="{2B0DE22C-74A1-432C-A71C-FBAA54AA3541}"/>
              </a:ext>
            </a:extLst>
          </p:cNvPr>
          <p:cNvSpPr txBox="1"/>
          <p:nvPr/>
        </p:nvSpPr>
        <p:spPr>
          <a:xfrm>
            <a:off x="7325549" y="1962030"/>
            <a:ext cx="1427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QA</a:t>
            </a:r>
            <a:endParaRPr lang="en-IN" sz="1600" b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7EDF7F-513A-485A-8821-39B015947E04}"/>
              </a:ext>
            </a:extLst>
          </p:cNvPr>
          <p:cNvSpPr/>
          <p:nvPr/>
        </p:nvSpPr>
        <p:spPr>
          <a:xfrm>
            <a:off x="3906591" y="3214722"/>
            <a:ext cx="836173" cy="266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</a:rPr>
              <a:t>CONCIERGE_STAGING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29305F-3104-4CBD-88FF-4BC928CD7B70}"/>
              </a:ext>
            </a:extLst>
          </p:cNvPr>
          <p:cNvCxnSpPr>
            <a:cxnSpLocks/>
          </p:cNvCxnSpPr>
          <p:nvPr/>
        </p:nvCxnSpPr>
        <p:spPr>
          <a:xfrm>
            <a:off x="5457686" y="2669278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FD60A63-2374-4BD1-A779-3331BEBF8F7C}"/>
              </a:ext>
            </a:extLst>
          </p:cNvPr>
          <p:cNvSpPr/>
          <p:nvPr/>
        </p:nvSpPr>
        <p:spPr>
          <a:xfrm>
            <a:off x="5027467" y="3223442"/>
            <a:ext cx="836173" cy="266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</a:rPr>
              <a:t>CONCIERGE_3NF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544F0B-765B-4659-B52F-15569D1AAE9E}"/>
              </a:ext>
            </a:extLst>
          </p:cNvPr>
          <p:cNvCxnSpPr>
            <a:cxnSpLocks/>
          </p:cNvCxnSpPr>
          <p:nvPr/>
        </p:nvCxnSpPr>
        <p:spPr>
          <a:xfrm>
            <a:off x="6416395" y="2652022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F15D957-932D-4783-A872-E3A1891C0649}"/>
              </a:ext>
            </a:extLst>
          </p:cNvPr>
          <p:cNvSpPr/>
          <p:nvPr/>
        </p:nvSpPr>
        <p:spPr>
          <a:xfrm>
            <a:off x="5986176" y="3206186"/>
            <a:ext cx="836173" cy="266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</a:rPr>
              <a:t>ASPIRE_STAGING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A4D1301-3AA6-47D0-B579-36BB68F6BB03}"/>
              </a:ext>
            </a:extLst>
          </p:cNvPr>
          <p:cNvCxnSpPr>
            <a:cxnSpLocks/>
          </p:cNvCxnSpPr>
          <p:nvPr/>
        </p:nvCxnSpPr>
        <p:spPr>
          <a:xfrm>
            <a:off x="7591193" y="2678567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B6FE8A5-542A-4085-9B73-9ABFC9B80B14}"/>
              </a:ext>
            </a:extLst>
          </p:cNvPr>
          <p:cNvSpPr/>
          <p:nvPr/>
        </p:nvSpPr>
        <p:spPr>
          <a:xfrm>
            <a:off x="7160974" y="3232731"/>
            <a:ext cx="836173" cy="266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</a:rPr>
              <a:t>ASPIRE_CONFIGURATION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A64BE42-313D-46C6-8707-1342D26C2B28}"/>
              </a:ext>
            </a:extLst>
          </p:cNvPr>
          <p:cNvCxnSpPr>
            <a:cxnSpLocks/>
          </p:cNvCxnSpPr>
          <p:nvPr/>
        </p:nvCxnSpPr>
        <p:spPr>
          <a:xfrm>
            <a:off x="8740837" y="2658955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2A83BCF3-A38D-461D-B8BC-6AFC665F1A32}"/>
              </a:ext>
            </a:extLst>
          </p:cNvPr>
          <p:cNvSpPr/>
          <p:nvPr/>
        </p:nvSpPr>
        <p:spPr>
          <a:xfrm>
            <a:off x="8310618" y="3213119"/>
            <a:ext cx="836173" cy="266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</a:rPr>
              <a:t>ASPIRE_DWH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C164C4-CC7F-499E-A460-E8124016F551}"/>
              </a:ext>
            </a:extLst>
          </p:cNvPr>
          <p:cNvCxnSpPr>
            <a:cxnSpLocks/>
          </p:cNvCxnSpPr>
          <p:nvPr/>
        </p:nvCxnSpPr>
        <p:spPr>
          <a:xfrm>
            <a:off x="9850153" y="2669278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C4047CD-BF5C-4CE2-AE0B-A13C37DDF1B6}"/>
              </a:ext>
            </a:extLst>
          </p:cNvPr>
          <p:cNvSpPr/>
          <p:nvPr/>
        </p:nvSpPr>
        <p:spPr>
          <a:xfrm>
            <a:off x="9419934" y="3223442"/>
            <a:ext cx="836173" cy="266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b="1" dirty="0">
                <a:solidFill>
                  <a:schemeClr val="tx1"/>
                </a:solidFill>
              </a:rPr>
              <a:t>OTL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FF738D-D277-4760-8AB9-AA6732FA8F57}"/>
              </a:ext>
            </a:extLst>
          </p:cNvPr>
          <p:cNvSpPr/>
          <p:nvPr/>
        </p:nvSpPr>
        <p:spPr>
          <a:xfrm>
            <a:off x="5039598" y="4643828"/>
            <a:ext cx="836173" cy="266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7DF2ADE-9202-4381-ABAD-8D2291470108}"/>
              </a:ext>
            </a:extLst>
          </p:cNvPr>
          <p:cNvSpPr/>
          <p:nvPr/>
        </p:nvSpPr>
        <p:spPr>
          <a:xfrm>
            <a:off x="7309310" y="4616718"/>
            <a:ext cx="1045866" cy="3821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Stored Procedures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F92CAA-9B94-44D2-90B6-79671C21D528}"/>
              </a:ext>
            </a:extLst>
          </p:cNvPr>
          <p:cNvSpPr/>
          <p:nvPr/>
        </p:nvSpPr>
        <p:spPr>
          <a:xfrm>
            <a:off x="8832732" y="4605442"/>
            <a:ext cx="1045866" cy="3821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Functions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D8F4D5-EAA8-4AB8-ABAE-25634CAAAA9A}"/>
              </a:ext>
            </a:extLst>
          </p:cNvPr>
          <p:cNvSpPr txBox="1"/>
          <p:nvPr/>
        </p:nvSpPr>
        <p:spPr>
          <a:xfrm>
            <a:off x="71986" y="1872598"/>
            <a:ext cx="1391874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Databases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E3F652-F46C-4198-81DC-D8D787BAE9A7}"/>
              </a:ext>
            </a:extLst>
          </p:cNvPr>
          <p:cNvSpPr txBox="1"/>
          <p:nvPr/>
        </p:nvSpPr>
        <p:spPr>
          <a:xfrm>
            <a:off x="58064" y="3154575"/>
            <a:ext cx="1391874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Schemas</a:t>
            </a:r>
            <a:endParaRPr lang="en-IN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116DF9-A043-46DA-8D0F-B6D98D716FDB}"/>
              </a:ext>
            </a:extLst>
          </p:cNvPr>
          <p:cNvSpPr txBox="1"/>
          <p:nvPr/>
        </p:nvSpPr>
        <p:spPr>
          <a:xfrm>
            <a:off x="102141" y="4585124"/>
            <a:ext cx="1391874" cy="369332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Objects</a:t>
            </a:r>
            <a:endParaRPr lang="en-IN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319E04-A68D-4DF8-A6B2-C1CA15CA5F10}"/>
              </a:ext>
            </a:extLst>
          </p:cNvPr>
          <p:cNvSpPr/>
          <p:nvPr/>
        </p:nvSpPr>
        <p:spPr>
          <a:xfrm>
            <a:off x="10129919" y="4588627"/>
            <a:ext cx="1045866" cy="38212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File Formats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7D41C79-2C05-4D54-A3AD-B04A6179B813}"/>
              </a:ext>
            </a:extLst>
          </p:cNvPr>
          <p:cNvCxnSpPr>
            <a:cxnSpLocks/>
          </p:cNvCxnSpPr>
          <p:nvPr/>
        </p:nvCxnSpPr>
        <p:spPr>
          <a:xfrm>
            <a:off x="10646795" y="4057652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3288989-C869-4B15-B028-270319990740}"/>
              </a:ext>
            </a:extLst>
          </p:cNvPr>
          <p:cNvCxnSpPr>
            <a:cxnSpLocks/>
          </p:cNvCxnSpPr>
          <p:nvPr/>
        </p:nvCxnSpPr>
        <p:spPr>
          <a:xfrm>
            <a:off x="6527524" y="4057290"/>
            <a:ext cx="0" cy="5391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94CBC84-4464-44FA-AF13-163DC4E32BA8}"/>
              </a:ext>
            </a:extLst>
          </p:cNvPr>
          <p:cNvSpPr/>
          <p:nvPr/>
        </p:nvSpPr>
        <p:spPr>
          <a:xfrm>
            <a:off x="6109437" y="4635242"/>
            <a:ext cx="836173" cy="266110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Views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DF46A3-4809-40CD-BDD8-952824C96A58}"/>
              </a:ext>
            </a:extLst>
          </p:cNvPr>
          <p:cNvSpPr txBox="1"/>
          <p:nvPr/>
        </p:nvSpPr>
        <p:spPr>
          <a:xfrm>
            <a:off x="600075" y="340512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Snowflake Structure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267347-3CAF-4EB3-A536-4C7448EE9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026160"/>
            <a:ext cx="2381250" cy="51127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6D136-DC00-44BA-B6F2-EE4344E5E0B0}"/>
              </a:ext>
            </a:extLst>
          </p:cNvPr>
          <p:cNvSpPr txBox="1"/>
          <p:nvPr/>
        </p:nvSpPr>
        <p:spPr>
          <a:xfrm>
            <a:off x="3390900" y="891857"/>
            <a:ext cx="825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Database contains an INFORMATION_SCHEMA that contains object related information. Some details are restricted and visible to only users with higher privileges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E02952-581C-4471-91DC-742EF8D2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296" y="2194559"/>
            <a:ext cx="8258175" cy="28549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42B9909-03DB-4051-A2F2-3F8D34EE4589}"/>
              </a:ext>
            </a:extLst>
          </p:cNvPr>
          <p:cNvSpPr txBox="1"/>
          <p:nvPr/>
        </p:nvSpPr>
        <p:spPr>
          <a:xfrm>
            <a:off x="600075" y="340512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Snowflake Information Schema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8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EB4FAE90-B442-4E34-9B1E-C3CB1F534EEF}"/>
              </a:ext>
            </a:extLst>
          </p:cNvPr>
          <p:cNvSpPr/>
          <p:nvPr/>
        </p:nvSpPr>
        <p:spPr>
          <a:xfrm>
            <a:off x="1619250" y="2504818"/>
            <a:ext cx="1428750" cy="193357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7B4B81-7042-46A4-B81E-1399DA7BCB1C}"/>
              </a:ext>
            </a:extLst>
          </p:cNvPr>
          <p:cNvSpPr/>
          <p:nvPr/>
        </p:nvSpPr>
        <p:spPr>
          <a:xfrm>
            <a:off x="5073336" y="2844858"/>
            <a:ext cx="3131175" cy="1253496"/>
          </a:xfrm>
          <a:custGeom>
            <a:avLst/>
            <a:gdLst>
              <a:gd name="connsiteX0" fmla="*/ 0 w 3131175"/>
              <a:gd name="connsiteY0" fmla="*/ 0 h 1253496"/>
              <a:gd name="connsiteX1" fmla="*/ 490551 w 3131175"/>
              <a:gd name="connsiteY1" fmla="*/ 0 h 1253496"/>
              <a:gd name="connsiteX2" fmla="*/ 918478 w 3131175"/>
              <a:gd name="connsiteY2" fmla="*/ 0 h 1253496"/>
              <a:gd name="connsiteX3" fmla="*/ 1502964 w 3131175"/>
              <a:gd name="connsiteY3" fmla="*/ 0 h 1253496"/>
              <a:gd name="connsiteX4" fmla="*/ 1993515 w 3131175"/>
              <a:gd name="connsiteY4" fmla="*/ 0 h 1253496"/>
              <a:gd name="connsiteX5" fmla="*/ 2484065 w 3131175"/>
              <a:gd name="connsiteY5" fmla="*/ 0 h 1253496"/>
              <a:gd name="connsiteX6" fmla="*/ 3131175 w 3131175"/>
              <a:gd name="connsiteY6" fmla="*/ 0 h 1253496"/>
              <a:gd name="connsiteX7" fmla="*/ 3131175 w 3131175"/>
              <a:gd name="connsiteY7" fmla="*/ 392762 h 1253496"/>
              <a:gd name="connsiteX8" fmla="*/ 3131175 w 3131175"/>
              <a:gd name="connsiteY8" fmla="*/ 810594 h 1253496"/>
              <a:gd name="connsiteX9" fmla="*/ 3131175 w 3131175"/>
              <a:gd name="connsiteY9" fmla="*/ 1253496 h 1253496"/>
              <a:gd name="connsiteX10" fmla="*/ 2671936 w 3131175"/>
              <a:gd name="connsiteY10" fmla="*/ 1253496 h 1253496"/>
              <a:gd name="connsiteX11" fmla="*/ 2150074 w 3131175"/>
              <a:gd name="connsiteY11" fmla="*/ 1253496 h 1253496"/>
              <a:gd name="connsiteX12" fmla="*/ 1659523 w 3131175"/>
              <a:gd name="connsiteY12" fmla="*/ 1253496 h 1253496"/>
              <a:gd name="connsiteX13" fmla="*/ 1075037 w 3131175"/>
              <a:gd name="connsiteY13" fmla="*/ 1253496 h 1253496"/>
              <a:gd name="connsiteX14" fmla="*/ 490551 w 3131175"/>
              <a:gd name="connsiteY14" fmla="*/ 1253496 h 1253496"/>
              <a:gd name="connsiteX15" fmla="*/ 0 w 3131175"/>
              <a:gd name="connsiteY15" fmla="*/ 1253496 h 1253496"/>
              <a:gd name="connsiteX16" fmla="*/ 0 w 3131175"/>
              <a:gd name="connsiteY16" fmla="*/ 835664 h 1253496"/>
              <a:gd name="connsiteX17" fmla="*/ 0 w 3131175"/>
              <a:gd name="connsiteY17" fmla="*/ 430367 h 1253496"/>
              <a:gd name="connsiteX18" fmla="*/ 0 w 3131175"/>
              <a:gd name="connsiteY18" fmla="*/ 0 h 125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31175" h="1253496" extrusionOk="0">
                <a:moveTo>
                  <a:pt x="0" y="0"/>
                </a:moveTo>
                <a:cubicBezTo>
                  <a:pt x="170864" y="-24346"/>
                  <a:pt x="350653" y="2807"/>
                  <a:pt x="490551" y="0"/>
                </a:cubicBezTo>
                <a:cubicBezTo>
                  <a:pt x="630449" y="-2807"/>
                  <a:pt x="820336" y="47026"/>
                  <a:pt x="918478" y="0"/>
                </a:cubicBezTo>
                <a:cubicBezTo>
                  <a:pt x="1016620" y="-47026"/>
                  <a:pt x="1323904" y="55318"/>
                  <a:pt x="1502964" y="0"/>
                </a:cubicBezTo>
                <a:cubicBezTo>
                  <a:pt x="1682024" y="-55318"/>
                  <a:pt x="1823984" y="35045"/>
                  <a:pt x="1993515" y="0"/>
                </a:cubicBezTo>
                <a:cubicBezTo>
                  <a:pt x="2163046" y="-35045"/>
                  <a:pt x="2284270" y="10807"/>
                  <a:pt x="2484065" y="0"/>
                </a:cubicBezTo>
                <a:cubicBezTo>
                  <a:pt x="2683860" y="-10807"/>
                  <a:pt x="2886472" y="29551"/>
                  <a:pt x="3131175" y="0"/>
                </a:cubicBezTo>
                <a:cubicBezTo>
                  <a:pt x="3158762" y="153098"/>
                  <a:pt x="3099013" y="266647"/>
                  <a:pt x="3131175" y="392762"/>
                </a:cubicBezTo>
                <a:cubicBezTo>
                  <a:pt x="3163337" y="518877"/>
                  <a:pt x="3104612" y="704532"/>
                  <a:pt x="3131175" y="810594"/>
                </a:cubicBezTo>
                <a:cubicBezTo>
                  <a:pt x="3157738" y="916656"/>
                  <a:pt x="3093318" y="1141183"/>
                  <a:pt x="3131175" y="1253496"/>
                </a:cubicBezTo>
                <a:cubicBezTo>
                  <a:pt x="2904108" y="1280833"/>
                  <a:pt x="2884642" y="1251339"/>
                  <a:pt x="2671936" y="1253496"/>
                </a:cubicBezTo>
                <a:cubicBezTo>
                  <a:pt x="2459230" y="1255653"/>
                  <a:pt x="2344611" y="1192070"/>
                  <a:pt x="2150074" y="1253496"/>
                </a:cubicBezTo>
                <a:cubicBezTo>
                  <a:pt x="1955537" y="1314922"/>
                  <a:pt x="1839765" y="1232951"/>
                  <a:pt x="1659523" y="1253496"/>
                </a:cubicBezTo>
                <a:cubicBezTo>
                  <a:pt x="1479281" y="1274041"/>
                  <a:pt x="1254001" y="1248627"/>
                  <a:pt x="1075037" y="1253496"/>
                </a:cubicBezTo>
                <a:cubicBezTo>
                  <a:pt x="896073" y="1258365"/>
                  <a:pt x="686127" y="1232728"/>
                  <a:pt x="490551" y="1253496"/>
                </a:cubicBezTo>
                <a:cubicBezTo>
                  <a:pt x="294975" y="1274264"/>
                  <a:pt x="242784" y="1248612"/>
                  <a:pt x="0" y="1253496"/>
                </a:cubicBezTo>
                <a:cubicBezTo>
                  <a:pt x="-8528" y="1157454"/>
                  <a:pt x="32278" y="947098"/>
                  <a:pt x="0" y="835664"/>
                </a:cubicBezTo>
                <a:cubicBezTo>
                  <a:pt x="-32278" y="724230"/>
                  <a:pt x="28310" y="581205"/>
                  <a:pt x="0" y="430367"/>
                </a:cubicBezTo>
                <a:cubicBezTo>
                  <a:pt x="-28310" y="279529"/>
                  <a:pt x="40407" y="117340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24539389-E4BE-4A35-8046-5B5696001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902" y="2978221"/>
            <a:ext cx="780394" cy="6951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CA6A6D-CA67-4F4C-A234-BC7116C62797}"/>
              </a:ext>
            </a:extLst>
          </p:cNvPr>
          <p:cNvSpPr txBox="1"/>
          <p:nvPr/>
        </p:nvSpPr>
        <p:spPr>
          <a:xfrm>
            <a:off x="5836195" y="3711524"/>
            <a:ext cx="135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BLOB</a:t>
            </a:r>
            <a:endParaRPr lang="en-IN" dirty="0"/>
          </a:p>
        </p:txBody>
      </p:sp>
      <p:pic>
        <p:nvPicPr>
          <p:cNvPr id="166" name="Picture 165">
            <a:extLst>
              <a:ext uri="{FF2B5EF4-FFF2-40B4-BE49-F238E27FC236}">
                <a16:creationId xmlns:a16="http://schemas.microsoft.com/office/drawing/2014/main" id="{4852C8B6-A150-429E-8C34-FE32D74B0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651" y="2308948"/>
            <a:ext cx="1794626" cy="2325317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C422C0D1-BCA2-4119-ACFC-B9329C873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840" y="2731576"/>
            <a:ext cx="708918" cy="697424"/>
          </a:xfrm>
          <a:prstGeom prst="rect">
            <a:avLst/>
          </a:prstGeom>
        </p:spPr>
      </p:pic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85B228C-1409-4126-971E-36F8088E89F4}"/>
              </a:ext>
            </a:extLst>
          </p:cNvPr>
          <p:cNvCxnSpPr>
            <a:cxnSpLocks/>
          </p:cNvCxnSpPr>
          <p:nvPr/>
        </p:nvCxnSpPr>
        <p:spPr>
          <a:xfrm>
            <a:off x="2967679" y="3471605"/>
            <a:ext cx="252724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1EF3C41-B9DA-4DD4-920B-5325DF52A7BB}"/>
              </a:ext>
            </a:extLst>
          </p:cNvPr>
          <p:cNvCxnSpPr>
            <a:cxnSpLocks/>
          </p:cNvCxnSpPr>
          <p:nvPr/>
        </p:nvCxnSpPr>
        <p:spPr>
          <a:xfrm>
            <a:off x="7848600" y="3436269"/>
            <a:ext cx="1895475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9552FD3-4708-4661-8605-6AAA9B17C85D}"/>
              </a:ext>
            </a:extLst>
          </p:cNvPr>
          <p:cNvSpPr txBox="1"/>
          <p:nvPr/>
        </p:nvSpPr>
        <p:spPr>
          <a:xfrm>
            <a:off x="7956862" y="3128492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Snowflake Copy</a:t>
            </a:r>
          </a:p>
        </p:txBody>
      </p:sp>
      <p:sp>
        <p:nvSpPr>
          <p:cNvPr id="188" name="Cylinder 187">
            <a:extLst>
              <a:ext uri="{FF2B5EF4-FFF2-40B4-BE49-F238E27FC236}">
                <a16:creationId xmlns:a16="http://schemas.microsoft.com/office/drawing/2014/main" id="{0B6C10B8-AC27-4EDB-B5BE-874FF6A8FF57}"/>
              </a:ext>
            </a:extLst>
          </p:cNvPr>
          <p:cNvSpPr/>
          <p:nvPr/>
        </p:nvSpPr>
        <p:spPr>
          <a:xfrm>
            <a:off x="2079513" y="3056121"/>
            <a:ext cx="538252" cy="419842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E8D81FD-3A9E-4BB9-A5B8-5B6C607FD7F5}"/>
              </a:ext>
            </a:extLst>
          </p:cNvPr>
          <p:cNvSpPr txBox="1"/>
          <p:nvPr/>
        </p:nvSpPr>
        <p:spPr>
          <a:xfrm>
            <a:off x="1385887" y="3163828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3NF</a:t>
            </a:r>
          </a:p>
        </p:txBody>
      </p:sp>
      <p:sp>
        <p:nvSpPr>
          <p:cNvPr id="192" name="Cylinder 191">
            <a:extLst>
              <a:ext uri="{FF2B5EF4-FFF2-40B4-BE49-F238E27FC236}">
                <a16:creationId xmlns:a16="http://schemas.microsoft.com/office/drawing/2014/main" id="{70D36765-A7B1-4C15-A36F-32F1B8CDA5ED}"/>
              </a:ext>
            </a:extLst>
          </p:cNvPr>
          <p:cNvSpPr/>
          <p:nvPr/>
        </p:nvSpPr>
        <p:spPr>
          <a:xfrm>
            <a:off x="2076360" y="3800219"/>
            <a:ext cx="538252" cy="503336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B777852-5EB7-4E62-A535-758EE4E684C5}"/>
              </a:ext>
            </a:extLst>
          </p:cNvPr>
          <p:cNvSpPr txBox="1"/>
          <p:nvPr/>
        </p:nvSpPr>
        <p:spPr>
          <a:xfrm>
            <a:off x="1385886" y="3944464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DWH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9DC77-6EEA-4512-AE8D-854F680C9706}"/>
              </a:ext>
            </a:extLst>
          </p:cNvPr>
          <p:cNvSpPr txBox="1"/>
          <p:nvPr/>
        </p:nvSpPr>
        <p:spPr>
          <a:xfrm>
            <a:off x="447675" y="1069339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One Time Load Design  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99FAEA51-835A-43A7-8CEB-F7C62DD1FB63}"/>
              </a:ext>
            </a:extLst>
          </p:cNvPr>
          <p:cNvSpPr txBox="1"/>
          <p:nvPr/>
        </p:nvSpPr>
        <p:spPr>
          <a:xfrm>
            <a:off x="3267084" y="2473572"/>
            <a:ext cx="1895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Talend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E41D94D-5386-4214-A1FF-8BDE330BA53B}"/>
              </a:ext>
            </a:extLst>
          </p:cNvPr>
          <p:cNvSpPr txBox="1"/>
          <p:nvPr/>
        </p:nvSpPr>
        <p:spPr>
          <a:xfrm>
            <a:off x="5691185" y="4058528"/>
            <a:ext cx="189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Snowflake Staging Area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DFC39FF-FB6D-44F6-8E7D-5F47AEE3D51B}"/>
              </a:ext>
            </a:extLst>
          </p:cNvPr>
          <p:cNvSpPr txBox="1"/>
          <p:nvPr/>
        </p:nvSpPr>
        <p:spPr>
          <a:xfrm>
            <a:off x="2511384" y="3652820"/>
            <a:ext cx="218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Windows</a:t>
            </a:r>
          </a:p>
          <a:p>
            <a:pPr algn="ctr"/>
            <a:r>
              <a:rPr lang="en-US" sz="1200" b="1" dirty="0"/>
              <a:t> authentication</a:t>
            </a:r>
            <a:endParaRPr lang="en-IN" sz="12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2899C3D4-1103-4305-8547-2B6D82465064}"/>
              </a:ext>
            </a:extLst>
          </p:cNvPr>
          <p:cNvSpPr txBox="1"/>
          <p:nvPr/>
        </p:nvSpPr>
        <p:spPr>
          <a:xfrm>
            <a:off x="1308924" y="2059793"/>
            <a:ext cx="1895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Generic Load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AFBCD-0953-41ED-8815-74D30A4624F2}"/>
              </a:ext>
            </a:extLst>
          </p:cNvPr>
          <p:cNvSpPr txBox="1"/>
          <p:nvPr/>
        </p:nvSpPr>
        <p:spPr>
          <a:xfrm>
            <a:off x="1631111" y="4554395"/>
            <a:ext cx="1428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unloaded in batches for bigger tables based on date filter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94946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53">
            <a:extLst>
              <a:ext uri="{FF2B5EF4-FFF2-40B4-BE49-F238E27FC236}">
                <a16:creationId xmlns:a16="http://schemas.microsoft.com/office/drawing/2014/main" id="{29A33E1D-2AC5-4454-8955-7A8319A8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3" y="720977"/>
            <a:ext cx="5357707" cy="2379261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FBA335EB-9098-451E-AC10-76862942A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3304876"/>
            <a:ext cx="6593840" cy="3332461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982DB22E-3623-4908-A9D2-70C634AA7C7D}"/>
              </a:ext>
            </a:extLst>
          </p:cNvPr>
          <p:cNvSpPr txBox="1"/>
          <p:nvPr/>
        </p:nvSpPr>
        <p:spPr>
          <a:xfrm>
            <a:off x="6015567" y="823595"/>
            <a:ext cx="573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Reads Table names one by one from the Object List Control table that contains the list of objects to be loaded from MS SQL Server to Snowflake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Iterates and passes the table name to the generic job</a:t>
            </a:r>
            <a:endParaRPr lang="en-IN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1FB21E3-22AB-41EB-A29C-93EDFC1BC13C}"/>
              </a:ext>
            </a:extLst>
          </p:cNvPr>
          <p:cNvSpPr txBox="1"/>
          <p:nvPr/>
        </p:nvSpPr>
        <p:spPr>
          <a:xfrm>
            <a:off x="446192" y="2933700"/>
            <a:ext cx="4786207" cy="3980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Generic job unloads data from MS SQL Table that was passed from the Initial Job into a temporary file in the execution server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file is transferred from the Talend server to the Azure Blob location which has been created as a staging area for Snowflake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data from the file is copied into the corresponding Snowflake 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The temporary file in the execution server is deleted</a:t>
            </a:r>
            <a:endParaRPr lang="en-IN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E6B185B-4413-4093-9A42-661E976FA7BF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Generic Talend Job for One Time Load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9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BB08B-4BE5-4E34-B1B5-D7B31E86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352550"/>
            <a:ext cx="11577866" cy="36476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3B194-3A57-4818-A398-D334AA21AE20}"/>
              </a:ext>
            </a:extLst>
          </p:cNvPr>
          <p:cNvSpPr txBox="1"/>
          <p:nvPr/>
        </p:nvSpPr>
        <p:spPr>
          <a:xfrm>
            <a:off x="266700" y="798552"/>
            <a:ext cx="436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ASPIRE_DEV.OTL.OBJECTLIST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43724-90EB-4DBC-AB67-7E10B3618520}"/>
              </a:ext>
            </a:extLst>
          </p:cNvPr>
          <p:cNvSpPr txBox="1"/>
          <p:nvPr/>
        </p:nvSpPr>
        <p:spPr>
          <a:xfrm>
            <a:off x="266700" y="5184880"/>
            <a:ext cx="115778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OBJECTLIST table that consists of the Object names of MS SQL and corresponding Snowflake tables that has to be loaded as a one-time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new table can be added by adding an entry or tables can be selectively loaded by accordingly adjusting the </a:t>
            </a:r>
            <a:r>
              <a:rPr lang="en-US" dirty="0" err="1"/>
              <a:t>ActiveFlag</a:t>
            </a:r>
            <a:endParaRPr lang="en-US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40B91-4C8B-4D4E-820D-26B0E90B4DC6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Object List Table in Snowflake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77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43DFB2-158B-470C-92E7-E23769101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78" y="1618995"/>
            <a:ext cx="11757243" cy="36200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C0F6DF-E147-494F-8B20-8280A38DC264}"/>
              </a:ext>
            </a:extLst>
          </p:cNvPr>
          <p:cNvSpPr txBox="1"/>
          <p:nvPr/>
        </p:nvSpPr>
        <p:spPr>
          <a:xfrm>
            <a:off x="438150" y="1295400"/>
            <a:ext cx="466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* FROM ASPIRE_DEV.OTL.LOADERROR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77FA61-B153-4F95-BB2A-60E269892845}"/>
              </a:ext>
            </a:extLst>
          </p:cNvPr>
          <p:cNvSpPr txBox="1"/>
          <p:nvPr/>
        </p:nvSpPr>
        <p:spPr>
          <a:xfrm>
            <a:off x="266700" y="5184880"/>
            <a:ext cx="11577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errors encountered in the load process is captured in the LOADERROR table with detailed description.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3E4604-9C58-472F-AC50-E11213F7D398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One Time Load Error Catching and Logging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340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E1381A-C11B-4364-A0CB-D81415121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335405"/>
            <a:ext cx="11734800" cy="3227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019718-7FF6-46AC-B243-E7C6ABA5947E}"/>
              </a:ext>
            </a:extLst>
          </p:cNvPr>
          <p:cNvSpPr txBox="1"/>
          <p:nvPr/>
        </p:nvSpPr>
        <p:spPr>
          <a:xfrm>
            <a:off x="152400" y="8726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rgbClr val="0000FF"/>
                </a:solidFill>
                <a:latin typeface="Consolas" panose="020B0609020204030204" pitchFamily="49" charset="0"/>
              </a:rPr>
              <a:t>SELECT * FROM ASPIRE_DEV.OTL.OTL_LOGGING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9D8C44-19E2-44B7-B08D-AAEC88ED1618}"/>
              </a:ext>
            </a:extLst>
          </p:cNvPr>
          <p:cNvSpPr txBox="1"/>
          <p:nvPr/>
        </p:nvSpPr>
        <p:spPr>
          <a:xfrm>
            <a:off x="152400" y="4876264"/>
            <a:ext cx="11577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 table captures the details of the load and status of unloading from SQL server and load in Snowflake along with error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also performs a basic validation and recon on the fly by getting the counts of data unloaded and loaded in Snowflake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AC332-3100-49DF-A947-E5DD7DDBC5EC}"/>
              </a:ext>
            </a:extLst>
          </p:cNvPr>
          <p:cNvSpPr txBox="1"/>
          <p:nvPr/>
        </p:nvSpPr>
        <p:spPr>
          <a:xfrm>
            <a:off x="519642" y="300375"/>
            <a:ext cx="1099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One Time Load Audit and Logging</a:t>
            </a:r>
            <a:endParaRPr lang="en-IN" sz="28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43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8BCBF7A83484DA199718811F75204" ma:contentTypeVersion="12" ma:contentTypeDescription="Create a new document." ma:contentTypeScope="" ma:versionID="b39c3d6ad353060f0657ff31a1d8ee58">
  <xsd:schema xmlns:xsd="http://www.w3.org/2001/XMLSchema" xmlns:xs="http://www.w3.org/2001/XMLSchema" xmlns:p="http://schemas.microsoft.com/office/2006/metadata/properties" xmlns:ns1="http://schemas.microsoft.com/sharepoint/v3" xmlns:ns2="6d334bf2-609a-4a59-ab6f-8dfe6506c868" xmlns:ns3="d045331c-e07c-4064-b2a4-03a78cbbe674" targetNamespace="http://schemas.microsoft.com/office/2006/metadata/properties" ma:root="true" ma:fieldsID="66fb063a1d06ecb3dc23dc723febcd2e" ns1:_="" ns2:_="" ns3:_="">
    <xsd:import namespace="http://schemas.microsoft.com/sharepoint/v3"/>
    <xsd:import namespace="6d334bf2-609a-4a59-ab6f-8dfe6506c868"/>
    <xsd:import namespace="d045331c-e07c-4064-b2a4-03a78cbbe67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334bf2-609a-4a59-ab6f-8dfe6506c86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5331c-e07c-4064-b2a4-03a78cbbe6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6d334bf2-609a-4a59-ab6f-8dfe6506c868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C5D1E5F-3C30-4CBB-9AAD-C005D8D24E92}"/>
</file>

<file path=customXml/itemProps2.xml><?xml version="1.0" encoding="utf-8"?>
<ds:datastoreItem xmlns:ds="http://schemas.openxmlformats.org/officeDocument/2006/customXml" ds:itemID="{03D572A8-20B8-4A1C-8218-635F464CB0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3095D4A-5CE0-4DDE-9E4B-5D94599469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4505</TotalTime>
  <Words>1130</Words>
  <Application>Microsoft Office PowerPoint</Application>
  <PresentationFormat>Widescreen</PresentationFormat>
  <Paragraphs>238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Avirup Saha</dc:creator>
  <cp:lastModifiedBy>Avirup Saha</cp:lastModifiedBy>
  <cp:revision>64</cp:revision>
  <dcterms:created xsi:type="dcterms:W3CDTF">2020-09-30T15:30:34Z</dcterms:created>
  <dcterms:modified xsi:type="dcterms:W3CDTF">2021-01-28T05:16:35Z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0x0101004C58BCBF7A83484DA199718811F75204</vt:lpwstr>
  </property>
  <property fmtid="{D5CDD505-2E9C-101B-9397-08002B2CF9AE}" pid="3" name="Order">
    <vt:r8>6100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