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5" r:id="rId8"/>
    <p:sldId id="267" r:id="rId9"/>
    <p:sldId id="259" r:id="rId10"/>
    <p:sldId id="260" r:id="rId11"/>
    <p:sldId id="261" r:id="rId12"/>
    <p:sldId id="262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C8A2C-4423-404A-98E4-1FA6FED93053}" v="3" dt="2021-05-13T13:11:36.672"/>
    <p1510:client id="{9BFF6616-7125-F28B-B83A-BC9E63C9297E}" v="2" dt="2021-05-13T13:24:47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8156-7858-4313-8482-C6BCCC747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30337-13DF-41B0-8313-A6C8F4C9E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F0DF-B32A-4E78-962B-A4564018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CEA4-F74B-4AF8-AEC6-634E4F526085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73DD-A2CE-4BDF-90FD-1E68C9FB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173BF-176C-42F3-8B4A-880E7E11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7A3-0BE8-47A4-82F0-DB06B69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3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6569-2D15-4071-AF46-5A12C9B9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74086-81C4-442F-AC95-2E49194FD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BC8A3-89C9-4BFE-BDCD-0955049F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CEA4-F74B-4AF8-AEC6-634E4F526085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C9A02-4F26-4EC6-BE60-DFAC4ADF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CF19-0E42-40B3-9031-F8632749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7A3-0BE8-47A4-82F0-DB06B69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AC268-D96A-4E61-9507-94019478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02280-7CC1-47B0-89D9-FB136E82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B4E2-705F-4939-94C4-9C27C1EC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CEA4-F74B-4AF8-AEC6-634E4F526085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3D45-7081-4C9C-A3B4-1C520754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8C6D-8A3C-473D-BF37-72274288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7A3-0BE8-47A4-82F0-DB06B69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08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3182-957A-4B75-8481-6E0E18B2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B464-EA78-43E1-A93F-D51BE59D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3486-73FB-4019-85CD-CA3F7B0D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CEA4-F74B-4AF8-AEC6-634E4F526085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6F9D2-9351-4355-A0A0-825AAF93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27E2-2ACF-457C-931D-327B9940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7A3-0BE8-47A4-82F0-DB06B69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8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D439-ACA5-4CAE-A36F-2A794D5E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9AA4-D4F5-4E5E-B3EC-88BEFEA1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EE4EC-487E-46D2-906F-4491FC99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CEA4-F74B-4AF8-AEC6-634E4F526085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D7F1-E458-4A27-8F94-090235D2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ADB5-EF6C-4252-B639-5DDAF601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7A3-0BE8-47A4-82F0-DB06B69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8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E66-1A48-404A-9FC8-F872868D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9280C-8625-461F-8010-8CA469A73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C9960-B166-4319-8D0D-04ED7BC66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AC2C6-8ED2-4E85-91DC-689109C4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CEA4-F74B-4AF8-AEC6-634E4F526085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2D9D-28E5-4BF6-A803-58DDD03F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3D70-95BA-447D-AA8D-0A0B888F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7A3-0BE8-47A4-82F0-DB06B69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1812-3221-4080-AA4D-79FDFF8F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5058-481E-47A9-8616-42DA97A9F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40059-EE51-4C2F-B25B-7EB85692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03CEF-4BF4-41E1-B5D2-A9AA824E0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CD770-DA80-4256-9DBF-349D9D24F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89778-A3BC-4D8A-93A3-5D62B737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CEA4-F74B-4AF8-AEC6-634E4F526085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12A5A-397D-421E-9D39-B0149F97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1A303-63AD-4A34-97A5-4497D42B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7A3-0BE8-47A4-82F0-DB06B69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9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5E64-1670-4076-9FC8-AE8DAA03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44052-9040-4700-B15A-0BD85DA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CEA4-F74B-4AF8-AEC6-634E4F526085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0E905-15F6-43AC-970A-0C4E377F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72073-82E1-48F0-A000-1D18DA8E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7A3-0BE8-47A4-82F0-DB06B69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1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F37CD-7F35-4D9F-A8CA-2CF28AFD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CEA4-F74B-4AF8-AEC6-634E4F526085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1DDBE-EF40-4393-99B4-696E19E6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C9E79-19AF-41D7-91E9-E160614F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7A3-0BE8-47A4-82F0-DB06B69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3490-6353-4EF0-862F-AE7C15E4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9CEC-F2DA-4E6A-A9DB-CF18BE52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C341E-CD2E-40A3-A985-BA32E1498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07119-28FE-4592-8799-2053B4C0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CEA4-F74B-4AF8-AEC6-634E4F526085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37185-BAC7-40DA-B606-90DE2D5F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BA4B-F9BB-412C-90A9-AA05E0A1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7A3-0BE8-47A4-82F0-DB06B69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49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2F60-7793-46A1-A100-A7E839DE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DB285-5659-45B1-AE30-368D1B989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C688-E066-485D-BE71-A55329AE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CA753-65FA-4583-825E-79748D11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CEA4-F74B-4AF8-AEC6-634E4F526085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EB055-14BA-40F2-A804-9A4FF884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D13F-8315-4E1A-9D17-A037FC0D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D7A3-0BE8-47A4-82F0-DB06B69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6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05C71-4332-4050-B341-A41FD157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D051C-5349-4FC9-9ACF-0F989F56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7435-A6F5-42E8-AB69-0F05B8867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CEA4-F74B-4AF8-AEC6-634E4F526085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CC23-80EF-4BCB-AB6D-A6CC93C99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B7DB-C2BA-4E8A-B620-C3DF4C5C6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D7A3-0BE8-47A4-82F0-DB06B69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14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523D20-07FB-40CB-8701-8BE806F6E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r>
              <a:rPr lang="en-US" sz="4100" b="1" dirty="0">
                <a:solidFill>
                  <a:srgbClr val="000000"/>
                </a:solidFill>
              </a:rPr>
              <a:t>Snowflake Talend Job Flow</a:t>
            </a:r>
            <a:endParaRPr lang="en-IN" sz="4100" b="1" dirty="0">
              <a:solidFill>
                <a:srgbClr val="000000"/>
              </a:solidFill>
            </a:endParaRP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nowflake">
            <a:extLst>
              <a:ext uri="{FF2B5EF4-FFF2-40B4-BE49-F238E27FC236}">
                <a16:creationId xmlns:a16="http://schemas.microsoft.com/office/drawing/2014/main" id="{C6F2CDE0-F262-4820-8D1D-28A83B46D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03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8CDBB-AB78-4010-840B-9AD419AF0BA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Summary Load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4401EA-1061-41B1-B730-636ADA688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89200"/>
              </p:ext>
            </p:extLst>
          </p:nvPr>
        </p:nvGraphicFramePr>
        <p:xfrm>
          <a:off x="4612640" y="690880"/>
          <a:ext cx="7122160" cy="478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817">
                  <a:extLst>
                    <a:ext uri="{9D8B030D-6E8A-4147-A177-3AD203B41FA5}">
                      <a16:colId xmlns:a16="http://schemas.microsoft.com/office/drawing/2014/main" val="873703146"/>
                    </a:ext>
                  </a:extLst>
                </a:gridCol>
                <a:gridCol w="4207367">
                  <a:extLst>
                    <a:ext uri="{9D8B030D-6E8A-4147-A177-3AD203B41FA5}">
                      <a16:colId xmlns:a16="http://schemas.microsoft.com/office/drawing/2014/main" val="759387724"/>
                    </a:ext>
                  </a:extLst>
                </a:gridCol>
                <a:gridCol w="1991976">
                  <a:extLst>
                    <a:ext uri="{9D8B030D-6E8A-4147-A177-3AD203B41FA5}">
                      <a16:colId xmlns:a16="http://schemas.microsoft.com/office/drawing/2014/main" val="1444149694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Seq #</a:t>
                      </a:r>
                      <a:endParaRPr lang="en-IN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Table</a:t>
                      </a:r>
                      <a:endParaRPr lang="en-IN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Dependency</a:t>
                      </a:r>
                      <a:endParaRPr lang="en-IN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154280634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FactUsageSummary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N/A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582962397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FactRepeatUserSummary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4179984098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FactEligibleMemberSummary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1669144673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FactRepeatUserSummaryByProgram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3496980581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FactRepeatUserSummaryByTier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161633371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FactPercentageRepeatUserSummaryByProgram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2068649725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FactPercentageRepeatUserSummaryByTier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2298688525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FactChannelSummary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2436741395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FactCaseSummary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807678138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 err="1">
                          <a:effectLst/>
                        </a:rPr>
                        <a:t>FactUserLevelSummary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4154510724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FactCommissionAndExceptionSummary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808041916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FactCommissionSummary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834551442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FactPercentageRepeatUserSummary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3993444061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FactLinkColumns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on precedent success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2819569040"/>
                  </a:ext>
                </a:extLst>
              </a:tr>
            </a:tbl>
          </a:graphicData>
        </a:graphic>
      </p:graphicFrame>
      <p:sp>
        <p:nvSpPr>
          <p:cNvPr id="9" name="Arrow: Left 8">
            <a:hlinkClick r:id="rId2" action="ppaction://hlinksldjump"/>
            <a:extLst>
              <a:ext uri="{FF2B5EF4-FFF2-40B4-BE49-F238E27FC236}">
                <a16:creationId xmlns:a16="http://schemas.microsoft.com/office/drawing/2014/main" id="{89A0AEEB-F188-415A-9F41-1027D0D3C6B9}"/>
              </a:ext>
            </a:extLst>
          </p:cNvPr>
          <p:cNvSpPr/>
          <p:nvPr/>
        </p:nvSpPr>
        <p:spPr>
          <a:xfrm>
            <a:off x="314325" y="285750"/>
            <a:ext cx="714375" cy="476250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62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8CDBB-AB78-4010-840B-9AD419AF0BA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Detailed Load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4401EA-1061-41B1-B730-636ADA688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03336"/>
              </p:ext>
            </p:extLst>
          </p:nvPr>
        </p:nvGraphicFramePr>
        <p:xfrm>
          <a:off x="4527804" y="1652940"/>
          <a:ext cx="7122160" cy="303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817">
                  <a:extLst>
                    <a:ext uri="{9D8B030D-6E8A-4147-A177-3AD203B41FA5}">
                      <a16:colId xmlns:a16="http://schemas.microsoft.com/office/drawing/2014/main" val="873703146"/>
                    </a:ext>
                  </a:extLst>
                </a:gridCol>
                <a:gridCol w="4207367">
                  <a:extLst>
                    <a:ext uri="{9D8B030D-6E8A-4147-A177-3AD203B41FA5}">
                      <a16:colId xmlns:a16="http://schemas.microsoft.com/office/drawing/2014/main" val="759387724"/>
                    </a:ext>
                  </a:extLst>
                </a:gridCol>
                <a:gridCol w="1991976">
                  <a:extLst>
                    <a:ext uri="{9D8B030D-6E8A-4147-A177-3AD203B41FA5}">
                      <a16:colId xmlns:a16="http://schemas.microsoft.com/office/drawing/2014/main" val="1444149694"/>
                    </a:ext>
                  </a:extLst>
                </a:gridCol>
              </a:tblGrid>
              <a:tr h="363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  <a:latin typeface="+mn-lt"/>
                        </a:rPr>
                        <a:t>Seq #</a:t>
                      </a:r>
                      <a:endParaRPr lang="en-IN" sz="1400" b="0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  <a:latin typeface="+mn-lt"/>
                        </a:rPr>
                        <a:t>Table</a:t>
                      </a:r>
                      <a:endParaRPr lang="en-IN" sz="1400" b="0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  <a:latin typeface="+mn-lt"/>
                        </a:rPr>
                        <a:t>Dependency</a:t>
                      </a:r>
                      <a:endParaRPr lang="en-IN" sz="1400" b="0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154280634"/>
                  </a:ext>
                </a:extLst>
              </a:tr>
              <a:tr h="444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FactIssueDetails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  <a:latin typeface="+mn-lt"/>
                        </a:rPr>
                        <a:t>N/A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582962397"/>
                  </a:ext>
                </a:extLst>
              </a:tr>
              <a:tr h="444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IssueAdditionalDetails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  <a:latin typeface="+mn-lt"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4179984098"/>
                  </a:ext>
                </a:extLst>
              </a:tr>
              <a:tr h="444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DataQualityChecks_FactIssueDetails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  <a:latin typeface="+mn-lt"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1669144673"/>
                  </a:ext>
                </a:extLst>
              </a:tr>
              <a:tr h="444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FactChannelDetails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  <a:latin typeface="+mn-lt"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3496980581"/>
                  </a:ext>
                </a:extLst>
              </a:tr>
              <a:tr h="444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FactCaseDetails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  <a:latin typeface="+mn-lt"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161633371"/>
                  </a:ext>
                </a:extLst>
              </a:tr>
              <a:tr h="444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FactIssueDetails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  <a:latin typeface="+mn-lt"/>
                        </a:rPr>
                        <a:t>on precedent success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96" marR="7096" marT="7096" marB="0" anchor="b"/>
                </a:tc>
                <a:extLst>
                  <a:ext uri="{0D108BD9-81ED-4DB2-BD59-A6C34878D82A}">
                    <a16:rowId xmlns:a16="http://schemas.microsoft.com/office/drawing/2014/main" val="2068649725"/>
                  </a:ext>
                </a:extLst>
              </a:tr>
            </a:tbl>
          </a:graphicData>
        </a:graphic>
      </p:graphicFrame>
      <p:sp>
        <p:nvSpPr>
          <p:cNvPr id="9" name="Arrow: Left 8">
            <a:hlinkClick r:id="rId2" action="ppaction://hlinksldjump"/>
            <a:extLst>
              <a:ext uri="{FF2B5EF4-FFF2-40B4-BE49-F238E27FC236}">
                <a16:creationId xmlns:a16="http://schemas.microsoft.com/office/drawing/2014/main" id="{89A0AEEB-F188-415A-9F41-1027D0D3C6B9}"/>
              </a:ext>
            </a:extLst>
          </p:cNvPr>
          <p:cNvSpPr/>
          <p:nvPr/>
        </p:nvSpPr>
        <p:spPr>
          <a:xfrm>
            <a:off x="314325" y="285750"/>
            <a:ext cx="714375" cy="476250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1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8CDBB-AB78-4010-840B-9AD419AF0BA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Livechat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Tables</a:t>
            </a:r>
          </a:p>
        </p:txBody>
      </p:sp>
      <p:sp>
        <p:nvSpPr>
          <p:cNvPr id="9" name="Arrow: Left 8">
            <a:hlinkClick r:id="rId2" action="ppaction://hlinksldjump"/>
            <a:extLst>
              <a:ext uri="{FF2B5EF4-FFF2-40B4-BE49-F238E27FC236}">
                <a16:creationId xmlns:a16="http://schemas.microsoft.com/office/drawing/2014/main" id="{89A0AEEB-F188-415A-9F41-1027D0D3C6B9}"/>
              </a:ext>
            </a:extLst>
          </p:cNvPr>
          <p:cNvSpPr/>
          <p:nvPr/>
        </p:nvSpPr>
        <p:spPr>
          <a:xfrm>
            <a:off x="314325" y="285750"/>
            <a:ext cx="714375" cy="476250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520602-D73A-42C0-B897-7D6497232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65491"/>
              </p:ext>
            </p:extLst>
          </p:nvPr>
        </p:nvGraphicFramePr>
        <p:xfrm>
          <a:off x="4693921" y="643466"/>
          <a:ext cx="6466080" cy="556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40">
                  <a:extLst>
                    <a:ext uri="{9D8B030D-6E8A-4147-A177-3AD203B41FA5}">
                      <a16:colId xmlns:a16="http://schemas.microsoft.com/office/drawing/2014/main" val="384860135"/>
                    </a:ext>
                  </a:extLst>
                </a:gridCol>
                <a:gridCol w="3715735">
                  <a:extLst>
                    <a:ext uri="{9D8B030D-6E8A-4147-A177-3AD203B41FA5}">
                      <a16:colId xmlns:a16="http://schemas.microsoft.com/office/drawing/2014/main" val="554172316"/>
                    </a:ext>
                  </a:extLst>
                </a:gridCol>
                <a:gridCol w="2088105">
                  <a:extLst>
                    <a:ext uri="{9D8B030D-6E8A-4147-A177-3AD203B41FA5}">
                      <a16:colId xmlns:a16="http://schemas.microsoft.com/office/drawing/2014/main" val="2928073495"/>
                    </a:ext>
                  </a:extLst>
                </a:gridCol>
              </a:tblGrid>
              <a:tr h="306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Seq #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Table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Dependency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extLst>
                  <a:ext uri="{0D108BD9-81ED-4DB2-BD59-A6C34878D82A}">
                    <a16:rowId xmlns:a16="http://schemas.microsoft.com/office/drawing/2014/main" val="2939180965"/>
                  </a:ext>
                </a:extLst>
              </a:tr>
              <a:tr h="306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MessageHistory_AgentParticipants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N/A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extLst>
                  <a:ext uri="{0D108BD9-81ED-4DB2-BD59-A6C34878D82A}">
                    <a16:rowId xmlns:a16="http://schemas.microsoft.com/office/drawing/2014/main" val="3438626023"/>
                  </a:ext>
                </a:extLst>
              </a:tr>
              <a:tr h="550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MessageHistory_Campaign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on precedent success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extLst>
                  <a:ext uri="{0D108BD9-81ED-4DB2-BD59-A6C34878D82A}">
                    <a16:rowId xmlns:a16="http://schemas.microsoft.com/office/drawing/2014/main" val="245914665"/>
                  </a:ext>
                </a:extLst>
              </a:tr>
              <a:tr h="550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MessageHistory_ConsumerParticipants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on precedent success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extLst>
                  <a:ext uri="{0D108BD9-81ED-4DB2-BD59-A6C34878D82A}">
                    <a16:rowId xmlns:a16="http://schemas.microsoft.com/office/drawing/2014/main" val="3442931586"/>
                  </a:ext>
                </a:extLst>
              </a:tr>
              <a:tr h="550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MessageHistory_Info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on precedent success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extLst>
                  <a:ext uri="{0D108BD9-81ED-4DB2-BD59-A6C34878D82A}">
                    <a16:rowId xmlns:a16="http://schemas.microsoft.com/office/drawing/2014/main" val="1058782217"/>
                  </a:ext>
                </a:extLst>
              </a:tr>
              <a:tr h="550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MessageHistory_MessageInteractions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on precedent success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extLst>
                  <a:ext uri="{0D108BD9-81ED-4DB2-BD59-A6C34878D82A}">
                    <a16:rowId xmlns:a16="http://schemas.microsoft.com/office/drawing/2014/main" val="14397673"/>
                  </a:ext>
                </a:extLst>
              </a:tr>
              <a:tr h="550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MessageHistory_MessageRecords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on precedent success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extLst>
                  <a:ext uri="{0D108BD9-81ED-4DB2-BD59-A6C34878D82A}">
                    <a16:rowId xmlns:a16="http://schemas.microsoft.com/office/drawing/2014/main" val="1136569852"/>
                  </a:ext>
                </a:extLst>
              </a:tr>
              <a:tr h="550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MessageHistory_MessageScores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on precedent success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extLst>
                  <a:ext uri="{0D108BD9-81ED-4DB2-BD59-A6C34878D82A}">
                    <a16:rowId xmlns:a16="http://schemas.microsoft.com/office/drawing/2014/main" val="1959294347"/>
                  </a:ext>
                </a:extLst>
              </a:tr>
              <a:tr h="550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MessageHistory_messageStatus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on precedent success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extLst>
                  <a:ext uri="{0D108BD9-81ED-4DB2-BD59-A6C34878D82A}">
                    <a16:rowId xmlns:a16="http://schemas.microsoft.com/office/drawing/2014/main" val="1093445953"/>
                  </a:ext>
                </a:extLst>
              </a:tr>
              <a:tr h="550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MessageHistory_Summary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on precedent success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extLst>
                  <a:ext uri="{0D108BD9-81ED-4DB2-BD59-A6C34878D82A}">
                    <a16:rowId xmlns:a16="http://schemas.microsoft.com/office/drawing/2014/main" val="681150626"/>
                  </a:ext>
                </a:extLst>
              </a:tr>
              <a:tr h="550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MessageHistory_Transfers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on precedent success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b"/>
                </a:tc>
                <a:extLst>
                  <a:ext uri="{0D108BD9-81ED-4DB2-BD59-A6C34878D82A}">
                    <a16:rowId xmlns:a16="http://schemas.microsoft.com/office/drawing/2014/main" val="210293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33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BAABC9DF-1EF3-48A1-8DAC-370076716A6B}"/>
              </a:ext>
            </a:extLst>
          </p:cNvPr>
          <p:cNvSpPr/>
          <p:nvPr/>
        </p:nvSpPr>
        <p:spPr>
          <a:xfrm>
            <a:off x="2625725" y="1141095"/>
            <a:ext cx="2374900" cy="70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CIC </a:t>
            </a:r>
            <a:r>
              <a:rPr lang="en-US" dirty="0" err="1"/>
              <a:t>Dataload</a:t>
            </a:r>
            <a:endParaRPr lang="en-IN" dirty="0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B838C191-D7F2-48F6-9D2A-C20626AC1BEA}"/>
              </a:ext>
            </a:extLst>
          </p:cNvPr>
          <p:cNvSpPr/>
          <p:nvPr/>
        </p:nvSpPr>
        <p:spPr>
          <a:xfrm>
            <a:off x="2625725" y="2266951"/>
            <a:ext cx="2374900" cy="70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EPC Global </a:t>
            </a:r>
            <a:r>
              <a:rPr lang="en-US" dirty="0" err="1"/>
              <a:t>DataLoad</a:t>
            </a:r>
            <a:endParaRPr lang="en-IN" dirty="0"/>
          </a:p>
        </p:txBody>
      </p:sp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A9337550-0C7C-4D1A-8166-AC453C7FE7CB}"/>
              </a:ext>
            </a:extLst>
          </p:cNvPr>
          <p:cNvSpPr/>
          <p:nvPr/>
        </p:nvSpPr>
        <p:spPr>
          <a:xfrm>
            <a:off x="2625725" y="3381377"/>
            <a:ext cx="2374900" cy="70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EPC Moscow </a:t>
            </a:r>
            <a:r>
              <a:rPr lang="en-US" dirty="0" err="1"/>
              <a:t>DataLoad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24461-A92A-4D47-BB03-6CCB2972D069}"/>
              </a:ext>
            </a:extLst>
          </p:cNvPr>
          <p:cNvSpPr/>
          <p:nvPr/>
        </p:nvSpPr>
        <p:spPr>
          <a:xfrm>
            <a:off x="2625725" y="5610229"/>
            <a:ext cx="2374900" cy="70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NewCase</a:t>
            </a:r>
            <a:r>
              <a:rPr lang="en-US" dirty="0"/>
              <a:t> </a:t>
            </a:r>
            <a:r>
              <a:rPr lang="en-US" dirty="0" err="1"/>
              <a:t>DataLoad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7CBB6-43DE-4135-AC86-1C439261958F}"/>
              </a:ext>
            </a:extLst>
          </p:cNvPr>
          <p:cNvSpPr/>
          <p:nvPr/>
        </p:nvSpPr>
        <p:spPr>
          <a:xfrm>
            <a:off x="2625725" y="4495803"/>
            <a:ext cx="2374900" cy="70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HydraFeedback</a:t>
            </a:r>
            <a:r>
              <a:rPr lang="en-US" dirty="0"/>
              <a:t> </a:t>
            </a:r>
            <a:r>
              <a:rPr lang="en-US" dirty="0" err="1"/>
              <a:t>DataLoad</a:t>
            </a:r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2C901C-FE0C-4F2C-89C9-280669BC22BC}"/>
              </a:ext>
            </a:extLst>
          </p:cNvPr>
          <p:cNvSpPr/>
          <p:nvPr/>
        </p:nvSpPr>
        <p:spPr>
          <a:xfrm>
            <a:off x="3636962" y="1903095"/>
            <a:ext cx="352425" cy="34099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E2ECBDE-7951-443B-B8C8-8238852FBB36}"/>
              </a:ext>
            </a:extLst>
          </p:cNvPr>
          <p:cNvSpPr/>
          <p:nvPr/>
        </p:nvSpPr>
        <p:spPr>
          <a:xfrm>
            <a:off x="3611561" y="5242559"/>
            <a:ext cx="352425" cy="34099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8673980-AA73-40F9-AF92-28592EF9E45A}"/>
              </a:ext>
            </a:extLst>
          </p:cNvPr>
          <p:cNvSpPr/>
          <p:nvPr/>
        </p:nvSpPr>
        <p:spPr>
          <a:xfrm>
            <a:off x="3613149" y="4121469"/>
            <a:ext cx="352425" cy="34099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84C2CA9-96CA-4804-9C71-7F7E1E296956}"/>
              </a:ext>
            </a:extLst>
          </p:cNvPr>
          <p:cNvSpPr/>
          <p:nvPr/>
        </p:nvSpPr>
        <p:spPr>
          <a:xfrm>
            <a:off x="3613149" y="2996566"/>
            <a:ext cx="352425" cy="34099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F239392-C877-41C5-A925-CC5742A2B2CA}"/>
              </a:ext>
            </a:extLst>
          </p:cNvPr>
          <p:cNvSpPr/>
          <p:nvPr/>
        </p:nvSpPr>
        <p:spPr>
          <a:xfrm>
            <a:off x="5095875" y="1419225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E185937A-1780-4C9B-BDF6-2F16A4D32D90}"/>
              </a:ext>
            </a:extLst>
          </p:cNvPr>
          <p:cNvSpPr/>
          <p:nvPr/>
        </p:nvSpPr>
        <p:spPr>
          <a:xfrm>
            <a:off x="6810375" y="1280159"/>
            <a:ext cx="457200" cy="42862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3419C-99B7-448B-8E80-AAE838B7413F}"/>
              </a:ext>
            </a:extLst>
          </p:cNvPr>
          <p:cNvSpPr txBox="1"/>
          <p:nvPr/>
        </p:nvSpPr>
        <p:spPr>
          <a:xfrm>
            <a:off x="6229350" y="972382"/>
            <a:ext cx="189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E-mail notification</a:t>
            </a:r>
            <a:endParaRPr lang="en-IN" sz="1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0879C3-DB3A-49CF-86F6-DD3334527429}"/>
              </a:ext>
            </a:extLst>
          </p:cNvPr>
          <p:cNvSpPr/>
          <p:nvPr/>
        </p:nvSpPr>
        <p:spPr>
          <a:xfrm>
            <a:off x="5095875" y="2552700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FD640685-E556-44EA-B6E7-7A8357136383}"/>
              </a:ext>
            </a:extLst>
          </p:cNvPr>
          <p:cNvSpPr/>
          <p:nvPr/>
        </p:nvSpPr>
        <p:spPr>
          <a:xfrm>
            <a:off x="6810375" y="2413634"/>
            <a:ext cx="457200" cy="42862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805C3F-97A7-44A2-B2BF-B70D259EB875}"/>
              </a:ext>
            </a:extLst>
          </p:cNvPr>
          <p:cNvSpPr/>
          <p:nvPr/>
        </p:nvSpPr>
        <p:spPr>
          <a:xfrm>
            <a:off x="5095875" y="3590094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22B83A9-38F9-413B-B5EE-C577DA33C629}"/>
              </a:ext>
            </a:extLst>
          </p:cNvPr>
          <p:cNvSpPr/>
          <p:nvPr/>
        </p:nvSpPr>
        <p:spPr>
          <a:xfrm>
            <a:off x="6810375" y="3451028"/>
            <a:ext cx="457200" cy="42862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34B03AF-8D2D-4E33-9601-E8B5D5E057F1}"/>
              </a:ext>
            </a:extLst>
          </p:cNvPr>
          <p:cNvSpPr/>
          <p:nvPr/>
        </p:nvSpPr>
        <p:spPr>
          <a:xfrm>
            <a:off x="5095875" y="4726308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54BF3AFF-8B45-4336-9CF4-10F556903C54}"/>
              </a:ext>
            </a:extLst>
          </p:cNvPr>
          <p:cNvSpPr/>
          <p:nvPr/>
        </p:nvSpPr>
        <p:spPr>
          <a:xfrm>
            <a:off x="6810375" y="4587242"/>
            <a:ext cx="457200" cy="42862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9DA72DF-BB97-4143-A536-BBDCA5722BBE}"/>
              </a:ext>
            </a:extLst>
          </p:cNvPr>
          <p:cNvSpPr/>
          <p:nvPr/>
        </p:nvSpPr>
        <p:spPr>
          <a:xfrm>
            <a:off x="5095875" y="5847281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id="{8818F0E0-A667-433F-AE01-112300A25D02}"/>
              </a:ext>
            </a:extLst>
          </p:cNvPr>
          <p:cNvSpPr/>
          <p:nvPr/>
        </p:nvSpPr>
        <p:spPr>
          <a:xfrm>
            <a:off x="6810375" y="5708215"/>
            <a:ext cx="457200" cy="42862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021460-0478-47D6-8050-F77A6EAE4D20}"/>
              </a:ext>
            </a:extLst>
          </p:cNvPr>
          <p:cNvSpPr txBox="1"/>
          <p:nvPr/>
        </p:nvSpPr>
        <p:spPr>
          <a:xfrm>
            <a:off x="6229348" y="4177429"/>
            <a:ext cx="189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E-mail notification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E30E77-1540-4419-9198-9C5A1BEFF7A3}"/>
              </a:ext>
            </a:extLst>
          </p:cNvPr>
          <p:cNvSpPr txBox="1"/>
          <p:nvPr/>
        </p:nvSpPr>
        <p:spPr>
          <a:xfrm>
            <a:off x="6229349" y="3029785"/>
            <a:ext cx="189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E-mail notification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D70EE-E2A7-40A7-862B-F0477BDFCD6E}"/>
              </a:ext>
            </a:extLst>
          </p:cNvPr>
          <p:cNvSpPr txBox="1"/>
          <p:nvPr/>
        </p:nvSpPr>
        <p:spPr>
          <a:xfrm>
            <a:off x="6229350" y="2124907"/>
            <a:ext cx="189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E-mail notification</a:t>
            </a:r>
            <a:endParaRPr lang="en-IN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C3289-6874-4BFE-93CF-81E314A4B1D8}"/>
              </a:ext>
            </a:extLst>
          </p:cNvPr>
          <p:cNvSpPr txBox="1"/>
          <p:nvPr/>
        </p:nvSpPr>
        <p:spPr>
          <a:xfrm>
            <a:off x="6210298" y="5331856"/>
            <a:ext cx="189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E-mail 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8CDBB-AB78-4010-840B-9AD419AF0BA5}"/>
              </a:ext>
            </a:extLst>
          </p:cNvPr>
          <p:cNvSpPr txBox="1"/>
          <p:nvPr/>
        </p:nvSpPr>
        <p:spPr>
          <a:xfrm>
            <a:off x="4024313" y="228538"/>
            <a:ext cx="4357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cs typeface="Aparajita" panose="02020603050405020304" pitchFamily="18" charset="0"/>
              </a:rPr>
              <a:t>Snowflake_3NF_Load_Plan</a:t>
            </a:r>
          </a:p>
        </p:txBody>
      </p:sp>
    </p:spTree>
    <p:extLst>
      <p:ext uri="{BB962C8B-B14F-4D97-AF65-F5344CB8AC3E}">
        <p14:creationId xmlns:p14="http://schemas.microsoft.com/office/powerpoint/2010/main" val="558648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ABC9DF-1EF3-48A1-8DAC-370076716A6B}"/>
              </a:ext>
            </a:extLst>
          </p:cNvPr>
          <p:cNvSpPr/>
          <p:nvPr/>
        </p:nvSpPr>
        <p:spPr>
          <a:xfrm>
            <a:off x="2400300" y="1096444"/>
            <a:ext cx="2746375" cy="34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CurrencyExchangeRate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2C901C-FE0C-4F2C-89C9-280669BC22BC}"/>
              </a:ext>
            </a:extLst>
          </p:cNvPr>
          <p:cNvSpPr/>
          <p:nvPr/>
        </p:nvSpPr>
        <p:spPr>
          <a:xfrm>
            <a:off x="3611561" y="1494471"/>
            <a:ext cx="327024" cy="22181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F239392-C877-41C5-A925-CC5742A2B2CA}"/>
              </a:ext>
            </a:extLst>
          </p:cNvPr>
          <p:cNvSpPr/>
          <p:nvPr/>
        </p:nvSpPr>
        <p:spPr>
          <a:xfrm>
            <a:off x="5286375" y="1182763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E185937A-1780-4C9B-BDF6-2F16A4D32D90}"/>
              </a:ext>
            </a:extLst>
          </p:cNvPr>
          <p:cNvSpPr/>
          <p:nvPr/>
        </p:nvSpPr>
        <p:spPr>
          <a:xfrm>
            <a:off x="6984998" y="1690919"/>
            <a:ext cx="365125" cy="34230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0879C3-DB3A-49CF-86F6-DD3334527429}"/>
              </a:ext>
            </a:extLst>
          </p:cNvPr>
          <p:cNvSpPr/>
          <p:nvPr/>
        </p:nvSpPr>
        <p:spPr>
          <a:xfrm>
            <a:off x="5286375" y="1741529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805C3F-97A7-44A2-B2BF-B70D259EB875}"/>
              </a:ext>
            </a:extLst>
          </p:cNvPr>
          <p:cNvSpPr/>
          <p:nvPr/>
        </p:nvSpPr>
        <p:spPr>
          <a:xfrm>
            <a:off x="5286375" y="2428398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34B03AF-8D2D-4E33-9601-E8B5D5E057F1}"/>
              </a:ext>
            </a:extLst>
          </p:cNvPr>
          <p:cNvSpPr/>
          <p:nvPr/>
        </p:nvSpPr>
        <p:spPr>
          <a:xfrm>
            <a:off x="5267325" y="3111727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9DA72DF-BB97-4143-A536-BBDCA5722BBE}"/>
              </a:ext>
            </a:extLst>
          </p:cNvPr>
          <p:cNvSpPr/>
          <p:nvPr/>
        </p:nvSpPr>
        <p:spPr>
          <a:xfrm>
            <a:off x="5267325" y="3733232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8CDBB-AB78-4010-840B-9AD419AF0BA5}"/>
              </a:ext>
            </a:extLst>
          </p:cNvPr>
          <p:cNvSpPr txBox="1"/>
          <p:nvPr/>
        </p:nvSpPr>
        <p:spPr>
          <a:xfrm>
            <a:off x="4024313" y="228538"/>
            <a:ext cx="4357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  <a:cs typeface="Aparajita" panose="02020603050405020304" pitchFamily="18" charset="0"/>
              </a:rPr>
              <a:t>Snowflake_Aspire_BI_Load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cs typeface="Aparajita" panose="02020603050405020304" pitchFamily="18" charset="0"/>
            </a:endParaRPr>
          </a:p>
        </p:txBody>
      </p:sp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246B4B63-CED8-4AF2-A1A7-3126D7858274}"/>
              </a:ext>
            </a:extLst>
          </p:cNvPr>
          <p:cNvSpPr/>
          <p:nvPr/>
        </p:nvSpPr>
        <p:spPr>
          <a:xfrm>
            <a:off x="2400299" y="1740216"/>
            <a:ext cx="2746375" cy="34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StageLoad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5378C81-B6D2-419A-87A7-A27054359258}"/>
              </a:ext>
            </a:extLst>
          </p:cNvPr>
          <p:cNvSpPr/>
          <p:nvPr/>
        </p:nvSpPr>
        <p:spPr>
          <a:xfrm>
            <a:off x="3611561" y="2141638"/>
            <a:ext cx="327024" cy="22181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hlinkClick r:id="rId3" action="ppaction://hlinksldjump"/>
            <a:extLst>
              <a:ext uri="{FF2B5EF4-FFF2-40B4-BE49-F238E27FC236}">
                <a16:creationId xmlns:a16="http://schemas.microsoft.com/office/drawing/2014/main" id="{C71CB62A-9D61-4150-80E8-1774B815FB98}"/>
              </a:ext>
            </a:extLst>
          </p:cNvPr>
          <p:cNvSpPr/>
          <p:nvPr/>
        </p:nvSpPr>
        <p:spPr>
          <a:xfrm>
            <a:off x="2400299" y="2387383"/>
            <a:ext cx="2746375" cy="34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Dimensions Load </a:t>
            </a:r>
            <a:endParaRPr lang="en-IN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E58A50D-B763-4BE0-AB46-83E8211C075F}"/>
              </a:ext>
            </a:extLst>
          </p:cNvPr>
          <p:cNvSpPr/>
          <p:nvPr/>
        </p:nvSpPr>
        <p:spPr>
          <a:xfrm>
            <a:off x="3611561" y="2790734"/>
            <a:ext cx="327024" cy="22181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hlinkClick r:id="rId4" action="ppaction://hlinksldjump"/>
            <a:extLst>
              <a:ext uri="{FF2B5EF4-FFF2-40B4-BE49-F238E27FC236}">
                <a16:creationId xmlns:a16="http://schemas.microsoft.com/office/drawing/2014/main" id="{DCF50283-510C-4CB6-850B-CDC17C50F100}"/>
              </a:ext>
            </a:extLst>
          </p:cNvPr>
          <p:cNvSpPr/>
          <p:nvPr/>
        </p:nvSpPr>
        <p:spPr>
          <a:xfrm>
            <a:off x="2400299" y="3036479"/>
            <a:ext cx="2746375" cy="34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FactDetailed</a:t>
            </a:r>
            <a:r>
              <a:rPr lang="en-US" dirty="0"/>
              <a:t> Load </a:t>
            </a:r>
            <a:endParaRPr lang="en-IN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192F153-BE60-4AE0-97F9-60790CD77878}"/>
              </a:ext>
            </a:extLst>
          </p:cNvPr>
          <p:cNvSpPr/>
          <p:nvPr/>
        </p:nvSpPr>
        <p:spPr>
          <a:xfrm>
            <a:off x="3611561" y="3450909"/>
            <a:ext cx="327024" cy="22181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908550-F862-4239-B523-85755C24A393}"/>
              </a:ext>
            </a:extLst>
          </p:cNvPr>
          <p:cNvSpPr/>
          <p:nvPr/>
        </p:nvSpPr>
        <p:spPr>
          <a:xfrm>
            <a:off x="2400299" y="3696654"/>
            <a:ext cx="2746375" cy="34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ClientSpecificFields</a:t>
            </a:r>
            <a:r>
              <a:rPr lang="en-US" dirty="0"/>
              <a:t> Load </a:t>
            </a:r>
            <a:endParaRPr lang="en-IN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82B0DCC-3BDD-446F-A098-D31FEB06C865}"/>
              </a:ext>
            </a:extLst>
          </p:cNvPr>
          <p:cNvSpPr/>
          <p:nvPr/>
        </p:nvSpPr>
        <p:spPr>
          <a:xfrm>
            <a:off x="3611561" y="4088608"/>
            <a:ext cx="327024" cy="22181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824B58-1F31-42A5-9607-8CDB0AFF8C96}"/>
              </a:ext>
            </a:extLst>
          </p:cNvPr>
          <p:cNvSpPr/>
          <p:nvPr/>
        </p:nvSpPr>
        <p:spPr>
          <a:xfrm>
            <a:off x="2016124" y="4334352"/>
            <a:ext cx="3479799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FactAgentActivityDailySummary</a:t>
            </a:r>
            <a:endParaRPr lang="en-IN" dirty="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C4462882-E270-4411-B40D-AA49B1978486}"/>
              </a:ext>
            </a:extLst>
          </p:cNvPr>
          <p:cNvSpPr/>
          <p:nvPr/>
        </p:nvSpPr>
        <p:spPr>
          <a:xfrm>
            <a:off x="3611561" y="4713094"/>
            <a:ext cx="327024" cy="22181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hlinkClick r:id="rId5" action="ppaction://hlinksldjump"/>
            <a:extLst>
              <a:ext uri="{FF2B5EF4-FFF2-40B4-BE49-F238E27FC236}">
                <a16:creationId xmlns:a16="http://schemas.microsoft.com/office/drawing/2014/main" id="{23396F01-4DEC-4128-ACA8-17B3A8A00248}"/>
              </a:ext>
            </a:extLst>
          </p:cNvPr>
          <p:cNvSpPr/>
          <p:nvPr/>
        </p:nvSpPr>
        <p:spPr>
          <a:xfrm>
            <a:off x="2400299" y="4958839"/>
            <a:ext cx="2746375" cy="34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FactSummary</a:t>
            </a:r>
            <a:r>
              <a:rPr lang="en-US" dirty="0"/>
              <a:t> Load </a:t>
            </a:r>
            <a:endParaRPr lang="en-IN" dirty="0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9BD45ABF-7819-4B73-94F6-DB2BE95C7A30}"/>
              </a:ext>
            </a:extLst>
          </p:cNvPr>
          <p:cNvSpPr/>
          <p:nvPr/>
        </p:nvSpPr>
        <p:spPr>
          <a:xfrm>
            <a:off x="3611561" y="5315614"/>
            <a:ext cx="327024" cy="22181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559F9E-DD58-43D5-8B69-0F052DA7E723}"/>
              </a:ext>
            </a:extLst>
          </p:cNvPr>
          <p:cNvSpPr/>
          <p:nvPr/>
        </p:nvSpPr>
        <p:spPr>
          <a:xfrm>
            <a:off x="2400299" y="5561359"/>
            <a:ext cx="2746375" cy="34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ExceptionLog</a:t>
            </a:r>
            <a:r>
              <a:rPr lang="en-US" dirty="0"/>
              <a:t> Load </a:t>
            </a:r>
            <a:endParaRPr lang="en-IN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183FA3F-9592-4B87-B26C-BA5993C4A5AB}"/>
              </a:ext>
            </a:extLst>
          </p:cNvPr>
          <p:cNvSpPr/>
          <p:nvPr/>
        </p:nvSpPr>
        <p:spPr>
          <a:xfrm>
            <a:off x="3611561" y="5966465"/>
            <a:ext cx="327024" cy="22181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B43673-CCF9-49C3-B461-CAD0161F798C}"/>
              </a:ext>
            </a:extLst>
          </p:cNvPr>
          <p:cNvSpPr/>
          <p:nvPr/>
        </p:nvSpPr>
        <p:spPr>
          <a:xfrm>
            <a:off x="2400299" y="6212210"/>
            <a:ext cx="2746375" cy="34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Citi Import Load </a:t>
            </a:r>
            <a:endParaRPr lang="en-IN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A4F2E94-10B1-4DBD-A4F5-408005690389}"/>
              </a:ext>
            </a:extLst>
          </p:cNvPr>
          <p:cNvSpPr/>
          <p:nvPr/>
        </p:nvSpPr>
        <p:spPr>
          <a:xfrm>
            <a:off x="5286375" y="5029316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8AC7D32-B8DE-4282-A583-3EA555A60EE1}"/>
              </a:ext>
            </a:extLst>
          </p:cNvPr>
          <p:cNvSpPr/>
          <p:nvPr/>
        </p:nvSpPr>
        <p:spPr>
          <a:xfrm>
            <a:off x="5543548" y="4381409"/>
            <a:ext cx="1343027" cy="1997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3E3577B-97B2-4148-8030-78DD3519B5C3}"/>
              </a:ext>
            </a:extLst>
          </p:cNvPr>
          <p:cNvSpPr/>
          <p:nvPr/>
        </p:nvSpPr>
        <p:spPr>
          <a:xfrm>
            <a:off x="5286375" y="6287395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0AD2093-A679-47A6-A461-05E99A97F2E3}"/>
              </a:ext>
            </a:extLst>
          </p:cNvPr>
          <p:cNvSpPr/>
          <p:nvPr/>
        </p:nvSpPr>
        <p:spPr>
          <a:xfrm>
            <a:off x="5286375" y="5639218"/>
            <a:ext cx="1619250" cy="1905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&quot;Not Allowed&quot; Symbol 56">
            <a:extLst>
              <a:ext uri="{FF2B5EF4-FFF2-40B4-BE49-F238E27FC236}">
                <a16:creationId xmlns:a16="http://schemas.microsoft.com/office/drawing/2014/main" id="{914B8AD4-0AC3-416C-977A-53C9C53D0EE8}"/>
              </a:ext>
            </a:extLst>
          </p:cNvPr>
          <p:cNvSpPr/>
          <p:nvPr/>
        </p:nvSpPr>
        <p:spPr>
          <a:xfrm>
            <a:off x="6989761" y="2374623"/>
            <a:ext cx="365125" cy="34230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&quot;Not Allowed&quot; Symbol 57">
            <a:extLst>
              <a:ext uri="{FF2B5EF4-FFF2-40B4-BE49-F238E27FC236}">
                <a16:creationId xmlns:a16="http://schemas.microsoft.com/office/drawing/2014/main" id="{EF6D0403-A6DC-4FC6-95CD-FA1EB6D1DD75}"/>
              </a:ext>
            </a:extLst>
          </p:cNvPr>
          <p:cNvSpPr/>
          <p:nvPr/>
        </p:nvSpPr>
        <p:spPr>
          <a:xfrm>
            <a:off x="6972299" y="3012546"/>
            <a:ext cx="365125" cy="34230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&quot;Not Allowed&quot; Symbol 58">
            <a:extLst>
              <a:ext uri="{FF2B5EF4-FFF2-40B4-BE49-F238E27FC236}">
                <a16:creationId xmlns:a16="http://schemas.microsoft.com/office/drawing/2014/main" id="{E4F78B60-1CA6-48B4-9244-8DBB839DDEDB}"/>
              </a:ext>
            </a:extLst>
          </p:cNvPr>
          <p:cNvSpPr/>
          <p:nvPr/>
        </p:nvSpPr>
        <p:spPr>
          <a:xfrm>
            <a:off x="6984999" y="3695345"/>
            <a:ext cx="365125" cy="34230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0" name="&quot;Not Allowed&quot; Symbol 59">
            <a:extLst>
              <a:ext uri="{FF2B5EF4-FFF2-40B4-BE49-F238E27FC236}">
                <a16:creationId xmlns:a16="http://schemas.microsoft.com/office/drawing/2014/main" id="{98843DE8-A093-4634-9CB1-2115460C3C46}"/>
              </a:ext>
            </a:extLst>
          </p:cNvPr>
          <p:cNvSpPr/>
          <p:nvPr/>
        </p:nvSpPr>
        <p:spPr>
          <a:xfrm>
            <a:off x="6991349" y="4312224"/>
            <a:ext cx="365125" cy="34230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1" name="&quot;Not Allowed&quot; Symbol 60">
            <a:extLst>
              <a:ext uri="{FF2B5EF4-FFF2-40B4-BE49-F238E27FC236}">
                <a16:creationId xmlns:a16="http://schemas.microsoft.com/office/drawing/2014/main" id="{22E60184-7A97-4400-A597-E75022425324}"/>
              </a:ext>
            </a:extLst>
          </p:cNvPr>
          <p:cNvSpPr/>
          <p:nvPr/>
        </p:nvSpPr>
        <p:spPr>
          <a:xfrm>
            <a:off x="6984999" y="4963256"/>
            <a:ext cx="365125" cy="34230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2" name="&quot;Not Allowed&quot; Symbol 61">
            <a:extLst>
              <a:ext uri="{FF2B5EF4-FFF2-40B4-BE49-F238E27FC236}">
                <a16:creationId xmlns:a16="http://schemas.microsoft.com/office/drawing/2014/main" id="{E61BE42A-518B-4BC5-A3A0-37C4F4896FE1}"/>
              </a:ext>
            </a:extLst>
          </p:cNvPr>
          <p:cNvSpPr/>
          <p:nvPr/>
        </p:nvSpPr>
        <p:spPr>
          <a:xfrm>
            <a:off x="6985000" y="5549919"/>
            <a:ext cx="365125" cy="34230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&quot;Not Allowed&quot; Symbol 62">
            <a:extLst>
              <a:ext uri="{FF2B5EF4-FFF2-40B4-BE49-F238E27FC236}">
                <a16:creationId xmlns:a16="http://schemas.microsoft.com/office/drawing/2014/main" id="{313327E8-5F17-4A2A-886E-E7AD6A23300D}"/>
              </a:ext>
            </a:extLst>
          </p:cNvPr>
          <p:cNvSpPr/>
          <p:nvPr/>
        </p:nvSpPr>
        <p:spPr>
          <a:xfrm>
            <a:off x="6985000" y="6200951"/>
            <a:ext cx="365125" cy="34230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&quot;Not Allowed&quot; Symbol 63">
            <a:extLst>
              <a:ext uri="{FF2B5EF4-FFF2-40B4-BE49-F238E27FC236}">
                <a16:creationId xmlns:a16="http://schemas.microsoft.com/office/drawing/2014/main" id="{87FC1753-FBAF-4857-B96E-7716AAAECA74}"/>
              </a:ext>
            </a:extLst>
          </p:cNvPr>
          <p:cNvSpPr/>
          <p:nvPr/>
        </p:nvSpPr>
        <p:spPr>
          <a:xfrm>
            <a:off x="6984997" y="1096444"/>
            <a:ext cx="365125" cy="34230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98861D-E2EB-4F9B-B53E-960B650C1FDC}"/>
              </a:ext>
            </a:extLst>
          </p:cNvPr>
          <p:cNvSpPr/>
          <p:nvPr/>
        </p:nvSpPr>
        <p:spPr>
          <a:xfrm>
            <a:off x="7531083" y="1154638"/>
            <a:ext cx="2203449" cy="2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E-mail notification</a:t>
            </a:r>
            <a:endParaRPr lang="en-IN" sz="18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300470C-56B1-434F-9937-B7BDE37EB444}"/>
              </a:ext>
            </a:extLst>
          </p:cNvPr>
          <p:cNvSpPr/>
          <p:nvPr/>
        </p:nvSpPr>
        <p:spPr>
          <a:xfrm>
            <a:off x="7540610" y="1638230"/>
            <a:ext cx="2203449" cy="2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E-mail notification</a:t>
            </a:r>
            <a:endParaRPr lang="en-IN" sz="1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316B43-D05D-4A64-B136-2577EB3ABE83}"/>
              </a:ext>
            </a:extLst>
          </p:cNvPr>
          <p:cNvSpPr/>
          <p:nvPr/>
        </p:nvSpPr>
        <p:spPr>
          <a:xfrm>
            <a:off x="7546953" y="2363450"/>
            <a:ext cx="2203449" cy="2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E-mail notification</a:t>
            </a:r>
            <a:endParaRPr lang="en-IN" sz="1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51EDD8-557D-4EA8-83F5-9AEA6C1DC90C}"/>
              </a:ext>
            </a:extLst>
          </p:cNvPr>
          <p:cNvSpPr/>
          <p:nvPr/>
        </p:nvSpPr>
        <p:spPr>
          <a:xfrm>
            <a:off x="7531084" y="3088670"/>
            <a:ext cx="2203449" cy="2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E-mail notification</a:t>
            </a:r>
            <a:endParaRPr lang="en-IN" sz="18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48B019-67E8-4D5F-8927-124743F9C748}"/>
              </a:ext>
            </a:extLst>
          </p:cNvPr>
          <p:cNvSpPr/>
          <p:nvPr/>
        </p:nvSpPr>
        <p:spPr>
          <a:xfrm>
            <a:off x="7540610" y="3783254"/>
            <a:ext cx="2203449" cy="2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E-mail notification</a:t>
            </a:r>
            <a:endParaRPr lang="en-IN" sz="1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5CB86A-9B4D-46BF-97A1-A3C14E08538B}"/>
              </a:ext>
            </a:extLst>
          </p:cNvPr>
          <p:cNvSpPr/>
          <p:nvPr/>
        </p:nvSpPr>
        <p:spPr>
          <a:xfrm>
            <a:off x="7540611" y="4371877"/>
            <a:ext cx="2203449" cy="2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E-mail notification</a:t>
            </a:r>
            <a:endParaRPr lang="en-IN" sz="18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EF3293-2B15-451C-871F-207A439048C2}"/>
              </a:ext>
            </a:extLst>
          </p:cNvPr>
          <p:cNvSpPr/>
          <p:nvPr/>
        </p:nvSpPr>
        <p:spPr>
          <a:xfrm>
            <a:off x="7540611" y="5001483"/>
            <a:ext cx="2203449" cy="2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E-mail notification</a:t>
            </a:r>
            <a:endParaRPr lang="en-IN" sz="1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3C4D91-502D-4751-9FCC-F1F86A8AE782}"/>
              </a:ext>
            </a:extLst>
          </p:cNvPr>
          <p:cNvSpPr/>
          <p:nvPr/>
        </p:nvSpPr>
        <p:spPr>
          <a:xfrm>
            <a:off x="7556480" y="5619985"/>
            <a:ext cx="2203449" cy="2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E-mail notification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170E03-4B54-490C-BF65-F869E96AF833}"/>
              </a:ext>
            </a:extLst>
          </p:cNvPr>
          <p:cNvSpPr/>
          <p:nvPr/>
        </p:nvSpPr>
        <p:spPr>
          <a:xfrm>
            <a:off x="7540612" y="6235919"/>
            <a:ext cx="2203449" cy="2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E-mail notification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0741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C1722-B9A9-497E-80B3-98A18D81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565221"/>
            <a:ext cx="11725275" cy="4216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6BF67-064A-46BE-9906-2409BA901495}"/>
              </a:ext>
            </a:extLst>
          </p:cNvPr>
          <p:cNvSpPr txBox="1"/>
          <p:nvPr/>
        </p:nvSpPr>
        <p:spPr>
          <a:xfrm>
            <a:off x="3857625" y="377309"/>
            <a:ext cx="4991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cs typeface="Aparajita" panose="02020603050405020304" pitchFamily="18" charset="0"/>
              </a:rPr>
              <a:t>Snowflake Other Load</a:t>
            </a:r>
          </a:p>
        </p:txBody>
      </p:sp>
      <p:sp>
        <p:nvSpPr>
          <p:cNvPr id="6" name="Arrow: Right 5">
            <a:hlinkClick r:id="rId3" action="ppaction://hlinksldjump"/>
            <a:extLst>
              <a:ext uri="{FF2B5EF4-FFF2-40B4-BE49-F238E27FC236}">
                <a16:creationId xmlns:a16="http://schemas.microsoft.com/office/drawing/2014/main" id="{3CFA30E0-A041-4F4A-A3F2-66BDB2BFC28E}"/>
              </a:ext>
            </a:extLst>
          </p:cNvPr>
          <p:cNvSpPr/>
          <p:nvPr/>
        </p:nvSpPr>
        <p:spPr>
          <a:xfrm>
            <a:off x="7667625" y="1857375"/>
            <a:ext cx="46672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5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EFAEA-E130-4AA9-B671-2C291AD85350}"/>
              </a:ext>
            </a:extLst>
          </p:cNvPr>
          <p:cNvSpPr txBox="1"/>
          <p:nvPr/>
        </p:nvSpPr>
        <p:spPr>
          <a:xfrm>
            <a:off x="3857625" y="377309"/>
            <a:ext cx="499110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u="sng">
                <a:solidFill>
                  <a:schemeClr val="accent1">
                    <a:lumMod val="50000"/>
                  </a:schemeClr>
                </a:solidFill>
                <a:cs typeface="Aparajita"/>
              </a:rPr>
              <a:t>Snowflake Long Running Jobs</a:t>
            </a:r>
            <a:endParaRPr lang="en-IN" sz="2800" b="1" u="sng" dirty="0">
              <a:solidFill>
                <a:schemeClr val="accent1">
                  <a:lumMod val="50000"/>
                </a:schemeClr>
              </a:solidFill>
              <a:cs typeface="Aparajita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0241DF6-06C8-48D3-8CD4-18F74CC52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1993"/>
              </p:ext>
            </p:extLst>
          </p:nvPr>
        </p:nvGraphicFramePr>
        <p:xfrm>
          <a:off x="2032000" y="1205441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3680717856"/>
                    </a:ext>
                  </a:extLst>
                </a:gridCol>
                <a:gridCol w="3516312">
                  <a:extLst>
                    <a:ext uri="{9D8B030D-6E8A-4147-A177-3AD203B41FA5}">
                      <a16:colId xmlns:a16="http://schemas.microsoft.com/office/drawing/2014/main" val="4259895697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68911998"/>
                    </a:ext>
                  </a:extLst>
                </a:gridCol>
                <a:gridCol w="2778125">
                  <a:extLst>
                    <a:ext uri="{9D8B030D-6E8A-4147-A177-3AD203B41FA5}">
                      <a16:colId xmlns:a16="http://schemas.microsoft.com/office/drawing/2014/main" val="357501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Job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EPC Global 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20-25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files are downloaded and processed in sequential order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62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CIC4 Data 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10-12 mins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tables loaded in sequence. Volume of data is more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4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 Party Master 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10-13 mins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loaded on incremental basis from </a:t>
                      </a:r>
                      <a:r>
                        <a:rPr lang="en-US" dirty="0" err="1"/>
                        <a:t>PartyMaster</a:t>
                      </a:r>
                      <a:r>
                        <a:rPr lang="en-US" dirty="0"/>
                        <a:t> tables having huge volume of data.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 Summary 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10-12 mins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Summary tables load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EPC Moscow 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10-12 mins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tables loaded in sequence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5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1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8CDBB-AB78-4010-840B-9AD419AF0BA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CIC Load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BC6BB8-261A-46B7-A378-CC5C29F81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9228"/>
              </p:ext>
            </p:extLst>
          </p:nvPr>
        </p:nvGraphicFramePr>
        <p:xfrm>
          <a:off x="4777316" y="1424296"/>
          <a:ext cx="6780701" cy="400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16">
                  <a:extLst>
                    <a:ext uri="{9D8B030D-6E8A-4147-A177-3AD203B41FA5}">
                      <a16:colId xmlns:a16="http://schemas.microsoft.com/office/drawing/2014/main" val="1898142719"/>
                    </a:ext>
                  </a:extLst>
                </a:gridCol>
                <a:gridCol w="3238164">
                  <a:extLst>
                    <a:ext uri="{9D8B030D-6E8A-4147-A177-3AD203B41FA5}">
                      <a16:colId xmlns:a16="http://schemas.microsoft.com/office/drawing/2014/main" val="572347822"/>
                    </a:ext>
                  </a:extLst>
                </a:gridCol>
                <a:gridCol w="2421721">
                  <a:extLst>
                    <a:ext uri="{9D8B030D-6E8A-4147-A177-3AD203B41FA5}">
                      <a16:colId xmlns:a16="http://schemas.microsoft.com/office/drawing/2014/main" val="2620152342"/>
                    </a:ext>
                  </a:extLst>
                </a:gridCol>
              </a:tblGrid>
              <a:tr h="26713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Seq #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Table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Dependency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3649535495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AccountCodeMirror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N/A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2906163824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AgentActivityLog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3792318576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AgentQueueActivationHist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113937853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CallDetail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3365958499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IAgentQueueStats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656907592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ILineGroupStats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2040539248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INTLSOS_SurveyAnswers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2206590658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INTLSOS_SurveyQuestions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4185863383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IVRHistory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809654656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IVRInterval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4196858832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IWrapUpStats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2890604418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IWrkgrpQueueStatsSummary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2461046386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Individual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on precedent success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3068603313"/>
                  </a:ext>
                </a:extLst>
              </a:tr>
              <a:tr h="2671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ScoringDetail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on precedent success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6" marR="8056" marT="8056" marB="0" anchor="b"/>
                </a:tc>
                <a:extLst>
                  <a:ext uri="{0D108BD9-81ED-4DB2-BD59-A6C34878D82A}">
                    <a16:rowId xmlns:a16="http://schemas.microsoft.com/office/drawing/2014/main" val="4143359433"/>
                  </a:ext>
                </a:extLst>
              </a:tr>
            </a:tbl>
          </a:graphicData>
        </a:graphic>
      </p:graphicFrame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9BE98E83-31A5-4240-9F2E-E86E73BD2AFB}"/>
              </a:ext>
            </a:extLst>
          </p:cNvPr>
          <p:cNvSpPr/>
          <p:nvPr/>
        </p:nvSpPr>
        <p:spPr>
          <a:xfrm>
            <a:off x="314325" y="285750"/>
            <a:ext cx="714375" cy="476250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21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8CDBB-AB78-4010-840B-9AD419AF0BA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ePC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Load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67CE00-7056-41BB-9C42-D309005F0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20821"/>
              </p:ext>
            </p:extLst>
          </p:nvPr>
        </p:nvGraphicFramePr>
        <p:xfrm>
          <a:off x="4919300" y="643466"/>
          <a:ext cx="6496733" cy="5568750"/>
        </p:xfrm>
        <a:graphic>
          <a:graphicData uri="http://schemas.openxmlformats.org/drawingml/2006/table">
            <a:tbl>
              <a:tblPr/>
              <a:tblGrid>
                <a:gridCol w="1114861">
                  <a:extLst>
                    <a:ext uri="{9D8B030D-6E8A-4147-A177-3AD203B41FA5}">
                      <a16:colId xmlns:a16="http://schemas.microsoft.com/office/drawing/2014/main" val="2472465962"/>
                    </a:ext>
                  </a:extLst>
                </a:gridCol>
                <a:gridCol w="2964700">
                  <a:extLst>
                    <a:ext uri="{9D8B030D-6E8A-4147-A177-3AD203B41FA5}">
                      <a16:colId xmlns:a16="http://schemas.microsoft.com/office/drawing/2014/main" val="3076490636"/>
                    </a:ext>
                  </a:extLst>
                </a:gridCol>
                <a:gridCol w="2417172">
                  <a:extLst>
                    <a:ext uri="{9D8B030D-6E8A-4147-A177-3AD203B41FA5}">
                      <a16:colId xmlns:a16="http://schemas.microsoft.com/office/drawing/2014/main" val="56870552"/>
                    </a:ext>
                  </a:extLst>
                </a:gridCol>
              </a:tblGrid>
              <a:tr h="309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Seq #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Dependency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130015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76752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081282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address_phone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29229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case_id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49603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31350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category_code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935808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function_history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43370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10716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issue_detail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78977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letter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424329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system_user_id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02849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case_text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842991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97898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survey_result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0721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address_creditcard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43801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enclosure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311274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Case_Enclosure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30" marR="9330" marT="933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12985"/>
                  </a:ext>
                </a:extLst>
              </a:tr>
            </a:tbl>
          </a:graphicData>
        </a:graphic>
      </p:graphicFrame>
      <p:sp>
        <p:nvSpPr>
          <p:cNvPr id="7" name="Arrow: Left 6">
            <a:hlinkClick r:id="rId2" action="ppaction://hlinksldjump"/>
            <a:extLst>
              <a:ext uri="{FF2B5EF4-FFF2-40B4-BE49-F238E27FC236}">
                <a16:creationId xmlns:a16="http://schemas.microsoft.com/office/drawing/2014/main" id="{5BB44B3F-E789-4D5C-9C94-DA467EDFD562}"/>
              </a:ext>
            </a:extLst>
          </p:cNvPr>
          <p:cNvSpPr/>
          <p:nvPr/>
        </p:nvSpPr>
        <p:spPr>
          <a:xfrm>
            <a:off x="314325" y="285750"/>
            <a:ext cx="714375" cy="476250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9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8CDBB-AB78-4010-840B-9AD419AF0BA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 Load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C42960-6B53-4F5E-B410-257586707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6334"/>
              </p:ext>
            </p:extLst>
          </p:nvPr>
        </p:nvGraphicFramePr>
        <p:xfrm>
          <a:off x="4777316" y="1086897"/>
          <a:ext cx="6780701" cy="468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90">
                  <a:extLst>
                    <a:ext uri="{9D8B030D-6E8A-4147-A177-3AD203B41FA5}">
                      <a16:colId xmlns:a16="http://schemas.microsoft.com/office/drawing/2014/main" val="806205035"/>
                    </a:ext>
                  </a:extLst>
                </a:gridCol>
                <a:gridCol w="3240232">
                  <a:extLst>
                    <a:ext uri="{9D8B030D-6E8A-4147-A177-3AD203B41FA5}">
                      <a16:colId xmlns:a16="http://schemas.microsoft.com/office/drawing/2014/main" val="3699855585"/>
                    </a:ext>
                  </a:extLst>
                </a:gridCol>
                <a:gridCol w="2687979">
                  <a:extLst>
                    <a:ext uri="{9D8B030D-6E8A-4147-A177-3AD203B41FA5}">
                      <a16:colId xmlns:a16="http://schemas.microsoft.com/office/drawing/2014/main" val="2796244448"/>
                    </a:ext>
                  </a:extLst>
                </a:gridCol>
              </a:tblGrid>
              <a:tr h="426374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Seq #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Table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Dependency</a:t>
                      </a:r>
                      <a:endParaRPr lang="en-IN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extLst>
                  <a:ext uri="{0D108BD9-81ED-4DB2-BD59-A6C34878D82A}">
                    <a16:rowId xmlns:a16="http://schemas.microsoft.com/office/drawing/2014/main" val="1941755080"/>
                  </a:ext>
                </a:extLst>
              </a:tr>
              <a:tr h="4263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</a:rPr>
                        <a:t>1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Stg_Issue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N/A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extLst>
                  <a:ext uri="{0D108BD9-81ED-4DB2-BD59-A6C34878D82A}">
                    <a16:rowId xmlns:a16="http://schemas.microsoft.com/office/drawing/2014/main" val="3183207689"/>
                  </a:ext>
                </a:extLst>
              </a:tr>
              <a:tr h="7658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</a:rPr>
                        <a:t>2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 err="1">
                          <a:effectLst/>
                        </a:rPr>
                        <a:t>Stg_Case_Id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on precedent success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extLst>
                  <a:ext uri="{0D108BD9-81ED-4DB2-BD59-A6C34878D82A}">
                    <a16:rowId xmlns:a16="http://schemas.microsoft.com/office/drawing/2014/main" val="3704299614"/>
                  </a:ext>
                </a:extLst>
              </a:tr>
              <a:tr h="7658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>
                          <a:effectLst/>
                        </a:rPr>
                        <a:t>3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 err="1">
                          <a:effectLst/>
                        </a:rPr>
                        <a:t>Stg_Address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on precedent success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extLst>
                  <a:ext uri="{0D108BD9-81ED-4DB2-BD59-A6C34878D82A}">
                    <a16:rowId xmlns:a16="http://schemas.microsoft.com/office/drawing/2014/main" val="3893596570"/>
                  </a:ext>
                </a:extLst>
              </a:tr>
              <a:tr h="7658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>
                          <a:effectLst/>
                        </a:rPr>
                        <a:t>4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 err="1">
                          <a:effectLst/>
                        </a:rPr>
                        <a:t>Stg_IWrkgrpQueueStats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on precedent success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extLst>
                  <a:ext uri="{0D108BD9-81ED-4DB2-BD59-A6C34878D82A}">
                    <a16:rowId xmlns:a16="http://schemas.microsoft.com/office/drawing/2014/main" val="151898318"/>
                  </a:ext>
                </a:extLst>
              </a:tr>
              <a:tr h="7658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</a:rPr>
                        <a:t>5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 err="1">
                          <a:effectLst/>
                        </a:rPr>
                        <a:t>Stg_MasterClients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on precedent success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extLst>
                  <a:ext uri="{0D108BD9-81ED-4DB2-BD59-A6C34878D82A}">
                    <a16:rowId xmlns:a16="http://schemas.microsoft.com/office/drawing/2014/main" val="3982002665"/>
                  </a:ext>
                </a:extLst>
              </a:tr>
              <a:tr h="7658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</a:rPr>
                        <a:t>6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Stg_Category_Code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on precedent success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8" marR="12858" marT="12858" marB="0" anchor="b"/>
                </a:tc>
                <a:extLst>
                  <a:ext uri="{0D108BD9-81ED-4DB2-BD59-A6C34878D82A}">
                    <a16:rowId xmlns:a16="http://schemas.microsoft.com/office/drawing/2014/main" val="4135143077"/>
                  </a:ext>
                </a:extLst>
              </a:tr>
            </a:tbl>
          </a:graphicData>
        </a:graphic>
      </p:graphicFrame>
      <p:sp>
        <p:nvSpPr>
          <p:cNvPr id="7" name="Arrow: Left 6">
            <a:hlinkClick r:id="rId2" action="ppaction://hlinksldjump"/>
            <a:extLst>
              <a:ext uri="{FF2B5EF4-FFF2-40B4-BE49-F238E27FC236}">
                <a16:creationId xmlns:a16="http://schemas.microsoft.com/office/drawing/2014/main" id="{33013577-8737-45E2-8C74-34A5B06D2FFC}"/>
              </a:ext>
            </a:extLst>
          </p:cNvPr>
          <p:cNvSpPr/>
          <p:nvPr/>
        </p:nvSpPr>
        <p:spPr>
          <a:xfrm>
            <a:off x="314325" y="285750"/>
            <a:ext cx="714375" cy="476250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1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8CDBB-AB78-4010-840B-9AD419AF0BA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Load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11637A-2D9D-4275-B79A-74BC5AA2E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6418"/>
              </p:ext>
            </p:extLst>
          </p:nvPr>
        </p:nvGraphicFramePr>
        <p:xfrm>
          <a:off x="4703427" y="644621"/>
          <a:ext cx="6185529" cy="5715294"/>
        </p:xfrm>
        <a:graphic>
          <a:graphicData uri="http://schemas.openxmlformats.org/drawingml/2006/table">
            <a:tbl>
              <a:tblPr/>
              <a:tblGrid>
                <a:gridCol w="935507">
                  <a:extLst>
                    <a:ext uri="{9D8B030D-6E8A-4147-A177-3AD203B41FA5}">
                      <a16:colId xmlns:a16="http://schemas.microsoft.com/office/drawing/2014/main" val="476141942"/>
                    </a:ext>
                  </a:extLst>
                </a:gridCol>
                <a:gridCol w="2381751">
                  <a:extLst>
                    <a:ext uri="{9D8B030D-6E8A-4147-A177-3AD203B41FA5}">
                      <a16:colId xmlns:a16="http://schemas.microsoft.com/office/drawing/2014/main" val="1090009477"/>
                    </a:ext>
                  </a:extLst>
                </a:gridCol>
                <a:gridCol w="2868271">
                  <a:extLst>
                    <a:ext uri="{9D8B030D-6E8A-4147-A177-3AD203B41FA5}">
                      <a16:colId xmlns:a16="http://schemas.microsoft.com/office/drawing/2014/main" val="949757908"/>
                    </a:ext>
                  </a:extLst>
                </a:gridCol>
              </a:tblGrid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Seq #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Dependency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631762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DimAgent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68513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DimCategory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49118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DimChannel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80467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DimChoice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147754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DimRegion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06597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DimCurrency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526144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DimStatus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609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DimCICCallQueue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99337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DimcType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313922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DimSite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092934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DimMarket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66680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DimCountry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00197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DimClient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065594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DimFulfilmentType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28324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DimMember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63965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DimProgram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853605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DimProduct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20982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DimReportGroup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343757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DimTier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66768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DimPopularVendor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702177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VendorFuzzyLookupMatch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920481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VendorLookup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309183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DimCity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84287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RequestCityFuzzyLookupMatch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4126"/>
                  </a:ext>
                </a:extLst>
              </a:tr>
              <a:tr h="21418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RequestCityLookup</a:t>
                      </a:r>
                      <a:endParaRPr lang="en-I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precedent success</a:t>
                      </a:r>
                      <a:endParaRPr lang="en-I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59" marR="6459" marT="6459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968119"/>
                  </a:ext>
                </a:extLst>
              </a:tr>
            </a:tbl>
          </a:graphicData>
        </a:graphic>
      </p:graphicFrame>
      <p:sp>
        <p:nvSpPr>
          <p:cNvPr id="7" name="Arrow: Left 6">
            <a:hlinkClick r:id="rId2" action="ppaction://hlinksldjump"/>
            <a:extLst>
              <a:ext uri="{FF2B5EF4-FFF2-40B4-BE49-F238E27FC236}">
                <a16:creationId xmlns:a16="http://schemas.microsoft.com/office/drawing/2014/main" id="{F6E13248-9BD6-478C-ADDB-7278E4F8D58F}"/>
              </a:ext>
            </a:extLst>
          </p:cNvPr>
          <p:cNvSpPr/>
          <p:nvPr/>
        </p:nvSpPr>
        <p:spPr>
          <a:xfrm>
            <a:off x="314325" y="285750"/>
            <a:ext cx="714375" cy="476250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93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BCBF7A83484DA199718811F75204" ma:contentTypeVersion="12" ma:contentTypeDescription="Create a new document." ma:contentTypeScope="" ma:versionID="b39c3d6ad353060f0657ff31a1d8ee58">
  <xsd:schema xmlns:xsd="http://www.w3.org/2001/XMLSchema" xmlns:xs="http://www.w3.org/2001/XMLSchema" xmlns:p="http://schemas.microsoft.com/office/2006/metadata/properties" xmlns:ns1="http://schemas.microsoft.com/sharepoint/v3" xmlns:ns2="6d334bf2-609a-4a59-ab6f-8dfe6506c868" xmlns:ns3="d045331c-e07c-4064-b2a4-03a78cbbe674" targetNamespace="http://schemas.microsoft.com/office/2006/metadata/properties" ma:root="true" ma:fieldsID="66fb063a1d06ecb3dc23dc723febcd2e" ns1:_="" ns2:_="" ns3:_="">
    <xsd:import namespace="http://schemas.microsoft.com/sharepoint/v3"/>
    <xsd:import namespace="6d334bf2-609a-4a59-ab6f-8dfe6506c868"/>
    <xsd:import namespace="d045331c-e07c-4064-b2a4-03a78cbbe67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34bf2-609a-4a59-ab6f-8dfe6506c8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331c-e07c-4064-b2a4-03a78cbbe6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F73F5D-10F7-480A-A7CA-D5FC16D1774F}">
  <ds:schemaRefs>
    <ds:schemaRef ds:uri="http://schemas.microsoft.com/office/2006/documentManagement/types"/>
    <ds:schemaRef ds:uri="d045331c-e07c-4064-b2a4-03a78cbbe674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6d334bf2-609a-4a59-ab6f-8dfe6506c8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2906298-F600-4203-818E-B0798E110B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85F5D0-86C8-4D5D-88B8-5DC3C1F13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334bf2-609a-4a59-ab6f-8dfe6506c868"/>
    <ds:schemaRef ds:uri="d045331c-e07c-4064-b2a4-03a78cbbe6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730</Words>
  <Application>Microsoft Office PowerPoint</Application>
  <PresentationFormat>Widescreen</PresentationFormat>
  <Paragraphs>361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Snowflake Talend Job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Avirup Saha</dc:creator>
  <cp:lastModifiedBy>Avirup Saha</cp:lastModifiedBy>
  <cp:revision>15</cp:revision>
  <dcterms:created xsi:type="dcterms:W3CDTF">2021-05-09T12:01:09Z</dcterms:created>
  <dcterms:modified xsi:type="dcterms:W3CDTF">2021-06-03T07:53:25Z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0x0101004C58BCBF7A83484DA199718811F75204</vt:lpwstr>
  </property>
</Properties>
</file>