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21"/>
  </p:notesMasterIdLst>
  <p:sldIdLst>
    <p:sldId id="296" r:id="rId5"/>
    <p:sldId id="293" r:id="rId6"/>
    <p:sldId id="292" r:id="rId7"/>
    <p:sldId id="282" r:id="rId8"/>
    <p:sldId id="278" r:id="rId9"/>
    <p:sldId id="301" r:id="rId10"/>
    <p:sldId id="294" r:id="rId11"/>
    <p:sldId id="295" r:id="rId12"/>
    <p:sldId id="290" r:id="rId13"/>
    <p:sldId id="279" r:id="rId14"/>
    <p:sldId id="287" r:id="rId15"/>
    <p:sldId id="289" r:id="rId16"/>
    <p:sldId id="288" r:id="rId17"/>
    <p:sldId id="298" r:id="rId18"/>
    <p:sldId id="286" r:id="rId19"/>
    <p:sldId id="299" r:id="rId20"/>
  </p:sldIdLst>
  <p:sldSz cx="9144000" cy="6858000" type="screen4x3"/>
  <p:notesSz cx="7010400" cy="92964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Montserrat" panose="00000500000000000000" pitchFamily="2" charset="0"/>
      <p:regular r:id="rId30"/>
      <p:bold r:id="rId31"/>
      <p:italic r:id="rId32"/>
      <p:boldItalic r:id="rId33"/>
    </p:embeddedFont>
    <p:embeddedFont>
      <p:font typeface="Proxima Nova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936FBB-0C54-4243-8B29-B1BE737CFDD2}" v="25" dt="2023-02-24T18:33:04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557"/>
    <p:restoredTop sz="86415"/>
  </p:normalViewPr>
  <p:slideViewPr>
    <p:cSldViewPr snapToGrid="0">
      <p:cViewPr varScale="1">
        <p:scale>
          <a:sx n="65" d="100"/>
          <a:sy n="65" d="100"/>
        </p:scale>
        <p:origin x="1301" y="43"/>
      </p:cViewPr>
      <p:guideLst/>
    </p:cSldViewPr>
  </p:slideViewPr>
  <p:outlineViewPr>
    <p:cViewPr>
      <p:scale>
        <a:sx n="33" d="100"/>
        <a:sy n="33" d="100"/>
      </p:scale>
      <p:origin x="0" y="-8144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10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10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414463" y="1162050"/>
            <a:ext cx="4181475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 userDrawn="1">
  <p:cSld name="7_Title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>
            <a:spLocks noGrp="1"/>
          </p:cNvSpPr>
          <p:nvPr>
            <p:ph type="body" idx="2"/>
          </p:nvPr>
        </p:nvSpPr>
        <p:spPr>
          <a:xfrm>
            <a:off x="636599" y="778755"/>
            <a:ext cx="7863900" cy="10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7975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/>
          <p:nvPr/>
        </p:nvSpPr>
        <p:spPr>
          <a:xfrm>
            <a:off x="4572000" y="100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5" name="Google Shape;75;p11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265500" y="1607767"/>
            <a:ext cx="4045200" cy="201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hasCustomPrompt="1"/>
          </p:nvPr>
        </p:nvSpPr>
        <p:spPr>
          <a:xfrm>
            <a:off x="311700" y="1321967"/>
            <a:ext cx="8520600" cy="25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body" idx="1"/>
          </p:nvPr>
        </p:nvSpPr>
        <p:spPr>
          <a:xfrm>
            <a:off x="311700" y="4095067"/>
            <a:ext cx="8520600" cy="12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9740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14248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5" r:id="rId3"/>
    <p:sldLayoutId id="2147483656" r:id="rId4"/>
    <p:sldLayoutId id="2147483657" r:id="rId5"/>
    <p:sldLayoutId id="2147483659" r:id="rId6"/>
    <p:sldLayoutId id="2147483663" r:id="rId7"/>
    <p:sldLayoutId id="2147483665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lcdn.apache.org/spark/spark-3.3.2/spark-3.3.2-bin-hadoop3.tgz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pyspark/how-to-install-pyspark-on-mac/" TargetMode="External"/><Relationship Id="rId2" Type="http://schemas.openxmlformats.org/officeDocument/2006/relationships/hyperlink" Target="https://raw.githubusercontent.com/Homebrew/install/HEAD/install.sh" TargetMode="Externa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reka.co/blog/pyspark-dataframe-tutorial/#sources" TargetMode="External"/><Relationship Id="rId2" Type="http://schemas.openxmlformats.org/officeDocument/2006/relationships/hyperlink" Target="https://sparkbyexamples.com/pyspark-tutorial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parkbyexamples.com/pyspark/pyspark-parallelize-create-rdd/" TargetMode="External"/><Relationship Id="rId4" Type="http://schemas.openxmlformats.org/officeDocument/2006/relationships/hyperlink" Target="https://opensource.com/article/18/11/pyspark-jupyter-notebook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30679D1-7ABD-D775-4CB0-287222367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76DC5E-26A5-4BE7-825C-D38E9C3A4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2E8C7A-E513-4078-843F-35A2C0333147}"/>
              </a:ext>
            </a:extLst>
          </p:cNvPr>
          <p:cNvSpPr txBox="1"/>
          <p:nvPr/>
        </p:nvSpPr>
        <p:spPr>
          <a:xfrm>
            <a:off x="854110" y="2200589"/>
            <a:ext cx="763196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/>
              <a:t>Outcomes: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/>
              <a:t>Introduction to Hadoop Architecture  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400" dirty="0" err="1"/>
              <a:t>PySpark</a:t>
            </a:r>
            <a:r>
              <a:rPr lang="en-US" sz="3400" dirty="0"/>
              <a:t> for Data Frames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28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EB1F-7FCB-4E33-83EC-CB45219C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8"/>
            <a:ext cx="9021158" cy="763500"/>
          </a:xfrm>
        </p:spPr>
        <p:txBody>
          <a:bodyPr/>
          <a:lstStyle/>
          <a:p>
            <a:r>
              <a:rPr lang="en-US" sz="3600" dirty="0"/>
              <a:t>Narrow Transformation: Spark Job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EFD05-8145-4767-8001-508253CE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0190" y="1384488"/>
            <a:ext cx="4681181" cy="4833134"/>
          </a:xfrm>
        </p:spPr>
        <p:txBody>
          <a:bodyPr/>
          <a:lstStyle/>
          <a:p>
            <a:pPr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Transformations and Actions:</a:t>
            </a:r>
          </a:p>
          <a:p>
            <a:pPr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Each transformation produces a new RDD because RDD is immutable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Lazy transformation. </a:t>
            </a:r>
          </a:p>
          <a:p>
            <a:pPr lvl="1">
              <a:spcBef>
                <a:spcPts val="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Executes when called but, not immediately! </a:t>
            </a:r>
          </a:p>
          <a:p>
            <a:pPr marL="425450" indent="-285750">
              <a:spcBef>
                <a:spcPts val="600"/>
              </a:spcBef>
            </a:pPr>
            <a:r>
              <a:rPr lang="en-US" sz="2400" dirty="0" err="1">
                <a:solidFill>
                  <a:srgbClr val="0A0E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DataFrames</a:t>
            </a:r>
            <a:r>
              <a:rPr lang="en-US" sz="2400" dirty="0">
                <a:solidFill>
                  <a:srgbClr val="0A0E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Vs Datasets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76578-0751-4F8D-9851-75D8E9425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22E379-C002-CA5A-C4D1-D71A62EBB2D4}"/>
              </a:ext>
            </a:extLst>
          </p:cNvPr>
          <p:cNvSpPr/>
          <p:nvPr/>
        </p:nvSpPr>
        <p:spPr>
          <a:xfrm>
            <a:off x="5146821" y="2000250"/>
            <a:ext cx="968230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5FDAD0-4B66-8E17-AE6A-F6294BFD4162}"/>
              </a:ext>
            </a:extLst>
          </p:cNvPr>
          <p:cNvSpPr/>
          <p:nvPr/>
        </p:nvSpPr>
        <p:spPr>
          <a:xfrm>
            <a:off x="5163490" y="2629982"/>
            <a:ext cx="951560" cy="488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F6CC3F-507E-C617-9718-38D18AE57DDA}"/>
              </a:ext>
            </a:extLst>
          </p:cNvPr>
          <p:cNvSpPr/>
          <p:nvPr/>
        </p:nvSpPr>
        <p:spPr>
          <a:xfrm>
            <a:off x="5192065" y="3269238"/>
            <a:ext cx="951559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607574-F91A-9114-AB61-84F8FE00CD0F}"/>
              </a:ext>
            </a:extLst>
          </p:cNvPr>
          <p:cNvSpPr/>
          <p:nvPr/>
        </p:nvSpPr>
        <p:spPr>
          <a:xfrm>
            <a:off x="5192066" y="3908494"/>
            <a:ext cx="951558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DB3435-0F1B-A694-6436-84835BC091B8}"/>
              </a:ext>
            </a:extLst>
          </p:cNvPr>
          <p:cNvSpPr/>
          <p:nvPr/>
        </p:nvSpPr>
        <p:spPr>
          <a:xfrm>
            <a:off x="7110413" y="2629981"/>
            <a:ext cx="968230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/New RDD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0979089-1A5F-4922-F92B-69B094E015E4}"/>
              </a:ext>
            </a:extLst>
          </p:cNvPr>
          <p:cNvSpPr/>
          <p:nvPr/>
        </p:nvSpPr>
        <p:spPr>
          <a:xfrm>
            <a:off x="7110413" y="3269238"/>
            <a:ext cx="968230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RDD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F6B333-6D44-7068-EBBA-68230F755146}"/>
              </a:ext>
            </a:extLst>
          </p:cNvPr>
          <p:cNvSpPr/>
          <p:nvPr/>
        </p:nvSpPr>
        <p:spPr>
          <a:xfrm>
            <a:off x="7100888" y="3908494"/>
            <a:ext cx="968229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RDD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4F1CEE-B5B2-1B1A-17E1-F5C39ACC675D}"/>
              </a:ext>
            </a:extLst>
          </p:cNvPr>
          <p:cNvSpPr/>
          <p:nvPr/>
        </p:nvSpPr>
        <p:spPr>
          <a:xfrm>
            <a:off x="7100887" y="1995488"/>
            <a:ext cx="968230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RDD</a:t>
            </a:r>
          </a:p>
        </p:txBody>
      </p:sp>
      <p:sp>
        <p:nvSpPr>
          <p:cNvPr id="14" name="Right Arrow 13">
            <a:extLst>
              <a:ext uri="{FF2B5EF4-FFF2-40B4-BE49-F238E27FC236}">
                <a16:creationId xmlns:a16="http://schemas.microsoft.com/office/drawing/2014/main" id="{964F53E5-D9DD-153F-385C-493AA18EDC99}"/>
              </a:ext>
            </a:extLst>
          </p:cNvPr>
          <p:cNvSpPr/>
          <p:nvPr/>
        </p:nvSpPr>
        <p:spPr>
          <a:xfrm>
            <a:off x="6364309" y="2221706"/>
            <a:ext cx="511129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98638997-8A2C-A7BE-F8B1-DC218EFA80CF}"/>
              </a:ext>
            </a:extLst>
          </p:cNvPr>
          <p:cNvSpPr/>
          <p:nvPr/>
        </p:nvSpPr>
        <p:spPr>
          <a:xfrm>
            <a:off x="6357166" y="2805718"/>
            <a:ext cx="511129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59C01205-C078-11C9-A749-23478AAA5B93}"/>
              </a:ext>
            </a:extLst>
          </p:cNvPr>
          <p:cNvSpPr/>
          <p:nvPr/>
        </p:nvSpPr>
        <p:spPr>
          <a:xfrm>
            <a:off x="6358006" y="3444975"/>
            <a:ext cx="511129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Arrow 16">
            <a:extLst>
              <a:ext uri="{FF2B5EF4-FFF2-40B4-BE49-F238E27FC236}">
                <a16:creationId xmlns:a16="http://schemas.microsoft.com/office/drawing/2014/main" id="{46F4040B-39BC-8E78-1FD4-5F3812A1532A}"/>
              </a:ext>
            </a:extLst>
          </p:cNvPr>
          <p:cNvSpPr/>
          <p:nvPr/>
        </p:nvSpPr>
        <p:spPr>
          <a:xfrm>
            <a:off x="6357165" y="4061372"/>
            <a:ext cx="511129" cy="457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00F163-FB06-8278-CBB6-F05A1ADA7B38}"/>
              </a:ext>
            </a:extLst>
          </p:cNvPr>
          <p:cNvSpPr txBox="1"/>
          <p:nvPr/>
        </p:nvSpPr>
        <p:spPr>
          <a:xfrm>
            <a:off x="5329239" y="1051268"/>
            <a:ext cx="2357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One-to-One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98452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EB1F-7FCB-4E33-83EC-CB45219C5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68"/>
            <a:ext cx="9529764" cy="763500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Wide Transformation: Spark Job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EFD05-8145-4767-8001-508253CE0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0343" y="881602"/>
            <a:ext cx="4681181" cy="6026733"/>
          </a:xfrm>
        </p:spPr>
        <p:txBody>
          <a:bodyPr/>
          <a:lstStyle/>
          <a:p>
            <a:pPr marL="425450" indent="-285750">
              <a:spcBef>
                <a:spcPts val="600"/>
              </a:spcBef>
            </a:pPr>
            <a:r>
              <a:rPr lang="en-US" sz="2200" dirty="0">
                <a:solidFill>
                  <a:srgbClr val="0A0E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Parallel transformations</a:t>
            </a:r>
          </a:p>
          <a:p>
            <a:pPr marL="425450" indent="-285750"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Partitioning: All jobs are not created equally! </a:t>
            </a:r>
          </a:p>
          <a:p>
            <a:pPr marL="425450" indent="-285750">
              <a:spcBef>
                <a:spcPts val="600"/>
              </a:spcBef>
            </a:pPr>
            <a:r>
              <a:rPr lang="en-US" sz="2200" dirty="0">
                <a:solidFill>
                  <a:srgbClr val="0A0E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Repartitioning</a:t>
            </a:r>
          </a:p>
          <a:p>
            <a:pPr marL="425450" indent="-285750"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Serialization: Data (into RDD), and closure (introduced into computation)</a:t>
            </a:r>
          </a:p>
          <a:p>
            <a:pPr marL="425450" indent="-285750">
              <a:spcBef>
                <a:spcPts val="600"/>
              </a:spcBef>
            </a:pPr>
            <a:r>
              <a:rPr lang="en-US" sz="2200" dirty="0">
                <a:solidFill>
                  <a:srgbClr val="0A0EB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Memory Management</a:t>
            </a: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application driver executor memory (for data movement, swap, etc.) </a:t>
            </a:r>
          </a:p>
          <a:p>
            <a:pPr marL="425450" indent="-285750">
              <a:spcBef>
                <a:spcPts val="600"/>
              </a:spcBef>
            </a:pPr>
            <a:r>
              <a:rPr lang="en-US" sz="2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Cluster resources (load, hardware, accelerators,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76578-0751-4F8D-9851-75D8E9425B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340E3F-2441-D898-FF1C-50386A309D31}"/>
              </a:ext>
            </a:extLst>
          </p:cNvPr>
          <p:cNvSpPr/>
          <p:nvPr/>
        </p:nvSpPr>
        <p:spPr>
          <a:xfrm>
            <a:off x="5957888" y="2114550"/>
            <a:ext cx="900112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F531A-D0D1-0163-201B-AA515BD39BCB}"/>
              </a:ext>
            </a:extLst>
          </p:cNvPr>
          <p:cNvSpPr/>
          <p:nvPr/>
        </p:nvSpPr>
        <p:spPr>
          <a:xfrm>
            <a:off x="7524308" y="2135745"/>
            <a:ext cx="900112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RDD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A29BFD-B255-964F-7549-45EC4CE610DE}"/>
              </a:ext>
            </a:extLst>
          </p:cNvPr>
          <p:cNvSpPr/>
          <p:nvPr/>
        </p:nvSpPr>
        <p:spPr>
          <a:xfrm>
            <a:off x="7524308" y="3087596"/>
            <a:ext cx="900112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RDD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7F0FE7-0D77-E1D6-E4D5-2833D3D01C72}"/>
              </a:ext>
            </a:extLst>
          </p:cNvPr>
          <p:cNvSpPr/>
          <p:nvPr/>
        </p:nvSpPr>
        <p:spPr>
          <a:xfrm>
            <a:off x="5957888" y="3087597"/>
            <a:ext cx="900112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9618AF-9D8E-57E7-E98B-A3BB48D76AB5}"/>
              </a:ext>
            </a:extLst>
          </p:cNvPr>
          <p:cNvSpPr/>
          <p:nvPr/>
        </p:nvSpPr>
        <p:spPr>
          <a:xfrm>
            <a:off x="5965032" y="4060645"/>
            <a:ext cx="900112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67DD5-5DD4-CEF9-6E15-F3321A3FD21E}"/>
              </a:ext>
            </a:extLst>
          </p:cNvPr>
          <p:cNvSpPr/>
          <p:nvPr/>
        </p:nvSpPr>
        <p:spPr>
          <a:xfrm>
            <a:off x="7572346" y="4079082"/>
            <a:ext cx="900112" cy="4429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RDD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859177-0C94-8540-3220-443E8A3FAC0A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6858000" y="2336007"/>
            <a:ext cx="666308" cy="2119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BB81A8-C854-AE08-B7F2-E8E3D7959C8C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6858000" y="2336007"/>
            <a:ext cx="666308" cy="97304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C45C5FA-CD03-4F25-EA69-0BCCDFE2B5CA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6858000" y="2336007"/>
            <a:ext cx="714346" cy="1964532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72805F0-47B2-2E41-CBDA-4156D0C21F6C}"/>
              </a:ext>
            </a:extLst>
          </p:cNvPr>
          <p:cNvCxnSpPr>
            <a:endCxn id="8" idx="1"/>
          </p:cNvCxnSpPr>
          <p:nvPr/>
        </p:nvCxnSpPr>
        <p:spPr>
          <a:xfrm flipV="1">
            <a:off x="6861572" y="3309053"/>
            <a:ext cx="662736" cy="21197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96B1BA-9B5F-C68B-E0F9-DB01DC661E79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858000" y="3309054"/>
            <a:ext cx="714346" cy="991485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7DEFB7C-6DF0-2A6A-D994-2B0D759F946B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6858000" y="2357202"/>
            <a:ext cx="666308" cy="951852"/>
          </a:xfrm>
          <a:prstGeom prst="straightConnector1">
            <a:avLst/>
          </a:prstGeom>
          <a:ln w="254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7DBBD0A-635E-2B57-9809-ED0330A86530}"/>
              </a:ext>
            </a:extLst>
          </p:cNvPr>
          <p:cNvCxnSpPr>
            <a:stCxn id="10" idx="3"/>
            <a:endCxn id="11" idx="1"/>
          </p:cNvCxnSpPr>
          <p:nvPr/>
        </p:nvCxnSpPr>
        <p:spPr>
          <a:xfrm>
            <a:off x="6865144" y="4282102"/>
            <a:ext cx="707202" cy="18437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E814C7-E5CA-6870-7D08-C94296482957}"/>
              </a:ext>
            </a:extLst>
          </p:cNvPr>
          <p:cNvCxnSpPr>
            <a:stCxn id="10" idx="3"/>
            <a:endCxn id="8" idx="1"/>
          </p:cNvCxnSpPr>
          <p:nvPr/>
        </p:nvCxnSpPr>
        <p:spPr>
          <a:xfrm flipV="1">
            <a:off x="6865144" y="3309053"/>
            <a:ext cx="659164" cy="973049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F24303E-C057-EC18-0FD3-DA2AD498A211}"/>
              </a:ext>
            </a:extLst>
          </p:cNvPr>
          <p:cNvCxnSpPr>
            <a:stCxn id="10" idx="3"/>
            <a:endCxn id="7" idx="1"/>
          </p:cNvCxnSpPr>
          <p:nvPr/>
        </p:nvCxnSpPr>
        <p:spPr>
          <a:xfrm flipV="1">
            <a:off x="6865144" y="2357202"/>
            <a:ext cx="659164" cy="1924900"/>
          </a:xfrm>
          <a:prstGeom prst="straightConnector1">
            <a:avLst/>
          </a:prstGeom>
          <a:ln w="254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D3F5AF8-52E7-1340-98FB-78CEA732A3C3}"/>
              </a:ext>
            </a:extLst>
          </p:cNvPr>
          <p:cNvSpPr txBox="1"/>
          <p:nvPr/>
        </p:nvSpPr>
        <p:spPr>
          <a:xfrm>
            <a:off x="5965032" y="1471061"/>
            <a:ext cx="2459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to Many</a:t>
            </a:r>
          </a:p>
        </p:txBody>
      </p:sp>
    </p:spTree>
    <p:extLst>
      <p:ext uri="{BB962C8B-B14F-4D97-AF65-F5344CB8AC3E}">
        <p14:creationId xmlns:p14="http://schemas.microsoft.com/office/powerpoint/2010/main" val="84139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665B4E-606C-F5D0-4F02-6532D60A985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7827C-22E4-E53A-0252-4F41D7D483F2}"/>
              </a:ext>
            </a:extLst>
          </p:cNvPr>
          <p:cNvSpPr txBox="1"/>
          <p:nvPr/>
        </p:nvSpPr>
        <p:spPr>
          <a:xfrm>
            <a:off x="165872" y="1012564"/>
            <a:ext cx="819945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Install java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apt update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apt install openjdk-11-jdk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apt install openjdk-11-jre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$export JAVA_HOME=/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/lib/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/java-11-openjdk-amd64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$export JAVA_JRE==/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usr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/lib/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jvm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/java-11-openjdk-amd64/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jre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Install python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apt install python3-pip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Install Jupyter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$pip3 install </a:t>
            </a:r>
            <a:r>
              <a:rPr lang="en-US" altLang="en-US" sz="1800" dirty="0" err="1">
                <a:solidFill>
                  <a:srgbClr val="0A0EB8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upyter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Install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scala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apt-get install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scala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Install py4j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$pip3 install py4j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05DDD6-D204-C9C4-E18B-BE2119408490}"/>
              </a:ext>
            </a:extLst>
          </p:cNvPr>
          <p:cNvSpPr txBox="1"/>
          <p:nvPr/>
        </p:nvSpPr>
        <p:spPr>
          <a:xfrm>
            <a:off x="-38523" y="115678"/>
            <a:ext cx="9182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lang="en-US" altLang="en-US" sz="3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Installing Spark on Oracle VM</a:t>
            </a:r>
            <a:endParaRPr kumimoji="0" lang="en-US" altLang="en-US" sz="36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EEBAF8-5368-15C9-6153-956A6057DA2F}"/>
              </a:ext>
            </a:extLst>
          </p:cNvPr>
          <p:cNvSpPr txBox="1"/>
          <p:nvPr/>
        </p:nvSpPr>
        <p:spPr>
          <a:xfrm>
            <a:off x="-1" y="612454"/>
            <a:ext cx="77777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STOP</a:t>
            </a:r>
            <a:r>
              <a:rPr lang="en-US" sz="1800" b="1" dirty="0">
                <a:solidFill>
                  <a:srgbClr val="FF0000"/>
                </a:solidFill>
              </a:rPr>
              <a:t>! </a:t>
            </a:r>
            <a:r>
              <a:rPr lang="en-US" sz="1800" dirty="0"/>
              <a:t>You need Oracle VM or another Working Linux Environment! </a:t>
            </a:r>
          </a:p>
        </p:txBody>
      </p:sp>
    </p:spTree>
    <p:extLst>
      <p:ext uri="{BB962C8B-B14F-4D97-AF65-F5344CB8AC3E}">
        <p14:creationId xmlns:p14="http://schemas.microsoft.com/office/powerpoint/2010/main" val="2660854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81462A-EDCD-37CB-57E4-95795C6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2" y="101534"/>
            <a:ext cx="85206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Installing Spark on Ubuntu VM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AFD5-9AEB-1445-67C3-14CE6C036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37754F2D-6F08-220E-1251-D28F6EB0C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8326" y="4466117"/>
            <a:ext cx="5118482" cy="164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EBBF750-C19C-5701-DA6A-127B10DB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061" y="751344"/>
            <a:ext cx="8006011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9144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371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18288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2860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7432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2004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657600" eaLnBrk="0" fontAlgn="base" hangingPunct="0">
              <a:spcBef>
                <a:spcPct val="0"/>
              </a:spcBef>
              <a:spcAft>
                <a:spcPct val="0"/>
              </a:spcAft>
              <a:tabLst>
                <a:tab pos="4000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Download spark package 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wget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tserrat" panose="00000500000000000000" pitchFamily="2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https://dlcdn.apache.org/spark/spark-3.3.2/spark-3.3.2-bin-hadoop3.tgz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tar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xzvf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spark-3.3.2-bin-hadoop3.tgz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$ln -s spark-3.3.2-bin-hadoop3 spark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</a:endParaRPr>
          </a:p>
          <a:p>
            <a:pPr>
              <a:buClrTx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Tx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following lines at the end of the file “.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bashrc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</a:t>
            </a:r>
            <a:r>
              <a:rPr lang="en-US" alt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nano fun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~/.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bashrc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SPARK_HOME=/home/</a:t>
            </a:r>
            <a:r>
              <a:rPr lang="en-US" altLang="en-US" sz="1800" dirty="0">
                <a:solidFill>
                  <a:srgbClr val="0A0EB8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username/spark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PYTHONPATH=$SPARK_HOME/python:$PYTHONPATH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PYSPARK_DRIVER_PYTHON="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export PYSPARK_DRIVER_PYTHON_OPTS="notebook"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 .</a:t>
            </a:r>
            <a:r>
              <a:rPr lang="en-US" altLang="en-US" sz="1800" b="1" dirty="0" err="1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bashrc</a:t>
            </a:r>
            <a:r>
              <a:rPr lang="en-US" altLang="en-US" sz="1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$source ~/.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bashrc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lang="en-US" altLang="en-US" sz="1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 Spark Installation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$cd spark/bin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A0EB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$./spark-shell --version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A0EB8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000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462B15-6862-A7E9-138F-203CCF7D7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711538" y="5103213"/>
            <a:ext cx="889686" cy="4448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71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9A1A-3A7A-B41B-C8B5-3D0C1B25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451"/>
            <a:ext cx="8520600" cy="76350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Install Spark on Mac M1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1B31AA-AE93-CDBC-C790-7710A673D3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9184CF3-F9ED-8EDF-329A-7051DABF7D43}"/>
              </a:ext>
            </a:extLst>
          </p:cNvPr>
          <p:cNvSpPr txBox="1"/>
          <p:nvPr/>
        </p:nvSpPr>
        <p:spPr>
          <a:xfrm>
            <a:off x="150336" y="938674"/>
            <a:ext cx="88708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</a:t>
            </a:r>
            <a:r>
              <a:rPr 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HomeBrew</a:t>
            </a:r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package manager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$/bin/bash -c "$(curl 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fsSL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https://raw.githubusercontent.com/Homebrew/install/HEAD/install.sh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#Add Java into PATH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$(echo; echo `eval “$(/opt/homebrew/bin/brew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shellenv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 `) &gt;&gt; /Users/username/.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zprofile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$eval “$(/opt/homebrew/bin/brew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shellenv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#install OpenJDK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$brew install openjdk@11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#install </a:t>
            </a:r>
            <a:r>
              <a:rPr lang="en-US" alt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en-US" alt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$brew install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#install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$brew install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#install spark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$brew install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apache</a:t>
            </a: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-spark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1"/>
              </a:solidFill>
              <a:latin typeface="inheri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74EA31-E271-427C-1E8C-37607B573A35}"/>
              </a:ext>
            </a:extLst>
          </p:cNvPr>
          <p:cNvSpPr txBox="1"/>
          <p:nvPr/>
        </p:nvSpPr>
        <p:spPr>
          <a:xfrm>
            <a:off x="3913126" y="2988786"/>
            <a:ext cx="4848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#Run </a:t>
            </a:r>
            <a:r>
              <a:rPr lang="en-US" sz="1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18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#Test the installation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#create a DF in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shell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&gt;&gt;&gt;data = [(“Java”, “2000”), (“Scala”, “10000”)]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spark.createDataFrame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(data)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&gt;&gt;&gt;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df.show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741058-8516-5323-A3CC-BC749963CB30}"/>
              </a:ext>
            </a:extLst>
          </p:cNvPr>
          <p:cNvSpPr txBox="1"/>
          <p:nvPr/>
        </p:nvSpPr>
        <p:spPr>
          <a:xfrm>
            <a:off x="5032593" y="5366933"/>
            <a:ext cx="1447713" cy="73866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_1       _2</a:t>
            </a:r>
          </a:p>
          <a:p>
            <a:r>
              <a:rPr lang="en-US" dirty="0"/>
              <a:t>Java     Scala</a:t>
            </a:r>
          </a:p>
          <a:p>
            <a:r>
              <a:rPr lang="en-US" dirty="0"/>
              <a:t>2000     10000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8C07BE-3D52-186D-040D-74ED357DC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17791" y="5333633"/>
            <a:ext cx="0" cy="738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D1664D-A652-EB8E-2F75-6B7FFB6E23EB}"/>
              </a:ext>
            </a:extLst>
          </p:cNvPr>
          <p:cNvSpPr txBox="1"/>
          <p:nvPr/>
        </p:nvSpPr>
        <p:spPr>
          <a:xfrm>
            <a:off x="473063" y="6471068"/>
            <a:ext cx="83563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Install </a:t>
            </a:r>
            <a:r>
              <a:rPr lang="en-US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PySpark</a:t>
            </a:r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on Mac (in 2022) - Spark By {Examples} (sparkbyexamples.com)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604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E2B72C-57BD-468D-B0A5-DF4625C3F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34770"/>
            <a:ext cx="85206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FBC920-D182-68C9-7FDD-7C6B95EEB3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4232BA-4AA3-09D5-D102-B67230B80FBC}"/>
              </a:ext>
            </a:extLst>
          </p:cNvPr>
          <p:cNvSpPr txBox="1"/>
          <p:nvPr/>
        </p:nvSpPr>
        <p:spPr>
          <a:xfrm>
            <a:off x="459963" y="2263433"/>
            <a:ext cx="8561195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A0EB8"/>
                </a:solidFill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Tutorials</a:t>
            </a:r>
            <a:r>
              <a:rPr lang="en-US" sz="1800" dirty="0">
                <a:solidFill>
                  <a:srgbClr val="0A0EB8"/>
                </a:solidFill>
                <a:latin typeface="+mj-lt"/>
              </a:rPr>
              <a:t> on using </a:t>
            </a:r>
            <a:r>
              <a:rPr lang="en-US" sz="1800" dirty="0" err="1">
                <a:solidFill>
                  <a:srgbClr val="0A0EB8"/>
                </a:solidFill>
                <a:latin typeface="+mj-lt"/>
              </a:rPr>
              <a:t>PySpark</a:t>
            </a:r>
            <a:r>
              <a:rPr lang="en-US" sz="1800" dirty="0">
                <a:solidFill>
                  <a:srgbClr val="0A0EB8"/>
                </a:solidFill>
                <a:latin typeface="+mj-lt"/>
              </a:rPr>
              <a:t> with Jupyter Notebook.</a:t>
            </a:r>
          </a:p>
          <a:p>
            <a:pPr lvl="1"/>
            <a:r>
              <a:rPr lang="en-US" sz="1800" dirty="0" err="1">
                <a:solidFill>
                  <a:srgbClr val="FF525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PySpark</a:t>
            </a:r>
            <a:r>
              <a:rPr lang="en-US" sz="1800" dirty="0">
                <a:solidFill>
                  <a:srgbClr val="FF525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8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 | Introduction to </a:t>
            </a:r>
            <a:r>
              <a:rPr lang="en-US" sz="18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r>
              <a:rPr lang="en-US" sz="1800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sz="1800" dirty="0" err="1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Edureka</a:t>
            </a:r>
            <a:endParaRPr lang="en-US" sz="1800" dirty="0">
              <a:solidFill>
                <a:srgbClr val="0070C0"/>
              </a:solidFill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1800" dirty="0">
                <a:latin typeface="+mj-lt"/>
              </a:rPr>
              <a:t>Google Cloud Project (look for instructions)</a:t>
            </a:r>
          </a:p>
          <a:p>
            <a:r>
              <a:rPr lang="en-US" sz="1800" dirty="0">
                <a:solidFill>
                  <a:srgbClr val="0A0EB8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How to set up </a:t>
            </a:r>
            <a:r>
              <a:rPr lang="en-US" sz="1800" dirty="0" err="1">
                <a:solidFill>
                  <a:srgbClr val="0A0EB8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PySpark</a:t>
            </a:r>
            <a:r>
              <a:rPr lang="en-US" sz="1800" dirty="0">
                <a:solidFill>
                  <a:srgbClr val="0A0EB8"/>
                </a:solidFill>
                <a:latin typeface="+mj-l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in Jupyter notebook | Opensource.com</a:t>
            </a:r>
            <a:endParaRPr lang="en-US" sz="1800" dirty="0">
              <a:solidFill>
                <a:srgbClr val="0A0EB8"/>
              </a:solidFill>
              <a:latin typeface="+mj-lt"/>
            </a:endParaRPr>
          </a:p>
          <a:p>
            <a:endParaRPr lang="en-US" sz="1800" dirty="0">
              <a:solidFill>
                <a:srgbClr val="0A0EB8"/>
              </a:solidFill>
              <a:latin typeface="+mn-lt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3429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sz="2800" dirty="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4F94F-1298-FE69-DE89-6456BDBE0B87}"/>
              </a:ext>
            </a:extLst>
          </p:cNvPr>
          <p:cNvSpPr txBox="1"/>
          <p:nvPr/>
        </p:nvSpPr>
        <p:spPr>
          <a:xfrm>
            <a:off x="459963" y="4558243"/>
            <a:ext cx="7978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PySpark</a:t>
            </a:r>
            <a:r>
              <a:rPr lang="en-US" sz="1800" dirty="0">
                <a:solidFill>
                  <a:schemeClr val="tx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parallelize() - Create RDD from a list data </a:t>
            </a:r>
            <a:r>
              <a:rPr lang="en-US" sz="1800" dirty="0">
                <a:solidFill>
                  <a:srgbClr val="FF525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— </a:t>
            </a:r>
            <a:r>
              <a:rPr lang="en-US" sz="1800" dirty="0" err="1">
                <a:solidFill>
                  <a:srgbClr val="0A0EB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SparkByExamples</a:t>
            </a:r>
            <a:endParaRPr lang="en-US" sz="1800" dirty="0">
              <a:solidFill>
                <a:srgbClr val="0A0EB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275883-B641-36A4-525D-ACF920CC6594}"/>
              </a:ext>
            </a:extLst>
          </p:cNvPr>
          <p:cNvSpPr txBox="1"/>
          <p:nvPr/>
        </p:nvSpPr>
        <p:spPr>
          <a:xfrm>
            <a:off x="494268" y="1133581"/>
            <a:ext cx="75743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FF525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PySpark</a:t>
            </a:r>
            <a:r>
              <a:rPr lang="en-US" sz="1800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Tutorial For Beginners | Python Examples — Spark by {Examples} (sparkbyexamples.com)</a:t>
            </a:r>
            <a:endParaRPr lang="en-US" sz="1800" dirty="0">
              <a:solidFill>
                <a:srgbClr val="0070C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92B176-1F83-B6F8-799B-1C189C1BFBA5}"/>
              </a:ext>
            </a:extLst>
          </p:cNvPr>
          <p:cNvSpPr txBox="1"/>
          <p:nvPr/>
        </p:nvSpPr>
        <p:spPr>
          <a:xfrm>
            <a:off x="0" y="5240801"/>
            <a:ext cx="42404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1800" u="sng" dirty="0" err="1">
                <a:solidFill>
                  <a:schemeClr val="hlink"/>
                </a:solidFill>
              </a:rPr>
              <a:t>DataFrame</a:t>
            </a:r>
            <a:endParaRPr lang="en-US" sz="180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05350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81462A-EDCD-37CB-57E4-95795C6F7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2" y="101534"/>
            <a:ext cx="9021158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Testing the Installation in Jupyter Notebook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0C8AFD5-9AEB-1445-67C3-14CE6C036E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6CB5D-2659-2A50-1F99-AD6BE909FB26}"/>
              </a:ext>
            </a:extLst>
          </p:cNvPr>
          <p:cNvSpPr txBox="1"/>
          <p:nvPr/>
        </p:nvSpPr>
        <p:spPr>
          <a:xfrm>
            <a:off x="530995" y="1399231"/>
            <a:ext cx="571368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Run within Jupyter Notebook</a:t>
            </a:r>
          </a:p>
          <a:p>
            <a:r>
              <a:rPr lang="en-US" sz="2400" dirty="0"/>
              <a:t>$cd $HOME</a:t>
            </a:r>
          </a:p>
          <a:p>
            <a:r>
              <a:rPr lang="en-US" sz="2400" dirty="0"/>
              <a:t>$</a:t>
            </a:r>
            <a:r>
              <a:rPr lang="en-US" sz="2400" dirty="0" err="1"/>
              <a:t>mkdir</a:t>
            </a:r>
            <a:r>
              <a:rPr lang="en-US" sz="2400" dirty="0"/>
              <a:t> </a:t>
            </a:r>
            <a:r>
              <a:rPr lang="en-US" sz="2400" dirty="0" err="1"/>
              <a:t>pyspark</a:t>
            </a:r>
            <a:r>
              <a:rPr lang="en-US" sz="2400" dirty="0"/>
              <a:t>-tests</a:t>
            </a:r>
          </a:p>
          <a:p>
            <a:r>
              <a:rPr lang="en-US" sz="2400" dirty="0"/>
              <a:t>$cd </a:t>
            </a:r>
            <a:r>
              <a:rPr lang="en-US" sz="2400" dirty="0" err="1"/>
              <a:t>pyspark</a:t>
            </a:r>
            <a:r>
              <a:rPr lang="en-US" sz="2400" dirty="0"/>
              <a:t>-tests</a:t>
            </a:r>
          </a:p>
          <a:p>
            <a:r>
              <a:rPr lang="en-US" sz="2400" dirty="0"/>
              <a:t>$Jupyter notebook 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04FD41-37F4-AD08-CC96-2C4984529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153" r="-106"/>
          <a:stretch/>
        </p:blipFill>
        <p:spPr>
          <a:xfrm>
            <a:off x="530995" y="3942777"/>
            <a:ext cx="4787153" cy="6227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065D3-8B17-AC83-937A-AE790C002231}"/>
              </a:ext>
            </a:extLst>
          </p:cNvPr>
          <p:cNvSpPr txBox="1"/>
          <p:nvPr/>
        </p:nvSpPr>
        <p:spPr>
          <a:xfrm>
            <a:off x="530995" y="4954676"/>
            <a:ext cx="7397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 Jupyter Notebook. If the command completes with no errors, the installation is successful. </a:t>
            </a:r>
          </a:p>
        </p:txBody>
      </p:sp>
    </p:spTree>
    <p:extLst>
      <p:ext uri="{BB962C8B-B14F-4D97-AF65-F5344CB8AC3E}">
        <p14:creationId xmlns:p14="http://schemas.microsoft.com/office/powerpoint/2010/main" val="519271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4BEDC-30A9-76BA-6B32-7AC40BE3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Advantages of Spark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06595-94E1-F9E3-F8D0-4BDC423E5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536633"/>
            <a:ext cx="7572212" cy="4555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Scales from desktop to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PetaFLOPs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Seamless integration with various Big Data tools and Storage Systems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for Python, Scala, Java, and 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8B120-869C-D18F-1563-D47CE2BEB3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35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17271-DB28-8BAC-1692-7A89F64F7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35" y="115678"/>
            <a:ext cx="8520600" cy="763500"/>
          </a:xfrm>
        </p:spPr>
        <p:txBody>
          <a:bodyPr/>
          <a:lstStyle/>
          <a:p>
            <a:r>
              <a:rPr lang="en-US" sz="3600" dirty="0" err="1">
                <a:solidFill>
                  <a:srgbClr val="0A0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3600" dirty="0">
                <a:solidFill>
                  <a:srgbClr val="0A0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 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7F806-D2A0-BB4E-7497-F3B558881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6208" y="879178"/>
            <a:ext cx="8520600" cy="4555200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Preferred abstraction of data in Spark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Distributed (by design) across the Hadoop cluster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Built on Resilient Distributed Datasets (RDD). At least three copies across the cluster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once constructed </a:t>
            </a:r>
          </a:p>
          <a:p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3200" b="1" dirty="0">
                <a:solidFill>
                  <a:srgbClr val="0A0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Benefits: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 in parallel</a:t>
            </a:r>
          </a:p>
          <a:p>
            <a:pPr marL="114300" indent="0">
              <a:buNone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114300" indent="0">
              <a:buNone/>
            </a:pPr>
            <a:r>
              <a:rPr lang="en-US" sz="3200" b="1" dirty="0">
                <a:solidFill>
                  <a:srgbClr val="0A0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to Build a DF?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Convert Pandas DF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Transform an existing DF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files in HDFS or any other storage system such as Parquet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285A2-874C-C5E7-3658-2605886EFD8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47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2484A-8C5B-4B40-BF5A-4468413C9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166434"/>
            <a:ext cx="3150038" cy="607289"/>
          </a:xfrm>
        </p:spPr>
        <p:txBody>
          <a:bodyPr/>
          <a:lstStyle/>
          <a:p>
            <a:r>
              <a:rPr lang="en-US" sz="3600" dirty="0" err="1">
                <a:latin typeface="+mj-lt"/>
              </a:rPr>
              <a:t>PySpark</a:t>
            </a:r>
            <a:r>
              <a:rPr lang="en-US" sz="3600" dirty="0"/>
              <a:t>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7C0BC9-5DFD-4168-BDE4-009283D4A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1400"/>
            <a:ext cx="3607157" cy="4555200"/>
          </a:xfrm>
        </p:spPr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Big Data in Realtime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In-memory computing</a:t>
            </a:r>
          </a:p>
          <a:p>
            <a:r>
              <a:rPr lang="en-US" sz="2400" b="1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Context (SC)  </a:t>
            </a:r>
          </a:p>
          <a:p>
            <a:r>
              <a:rPr lang="en-US" sz="24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29F52E-8756-4FD3-B087-3BCC878562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67AD07-86EF-4027-B5C3-0CA3897C88D2}"/>
              </a:ext>
            </a:extLst>
          </p:cNvPr>
          <p:cNvSpPr txBox="1"/>
          <p:nvPr/>
        </p:nvSpPr>
        <p:spPr>
          <a:xfrm>
            <a:off x="4270550" y="1146218"/>
            <a:ext cx="47506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Speed Caching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A0EB8"/>
                </a:solidFill>
              </a:rPr>
              <a:t>PolyGlot</a:t>
            </a:r>
            <a:r>
              <a:rPr lang="en-US" sz="1800" dirty="0">
                <a:solidFill>
                  <a:srgbClr val="0A0EB8"/>
                </a:solidFill>
              </a:rPr>
              <a:t> </a:t>
            </a:r>
            <a:r>
              <a:rPr lang="en-US" sz="1800" dirty="0"/>
              <a:t>(supports several languages)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Widely used across verticals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A0EB8"/>
                </a:solidFill>
              </a:rPr>
              <a:t>Resilient Distributed Datasets (RDD)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33D19-E598-4EFA-9533-3A192640F08E}"/>
              </a:ext>
            </a:extLst>
          </p:cNvPr>
          <p:cNvSpPr txBox="1"/>
          <p:nvPr/>
        </p:nvSpPr>
        <p:spPr>
          <a:xfrm>
            <a:off x="4481565" y="622998"/>
            <a:ext cx="3356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Features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1BF4D1-0E44-4206-92EB-2C6F77F9B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377" y="2818625"/>
            <a:ext cx="7286375" cy="37881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C328632-5301-4440-B9EF-6A18BE3AF516}"/>
              </a:ext>
            </a:extLst>
          </p:cNvPr>
          <p:cNvSpPr txBox="1"/>
          <p:nvPr/>
        </p:nvSpPr>
        <p:spPr>
          <a:xfrm>
            <a:off x="410284" y="3078166"/>
            <a:ext cx="4272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err="1">
                <a:latin typeface="Arial" panose="020B0604020202020204" pitchFamily="34" charset="0"/>
                <a:cs typeface="Arial" panose="020B0604020202020204" pitchFamily="34" charset="0"/>
              </a:rPr>
              <a:t>sc.Parallelize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9085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7C5C2-0EBD-4AC9-9AC7-3B81228A82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732" y="234748"/>
            <a:ext cx="8520600" cy="763500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: Parallelize()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0A0EB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 the data across multiple nodes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66FA2-3408-4F74-93AB-4875643AA6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8470" y="1557030"/>
            <a:ext cx="8445124" cy="5066222"/>
          </a:xfrm>
        </p:spPr>
        <p:txBody>
          <a:bodyPr/>
          <a:lstStyle/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Parallelize() is a function in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Resilient Distributed Datasets (RDD) from a list collection.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 is a data structure. 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dataset in RDD is divided into logical partitions, each partition may be computed on a different node of the cluster. 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list(range(0,100000,1)</a:t>
            </a:r>
          </a:p>
          <a:p>
            <a:pPr marL="114300" indent="0">
              <a:buNone/>
            </a:pP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sparkContext.parallelize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Creates an RDD and distributes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 across workers in Hadoop environment </a:t>
            </a:r>
          </a:p>
          <a:p>
            <a:pPr marL="114300" indent="0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ctr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Let’s see how this works!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3DF39-BEB6-4D14-AE00-379A41A2F8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44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AA70D3-5217-C4B8-540E-CAB33930951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20165" y="182059"/>
            <a:ext cx="8264831" cy="1097400"/>
          </a:xfrm>
        </p:spPr>
        <p:txBody>
          <a:bodyPr/>
          <a:lstStyle/>
          <a:p>
            <a:pPr algn="l"/>
            <a:r>
              <a:rPr lang="en-US" sz="36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Resilient Distributed Data: Parallelize()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52372B-BE88-FC1B-3342-442C68C62E4E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4725" y="6218238"/>
            <a:ext cx="549275" cy="523875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92AC00-E23E-6648-6BE8-3BDEE18F93C4}"/>
              </a:ext>
            </a:extLst>
          </p:cNvPr>
          <p:cNvSpPr txBox="1"/>
          <p:nvPr/>
        </p:nvSpPr>
        <p:spPr>
          <a:xfrm>
            <a:off x="896112" y="1901952"/>
            <a:ext cx="1414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Python List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25E9C79-CE5D-CFFA-44F6-DFE8D9E95B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8368" y="2852928"/>
            <a:ext cx="1889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4F98E19-DF0F-7B05-CDD0-FEB0AE6DC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58368" y="2852928"/>
            <a:ext cx="1889760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715EC9E-D50F-B769-473C-3EDDBCA65310}"/>
              </a:ext>
            </a:extLst>
          </p:cNvPr>
          <p:cNvSpPr txBox="1"/>
          <p:nvPr/>
        </p:nvSpPr>
        <p:spPr>
          <a:xfrm>
            <a:off x="1048510" y="1772723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600D08-2EF3-D192-D19B-67092E12C2B3}"/>
              </a:ext>
            </a:extLst>
          </p:cNvPr>
          <p:cNvSpPr txBox="1"/>
          <p:nvPr/>
        </p:nvSpPr>
        <p:spPr>
          <a:xfrm>
            <a:off x="1048511" y="2906250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A7826B-04B3-DD1E-C392-491AAC0D2396}"/>
              </a:ext>
            </a:extLst>
          </p:cNvPr>
          <p:cNvSpPr txBox="1"/>
          <p:nvPr/>
        </p:nvSpPr>
        <p:spPr>
          <a:xfrm>
            <a:off x="1048511" y="3301186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7B5E8-3CAA-BBD8-39B4-36DF939C6476}"/>
              </a:ext>
            </a:extLst>
          </p:cNvPr>
          <p:cNvSpPr txBox="1"/>
          <p:nvPr/>
        </p:nvSpPr>
        <p:spPr>
          <a:xfrm>
            <a:off x="1048512" y="4241732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E834BC-0D4A-3DFE-4F38-46042F81A214}"/>
              </a:ext>
            </a:extLst>
          </p:cNvPr>
          <p:cNvSpPr txBox="1"/>
          <p:nvPr/>
        </p:nvSpPr>
        <p:spPr>
          <a:xfrm>
            <a:off x="1048512" y="4621959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659DAA-B312-5D15-466E-9D2A6CB82B61}"/>
              </a:ext>
            </a:extLst>
          </p:cNvPr>
          <p:cNvSpPr txBox="1"/>
          <p:nvPr/>
        </p:nvSpPr>
        <p:spPr>
          <a:xfrm>
            <a:off x="1048512" y="4991291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E340F5-5E30-28FC-0E9D-62455F1F7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753" y="2271591"/>
            <a:ext cx="142875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409AA2B-5B9F-E03D-023F-A9DE5659C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753" y="2539840"/>
            <a:ext cx="142875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0FEE55A-F62F-37AD-C162-EA9E31B01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6978" y="4057373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FB3321F-9F41-BC6F-2F57-24DF114ACA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7753" y="3778735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29E55D-45E7-08D8-91A9-EE25D1CBB1C1}"/>
              </a:ext>
            </a:extLst>
          </p:cNvPr>
          <p:cNvSpPr txBox="1"/>
          <p:nvPr/>
        </p:nvSpPr>
        <p:spPr>
          <a:xfrm>
            <a:off x="5701473" y="1696861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039B08-B4D0-F027-67A9-B9A4F8E99814}"/>
              </a:ext>
            </a:extLst>
          </p:cNvPr>
          <p:cNvSpPr txBox="1"/>
          <p:nvPr/>
        </p:nvSpPr>
        <p:spPr>
          <a:xfrm>
            <a:off x="5701473" y="3208249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1D46A-721F-9346-75A3-6FCA01341270}"/>
              </a:ext>
            </a:extLst>
          </p:cNvPr>
          <p:cNvSpPr txBox="1"/>
          <p:nvPr/>
        </p:nvSpPr>
        <p:spPr>
          <a:xfrm>
            <a:off x="5691944" y="2086618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B7FF9D6-07FB-39B3-5AE7-DE2D2FA93A7B}"/>
              </a:ext>
            </a:extLst>
          </p:cNvPr>
          <p:cNvSpPr txBox="1"/>
          <p:nvPr/>
        </p:nvSpPr>
        <p:spPr>
          <a:xfrm>
            <a:off x="5691943" y="2476375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DA91CD-2D6B-F1BC-FB2D-00DE3172017F}"/>
              </a:ext>
            </a:extLst>
          </p:cNvPr>
          <p:cNvSpPr txBox="1"/>
          <p:nvPr/>
        </p:nvSpPr>
        <p:spPr>
          <a:xfrm>
            <a:off x="5701473" y="4571194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D8A3AC-FE5E-2274-1E88-EAEB9F63389F}"/>
              </a:ext>
            </a:extLst>
          </p:cNvPr>
          <p:cNvSpPr txBox="1"/>
          <p:nvPr/>
        </p:nvSpPr>
        <p:spPr>
          <a:xfrm>
            <a:off x="5714895" y="4976473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E156B59-C770-548A-636D-4C89AC36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0149" y="2871213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8D11E02-EB29-3425-38B0-3295EFC87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90148" y="4132827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6389D27-1DF3-DB25-98AA-E1296994C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3071813" y="2142055"/>
            <a:ext cx="2386012" cy="94886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5A981C-016F-5413-7AFF-F9DF606E8B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3043991" y="3392915"/>
            <a:ext cx="2519696" cy="3222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F751DC-CB2E-56EF-B084-FF767A2E9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09675" y="3592346"/>
            <a:ext cx="2554012" cy="12964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82137663-E421-E3AD-4CB2-D177F8766B3A}"/>
              </a:ext>
            </a:extLst>
          </p:cNvPr>
          <p:cNvSpPr txBox="1"/>
          <p:nvPr/>
        </p:nvSpPr>
        <p:spPr>
          <a:xfrm>
            <a:off x="7528750" y="2334783"/>
            <a:ext cx="11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Partition-1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EAF5AA3-6E4B-6996-193A-D51A9A8293C7}"/>
              </a:ext>
            </a:extLst>
          </p:cNvPr>
          <p:cNvSpPr txBox="1"/>
          <p:nvPr/>
        </p:nvSpPr>
        <p:spPr>
          <a:xfrm>
            <a:off x="7570746" y="3728661"/>
            <a:ext cx="11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Partition-2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19CC3B-684D-777B-B359-FD282887424F}"/>
              </a:ext>
            </a:extLst>
          </p:cNvPr>
          <p:cNvSpPr txBox="1"/>
          <p:nvPr/>
        </p:nvSpPr>
        <p:spPr>
          <a:xfrm>
            <a:off x="7528750" y="5122539"/>
            <a:ext cx="119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Partition-3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4BBD288-BBAD-1596-A159-C664B4659470}"/>
              </a:ext>
            </a:extLst>
          </p:cNvPr>
          <p:cNvSpPr txBox="1"/>
          <p:nvPr/>
        </p:nvSpPr>
        <p:spPr>
          <a:xfrm>
            <a:off x="5715759" y="5377566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102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637F34A-5509-88EF-52E9-8F695DA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03572" y="3635982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DECA82-5EE0-71B3-D198-819E6EF00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03572" y="3885153"/>
            <a:ext cx="157163" cy="15899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37C40F4-EE44-554B-B335-26567AFAE382}"/>
              </a:ext>
            </a:extLst>
          </p:cNvPr>
          <p:cNvSpPr txBox="1"/>
          <p:nvPr/>
        </p:nvSpPr>
        <p:spPr>
          <a:xfrm>
            <a:off x="1055652" y="5345805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04761E3-A253-C5D1-F725-BBBEAC3781C9}"/>
              </a:ext>
            </a:extLst>
          </p:cNvPr>
          <p:cNvSpPr txBox="1"/>
          <p:nvPr/>
        </p:nvSpPr>
        <p:spPr>
          <a:xfrm>
            <a:off x="5714894" y="5702693"/>
            <a:ext cx="1761363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103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CBD0AB3-D280-7260-855C-7CB36A045856}"/>
              </a:ext>
            </a:extLst>
          </p:cNvPr>
          <p:cNvSpPr txBox="1"/>
          <p:nvPr/>
        </p:nvSpPr>
        <p:spPr>
          <a:xfrm>
            <a:off x="3071813" y="1185419"/>
            <a:ext cx="2491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Creating RDD</a:t>
            </a:r>
          </a:p>
        </p:txBody>
      </p:sp>
    </p:spTree>
    <p:extLst>
      <p:ext uri="{BB962C8B-B14F-4D97-AF65-F5344CB8AC3E}">
        <p14:creationId xmlns:p14="http://schemas.microsoft.com/office/powerpoint/2010/main" val="325890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AB8EB-6643-C55E-7B6D-0CB34DF3D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84612"/>
            <a:ext cx="8520600" cy="763500"/>
          </a:xfrm>
        </p:spPr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vs. RDD vs. Dataset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FDD39-13BC-21BF-6607-DE1825A07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48112"/>
            <a:ext cx="8520600" cy="4555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DataFrames</a:t>
            </a: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support for programming languages such as Scala, Java, and 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 to program compared to using RDD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 provides improved performance of the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Resilient Distributed Data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Immutable once created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Divided into logical partitions across nodes on a cluster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OOP style with compile-time safety (e.g., if you access a column that doesn’t exist in the table: RDD detects sooner.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APIs detects the attribute error at runtime only!)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20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conversion of existing RDD and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Datasets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Provides OOP style with compile-time safety (e.g.,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APIs do not support compile-time error. It detects attribute error at runtime only!)</a:t>
            </a:r>
          </a:p>
          <a:p>
            <a:pPr lvl="1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5CD4B-EDD7-79B3-51BC-9518C1DB49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43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33DC0-9D51-1562-570E-990C07BCE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208" y="214226"/>
            <a:ext cx="8520600" cy="763500"/>
          </a:xfrm>
        </p:spPr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Overhead: Garbage Collection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9DA2CC-9BF2-59C8-D51C-3D84B5DAA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977726"/>
            <a:ext cx="8520600" cy="4555200"/>
          </a:xfrm>
        </p:spPr>
        <p:txBody>
          <a:bodyPr/>
          <a:lstStyle/>
          <a:p>
            <a:r>
              <a:rPr lang="en-US" sz="24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RDD. Immutable.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time an object (row/column element) is modified 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Create/destroy individual objects</a:t>
            </a:r>
          </a:p>
          <a:p>
            <a:pPr>
              <a:spcBef>
                <a:spcPts val="1200"/>
              </a:spcBef>
            </a:pPr>
            <a:r>
              <a:rPr lang="en-US" sz="24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DataFrame</a:t>
            </a:r>
            <a:endParaRPr lang="en-US" sz="24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garbage collection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Avoids cost of creating/destroying individual objects for each row in the dataset </a:t>
            </a: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garbage collection</a:t>
            </a:r>
          </a:p>
          <a:p>
            <a:pPr lvl="1">
              <a:spcBef>
                <a:spcPts val="600"/>
              </a:spcBef>
            </a:pP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596900" lvl="1" indent="0">
              <a:spcBef>
                <a:spcPts val="600"/>
              </a:spcBef>
              <a:buNone/>
            </a:pPr>
            <a:endParaRPr lang="en-US" sz="18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83ACA4-9A99-1EDE-FD8E-14B47180463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56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B7671-CD5D-6C62-5ECB-94F595E0642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7A6DF2-7CB0-5FBC-2498-57767ED5D241}"/>
              </a:ext>
            </a:extLst>
          </p:cNvPr>
          <p:cNvSpPr txBox="1"/>
          <p:nvPr/>
        </p:nvSpPr>
        <p:spPr>
          <a:xfrm>
            <a:off x="0" y="0"/>
            <a:ext cx="75376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err="1">
                <a:solidFill>
                  <a:schemeClr val="tx1"/>
                </a:solidFill>
              </a:rPr>
              <a:t>PySpark</a:t>
            </a:r>
            <a:r>
              <a:rPr lang="en-US" sz="3600" dirty="0">
                <a:solidFill>
                  <a:schemeClr val="tx1"/>
                </a:solidFill>
              </a:rPr>
              <a:t> With Jupyter Notebook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3AF176-5A34-1AAE-A214-C89929426916}"/>
              </a:ext>
            </a:extLst>
          </p:cNvPr>
          <p:cNvSpPr txBox="1"/>
          <p:nvPr/>
        </p:nvSpPr>
        <p:spPr>
          <a:xfrm>
            <a:off x="234176" y="668431"/>
            <a:ext cx="8786982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800" b="1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an environment (if you like to keep this install separate) </a:t>
            </a:r>
          </a:p>
          <a:p>
            <a:pPr>
              <a:spcAft>
                <a:spcPts val="600"/>
              </a:spcAft>
            </a:pP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conda</a:t>
            </a: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activate fall23-5300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 install </a:t>
            </a: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18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Luanch</a:t>
            </a: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Jupyter notebook </a:t>
            </a:r>
          </a:p>
          <a:p>
            <a:pPr>
              <a:spcAft>
                <a:spcPts val="600"/>
              </a:spcAft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#change kernel to fall23-5300 </a:t>
            </a: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</a:t>
            </a:r>
            <a:endParaRPr lang="en-US" sz="18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pyspark.sql</a:t>
            </a: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import </a:t>
            </a: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SparkSession</a:t>
            </a:r>
            <a:endParaRPr lang="en-US" sz="18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 = </a:t>
            </a: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SparkSession.builder.appName</a:t>
            </a: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(‘Org’).</a:t>
            </a: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getOrCreate</a:t>
            </a: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>
              <a:spcAft>
                <a:spcPts val="600"/>
              </a:spcAft>
            </a:pP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</a:t>
            </a: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spark.sparkContext</a:t>
            </a:r>
            <a:endParaRPr lang="en-US" sz="1800" dirty="0">
              <a:solidFill>
                <a:srgbClr val="0A0EB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 </a:t>
            </a:r>
            <a:r>
              <a:rPr lang="en-US" sz="1800" dirty="0" err="1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US" sz="1800" dirty="0">
                <a:solidFill>
                  <a:srgbClr val="0A0EB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np</a:t>
            </a:r>
          </a:p>
          <a:p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DC4C1B-6203-08A1-DD3E-160787DF3962}"/>
              </a:ext>
            </a:extLst>
          </p:cNvPr>
          <p:cNvSpPr txBox="1"/>
          <p:nvPr/>
        </p:nvSpPr>
        <p:spPr>
          <a:xfrm>
            <a:off x="3679902" y="4125951"/>
            <a:ext cx="4683513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 = list(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np.arange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(0,100000,1)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#create an RDD and distribute the list across available nodes</a:t>
            </a:r>
          </a:p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numbers_rdd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sc.parallelize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(numbers)</a:t>
            </a:r>
          </a:p>
          <a:p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#list the numbers using methods</a:t>
            </a:r>
          </a:p>
          <a:p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numbers_rdd.collect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378811"/>
      </p:ext>
    </p:extLst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8D360557C9CF4E92F8685384827EF6" ma:contentTypeVersion="14" ma:contentTypeDescription="Create a new document." ma:contentTypeScope="" ma:versionID="cf5dbc4d8dbe4db219c71219ccb86310">
  <xsd:schema xmlns:xsd="http://www.w3.org/2001/XMLSchema" xmlns:xs="http://www.w3.org/2001/XMLSchema" xmlns:p="http://schemas.microsoft.com/office/2006/metadata/properties" xmlns:ns3="34b89643-90ef-43ab-8404-c2f9c7be0bef" xmlns:ns4="58656121-b974-4f4b-8dcf-ca740221c5a6" targetNamespace="http://schemas.microsoft.com/office/2006/metadata/properties" ma:root="true" ma:fieldsID="02aec52bf2b1bfc303686e0830923709" ns3:_="" ns4:_="">
    <xsd:import namespace="34b89643-90ef-43ab-8404-c2f9c7be0bef"/>
    <xsd:import namespace="58656121-b974-4f4b-8dcf-ca740221c5a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EventHashCode" minOccurs="0"/>
                <xsd:element ref="ns3:MediaServiceGenerationTime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b89643-90ef-43ab-8404-c2f9c7be0be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656121-b974-4f4b-8dcf-ca740221c5a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A5CA22B-106E-43B8-90F7-0AD2A59AA2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b89643-90ef-43ab-8404-c2f9c7be0bef"/>
    <ds:schemaRef ds:uri="58656121-b974-4f4b-8dcf-ca740221c5a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534A9A6-9352-42A0-AC76-943F0AC06635}">
  <ds:schemaRefs>
    <ds:schemaRef ds:uri="http://schemas.microsoft.com/office/2006/documentManagement/types"/>
    <ds:schemaRef ds:uri="http://schemas.microsoft.com/office/2006/metadata/properties"/>
    <ds:schemaRef ds:uri="34b89643-90ef-43ab-8404-c2f9c7be0bef"/>
    <ds:schemaRef ds:uri="http://purl.org/dc/elements/1.1/"/>
    <ds:schemaRef ds:uri="http://schemas.openxmlformats.org/package/2006/metadata/core-properties"/>
    <ds:schemaRef ds:uri="http://purl.org/dc/terms/"/>
    <ds:schemaRef ds:uri="58656121-b974-4f4b-8dcf-ca740221c5a6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30C5BA9-741A-42A3-88F3-4F049D8D9B1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5661</TotalTime>
  <Words>1174</Words>
  <Application>Microsoft Office PowerPoint</Application>
  <PresentationFormat>On-screen Show (4:3)</PresentationFormat>
  <Paragraphs>234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Montserrat</vt:lpstr>
      <vt:lpstr>inherit</vt:lpstr>
      <vt:lpstr>Helvetica Neue</vt:lpstr>
      <vt:lpstr>Times New Roman</vt:lpstr>
      <vt:lpstr>Proxima Nova</vt:lpstr>
      <vt:lpstr>Spearmint</vt:lpstr>
      <vt:lpstr>PySpark</vt:lpstr>
      <vt:lpstr>Advantages of Spark DataFrame</vt:lpstr>
      <vt:lpstr>DataFrames are …</vt:lpstr>
      <vt:lpstr>PySpark </vt:lpstr>
      <vt:lpstr>PySpark: Parallelize() Distribute the data across multiple nodes</vt:lpstr>
      <vt:lpstr>PowerPoint Presentation</vt:lpstr>
      <vt:lpstr>DataFrames vs. RDD vs. Dataset</vt:lpstr>
      <vt:lpstr>Overhead: Garbage Collection</vt:lpstr>
      <vt:lpstr>PowerPoint Presentation</vt:lpstr>
      <vt:lpstr>Narrow Transformation: Spark Job Optimization</vt:lpstr>
      <vt:lpstr>Wide Transformation: Spark Job Optimization</vt:lpstr>
      <vt:lpstr>PowerPoint Presentation</vt:lpstr>
      <vt:lpstr>Installing Spark on Ubuntu VM</vt:lpstr>
      <vt:lpstr>Install Spark on Mac M1 </vt:lpstr>
      <vt:lpstr>Tutorials</vt:lpstr>
      <vt:lpstr>Testing the Installation in Jupyter Notebook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Vadapalli, Ravi</dc:creator>
  <cp:lastModifiedBy>Vadapalli, Ravi</cp:lastModifiedBy>
  <cp:revision>27</cp:revision>
  <dcterms:modified xsi:type="dcterms:W3CDTF">2023-10-23T22:04:47Z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0x0101008A8D360557C9CF4E92F8685384827EF6</vt:lpwstr>
  </property>
</Properties>
</file>