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537" r:id="rId6"/>
    <p:sldId id="2538" r:id="rId7"/>
    <p:sldId id="260" r:id="rId8"/>
    <p:sldId id="2539" r:id="rId9"/>
    <p:sldId id="2540" r:id="rId10"/>
    <p:sldId id="262" r:id="rId11"/>
    <p:sldId id="2541" r:id="rId12"/>
    <p:sldId id="2534" r:id="rId13"/>
    <p:sldId id="2535" r:id="rId14"/>
    <p:sldId id="278" r:id="rId15"/>
    <p:sldId id="2533" r:id="rId16"/>
    <p:sldId id="295" r:id="rId17"/>
    <p:sldId id="270" r:id="rId18"/>
    <p:sldId id="2542" r:id="rId19"/>
    <p:sldId id="2543" r:id="rId20"/>
    <p:sldId id="271" r:id="rId21"/>
    <p:sldId id="2544" r:id="rId22"/>
    <p:sldId id="269" r:id="rId23"/>
    <p:sldId id="2545" r:id="rId24"/>
    <p:sldId id="2546" r:id="rId25"/>
    <p:sldId id="2547" r:id="rId26"/>
    <p:sldId id="261" r:id="rId27"/>
    <p:sldId id="2548" r:id="rId28"/>
    <p:sldId id="263" r:id="rId29"/>
    <p:sldId id="264" r:id="rId30"/>
    <p:sldId id="265" r:id="rId31"/>
    <p:sldId id="266" r:id="rId32"/>
    <p:sldId id="267" r:id="rId33"/>
    <p:sldId id="268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35"/>
    <p:restoredTop sz="86467"/>
  </p:normalViewPr>
  <p:slideViewPr>
    <p:cSldViewPr>
      <p:cViewPr varScale="1">
        <p:scale>
          <a:sx n="99" d="100"/>
          <a:sy n="99" d="100"/>
        </p:scale>
        <p:origin x="176" y="2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1C122-D06C-4FF4-9D81-D92F884D1D0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A7C55A-42AC-4799-A823-A16E983D37EF}">
      <dgm:prSet/>
      <dgm:spPr/>
      <dgm:t>
        <a:bodyPr/>
        <a:lstStyle/>
        <a:p>
          <a:r>
            <a:rPr lang="en-US"/>
            <a:t>If you have several parts of something whole, you can demonstrate in one pie chart.</a:t>
          </a:r>
        </a:p>
      </dgm:t>
    </dgm:pt>
    <dgm:pt modelId="{14D5FA93-816E-411C-BC98-A9DF8FF6DA07}" type="parTrans" cxnId="{17CEA32A-4E31-4615-9040-5DD409F6C443}">
      <dgm:prSet/>
      <dgm:spPr/>
      <dgm:t>
        <a:bodyPr/>
        <a:lstStyle/>
        <a:p>
          <a:endParaRPr lang="en-US"/>
        </a:p>
      </dgm:t>
    </dgm:pt>
    <dgm:pt modelId="{E09949DE-EAEA-4E2D-A41B-07B87BB1A266}" type="sibTrans" cxnId="{17CEA32A-4E31-4615-9040-5DD409F6C443}">
      <dgm:prSet/>
      <dgm:spPr/>
      <dgm:t>
        <a:bodyPr/>
        <a:lstStyle/>
        <a:p>
          <a:endParaRPr lang="en-US"/>
        </a:p>
      </dgm:t>
    </dgm:pt>
    <dgm:pt modelId="{D84B48AB-BDF0-4C38-BCAA-3411A0AE5F48}">
      <dgm:prSet/>
      <dgm:spPr/>
      <dgm:t>
        <a:bodyPr/>
        <a:lstStyle/>
        <a:p>
          <a:r>
            <a:rPr lang="en-US"/>
            <a:t>In a pie chart, the area of each slice is proportional to the quantity it represents.</a:t>
          </a:r>
        </a:p>
      </dgm:t>
    </dgm:pt>
    <dgm:pt modelId="{75F562BA-0990-4F74-9ACA-BA4547210A8B}" type="parTrans" cxnId="{F1E7CA04-5325-4A2F-9FAE-91B1D77F8BB3}">
      <dgm:prSet/>
      <dgm:spPr/>
      <dgm:t>
        <a:bodyPr/>
        <a:lstStyle/>
        <a:p>
          <a:endParaRPr lang="en-US"/>
        </a:p>
      </dgm:t>
    </dgm:pt>
    <dgm:pt modelId="{E94A5735-3D5A-44F1-AA22-E580C5E32D4D}" type="sibTrans" cxnId="{F1E7CA04-5325-4A2F-9FAE-91B1D77F8BB3}">
      <dgm:prSet/>
      <dgm:spPr/>
      <dgm:t>
        <a:bodyPr/>
        <a:lstStyle/>
        <a:p>
          <a:endParaRPr lang="en-US"/>
        </a:p>
      </dgm:t>
    </dgm:pt>
    <dgm:pt modelId="{D114732B-E7D6-4786-ABEC-11F695D664E9}" type="pres">
      <dgm:prSet presAssocID="{6E81C122-D06C-4FF4-9D81-D92F884D1D05}" presName="diagram" presStyleCnt="0">
        <dgm:presLayoutVars>
          <dgm:dir/>
          <dgm:resizeHandles val="exact"/>
        </dgm:presLayoutVars>
      </dgm:prSet>
      <dgm:spPr/>
    </dgm:pt>
    <dgm:pt modelId="{9CFEE3AE-7409-4234-A48B-C2418C6DE60D}" type="pres">
      <dgm:prSet presAssocID="{F7A7C55A-42AC-4799-A823-A16E983D37EF}" presName="node" presStyleLbl="node1" presStyleIdx="0" presStyleCnt="2">
        <dgm:presLayoutVars>
          <dgm:bulletEnabled val="1"/>
        </dgm:presLayoutVars>
      </dgm:prSet>
      <dgm:spPr/>
    </dgm:pt>
    <dgm:pt modelId="{C9F05E8E-D856-44BF-94F1-54C7DD6CF9C3}" type="pres">
      <dgm:prSet presAssocID="{E09949DE-EAEA-4E2D-A41B-07B87BB1A266}" presName="sibTrans" presStyleLbl="sibTrans2D1" presStyleIdx="0" presStyleCnt="1"/>
      <dgm:spPr/>
    </dgm:pt>
    <dgm:pt modelId="{C8C67F0A-79AC-458C-BC1F-F287F702D911}" type="pres">
      <dgm:prSet presAssocID="{E09949DE-EAEA-4E2D-A41B-07B87BB1A266}" presName="connectorText" presStyleLbl="sibTrans2D1" presStyleIdx="0" presStyleCnt="1"/>
      <dgm:spPr/>
    </dgm:pt>
    <dgm:pt modelId="{14FDB0F6-072A-4385-8092-3294403BF5B4}" type="pres">
      <dgm:prSet presAssocID="{D84B48AB-BDF0-4C38-BCAA-3411A0AE5F48}" presName="node" presStyleLbl="node1" presStyleIdx="1" presStyleCnt="2">
        <dgm:presLayoutVars>
          <dgm:bulletEnabled val="1"/>
        </dgm:presLayoutVars>
      </dgm:prSet>
      <dgm:spPr/>
    </dgm:pt>
  </dgm:ptLst>
  <dgm:cxnLst>
    <dgm:cxn modelId="{F1E7CA04-5325-4A2F-9FAE-91B1D77F8BB3}" srcId="{6E81C122-D06C-4FF4-9D81-D92F884D1D05}" destId="{D84B48AB-BDF0-4C38-BCAA-3411A0AE5F48}" srcOrd="1" destOrd="0" parTransId="{75F562BA-0990-4F74-9ACA-BA4547210A8B}" sibTransId="{E94A5735-3D5A-44F1-AA22-E580C5E32D4D}"/>
    <dgm:cxn modelId="{0690B91B-F38E-48FE-BC75-572EB4A0ABA7}" type="presOf" srcId="{F7A7C55A-42AC-4799-A823-A16E983D37EF}" destId="{9CFEE3AE-7409-4234-A48B-C2418C6DE60D}" srcOrd="0" destOrd="0" presId="urn:microsoft.com/office/officeart/2005/8/layout/process5"/>
    <dgm:cxn modelId="{17CEA32A-4E31-4615-9040-5DD409F6C443}" srcId="{6E81C122-D06C-4FF4-9D81-D92F884D1D05}" destId="{F7A7C55A-42AC-4799-A823-A16E983D37EF}" srcOrd="0" destOrd="0" parTransId="{14D5FA93-816E-411C-BC98-A9DF8FF6DA07}" sibTransId="{E09949DE-EAEA-4E2D-A41B-07B87BB1A266}"/>
    <dgm:cxn modelId="{A39B9B63-6AD6-45B8-82B8-4BDEEEA33D75}" type="presOf" srcId="{E09949DE-EAEA-4E2D-A41B-07B87BB1A266}" destId="{C8C67F0A-79AC-458C-BC1F-F287F702D911}" srcOrd="1" destOrd="0" presId="urn:microsoft.com/office/officeart/2005/8/layout/process5"/>
    <dgm:cxn modelId="{951E64B7-5D9F-41D3-B14F-645FEFA92DFE}" type="presOf" srcId="{E09949DE-EAEA-4E2D-A41B-07B87BB1A266}" destId="{C9F05E8E-D856-44BF-94F1-54C7DD6CF9C3}" srcOrd="0" destOrd="0" presId="urn:microsoft.com/office/officeart/2005/8/layout/process5"/>
    <dgm:cxn modelId="{D030F4B7-3851-4328-9B83-A3793CA7C7A3}" type="presOf" srcId="{D84B48AB-BDF0-4C38-BCAA-3411A0AE5F48}" destId="{14FDB0F6-072A-4385-8092-3294403BF5B4}" srcOrd="0" destOrd="0" presId="urn:microsoft.com/office/officeart/2005/8/layout/process5"/>
    <dgm:cxn modelId="{E4B6B6C2-0E5C-4B5C-9489-F0AA48E48A76}" type="presOf" srcId="{6E81C122-D06C-4FF4-9D81-D92F884D1D05}" destId="{D114732B-E7D6-4786-ABEC-11F695D664E9}" srcOrd="0" destOrd="0" presId="urn:microsoft.com/office/officeart/2005/8/layout/process5"/>
    <dgm:cxn modelId="{E898E451-1F74-4AA9-95EB-4F64F1EA311A}" type="presParOf" srcId="{D114732B-E7D6-4786-ABEC-11F695D664E9}" destId="{9CFEE3AE-7409-4234-A48B-C2418C6DE60D}" srcOrd="0" destOrd="0" presId="urn:microsoft.com/office/officeart/2005/8/layout/process5"/>
    <dgm:cxn modelId="{BF8695E6-69B3-46AA-A985-9E413B01272D}" type="presParOf" srcId="{D114732B-E7D6-4786-ABEC-11F695D664E9}" destId="{C9F05E8E-D856-44BF-94F1-54C7DD6CF9C3}" srcOrd="1" destOrd="0" presId="urn:microsoft.com/office/officeart/2005/8/layout/process5"/>
    <dgm:cxn modelId="{F823C3F1-E0F3-4600-B394-87D6CD052890}" type="presParOf" srcId="{C9F05E8E-D856-44BF-94F1-54C7DD6CF9C3}" destId="{C8C67F0A-79AC-458C-BC1F-F287F702D911}" srcOrd="0" destOrd="0" presId="urn:microsoft.com/office/officeart/2005/8/layout/process5"/>
    <dgm:cxn modelId="{6C9FB5EF-0F4C-4260-A78B-ABA208404F17}" type="presParOf" srcId="{D114732B-E7D6-4786-ABEC-11F695D664E9}" destId="{14FDB0F6-072A-4385-8092-3294403BF5B4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EE3AE-7409-4234-A48B-C2418C6DE60D}">
      <dsp:nvSpPr>
        <dsp:cNvPr id="0" name=""/>
        <dsp:cNvSpPr/>
      </dsp:nvSpPr>
      <dsp:spPr>
        <a:xfrm>
          <a:off x="1710" y="88290"/>
          <a:ext cx="3647699" cy="218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you have several parts of something whole, you can demonstrate in one pie chart.</a:t>
          </a:r>
        </a:p>
      </dsp:txBody>
      <dsp:txXfrm>
        <a:off x="65812" y="152392"/>
        <a:ext cx="3519495" cy="2060415"/>
      </dsp:txXfrm>
    </dsp:sp>
    <dsp:sp modelId="{C9F05E8E-D856-44BF-94F1-54C7DD6CF9C3}">
      <dsp:nvSpPr>
        <dsp:cNvPr id="0" name=""/>
        <dsp:cNvSpPr/>
      </dsp:nvSpPr>
      <dsp:spPr>
        <a:xfrm>
          <a:off x="3970407" y="730285"/>
          <a:ext cx="773312" cy="904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0407" y="911211"/>
        <a:ext cx="541318" cy="542777"/>
      </dsp:txXfrm>
    </dsp:sp>
    <dsp:sp modelId="{14FDB0F6-072A-4385-8092-3294403BF5B4}">
      <dsp:nvSpPr>
        <dsp:cNvPr id="0" name=""/>
        <dsp:cNvSpPr/>
      </dsp:nvSpPr>
      <dsp:spPr>
        <a:xfrm>
          <a:off x="5108489" y="88290"/>
          <a:ext cx="3647699" cy="218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 a pie chart, the area of each slice is proportional to the quantity it represents.</a:t>
          </a:r>
        </a:p>
      </dsp:txBody>
      <dsp:txXfrm>
        <a:off x="5172591" y="152392"/>
        <a:ext cx="3519495" cy="2060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2C8AD-8E61-426B-816C-5AEFF29D333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4EC2E-D944-41A5-A0D8-E6546A006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2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EC2E-D944-41A5-A0D8-E6546A006E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bd926e2f2_0_8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abd926e2f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0321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bd926e2f2_0_9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abd926e2f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1770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fd38acda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fd38ac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0077dff7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770077d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EC2E-D944-41A5-A0D8-E6546A006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3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EC2E-D944-41A5-A0D8-E6546A006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4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0077dff7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70077d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58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150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38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657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EC2E-D944-41A5-A0D8-E6546A006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4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ontent" userDrawn="1">
  <p:cSld name="20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09600" y="2021519"/>
            <a:ext cx="109728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609600" y="902245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3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2"/>
          </p:nvPr>
        </p:nvSpPr>
        <p:spPr>
          <a:xfrm>
            <a:off x="609600" y="317565"/>
            <a:ext cx="6096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4"/>
          </p:nvPr>
        </p:nvSpPr>
        <p:spPr>
          <a:xfrm>
            <a:off x="6246827" y="575212"/>
            <a:ext cx="6096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00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9753595" y="6587323"/>
            <a:ext cx="2438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rtl="0"/>
            <a:fld id="{00000000-1234-1234-1234-12341234123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ontent" userDrawn="1">
  <p:cSld name="21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09600" y="2021519"/>
            <a:ext cx="109728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609600" y="902245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3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2"/>
          </p:nvPr>
        </p:nvSpPr>
        <p:spPr>
          <a:xfrm>
            <a:off x="609600" y="317565"/>
            <a:ext cx="6096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9753595" y="6587323"/>
            <a:ext cx="2438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rtl="0"/>
            <a:fld id="{00000000-1234-1234-1234-12341234123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3043359" y="3289044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848799" y="778755"/>
            <a:ext cx="104852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2619916" y="2521962"/>
            <a:ext cx="69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4"/>
          </p:nvPr>
        </p:nvSpPr>
        <p:spPr>
          <a:xfrm>
            <a:off x="3065393" y="4056126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5"/>
          </p:nvPr>
        </p:nvSpPr>
        <p:spPr>
          <a:xfrm>
            <a:off x="4391023" y="5967571"/>
            <a:ext cx="34100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84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rtl="0"/>
            <a:fld id="{00000000-1234-1234-1234-12341234123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69747"/>
            <a:ext cx="10500358" cy="1121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18435"/>
            <a:ext cx="10146665" cy="2954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1890" y="6362462"/>
            <a:ext cx="320675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mplifiedpython.net/data-visualization-python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tingxiao/CSCE5300/blob/main/Data%20Visualization/2D%20Plots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api/_as_gen/matplotlib.pyplot.subplots.html#matplotlib.pyplot.subplots" TargetMode="External"/><Relationship Id="rId13" Type="http://schemas.openxmlformats.org/officeDocument/2006/relationships/image" Target="../media/image13.png"/><Relationship Id="rId3" Type="http://schemas.openxmlformats.org/officeDocument/2006/relationships/hyperlink" Target="https://docs.scipy.org/doc/numpy/reference/generated/numpy.ndarray.html#numpy.ndarray" TargetMode="External"/><Relationship Id="rId7" Type="http://schemas.openxmlformats.org/officeDocument/2006/relationships/hyperlink" Target="https://matplotlib.org/stable/api/figure_api.html#matplotlib.figure.Figure" TargetMode="External"/><Relationship Id="rId12" Type="http://schemas.openxmlformats.org/officeDocument/2006/relationships/hyperlink" Target="https://matplotlib.org/stable/api/_as_gen/matplotlib.axes.Axes.set_title.html#matplotlib.axes.Axes.set_title" TargetMode="External"/><Relationship Id="rId2" Type="http://schemas.openxmlformats.org/officeDocument/2006/relationships/hyperlink" Target="https://docs.python.org/3/library/functions.html#floa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scipy.org/doc/numpy/reference/generated/numpy.ufunc.html#numpy.ufunc" TargetMode="External"/><Relationship Id="rId11" Type="http://schemas.openxmlformats.org/officeDocument/2006/relationships/hyperlink" Target="https://matplotlib.org/stable/api/_as_gen/matplotlib.axes.Axes.clabel.html#matplotlib.axes.Axes.clabel" TargetMode="External"/><Relationship Id="rId5" Type="http://schemas.openxmlformats.org/officeDocument/2006/relationships/hyperlink" Target="https://docs.scipy.org/doc/numpy/reference/generated/numpy.meshgrid.html#numpy.meshgrid" TargetMode="External"/><Relationship Id="rId10" Type="http://schemas.openxmlformats.org/officeDocument/2006/relationships/hyperlink" Target="https://matplotlib.org/stable/api/_as_gen/matplotlib.axes.Axes.contour.html#matplotlib.axes.Axes.contour" TargetMode="External"/><Relationship Id="rId4" Type="http://schemas.openxmlformats.org/officeDocument/2006/relationships/hyperlink" Target="https://docs.scipy.org/doc/numpy/reference/generated/numpy.arange.html#numpy.arange" TargetMode="External"/><Relationship Id="rId9" Type="http://schemas.openxmlformats.org/officeDocument/2006/relationships/hyperlink" Target="https://matplotlib.org/stable/api/contour_api.html#matplotlib.contour.QuadContourSe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tingxiao/CSCE5300/blob/main/Data%20Visualization/3D%20Plots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bviewer.jupyter.org/github/tingxiao/CSCE5300/blob/main/Data%20Visualization/Data%20Visualization%20%28Publication%20Quality%29.ipyn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www.ncbi.nlm.nih.gov/data-hub/taxonomy/9606/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52800" y="1752600"/>
            <a:ext cx="5088255" cy="1882139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6000" spc="-170" dirty="0">
                <a:latin typeface="Calibri"/>
                <a:cs typeface="Calibri"/>
              </a:rPr>
              <a:t>Data</a:t>
            </a:r>
            <a:r>
              <a:rPr sz="6000" spc="-440" dirty="0">
                <a:latin typeface="Calibri"/>
                <a:cs typeface="Calibri"/>
              </a:rPr>
              <a:t> </a:t>
            </a:r>
            <a:r>
              <a:rPr sz="6000" spc="-200" dirty="0">
                <a:latin typeface="Calibri"/>
                <a:cs typeface="Calibri"/>
              </a:rPr>
              <a:t>Visualization</a:t>
            </a:r>
            <a:endParaRPr sz="6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4400" spc="-114" dirty="0">
                <a:latin typeface="Calibri"/>
                <a:cs typeface="Calibri"/>
              </a:rPr>
              <a:t>Matplotlib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81578" y="76200"/>
            <a:ext cx="557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Histograms</a:t>
            </a:r>
            <a:endParaRPr sz="3600" dirty="0">
              <a:solidFill>
                <a:schemeClr val="tx1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10</a:t>
            </a:fld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62000" y="838200"/>
            <a:ext cx="11049000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400"/>
              <a:buFont typeface="Helvetica Neue"/>
              <a:buChar char="●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A histogram displays numerical data of a parameter and is grouped by equal number of bins. </a:t>
            </a:r>
          </a:p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400"/>
              <a:buFont typeface="Helvetica Neue"/>
              <a:buChar char="●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Height of the bin represents how many data points are in that bin.</a:t>
            </a:r>
          </a:p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400"/>
              <a:buFont typeface="Helvetica Neue"/>
              <a:buChar char="●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Bins are also sometimes called intervals, buckets, or classes.</a:t>
            </a:r>
          </a:p>
          <a:p>
            <a:pPr marL="0" indent="0" rtl="0">
              <a:spcBef>
                <a:spcPts val="0"/>
              </a:spcBef>
              <a:spcAft>
                <a:spcPts val="600"/>
              </a:spcAft>
              <a:buSzPts val="2400"/>
            </a:pP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Google Shape;152;p22" descr="k=\sqrt{n}" title="MathEquation,#000000">
            <a:extLst>
              <a:ext uri="{FF2B5EF4-FFF2-40B4-BE49-F238E27FC236}">
                <a16:creationId xmlns:a16="http://schemas.microsoft.com/office/drawing/2014/main" id="{0D38B0B9-09F6-89BA-6D35-4E3C84C92A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5600" y="2971800"/>
            <a:ext cx="969752" cy="36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3;p22" descr="k=[log_2n]+1" title="MathEquation,#000000">
            <a:extLst>
              <a:ext uri="{FF2B5EF4-FFF2-40B4-BE49-F238E27FC236}">
                <a16:creationId xmlns:a16="http://schemas.microsoft.com/office/drawing/2014/main" id="{677B4B89-DF3A-940F-E8D7-B3AB970E149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3596" y="3608927"/>
            <a:ext cx="1939776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4;p22" descr="k = 2n^{1/3}" title="MathEquation,#000000">
            <a:extLst>
              <a:ext uri="{FF2B5EF4-FFF2-40B4-BE49-F238E27FC236}">
                <a16:creationId xmlns:a16="http://schemas.microsoft.com/office/drawing/2014/main" id="{3BB6EDE8-5995-C35D-F737-0E21FC3D87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36136" y="4294860"/>
            <a:ext cx="1305068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E4EDF9-9800-BC23-04C6-AFCC125CD709}"/>
              </a:ext>
            </a:extLst>
          </p:cNvPr>
          <p:cNvSpPr txBox="1"/>
          <p:nvPr/>
        </p:nvSpPr>
        <p:spPr>
          <a:xfrm>
            <a:off x="7086600" y="3025872"/>
            <a:ext cx="28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Root Method: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03F78-88F8-6C61-B6E9-17F0ACDF3ABC}"/>
              </a:ext>
            </a:extLst>
          </p:cNvPr>
          <p:cNvSpPr txBox="1"/>
          <p:nvPr/>
        </p:nvSpPr>
        <p:spPr>
          <a:xfrm>
            <a:off x="7086600" y="3647462"/>
            <a:ext cx="28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Sturges Formula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5B7B3-0E40-12AE-4900-304215243E94}"/>
              </a:ext>
            </a:extLst>
          </p:cNvPr>
          <p:cNvSpPr txBox="1"/>
          <p:nvPr/>
        </p:nvSpPr>
        <p:spPr>
          <a:xfrm>
            <a:off x="7172293" y="4393716"/>
            <a:ext cx="28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Rice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45B2E-6925-AA26-237D-B40A5C0B5647}"/>
              </a:ext>
            </a:extLst>
          </p:cNvPr>
          <p:cNvSpPr txBox="1"/>
          <p:nvPr/>
        </p:nvSpPr>
        <p:spPr>
          <a:xfrm>
            <a:off x="6544953" y="5474072"/>
            <a:ext cx="509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to calculate the bin width? </a:t>
            </a:r>
          </a:p>
        </p:txBody>
      </p:sp>
      <p:pic>
        <p:nvPicPr>
          <p:cNvPr id="1028" name="Picture 4" descr="File:Muturreko gailurra histograma">
            <a:extLst>
              <a:ext uri="{FF2B5EF4-FFF2-40B4-BE49-F238E27FC236}">
                <a16:creationId xmlns:a16="http://schemas.microsoft.com/office/drawing/2014/main" id="{ED85A2BE-6A67-4238-E750-115D4B051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19748" r="6654" b="16731"/>
          <a:stretch/>
        </p:blipFill>
        <p:spPr bwMode="auto">
          <a:xfrm>
            <a:off x="1141397" y="2996420"/>
            <a:ext cx="3124200" cy="24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BED3F6CC-AA7C-381C-CD14-184D200C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52900" y="4370856"/>
            <a:ext cx="188709" cy="2011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D055B29-9302-B5AF-839E-C53F3142C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8958" y="4385611"/>
            <a:ext cx="188709" cy="18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2E920-7F28-56D9-8EED-B27A30A2BEB0}"/>
              </a:ext>
            </a:extLst>
          </p:cNvPr>
          <p:cNvSpPr txBox="1"/>
          <p:nvPr/>
        </p:nvSpPr>
        <p:spPr>
          <a:xfrm>
            <a:off x="3473747" y="3758855"/>
            <a:ext cx="152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26296C-4378-96AE-A1B5-EADF0F589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8200" y="2661000"/>
            <a:ext cx="0" cy="304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20AE67-ABBB-0E24-BFAD-C20D773AF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6784" y="4370856"/>
            <a:ext cx="1291174" cy="228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CA401D-E32C-0E03-E86C-142FB53F5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8200" y="3429000"/>
            <a:ext cx="16002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40E41D-A76B-03C2-E3C0-45FA6D1293A3}"/>
              </a:ext>
            </a:extLst>
          </p:cNvPr>
          <p:cNvSpPr txBox="1"/>
          <p:nvPr/>
        </p:nvSpPr>
        <p:spPr>
          <a:xfrm rot="-5400000">
            <a:off x="-1018118" y="3649202"/>
            <a:ext cx="318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2400" dirty="0"/>
              <a:t> of the Bin</a:t>
            </a:r>
          </a:p>
        </p:txBody>
      </p:sp>
    </p:spTree>
    <p:extLst>
      <p:ext uri="{BB962C8B-B14F-4D97-AF65-F5344CB8AC3E}">
        <p14:creationId xmlns:p14="http://schemas.microsoft.com/office/powerpoint/2010/main" val="42703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9D9D-38AE-9049-CB40-7A948BC72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0" y="918018"/>
            <a:ext cx="10972800" cy="4094400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Scatter plot represents a relationship between two sets of data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Goal is to understand (rather intuitively) their relationship as a starting point </a:t>
            </a:r>
          </a:p>
          <a:p>
            <a:pPr marL="228600" indent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C9D1-2824-BF2A-E7A0-23692D97894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1000" y="249121"/>
            <a:ext cx="6096000" cy="5487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</a:p>
        </p:txBody>
      </p:sp>
      <p:pic>
        <p:nvPicPr>
          <p:cNvPr id="1026" name="Picture 2" descr="Scatter Plot - Minnesota Dept. of Health">
            <a:extLst>
              <a:ext uri="{FF2B5EF4-FFF2-40B4-BE49-F238E27FC236}">
                <a16:creationId xmlns:a16="http://schemas.microsoft.com/office/drawing/2014/main" id="{71E52702-00B9-C3D2-3431-F4C03576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45" y="2209800"/>
            <a:ext cx="4800600" cy="351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02A890-28CA-3B79-4925-5C4757FD8DD3}"/>
              </a:ext>
            </a:extLst>
          </p:cNvPr>
          <p:cNvSpPr txBox="1"/>
          <p:nvPr/>
        </p:nvSpPr>
        <p:spPr>
          <a:xfrm>
            <a:off x="152400" y="6077634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https://www.health.state.mn.us/communities/practice/resources/phqitoolbox/scatterplot.html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D6428-D3C4-9F72-54E9-E9F0777A4989}"/>
              </a:ext>
            </a:extLst>
          </p:cNvPr>
          <p:cNvSpPr txBox="1"/>
          <p:nvPr/>
        </p:nvSpPr>
        <p:spPr>
          <a:xfrm>
            <a:off x="6847219" y="5652007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Minnesota Public Health dataset showing income inequalities in health outcomes </a:t>
            </a:r>
          </a:p>
        </p:txBody>
      </p:sp>
    </p:spTree>
    <p:extLst>
      <p:ext uri="{BB962C8B-B14F-4D97-AF65-F5344CB8AC3E}">
        <p14:creationId xmlns:p14="http://schemas.microsoft.com/office/powerpoint/2010/main" val="96888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2"/>
          </p:nvPr>
        </p:nvSpPr>
        <p:spPr>
          <a:xfrm>
            <a:off x="381000" y="177817"/>
            <a:ext cx="8899860" cy="50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Matplotlib for 2D plots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12</a:t>
            </a:fld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533400" y="1220025"/>
            <a:ext cx="9941550" cy="532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rtl="0">
              <a:spcBef>
                <a:spcPts val="0"/>
              </a:spcBef>
              <a:buSzPts val="1100"/>
            </a:pPr>
            <a:r>
              <a:rPr lang="en-US" dirty="0">
                <a:solidFill>
                  <a:srgbClr val="008000"/>
                </a:solidFill>
                <a:latin typeface="+mn-lt"/>
                <a:ea typeface="Courier New"/>
                <a:cs typeface="Courier New"/>
                <a:sym typeface="Courier New"/>
              </a:rPr>
              <a:t>import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matplotlib.pyplot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8000"/>
                </a:solidFill>
                <a:latin typeface="+mn-lt"/>
                <a:ea typeface="Courier New"/>
                <a:cs typeface="Courier New"/>
                <a:sym typeface="Courier New"/>
              </a:rPr>
              <a:t>as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plt</a:t>
            </a:r>
            <a:endParaRPr dirty="0">
              <a:solidFill>
                <a:srgbClr val="0000FF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  <a:buSzPts val="2800"/>
            </a:pPr>
            <a:r>
              <a:rPr lang="en-US" dirty="0">
                <a:latin typeface="+mn-lt"/>
                <a:ea typeface="Helvetica Neue"/>
                <a:cs typeface="Helvetica Neue"/>
                <a:sym typeface="Helvetica Neue"/>
              </a:rPr>
              <a:t>Line plot:	</a:t>
            </a:r>
            <a:r>
              <a:rPr lang="en-US" dirty="0" err="1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plt.plot</a:t>
            </a:r>
            <a:r>
              <a:rPr lang="en-US" dirty="0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(x, y)</a:t>
            </a:r>
            <a:endParaRPr dirty="0">
              <a:solidFill>
                <a:srgbClr val="0000FF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50800" indent="0" rtl="0">
              <a:spcBef>
                <a:spcPts val="0"/>
              </a:spcBef>
              <a:buSzPts val="2800"/>
            </a:pPr>
            <a:r>
              <a:rPr lang="en-US" dirty="0">
                <a:latin typeface="+mn-lt"/>
                <a:ea typeface="Helvetica Neue"/>
                <a:cs typeface="Helvetica Neue"/>
                <a:sym typeface="Helvetica Neue"/>
              </a:rPr>
              <a:t>Scatter plot:	</a:t>
            </a:r>
            <a:r>
              <a:rPr lang="en-US" dirty="0" err="1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plt.scatter</a:t>
            </a:r>
            <a:r>
              <a:rPr lang="en-US" dirty="0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(x, y)</a:t>
            </a:r>
            <a:endParaRPr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50800" indent="0" rtl="0">
              <a:spcBef>
                <a:spcPts val="0"/>
              </a:spcBef>
              <a:buSzPts val="2800"/>
            </a:pPr>
            <a:r>
              <a:rPr lang="en-US" dirty="0">
                <a:latin typeface="+mn-lt"/>
                <a:ea typeface="Helvetica Neue"/>
                <a:cs typeface="Helvetica Neue"/>
                <a:sym typeface="Helvetica Neue"/>
              </a:rPr>
              <a:t>Subplot:	</a:t>
            </a:r>
            <a:r>
              <a:rPr lang="en-US" dirty="0" err="1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plt.subplot</a:t>
            </a:r>
            <a:r>
              <a:rPr lang="en-US" dirty="0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nrows</a:t>
            </a:r>
            <a:r>
              <a:rPr lang="en-US" dirty="0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ncols</a:t>
            </a:r>
            <a:r>
              <a:rPr lang="en-US" dirty="0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, index)</a:t>
            </a:r>
          </a:p>
          <a:p>
            <a:pPr marL="50800" indent="0" rtl="0"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  <a:latin typeface="+mn-lt"/>
                <a:ea typeface="Courier New"/>
                <a:cs typeface="Courier New"/>
                <a:sym typeface="Courier New"/>
              </a:rPr>
              <a:t>Bar:		</a:t>
            </a:r>
            <a:r>
              <a:rPr lang="en-US" dirty="0" err="1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plt.bar</a:t>
            </a:r>
            <a:r>
              <a:rPr lang="en-US" dirty="0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x,y</a:t>
            </a:r>
            <a:r>
              <a:rPr lang="en-US" dirty="0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)</a:t>
            </a:r>
          </a:p>
          <a:p>
            <a:pPr marL="50800" indent="0" rtl="0"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  <a:latin typeface="+mn-lt"/>
                <a:ea typeface="Courier New"/>
                <a:cs typeface="Courier New"/>
                <a:sym typeface="Courier New"/>
              </a:rPr>
              <a:t>Histogram:	</a:t>
            </a:r>
            <a:r>
              <a:rPr lang="en-US" dirty="0" err="1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plt.hist</a:t>
            </a:r>
            <a:r>
              <a:rPr lang="en-US" dirty="0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 (y)</a:t>
            </a:r>
          </a:p>
          <a:p>
            <a:pPr marL="50800" indent="0" rtl="0">
              <a:spcBef>
                <a:spcPts val="0"/>
              </a:spcBef>
              <a:buSzPts val="2800"/>
            </a:pPr>
            <a:r>
              <a:rPr lang="en-US" dirty="0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</a:p>
          <a:p>
            <a:pPr marL="50800" indent="0" rtl="0">
              <a:spcBef>
                <a:spcPts val="0"/>
              </a:spcBef>
              <a:buSzPts val="2800"/>
            </a:pPr>
            <a:r>
              <a:rPr lang="en-US" dirty="0">
                <a:solidFill>
                  <a:srgbClr val="0000FF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153" name="Google Shape;153;p22"/>
          <p:cNvSpPr txBox="1"/>
          <p:nvPr/>
        </p:nvSpPr>
        <p:spPr>
          <a:xfrm>
            <a:off x="4641188" y="6547433"/>
            <a:ext cx="1685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buClr>
                <a:srgbClr val="000000"/>
              </a:buClr>
              <a:buSzPts val="1100"/>
            </a:pPr>
            <a:r>
              <a:rPr lang="en-US" sz="1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COMPUTER SCIENCE</a:t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48537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2"/>
          </p:nvPr>
        </p:nvSpPr>
        <p:spPr>
          <a:xfrm>
            <a:off x="304800" y="126204"/>
            <a:ext cx="557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Object Oriented Method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13</a:t>
            </a:fld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838200" y="1220024"/>
            <a:ext cx="9636750" cy="495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SzPts val="2800"/>
              <a:buFont typeface="Helvetica Neue"/>
              <a:buChar char="●"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A better way to create plots</a:t>
            </a: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sz="2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matplotlib.pyplot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</a:pPr>
            <a:endParaRPr dirty="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fig = </a:t>
            </a:r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plt.figure</a:t>
            </a: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create a figure object</a:t>
            </a:r>
            <a:endParaRPr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ax1 = </a:t>
            </a:r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fig.add_subplot</a:t>
            </a: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(221)</a:t>
            </a:r>
            <a:r>
              <a:rPr lang="en-US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create a subplot object</a:t>
            </a:r>
            <a:endParaRPr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ax1.set_ylabel('y label')</a:t>
            </a:r>
            <a:b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ax1.set_xlabel('x label')</a:t>
            </a:r>
            <a:b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ax1.scatter(</a:t>
            </a:r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  <a:buSzPts val="1100"/>
            </a:pPr>
            <a:endParaRPr sz="2800" dirty="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indent="0" rtl="0">
              <a:spcBef>
                <a:spcPts val="0"/>
              </a:spcBef>
            </a:pPr>
            <a:endParaRPr dirty="0"/>
          </a:p>
        </p:txBody>
      </p:sp>
      <p:sp>
        <p:nvSpPr>
          <p:cNvPr id="161" name="Google Shape;161;p23"/>
          <p:cNvSpPr txBox="1"/>
          <p:nvPr/>
        </p:nvSpPr>
        <p:spPr>
          <a:xfrm>
            <a:off x="4641188" y="6547433"/>
            <a:ext cx="1685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buClr>
                <a:srgbClr val="000000"/>
              </a:buClr>
              <a:buSzPts val="1100"/>
            </a:pPr>
            <a:r>
              <a:rPr lang="en-US" sz="1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COMPUTER SCIENCE</a:t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0572"/>
            <a:ext cx="1050035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00"/>
              </a:spcBef>
            </a:pPr>
            <a:r>
              <a:rPr lang="en-US" spc="-155" dirty="0"/>
              <a:t>Matrix of </a:t>
            </a:r>
            <a:r>
              <a:rPr spc="-160" dirty="0"/>
              <a:t>subplot</a:t>
            </a:r>
            <a:r>
              <a:rPr lang="en-US" spc="-160" dirty="0"/>
              <a:t>s</a:t>
            </a:r>
            <a:endParaRPr spc="60" dirty="0"/>
          </a:p>
        </p:txBody>
      </p:sp>
      <p:pic>
        <p:nvPic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 rotWithShape="1">
          <a:blip r:embed="rId2" cstate="print"/>
          <a:srcRect l="-181" r="28649" b="4176"/>
          <a:stretch/>
        </p:blipFill>
        <p:spPr>
          <a:xfrm>
            <a:off x="914400" y="932047"/>
            <a:ext cx="8305799" cy="54304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313" y="1785423"/>
            <a:ext cx="8321374" cy="49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191201" y="165837"/>
            <a:ext cx="557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Subplots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15</a:t>
            </a:fld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554074" y="990600"/>
            <a:ext cx="87579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Show multiple plots on a single figure</a:t>
            </a:r>
          </a:p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Compare different views of the data side by side. 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F2505-1492-3664-495B-5F45A97E9E3B}"/>
              </a:ext>
            </a:extLst>
          </p:cNvPr>
          <p:cNvSpPr txBox="1"/>
          <p:nvPr/>
        </p:nvSpPr>
        <p:spPr>
          <a:xfrm>
            <a:off x="9410696" y="63437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Courtesy Dr. Ting, UNT COI</a:t>
            </a:r>
          </a:p>
        </p:txBody>
      </p:sp>
    </p:spTree>
    <p:extLst>
      <p:ext uri="{BB962C8B-B14F-4D97-AF65-F5344CB8AC3E}">
        <p14:creationId xmlns:p14="http://schemas.microsoft.com/office/powerpoint/2010/main" val="3890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986028"/>
            <a:ext cx="2517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pc="-20" dirty="0"/>
              <a:t>https://</a:t>
            </a:r>
            <a:r>
              <a:rPr spc="-20" dirty="0">
                <a:hlinkClick r:id="rId2"/>
              </a:rPr>
              <a:t>www.simplifiedpython.net/data-</a:t>
            </a:r>
            <a:r>
              <a:rPr spc="-10" dirty="0">
                <a:hlinkClick r:id="rId2"/>
              </a:rPr>
              <a:t>visualization-python-tutorial/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350"/>
          </a:p>
          <a:p>
            <a:pPr marL="298450" indent="-28575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pc="-10" dirty="0"/>
              <a:t>https://matplotlib.org/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350"/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pc="-10" dirty="0"/>
              <a:t>https://mode.com/blog/python-</a:t>
            </a:r>
            <a:r>
              <a:rPr spc="-25" dirty="0"/>
              <a:t>data-</a:t>
            </a:r>
            <a:r>
              <a:rPr spc="-10" dirty="0"/>
              <a:t>visualization-libraries/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250"/>
          </a:p>
          <a:p>
            <a:pPr marL="298450" marR="5080" indent="-285750">
              <a:lnSpc>
                <a:spcPct val="100800"/>
              </a:lnSpc>
              <a:buClr>
                <a:srgbClr val="000000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pc="-20" dirty="0"/>
              <a:t>https://towardsdatascience.com/top-</a:t>
            </a:r>
            <a:r>
              <a:rPr spc="-10" dirty="0"/>
              <a:t>6-python-libraries-</a:t>
            </a:r>
            <a:r>
              <a:rPr spc="-45" dirty="0"/>
              <a:t>for-</a:t>
            </a:r>
            <a:r>
              <a:rPr spc="-10" dirty="0"/>
              <a:t>visualization-which-</a:t>
            </a:r>
            <a:r>
              <a:rPr u="none" spc="-10" dirty="0"/>
              <a:t> </a:t>
            </a:r>
            <a:r>
              <a:rPr dirty="0"/>
              <a:t>one-</a:t>
            </a:r>
            <a:r>
              <a:rPr spc="-20" dirty="0"/>
              <a:t>to-</a:t>
            </a:r>
            <a:r>
              <a:rPr spc="-10" dirty="0"/>
              <a:t>use-fe43381cd658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body" idx="2"/>
          </p:nvPr>
        </p:nvSpPr>
        <p:spPr>
          <a:xfrm>
            <a:off x="457200" y="141276"/>
            <a:ext cx="557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Tutorials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17</a:t>
            </a:fld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533400" y="838200"/>
            <a:ext cx="87579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1" indent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2D plots</a:t>
            </a:r>
            <a:endParaRPr dirty="0"/>
          </a:p>
          <a:p>
            <a:pPr marL="0" indent="0" rtl="0">
              <a:spcBef>
                <a:spcPts val="800"/>
              </a:spcBef>
            </a:pPr>
            <a:endParaRPr dirty="0"/>
          </a:p>
          <a:p>
            <a:pPr marL="0" indent="0" rtl="0">
              <a:spcBef>
                <a:spcPts val="0"/>
              </a:spcBef>
            </a:pPr>
            <a:endParaRPr dirty="0"/>
          </a:p>
          <a:p>
            <a:pPr marL="342900" indent="0" rtl="0">
              <a:spcBef>
                <a:spcPts val="0"/>
              </a:spcBef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0" rtl="0">
              <a:spcBef>
                <a:spcPts val="0"/>
              </a:spcBef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indent="0" rtl="0">
              <a:spcBef>
                <a:spcPts val="0"/>
              </a:spcBef>
            </a:pPr>
            <a:endParaRPr dirty="0"/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2160599" y="778755"/>
            <a:ext cx="78639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/>
              <a:t>Introduction to Big Data and Data Science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3"/>
          </p:nvPr>
        </p:nvSpPr>
        <p:spPr>
          <a:xfrm>
            <a:off x="2894903" y="1303024"/>
            <a:ext cx="6395292" cy="573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rtl="0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Data Visualization</a:t>
            </a:r>
            <a:endParaRPr sz="36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</a:pPr>
            <a:r>
              <a:rPr lang="en-US" sz="3000" dirty="0"/>
              <a:t>Outcomes</a:t>
            </a:r>
          </a:p>
          <a:p>
            <a:pPr indent="-45720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Contour Plots </a:t>
            </a:r>
          </a:p>
          <a:p>
            <a:pPr indent="-45720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Surface Plots</a:t>
            </a:r>
          </a:p>
          <a:p>
            <a:pPr indent="-45720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Publication quality graph(</a:t>
            </a:r>
            <a:r>
              <a:rPr lang="en-US" sz="3000" dirty="0" err="1"/>
              <a:t>ics</a:t>
            </a:r>
            <a:r>
              <a:rPr lang="en-US" sz="3000" dirty="0"/>
              <a:t>) </a:t>
            </a:r>
            <a:endParaRPr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B138EC-A888-2FC2-6F78-9D6EAD94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11" y="328489"/>
            <a:ext cx="11360800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Libraries Needed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74B4C1-CFAB-2C57-2995-BDFE9FF0D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8155"/>
            <a:ext cx="11360800" cy="4555200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meshgrid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 rectangular grid from an array of x and y values.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Replaces loops in python with a vectorized operations </a:t>
            </a: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Countour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a 3D in a 2D map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are represented by spacing between contours.</a:t>
            </a: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Contourf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(for filled contours)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Draws filled contours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colors help see changes better (e.g., heatmap analysis)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2C073-ABDE-6CA8-36D9-ABF9F2822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rtl="0"/>
            <a:fld id="{00000000-1234-1234-1234-123412341234}" type="slidenum">
              <a:rPr lang="en-US" smtClean="0"/>
              <a:pPr rtl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69747"/>
            <a:ext cx="10500358" cy="806888"/>
          </a:xfrm>
          <a:prstGeom prst="rect">
            <a:avLst/>
          </a:prstGeom>
        </p:spPr>
        <p:txBody>
          <a:bodyPr vert="horz" wrap="square" lIns="0" tIns="250444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 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65883"/>
            <a:ext cx="10500358" cy="2904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413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worth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thousand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words”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571500">
              <a:lnSpc>
                <a:spcPts val="4310"/>
              </a:lnSpc>
              <a:spcBef>
                <a:spcPts val="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571500">
              <a:lnSpc>
                <a:spcPts val="4295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intuitive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1257300" indent="-571500">
              <a:lnSpc>
                <a:spcPts val="4300"/>
              </a:lnSpc>
              <a:spcBef>
                <a:spcPts val="14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in picking patterns and outliers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1143635" indent="-571500">
              <a:lnSpc>
                <a:spcPts val="4320"/>
              </a:lnSpc>
              <a:spcBef>
                <a:spcPts val="3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21F3-51EA-ECCC-BC3A-8558DCCD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11" y="190919"/>
            <a:ext cx="11360800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Functions()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FB729-86EF-308A-5A2E-10911267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51400"/>
            <a:ext cx="8709458" cy="47160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Plots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matplotlib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matplotlib.ticker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LinearLocator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plot_surface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Z,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cm.coolwarm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linewidth=0,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antialiased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4300" indent="0"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Plot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mpl_toolkits.mplot3d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Axes3D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(projection='3d')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plot_surface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(X,Y,Z) #X,Y,Z are 2D array data values</a:t>
            </a:r>
          </a:p>
          <a:p>
            <a:pPr marL="11430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 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color_map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plt.get_cmap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('hot')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surfplot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ax.plot_surface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(X,Y,Z,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color_map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='none')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colorbar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surfplot,ax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=ax, shrink=0.5, aspect=5)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BB40A-9CB3-C4DE-2C7C-BA6F25E5B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rtl="0"/>
            <a:fld id="{00000000-1234-1234-1234-123412341234}" type="slidenum">
              <a:rPr lang="en-US" smtClean="0"/>
              <a:pPr rtl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77B1B-05B4-F9D2-6073-5270E0343A21}"/>
              </a:ext>
            </a:extLst>
          </p:cNvPr>
          <p:cNvSpPr txBox="1"/>
          <p:nvPr/>
        </p:nvSpPr>
        <p:spPr>
          <a:xfrm>
            <a:off x="5609576" y="572669"/>
            <a:ext cx="6418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Anti-aliasing:</a:t>
            </a:r>
            <a:r>
              <a:rPr lang="en-US" dirty="0"/>
              <a:t> Removing signal components that can't be resolved. Such as minimizing image distortion effects when high resolution image is read by a low-resolution device. </a:t>
            </a:r>
            <a:r>
              <a:rPr lang="en-US" dirty="0">
                <a:solidFill>
                  <a:srgbClr val="C00000"/>
                </a:solidFill>
              </a:rPr>
              <a:t>Computationally Expensive! </a:t>
            </a:r>
          </a:p>
        </p:txBody>
      </p:sp>
    </p:spTree>
    <p:extLst>
      <p:ext uri="{BB962C8B-B14F-4D97-AF65-F5344CB8AC3E}">
        <p14:creationId xmlns:p14="http://schemas.microsoft.com/office/powerpoint/2010/main" val="205732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2"/>
          </p:nvPr>
        </p:nvSpPr>
        <p:spPr>
          <a:xfrm>
            <a:off x="304800" y="155282"/>
            <a:ext cx="557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Objectives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21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10515600" cy="5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SzPts val="30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Data visualization tasks: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lvl="1" indent="-381000" rtl="0">
              <a:spcBef>
                <a:spcPts val="0"/>
              </a:spcBef>
              <a:buClr>
                <a:srgbClr val="F2F2F2"/>
              </a:buClr>
              <a:buSzPts val="2400"/>
              <a:buFont typeface="Helvetica Neue"/>
              <a:buChar char="–"/>
            </a:pPr>
            <a:r>
              <a:rPr lang="en-US" sz="24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endParaRPr sz="2400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81000" rtl="0">
              <a:spcBef>
                <a:spcPts val="0"/>
              </a:spcBef>
              <a:buClr>
                <a:srgbClr val="F2F2F2"/>
              </a:buClr>
              <a:buSzPts val="2400"/>
            </a:pPr>
            <a:r>
              <a:rPr lang="en-US" sz="24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endParaRPr sz="2400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81000" rtl="0">
              <a:spcBef>
                <a:spcPts val="0"/>
              </a:spcBef>
              <a:buClr>
                <a:srgbClr val="F2F2F2"/>
              </a:buClr>
              <a:buSzPts val="2400"/>
            </a:pPr>
            <a:r>
              <a:rPr lang="en-US" sz="24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 Bar Plot</a:t>
            </a:r>
            <a:endParaRPr sz="2400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81000" rtl="0">
              <a:spcBef>
                <a:spcPts val="0"/>
              </a:spcBef>
              <a:buClr>
                <a:srgbClr val="F2F2F2"/>
              </a:buClr>
              <a:buSzPts val="2400"/>
            </a:pPr>
            <a:r>
              <a:rPr lang="en-US" sz="24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sz="2400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81000" rtl="0">
              <a:spcBef>
                <a:spcPts val="0"/>
              </a:spcBef>
              <a:buClr>
                <a:srgbClr val="F2F2F2"/>
              </a:buClr>
              <a:buSzPts val="2400"/>
            </a:pPr>
            <a:r>
              <a:rPr lang="en-US" sz="24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Plot</a:t>
            </a:r>
            <a:endParaRPr sz="2400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81000" rtl="0">
              <a:spcBef>
                <a:spcPts val="0"/>
              </a:spcBef>
              <a:buClr>
                <a:srgbClr val="F2F2F2"/>
              </a:buClr>
              <a:buSzPts val="2400"/>
            </a:pPr>
            <a:r>
              <a:rPr lang="en-US" sz="24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sz="2400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81000" rtl="0">
              <a:spcBef>
                <a:spcPts val="0"/>
              </a:spcBef>
              <a:buClr>
                <a:srgbClr val="F2F2F2"/>
              </a:buClr>
              <a:buSzPts val="2400"/>
            </a:pPr>
            <a:r>
              <a:rPr lang="en-US" sz="24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endParaRPr sz="2400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81000" rtl="0"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Plot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81000" rtl="0"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Plot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81000" rtl="0"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Plot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19100" rtl="0">
              <a:spcBef>
                <a:spcPts val="0"/>
              </a:spcBef>
              <a:buSzPts val="30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How to make publication quality figures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B139D-127D-5D6E-6F78-708E2E41FBA2}"/>
              </a:ext>
            </a:extLst>
          </p:cNvPr>
          <p:cNvSpPr txBox="1"/>
          <p:nvPr/>
        </p:nvSpPr>
        <p:spPr>
          <a:xfrm>
            <a:off x="4648200" y="1665310"/>
            <a:ext cx="72390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What/Why Contour Plots?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 plot captures changes as f(X,Y) in 2D graph!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spacing between contours!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is tight: change is rapid!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A47283-DF08-44B4-B9B4-30AA9576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4" y="192968"/>
            <a:ext cx="8229600" cy="9144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Contour plot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33A89-C9E4-42EC-BFB1-C964A2563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rtl="0"/>
            <a:fld id="{00000000-1234-1234-1234-123412341234}" type="slidenum">
              <a:rPr lang="en-US" smtClean="0"/>
              <a:pPr rtl="0"/>
              <a:t>22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C27F0F-DD02-4B35-B457-0218C21A3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6366" y="1133054"/>
            <a:ext cx="4533613" cy="381642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solidFill>
                  <a:srgbClr val="0E84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0E84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0E84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matplotlib.cm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0E84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solidFill>
                  <a:srgbClr val="0E84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solidFill>
                  <a:srgbClr val="0E84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2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builtins.float"/>
              </a:rPr>
              <a:t>delta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0.025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x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numpy.arange"/>
              </a:rPr>
              <a:t>np</a:t>
            </a:r>
            <a:r>
              <a:rPr lang="en-US" alt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numpy.arange"/>
              </a:rPr>
              <a:t>.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numpy.arange"/>
              </a:rPr>
              <a:t>arange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builtins.float"/>
              </a:rPr>
              <a:t>delta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y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numpy.arange"/>
              </a:rPr>
              <a:t>np</a:t>
            </a:r>
            <a:r>
              <a:rPr lang="en-US" alt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numpy.arange"/>
              </a:rPr>
              <a:t>.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numpy.arange"/>
              </a:rPr>
              <a:t>arange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builtins.float"/>
              </a:rPr>
              <a:t>delta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X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Y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numpy.meshgrid"/>
              </a:rPr>
              <a:t>np</a:t>
            </a:r>
            <a:r>
              <a:rPr lang="en-US" alt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numpy.meshgrid"/>
              </a:rPr>
              <a:t>.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numpy.meshgrid"/>
              </a:rPr>
              <a:t>meshgrid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x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y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Z1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numpy.ufunc"/>
              </a:rPr>
              <a:t>np</a:t>
            </a:r>
            <a:r>
              <a:rPr lang="en-US" alt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numpy.ufunc"/>
              </a:rPr>
              <a:t>.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numpy.ufunc"/>
              </a:rPr>
              <a:t>exp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X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Y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Z2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numpy.ufunc"/>
              </a:rPr>
              <a:t>np</a:t>
            </a:r>
            <a:r>
              <a:rPr lang="en-US" alt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numpy.ufunc"/>
              </a:rPr>
              <a:t>.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numpy.ufunc"/>
              </a:rPr>
              <a:t>exp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X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Y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Z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Z1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Z2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6C84C7A-651E-40DF-8150-F13000090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902660"/>
            <a:ext cx="6134915" cy="175124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matplotlib.figure.Figure"/>
              </a:rPr>
              <a:t>fig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8" tooltip="matplotlib.pyplot.subplots"/>
              </a:rPr>
              <a:t>plt</a:t>
            </a:r>
            <a:r>
              <a:rPr lang="en-US" alt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tooltip="matplotlib.pyplot.subplots"/>
              </a:rPr>
              <a:t>.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8" tooltip="matplotlib.pyplot.subplots"/>
              </a:rPr>
              <a:t>subplots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algn="l" rt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matplotlib.contour.QuadContourSet"/>
              </a:rPr>
              <a:t>CS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 tooltip="matplotlib.axes.Axes.contour"/>
              </a:rPr>
              <a:t>ax</a:t>
            </a:r>
            <a:r>
              <a:rPr lang="en-US" alt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tooltip="matplotlib.axes.Axes.contour"/>
              </a:rPr>
              <a:t>.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 tooltip="matplotlib.axes.Axes.contour"/>
              </a:rPr>
              <a:t>contour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X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Y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numpy.ndarray"/>
              </a:rPr>
              <a:t>Z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 rtl="0"/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1" tooltip="matplotlib.axes.Axes.clabel"/>
              </a:rPr>
              <a:t>ax</a:t>
            </a:r>
            <a:r>
              <a:rPr lang="en-US" alt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 tooltip="matplotlib.axes.Axes.clabel"/>
              </a:rPr>
              <a:t>.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1" tooltip="matplotlib.axes.Axes.clabel"/>
              </a:rPr>
              <a:t>clabel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matplotlib.contour.QuadContourSet"/>
              </a:rPr>
              <a:t>CS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alt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 rtl="0"/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2" tooltip="matplotlib.axes.Axes.set_title"/>
              </a:rPr>
              <a:t>ax</a:t>
            </a:r>
            <a:r>
              <a:rPr lang="en-US" alt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tooltip="matplotlib.axes.Axes.set_title"/>
              </a:rPr>
              <a:t>.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2" tooltip="matplotlib.axes.Axes.set_title"/>
              </a:rPr>
              <a:t>set_title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>
                <a:solidFill>
                  <a:srgbClr val="407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'Simplest default with labels'</a:t>
            </a: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2B8D1C-1BD5-49DD-8F8F-40357248C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5852" y="2732879"/>
            <a:ext cx="4800229" cy="362466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1CFD1A-9F72-4AD1-80D9-52902F4A5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43000" y="2123869"/>
            <a:ext cx="4824984" cy="3286331"/>
          </a:xfrm>
          <a:prstGeom prst="straightConnector1">
            <a:avLst/>
          </a:prstGeom>
          <a:ln w="28575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6D8959-D29E-447E-9311-D9761DA50DAE}"/>
              </a:ext>
            </a:extLst>
          </p:cNvPr>
          <p:cNvSpPr txBox="1"/>
          <p:nvPr/>
        </p:nvSpPr>
        <p:spPr>
          <a:xfrm>
            <a:off x="323524" y="5073432"/>
            <a:ext cx="53152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Clabel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data labels from overlapping on contours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ContourSet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returned by Contour(). </a:t>
            </a:r>
          </a:p>
        </p:txBody>
      </p:sp>
    </p:spTree>
    <p:extLst>
      <p:ext uri="{BB962C8B-B14F-4D97-AF65-F5344CB8AC3E}">
        <p14:creationId xmlns:p14="http://schemas.microsoft.com/office/powerpoint/2010/main" val="127046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275300" y="243638"/>
            <a:ext cx="557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Contour Plots 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23</a:t>
            </a:fld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57200" y="1036837"/>
            <a:ext cx="9902226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Show a 3D surface on a 2D plane.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Each contour line is shown in an X-Y plot and has a constant Z value.</a:t>
            </a:r>
          </a:p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Look for peaks, valleys in contour plots! 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550559"/>
            <a:ext cx="4329200" cy="302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1" y="2750613"/>
            <a:ext cx="4263425" cy="30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EDE5FC-5D1E-4138-812A-6967F1D75C82}"/>
              </a:ext>
            </a:extLst>
          </p:cNvPr>
          <p:cNvSpPr txBox="1"/>
          <p:nvPr/>
        </p:nvSpPr>
        <p:spPr>
          <a:xfrm>
            <a:off x="6192446" y="214671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plt.contour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888F7-E26A-047A-2AA0-453FFFDA9064}"/>
              </a:ext>
            </a:extLst>
          </p:cNvPr>
          <p:cNvSpPr txBox="1"/>
          <p:nvPr/>
        </p:nvSpPr>
        <p:spPr>
          <a:xfrm>
            <a:off x="6598419" y="2350503"/>
            <a:ext cx="352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plt.contourf</a:t>
            </a:r>
            <a:r>
              <a:rPr lang="en-US" sz="2000" dirty="0">
                <a:solidFill>
                  <a:srgbClr val="0070C0"/>
                </a:solidFill>
              </a:rPr>
              <a:t>(X,Y,Z)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381000" y="176724"/>
            <a:ext cx="557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Surface Plots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24</a:t>
            </a:fld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08904" y="921526"/>
            <a:ext cx="87579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Plot 3D data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Shows a functional relationship between a designated dependent variable (Z), and two independent variables (X and Y).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7325" y="3035301"/>
            <a:ext cx="5000750" cy="33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2"/>
          </p:nvPr>
        </p:nvSpPr>
        <p:spPr>
          <a:xfrm>
            <a:off x="324725" y="183624"/>
            <a:ext cx="557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+mj-lt"/>
                <a:ea typeface="Helvetica Neue"/>
                <a:cs typeface="Helvetica Neue"/>
                <a:sym typeface="Helvetica Neue"/>
              </a:rPr>
              <a:t>Mesh Plots</a:t>
            </a:r>
            <a:endParaRPr sz="3600" dirty="0">
              <a:solidFill>
                <a:schemeClr val="tx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25</a:t>
            </a:fld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34384" y="1143000"/>
            <a:ext cx="10028816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Like Surface plots (represents 3D data)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indent="-342900" rtl="0">
              <a:spcBef>
                <a:spcPts val="0"/>
              </a:spcBef>
              <a:spcAft>
                <a:spcPts val="600"/>
              </a:spcAft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Displays surfaces that color only the lines connecting the defining points.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6200" y="2955151"/>
            <a:ext cx="5152850" cy="3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1981200" y="235192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to make publication quality figures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81000" y="255375"/>
            <a:ext cx="8080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Making Publication Quality Figures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27</a:t>
            </a:fld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7579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 rtl="0"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Make sure the figure fits with the context of where it is going to be used.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Figure outline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: What data do you want to show and how? 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Purpose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: poster or paper?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Submission instructions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: size, resolution, etc.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indent="0" rtl="0">
              <a:spcBef>
                <a:spcPts val="0"/>
              </a:spcBef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0" rtl="0">
              <a:spcBef>
                <a:spcPts val="0"/>
              </a:spcBef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indent="0" rtl="0">
              <a:spcBef>
                <a:spcPts val="0"/>
              </a:spcBef>
            </a:pPr>
            <a:endParaRPr dirty="0"/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body" idx="2"/>
          </p:nvPr>
        </p:nvSpPr>
        <p:spPr>
          <a:xfrm>
            <a:off x="381000" y="255375"/>
            <a:ext cx="8080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Making Publication Quality Figures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28</a:t>
            </a:fld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7579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06400" rtl="0">
              <a:spcBef>
                <a:spcPts val="0"/>
              </a:spcBef>
              <a:buSzPts val="2800"/>
              <a:buFont typeface="Helvetica Neue"/>
              <a:buAutoNum type="arabicPeriod" startAt="2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Get a reasonable, rough visual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50800" indent="0" rtl="0">
              <a:spcBef>
                <a:spcPts val="0"/>
              </a:spcBef>
              <a:buSzPts val="2800"/>
            </a:pP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Pilot/prototype the plot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: </a:t>
            </a:r>
          </a:p>
          <a:p>
            <a:pPr marL="508000" indent="-457200" rtl="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Pick plots that represent your data well. </a:t>
            </a:r>
          </a:p>
          <a:p>
            <a:pPr marL="9652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pie, histogram, surface, etc. </a:t>
            </a:r>
          </a:p>
          <a:p>
            <a:pPr marL="508000" indent="-457200" rtl="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Configure the plot area to highlight the areas of interest </a:t>
            </a:r>
          </a:p>
          <a:p>
            <a:pPr marL="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50800" indent="0" rtl="0">
              <a:spcBef>
                <a:spcPts val="0"/>
              </a:spcBef>
              <a:buSzPts val="2800"/>
            </a:pP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Choose the right form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: pie chart or bar chart, scatter plot or line plot, a single plot or subplots</a:t>
            </a:r>
          </a:p>
          <a:p>
            <a:pPr marL="50800" indent="0" rtl="0"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Goal: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Represent data relationships suitably) 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indent="0" rtl="0">
              <a:spcBef>
                <a:spcPts val="0"/>
              </a:spcBef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0" rtl="0">
              <a:spcBef>
                <a:spcPts val="0"/>
              </a:spcBef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indent="0" rtl="0">
              <a:spcBef>
                <a:spcPts val="0"/>
              </a:spcBef>
            </a:pPr>
            <a:endParaRPr dirty="0"/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2"/>
          </p:nvPr>
        </p:nvSpPr>
        <p:spPr>
          <a:xfrm>
            <a:off x="304800" y="137927"/>
            <a:ext cx="8080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Making Publication Quality Figures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29</a:t>
            </a:fld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606740" y="1054996"/>
            <a:ext cx="87579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06400" rtl="0">
              <a:spcBef>
                <a:spcPts val="0"/>
              </a:spcBef>
              <a:buSzPts val="2800"/>
              <a:buFont typeface="Helvetica Neue"/>
              <a:buAutoNum type="arabicPeriod" startAt="3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Add the basics to make figures speak for themselves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a figure title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x-axis label (with units)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y-axis label (with units)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a legend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a figure caption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critical text or shape annotation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69747"/>
            <a:ext cx="10500358" cy="782264"/>
          </a:xfrm>
          <a:prstGeom prst="rect">
            <a:avLst/>
          </a:prstGeom>
        </p:spPr>
        <p:txBody>
          <a:bodyPr vert="horz" wrap="square" lIns="0" tIns="226059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Benefits of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098" y="1743963"/>
            <a:ext cx="10567670" cy="1143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148590" indent="-457200">
              <a:lnSpc>
                <a:spcPct val="101400"/>
              </a:lnSpc>
              <a:spcBef>
                <a:spcPts val="5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50190" indent="-457200">
              <a:lnSpc>
                <a:spcPct val="99600"/>
              </a:lnSpc>
              <a:spcBef>
                <a:spcPts val="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processing and prediction strategies</a:t>
            </a:r>
          </a:p>
          <a:p>
            <a:pPr marL="469900" marR="250190" indent="-457200">
              <a:lnSpc>
                <a:spcPct val="99600"/>
              </a:lnSpc>
              <a:spcBef>
                <a:spcPts val="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amounts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body" idx="2"/>
          </p:nvPr>
        </p:nvSpPr>
        <p:spPr>
          <a:xfrm>
            <a:off x="304800" y="255375"/>
            <a:ext cx="8080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Making Publication Quality Figures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30</a:t>
            </a:fld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533400" y="1219200"/>
            <a:ext cx="89511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06400" rtl="0">
              <a:spcBef>
                <a:spcPts val="0"/>
              </a:spcBef>
              <a:buSzPts val="2800"/>
              <a:buFont typeface="Helvetica Neue"/>
              <a:buAutoNum type="arabicPeriod" startAt="4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Format Your Plot (for range, expression, fonts, etc.)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Fix Limits: X-axis and Y-axis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Change the figure size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Change line colors, types, and data point markers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Make major tick marks minimal to give room for labeling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Change font sizes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Change the aspect ratio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...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0" rtl="0">
              <a:spcBef>
                <a:spcPts val="0"/>
              </a:spcBef>
            </a:pPr>
            <a:endParaRPr b="1"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body" idx="2"/>
          </p:nvPr>
        </p:nvSpPr>
        <p:spPr>
          <a:xfrm>
            <a:off x="381000" y="251082"/>
            <a:ext cx="8080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Making Publication Quality Figures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31</a:t>
            </a:fld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9511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06400" rtl="0">
              <a:spcBef>
                <a:spcPts val="0"/>
              </a:spcBef>
              <a:buSzPts val="2800"/>
              <a:buFont typeface="Helvetica Neue"/>
              <a:buAutoNum type="arabicPeriod" startAt="5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Save in a vectorized format 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(.</a:t>
            </a:r>
            <a:r>
              <a:rPr lang="en-US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svg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, .pdf, .eps) rather than a </a:t>
            </a:r>
            <a:r>
              <a:rPr lang="en-US" u="sng" dirty="0">
                <a:solidFill>
                  <a:srgbClr val="0070C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raster format 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(.jpg, .</a:t>
            </a:r>
            <a:r>
              <a:rPr lang="en-US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png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, .gif, </a:t>
            </a:r>
            <a:r>
              <a:rPr lang="en-US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etc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)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Raster graphics (.jpg, .</a:t>
            </a:r>
            <a:r>
              <a:rPr lang="en-US" b="1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png</a:t>
            </a: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, .gif, </a:t>
            </a:r>
            <a:r>
              <a:rPr lang="en-US" b="1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etc</a:t>
            </a: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: These formats save the image as a collection of X by Y pixels.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Vector graphics (.</a:t>
            </a:r>
            <a:r>
              <a:rPr lang="en-US" b="1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svg</a:t>
            </a: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, .pdf, .eps)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: These formats define the image using geometric shapes - lines, circles, text by fonts and sizes, etc.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0" rtl="0">
              <a:spcBef>
                <a:spcPts val="0"/>
              </a:spcBef>
            </a:pPr>
            <a:endParaRPr b="1"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body" idx="2"/>
          </p:nvPr>
        </p:nvSpPr>
        <p:spPr>
          <a:xfrm>
            <a:off x="381000" y="255375"/>
            <a:ext cx="8080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Making Publication Quality Figures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32</a:t>
            </a:fld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89511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06400" rtl="0">
              <a:spcBef>
                <a:spcPts val="0"/>
              </a:spcBef>
              <a:buSzPts val="2800"/>
              <a:buFont typeface="Helvetica Neue"/>
              <a:buAutoNum type="arabicPeriod" startAt="6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Finishing touches with image editing software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Example raster graphics editors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: 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lvl="1" rtl="0">
              <a:lnSpc>
                <a:spcPct val="115000"/>
              </a:lnSpc>
              <a:spcBef>
                <a:spcPts val="0"/>
              </a:spcBef>
              <a:buFont typeface="Helvetica Neue"/>
              <a:buChar char="-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(free!)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rtl="0">
              <a:lnSpc>
                <a:spcPct val="115000"/>
              </a:lnSpc>
              <a:spcBef>
                <a:spcPts val="0"/>
              </a:spcBef>
              <a:buFont typeface="Helvetica Neue"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Photoshop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indent="-406400" rtl="0">
              <a:spcBef>
                <a:spcPts val="0"/>
              </a:spcBef>
              <a:buSzPts val="2800"/>
              <a:buFont typeface="Helvetica Neue"/>
              <a:buChar char="-"/>
            </a:pP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Example vector graphics editors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: 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lvl="1" rtl="0">
              <a:lnSpc>
                <a:spcPct val="115000"/>
              </a:lnSpc>
              <a:spcBef>
                <a:spcPts val="0"/>
              </a:spcBef>
              <a:buFont typeface="Helvetica Neue"/>
              <a:buChar char="-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Inkscape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(free!)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rtl="0">
              <a:lnSpc>
                <a:spcPct val="115000"/>
              </a:lnSpc>
              <a:spcBef>
                <a:spcPts val="0"/>
              </a:spcBef>
              <a:buFont typeface="Helvetica Neue"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Illustrator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rtl="0">
              <a:spcBef>
                <a:spcPts val="0"/>
              </a:spcBef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body" idx="2"/>
          </p:nvPr>
        </p:nvSpPr>
        <p:spPr>
          <a:xfrm>
            <a:off x="381000" y="291865"/>
            <a:ext cx="773425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Tutorials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33</a:t>
            </a:fld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87579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0" rtl="0">
              <a:spcBef>
                <a:spcPts val="0"/>
              </a:spcBef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rtl="0">
              <a:spcBef>
                <a:spcPts val="0"/>
              </a:spcBef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3D plots</a:t>
            </a:r>
            <a:endParaRPr dirty="0"/>
          </a:p>
          <a:p>
            <a:pPr lvl="1" rtl="0">
              <a:spcBef>
                <a:spcPts val="0"/>
              </a:spcBef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Publication Quality Figures</a:t>
            </a:r>
            <a:endParaRPr dirty="0"/>
          </a:p>
          <a:p>
            <a:pPr marL="0" indent="0" rtl="0">
              <a:spcBef>
                <a:spcPts val="0"/>
              </a:spcBef>
            </a:pPr>
            <a:endParaRPr dirty="0"/>
          </a:p>
          <a:p>
            <a:pPr marL="0" indent="0" rtl="0">
              <a:spcBef>
                <a:spcPts val="0"/>
              </a:spcBef>
            </a:pPr>
            <a:endParaRPr dirty="0"/>
          </a:p>
          <a:p>
            <a:pPr marL="342900" indent="0" rtl="0">
              <a:spcBef>
                <a:spcPts val="0"/>
              </a:spcBef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0" rtl="0">
              <a:spcBef>
                <a:spcPts val="0"/>
              </a:spcBef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indent="0" rtl="0">
              <a:spcBef>
                <a:spcPts val="0"/>
              </a:spcBef>
            </a:pPr>
            <a:endParaRPr dirty="0"/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303" y="1777491"/>
            <a:ext cx="10013950" cy="224599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469265" algn="l"/>
                <a:tab pos="469900" algn="l"/>
                <a:tab pos="921385" algn="l"/>
              </a:tabLst>
            </a:pP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package 2D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(aka arrays)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535305" indent="-457200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SciPy stack.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1583055" indent="-457200">
              <a:lnSpc>
                <a:spcPts val="2900"/>
              </a:lnSpc>
              <a:spcBef>
                <a:spcPts val="106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quantitative (pie, bar, histogram) and rate of change 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line,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0500358" cy="1058237"/>
          </a:xfrm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CD716A2-2B45-98DC-3493-61DECD1B906D}"/>
              </a:ext>
            </a:extLst>
          </p:cNvPr>
          <p:cNvSpPr txBox="1"/>
          <p:nvPr/>
        </p:nvSpPr>
        <p:spPr>
          <a:xfrm>
            <a:off x="921327" y="4387800"/>
            <a:ext cx="7917873" cy="93679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sz="24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580" indent="-30988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381000" y="152400"/>
            <a:ext cx="557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2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 sz="32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5</a:t>
            </a:fld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17050" y="1220025"/>
            <a:ext cx="8757900" cy="5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SzPts val="3000"/>
              <a:buFont typeface="Helvetica Neue"/>
              <a:buChar char="●"/>
            </a:pPr>
            <a:r>
              <a:rPr lang="en-US" sz="3000" dirty="0">
                <a:latin typeface="Helvetica Neue"/>
                <a:ea typeface="Helvetica Neue"/>
                <a:cs typeface="Helvetica Neue"/>
                <a:sym typeface="Helvetica Neue"/>
              </a:rPr>
              <a:t>Data visualization:</a:t>
            </a:r>
          </a:p>
          <a:p>
            <a:pPr marL="0" indent="0" rtl="0">
              <a:spcBef>
                <a:spcPts val="0"/>
              </a:spcBef>
              <a:buSzPts val="3000"/>
            </a:pPr>
            <a:r>
              <a:rPr lang="en-US" sz="3000" dirty="0">
                <a:latin typeface="PT Sans" panose="020B0503020203020204" pitchFamily="34" charset="0"/>
                <a:ea typeface="Helvetica Neue"/>
                <a:cs typeface="Helvetica Neue"/>
                <a:sym typeface="Helvetica Neue"/>
              </a:rPr>
              <a:t>2D</a:t>
            </a:r>
            <a:r>
              <a:rPr lang="en-US" sz="3000" dirty="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381000" rtl="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Pie Chart</a:t>
            </a:r>
            <a:endParaRPr sz="2400" dirty="0">
              <a:solidFill>
                <a:schemeClr val="tx1"/>
              </a:solidFill>
            </a:endParaRPr>
          </a:p>
          <a:p>
            <a:pPr lvl="1" indent="-381000" rtl="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Bar Plot</a:t>
            </a:r>
            <a:endParaRPr sz="2400" dirty="0">
              <a:solidFill>
                <a:schemeClr val="tx1"/>
              </a:solidFill>
            </a:endParaRPr>
          </a:p>
          <a:p>
            <a:pPr lvl="1" indent="-381000" rtl="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Grouped Bar Plot</a:t>
            </a:r>
            <a:endParaRPr sz="2400" dirty="0">
              <a:solidFill>
                <a:schemeClr val="tx1"/>
              </a:solidFill>
            </a:endParaRPr>
          </a:p>
          <a:p>
            <a:pPr lvl="1" indent="-381000" rtl="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Histogram</a:t>
            </a:r>
          </a:p>
          <a:p>
            <a:pPr lvl="1" indent="-381000" rtl="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Line Plot</a:t>
            </a:r>
          </a:p>
          <a:p>
            <a:pPr lvl="1" indent="-381000" rtl="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Scatter Plot</a:t>
            </a:r>
          </a:p>
          <a:p>
            <a:pPr lvl="1" indent="-381000" rtl="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Subplot</a:t>
            </a:r>
          </a:p>
          <a:p>
            <a:pPr marL="76200" indent="0" rtl="0">
              <a:spcBef>
                <a:spcPts val="0"/>
              </a:spcBef>
              <a:buSzPts val="2400"/>
            </a:pPr>
            <a:r>
              <a:rPr lang="en-US" sz="2800" dirty="0">
                <a:solidFill>
                  <a:schemeClr val="tx1"/>
                </a:solidFill>
              </a:rPr>
              <a:t>3D</a:t>
            </a:r>
          </a:p>
          <a:p>
            <a:pPr lvl="1" indent="-381000" rtl="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Contour Plot</a:t>
            </a:r>
          </a:p>
          <a:p>
            <a:pPr lvl="1" indent="-381000" rtl="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Surface Plot</a:t>
            </a:r>
          </a:p>
          <a:p>
            <a:pPr lvl="1" indent="-381000" rtl="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Mesh Plot</a:t>
            </a:r>
            <a:endParaRPr lang="en-US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6E2C1-C7FC-22C3-FA0E-4B8225200253}"/>
              </a:ext>
            </a:extLst>
          </p:cNvPr>
          <p:cNvSpPr txBox="1"/>
          <p:nvPr/>
        </p:nvSpPr>
        <p:spPr>
          <a:xfrm>
            <a:off x="6553196" y="2362200"/>
            <a:ext cx="4800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What’s so special about Each of these plot types? </a:t>
            </a:r>
          </a:p>
        </p:txBody>
      </p:sp>
    </p:spTree>
    <p:extLst>
      <p:ext uri="{BB962C8B-B14F-4D97-AF65-F5344CB8AC3E}">
        <p14:creationId xmlns:p14="http://schemas.microsoft.com/office/powerpoint/2010/main" val="79990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304800" y="91925"/>
            <a:ext cx="557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Pie Charts</a:t>
            </a:r>
            <a:endParaRPr sz="36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9E038-EE98-4D13-D933-097779480067}"/>
              </a:ext>
            </a:extLst>
          </p:cNvPr>
          <p:cNvSpPr txBox="1"/>
          <p:nvPr/>
        </p:nvSpPr>
        <p:spPr>
          <a:xfrm>
            <a:off x="438918" y="3508408"/>
            <a:ext cx="675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NCBI Reference genome GRCh38.p14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59B77-D6E3-26FC-C5C4-B75C37B1E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4" y="3311025"/>
            <a:ext cx="5150529" cy="3411533"/>
          </a:xfrm>
          <a:prstGeom prst="rect">
            <a:avLst/>
          </a:prstGeom>
        </p:spPr>
      </p:pic>
      <p:graphicFrame>
        <p:nvGraphicFramePr>
          <p:cNvPr id="120" name="Google Shape;118;p18">
            <a:extLst>
              <a:ext uri="{FF2B5EF4-FFF2-40B4-BE49-F238E27FC236}">
                <a16:creationId xmlns:a16="http://schemas.microsoft.com/office/drawing/2014/main" id="{C17AC092-3A32-4C1C-F180-77190957B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737326"/>
              </p:ext>
            </p:extLst>
          </p:nvPr>
        </p:nvGraphicFramePr>
        <p:xfrm>
          <a:off x="1790745" y="793225"/>
          <a:ext cx="8757900" cy="236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3BE2FD2-601F-8EC0-B687-F37B6331B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6020" y="4609584"/>
            <a:ext cx="4725059" cy="22672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64DEFD-9CB3-63F7-F9A1-260E01DAE9CC}"/>
              </a:ext>
            </a:extLst>
          </p:cNvPr>
          <p:cNvSpPr txBox="1"/>
          <p:nvPr/>
        </p:nvSpPr>
        <p:spPr>
          <a:xfrm>
            <a:off x="8001000" y="739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Homo sapiens - NCBI - NLM (nih.gov)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1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228600" y="88340"/>
            <a:ext cx="557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Bar Charts</a:t>
            </a:r>
            <a:endParaRPr sz="36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7297633" y="6477057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7</a:t>
            </a:fld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685800" y="867769"/>
            <a:ext cx="8757900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SzPts val="2400"/>
              <a:buFont typeface="Helvetica Neue"/>
              <a:buChar char="●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 bar chart shows comparisons among discrete categories.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-342900" rtl="0">
              <a:spcBef>
                <a:spcPts val="0"/>
              </a:spcBef>
              <a:buSzPts val="2400"/>
              <a:buFont typeface="Helvetica Neue"/>
              <a:buChar char="●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One axis of the chart shows the specific categories being compared, and the other axis represents a measured value.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rtl="0">
              <a:spcBef>
                <a:spcPts val="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5B884B-C53F-92D7-EE21-5D23B1C1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10200" y="3276600"/>
            <a:ext cx="0" cy="3124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7EB101-5ABC-84F9-EA9C-871BF550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10200" y="6400800"/>
            <a:ext cx="5715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B64178-A2E3-266F-9C33-F251E710C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5700" y="3261360"/>
            <a:ext cx="518099" cy="3124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B2B97-8365-5986-BEDC-A2F4EA598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4200" y="4876800"/>
            <a:ext cx="518099" cy="1508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262E0-C3CF-9C67-EE6B-1E4B13C55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3742" y="6172202"/>
            <a:ext cx="518098" cy="228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B84-6CDB-1DE3-26C8-B4AE0F01D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1373" y="4267200"/>
            <a:ext cx="518098" cy="212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5D3D83-B0AE-E430-D12B-56ECE338D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2816" y="2601677"/>
            <a:ext cx="518098" cy="37991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7C17F-42D8-A423-F08F-0DE5889689D5}"/>
              </a:ext>
            </a:extLst>
          </p:cNvPr>
          <p:cNvSpPr txBox="1"/>
          <p:nvPr/>
        </p:nvSpPr>
        <p:spPr>
          <a:xfrm>
            <a:off x="9443701" y="2252878"/>
            <a:ext cx="10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Tiktok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4372B-1C3F-F2F2-486F-9D13744C1909}"/>
              </a:ext>
            </a:extLst>
          </p:cNvPr>
          <p:cNvSpPr txBox="1"/>
          <p:nvPr/>
        </p:nvSpPr>
        <p:spPr>
          <a:xfrm>
            <a:off x="7866129" y="5795250"/>
            <a:ext cx="10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LinkedIn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A7FA1-F58C-7E02-D18C-42FCA68213F7}"/>
              </a:ext>
            </a:extLst>
          </p:cNvPr>
          <p:cNvSpPr txBox="1"/>
          <p:nvPr/>
        </p:nvSpPr>
        <p:spPr>
          <a:xfrm>
            <a:off x="5478799" y="2907268"/>
            <a:ext cx="10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Twitter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6B5C3-F708-DBEC-822C-6A62B36A93F4}"/>
              </a:ext>
            </a:extLst>
          </p:cNvPr>
          <p:cNvSpPr txBox="1"/>
          <p:nvPr/>
        </p:nvSpPr>
        <p:spPr>
          <a:xfrm>
            <a:off x="6514115" y="4473877"/>
            <a:ext cx="150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Snapchat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F0029-8AD7-98A3-106E-69D8701CFF0C}"/>
              </a:ext>
            </a:extLst>
          </p:cNvPr>
          <p:cNvSpPr txBox="1"/>
          <p:nvPr/>
        </p:nvSpPr>
        <p:spPr>
          <a:xfrm>
            <a:off x="8494837" y="3897867"/>
            <a:ext cx="150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8FE14-4FE6-7D2E-6438-576C97AB0D0C}"/>
              </a:ext>
            </a:extLst>
          </p:cNvPr>
          <p:cNvSpPr txBox="1"/>
          <p:nvPr/>
        </p:nvSpPr>
        <p:spPr>
          <a:xfrm rot="-5400000">
            <a:off x="3757521" y="449372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usage (Relative)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212D0-621A-B922-F215-7FD9EE7A5E40}"/>
              </a:ext>
            </a:extLst>
          </p:cNvPr>
          <p:cNvSpPr txBox="1"/>
          <p:nvPr/>
        </p:nvSpPr>
        <p:spPr>
          <a:xfrm>
            <a:off x="7208551" y="6488668"/>
            <a:ext cx="28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Apps</a:t>
            </a:r>
          </a:p>
        </p:txBody>
      </p:sp>
    </p:spTree>
    <p:extLst>
      <p:ext uri="{BB962C8B-B14F-4D97-AF65-F5344CB8AC3E}">
        <p14:creationId xmlns:p14="http://schemas.microsoft.com/office/powerpoint/2010/main" val="270003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body" idx="2"/>
          </p:nvPr>
        </p:nvSpPr>
        <p:spPr>
          <a:xfrm>
            <a:off x="415150" y="192432"/>
            <a:ext cx="842404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Grouped</a:t>
            </a:r>
            <a:r>
              <a:rPr lang="en-US" sz="3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Stacked Bar Plots</a:t>
            </a:r>
            <a:endParaRPr sz="36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839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fld id="{00000000-1234-1234-1234-123412341234}" type="slidenum">
              <a:rPr lang="en-US"/>
              <a:pPr rtl="0"/>
              <a:t>8</a:t>
            </a:fld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966388" y="914400"/>
            <a:ext cx="10539812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SzPts val="24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Grouped Bar plots are used for comparing sizes of individual groups of categorical data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indent="-342900" rtl="0">
              <a:spcBef>
                <a:spcPts val="1000"/>
              </a:spcBef>
              <a:buSzPts val="24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Stacked Bar plots are used to show total size of the groups along with individual players in the group.</a:t>
            </a:r>
          </a:p>
          <a:p>
            <a:pPr marL="0" indent="0" rtl="0">
              <a:spcBef>
                <a:spcPts val="1000"/>
              </a:spcBef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Google Shape;135;p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388" y="2737106"/>
            <a:ext cx="4907375" cy="306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6294" y="2826629"/>
            <a:ext cx="4446349" cy="33071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9C88A-C316-6BBE-EF2D-EAA3A23B00B0}"/>
              </a:ext>
            </a:extLst>
          </p:cNvPr>
          <p:cNvSpPr txBox="1"/>
          <p:nvPr/>
        </p:nvSpPr>
        <p:spPr>
          <a:xfrm>
            <a:off x="9410696" y="63437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Courtesy Dr. Ting, UNT COI</a:t>
            </a:r>
          </a:p>
        </p:txBody>
      </p:sp>
    </p:spTree>
    <p:extLst>
      <p:ext uri="{BB962C8B-B14F-4D97-AF65-F5344CB8AC3E}">
        <p14:creationId xmlns:p14="http://schemas.microsoft.com/office/powerpoint/2010/main" val="232252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3D9E4E-8751-4DA8-8DB0-008E8561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46607" cy="914400"/>
          </a:xfrm>
        </p:spPr>
        <p:txBody>
          <a:bodyPr/>
          <a:lstStyle/>
          <a:p>
            <a:r>
              <a:rPr lang="en-US" sz="3600" dirty="0">
                <a:latin typeface="Helvetica Neue" panose="020B0604020202020204" charset="0"/>
              </a:rPr>
              <a:t>Stacked Bars for Business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77D9C-ECCD-4FF6-8D16-6DBA3E926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rtl="0"/>
            <a:fld id="{00000000-1234-1234-1234-123412341234}" type="slidenum">
              <a:rPr lang="en-US" smtClean="0"/>
              <a:pPr rtl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DF90C-3F48-4564-BDB4-7959EE05C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66" r="1348"/>
          <a:stretch/>
        </p:blipFill>
        <p:spPr>
          <a:xfrm>
            <a:off x="762000" y="1219200"/>
            <a:ext cx="10041885" cy="47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3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1618</Words>
  <Application>Microsoft Macintosh PowerPoint</Application>
  <PresentationFormat>Widescreen</PresentationFormat>
  <Paragraphs>299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Helvetica Neue</vt:lpstr>
      <vt:lpstr>Proxima Nova</vt:lpstr>
      <vt:lpstr>PT Sans</vt:lpstr>
      <vt:lpstr>Times New Roman</vt:lpstr>
      <vt:lpstr>Office Theme</vt:lpstr>
      <vt:lpstr>PowerPoint Presentation</vt:lpstr>
      <vt:lpstr>Why Data Visualization</vt:lpstr>
      <vt:lpstr>Benefits of Data Visualization</vt:lpstr>
      <vt:lpstr>Matplotlib</vt:lpstr>
      <vt:lpstr>PowerPoint Presentation</vt:lpstr>
      <vt:lpstr>PowerPoint Presentation</vt:lpstr>
      <vt:lpstr>PowerPoint Presentation</vt:lpstr>
      <vt:lpstr>PowerPoint Presentation</vt:lpstr>
      <vt:lpstr>Stacked Bars for Business Development</vt:lpstr>
      <vt:lpstr>PowerPoint Presentation</vt:lpstr>
      <vt:lpstr>PowerPoint Presentation</vt:lpstr>
      <vt:lpstr>PowerPoint Presentation</vt:lpstr>
      <vt:lpstr>PowerPoint Presentation</vt:lpstr>
      <vt:lpstr>Matrix of subplots</vt:lpstr>
      <vt:lpstr>PowerPoint Presentation</vt:lpstr>
      <vt:lpstr>References</vt:lpstr>
      <vt:lpstr>PowerPoint Presentation</vt:lpstr>
      <vt:lpstr>PowerPoint Presentation</vt:lpstr>
      <vt:lpstr>Libraries Needed</vt:lpstr>
      <vt:lpstr>Functions()</vt:lpstr>
      <vt:lpstr>PowerPoint Presentation</vt:lpstr>
      <vt:lpstr>Contour plot with Python</vt:lpstr>
      <vt:lpstr>PowerPoint Presentation</vt:lpstr>
      <vt:lpstr>PowerPoint Presentation</vt:lpstr>
      <vt:lpstr>PowerPoint Presentation</vt:lpstr>
      <vt:lpstr>How to make publication quality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Vadapalli, Ravi</cp:lastModifiedBy>
  <cp:revision>11</cp:revision>
  <dcterms:created xsi:type="dcterms:W3CDTF">2022-07-03T12:46:20Z</dcterms:created>
  <dcterms:modified xsi:type="dcterms:W3CDTF">2023-10-16T11:30:02Z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2022-04-21T00:00:00Z</vt:filetime>
  </property>
  <property fmtid="{D5CDD505-2E9C-101B-9397-08002B2CF9AE}" pid="3" name="LastSaved">
    <vt:filetime>2022-07-03T00:00:00Z</vt:filetime>
  </property>
  <property fmtid="{D5CDD505-2E9C-101B-9397-08002B2CF9AE}" pid="4" name="Producer">
    <vt:lpwstr>macOS Version 12.0.1 (Build 21A559) Quartz PDFContext</vt:lpwstr>
  </property>
</Properties>
</file>