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83" r:id="rId3"/>
    <p:sldId id="277" r:id="rId4"/>
    <p:sldId id="278" r:id="rId5"/>
    <p:sldId id="280" r:id="rId6"/>
    <p:sldId id="287" r:id="rId7"/>
    <p:sldId id="2540" r:id="rId8"/>
    <p:sldId id="286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184325-CBAE-4A78-8AE2-6DD273B1CA6F}" v="3" dt="2024-01-02T02:04:14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38"/>
    <p:restoredTop sz="94626"/>
  </p:normalViewPr>
  <p:slideViewPr>
    <p:cSldViewPr snapToGrid="0" snapToObjects="1">
      <p:cViewPr varScale="1">
        <p:scale>
          <a:sx n="75" d="100"/>
          <a:sy n="75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dapalli, Ravi" userId="5765f644-99fa-418e-a482-30b4202ea96e" providerId="ADAL" clId="{A1184325-CBAE-4A78-8AE2-6DD273B1CA6F}"/>
    <pc:docChg chg="custSel addSld delSld modSld">
      <pc:chgData name="Vadapalli, Ravi" userId="5765f644-99fa-418e-a482-30b4202ea96e" providerId="ADAL" clId="{A1184325-CBAE-4A78-8AE2-6DD273B1CA6F}" dt="2024-01-02T02:04:32.181" v="196" actId="47"/>
      <pc:docMkLst>
        <pc:docMk/>
      </pc:docMkLst>
      <pc:sldChg chg="addSp delSp modSp del mod">
        <pc:chgData name="Vadapalli, Ravi" userId="5765f644-99fa-418e-a482-30b4202ea96e" providerId="ADAL" clId="{A1184325-CBAE-4A78-8AE2-6DD273B1CA6F}" dt="2024-01-02T02:01:56.455" v="194" actId="2696"/>
        <pc:sldMkLst>
          <pc:docMk/>
          <pc:sldMk cId="3519097380" sldId="260"/>
        </pc:sldMkLst>
        <pc:spChg chg="del mod">
          <ac:chgData name="Vadapalli, Ravi" userId="5765f644-99fa-418e-a482-30b4202ea96e" providerId="ADAL" clId="{A1184325-CBAE-4A78-8AE2-6DD273B1CA6F}" dt="2024-01-02T01:58:13.707" v="21" actId="478"/>
          <ac:spMkLst>
            <pc:docMk/>
            <pc:sldMk cId="3519097380" sldId="260"/>
            <ac:spMk id="3" creationId="{41E00EE1-DCE4-6384-695E-7E2C48E9F7E4}"/>
          </ac:spMkLst>
        </pc:spChg>
        <pc:spChg chg="mod">
          <ac:chgData name="Vadapalli, Ravi" userId="5765f644-99fa-418e-a482-30b4202ea96e" providerId="ADAL" clId="{A1184325-CBAE-4A78-8AE2-6DD273B1CA6F}" dt="2024-01-02T02:00:25.456" v="113" actId="20577"/>
          <ac:spMkLst>
            <pc:docMk/>
            <pc:sldMk cId="3519097380" sldId="260"/>
            <ac:spMk id="4" creationId="{8CB94B08-AB32-97EB-9A28-AA612DE47365}"/>
          </ac:spMkLst>
        </pc:spChg>
        <pc:spChg chg="del mod">
          <ac:chgData name="Vadapalli, Ravi" userId="5765f644-99fa-418e-a482-30b4202ea96e" providerId="ADAL" clId="{A1184325-CBAE-4A78-8AE2-6DD273B1CA6F}" dt="2024-01-02T01:59:01.979" v="32" actId="478"/>
          <ac:spMkLst>
            <pc:docMk/>
            <pc:sldMk cId="3519097380" sldId="260"/>
            <ac:spMk id="5" creationId="{A5AFC35A-27CD-8195-29BC-72962A5F311A}"/>
          </ac:spMkLst>
        </pc:spChg>
        <pc:spChg chg="mod">
          <ac:chgData name="Vadapalli, Ravi" userId="5765f644-99fa-418e-a482-30b4202ea96e" providerId="ADAL" clId="{A1184325-CBAE-4A78-8AE2-6DD273B1CA6F}" dt="2024-01-02T01:58:27.985" v="28" actId="1076"/>
          <ac:spMkLst>
            <pc:docMk/>
            <pc:sldMk cId="3519097380" sldId="260"/>
            <ac:spMk id="6" creationId="{A7D7CC68-72E6-0526-3264-45B6762CC705}"/>
          </ac:spMkLst>
        </pc:spChg>
        <pc:spChg chg="del mod">
          <ac:chgData name="Vadapalli, Ravi" userId="5765f644-99fa-418e-a482-30b4202ea96e" providerId="ADAL" clId="{A1184325-CBAE-4A78-8AE2-6DD273B1CA6F}" dt="2024-01-02T01:59:05.109" v="33" actId="478"/>
          <ac:spMkLst>
            <pc:docMk/>
            <pc:sldMk cId="3519097380" sldId="260"/>
            <ac:spMk id="7" creationId="{FA6B1291-D691-EF8B-97F6-4FB03846C77E}"/>
          </ac:spMkLst>
        </pc:spChg>
        <pc:spChg chg="add mod">
          <ac:chgData name="Vadapalli, Ravi" userId="5765f644-99fa-418e-a482-30b4202ea96e" providerId="ADAL" clId="{A1184325-CBAE-4A78-8AE2-6DD273B1CA6F}" dt="2024-01-02T02:01:01.070" v="193" actId="20577"/>
          <ac:spMkLst>
            <pc:docMk/>
            <pc:sldMk cId="3519097380" sldId="260"/>
            <ac:spMk id="8" creationId="{79C96038-2297-4295-3A3B-27787A459866}"/>
          </ac:spMkLst>
        </pc:spChg>
        <pc:spChg chg="add del mod">
          <ac:chgData name="Vadapalli, Ravi" userId="5765f644-99fa-418e-a482-30b4202ea96e" providerId="ADAL" clId="{A1184325-CBAE-4A78-8AE2-6DD273B1CA6F}" dt="2024-01-02T01:59:09.149" v="34" actId="478"/>
          <ac:spMkLst>
            <pc:docMk/>
            <pc:sldMk cId="3519097380" sldId="260"/>
            <ac:spMk id="10" creationId="{FB52D66D-99E4-A955-A1A6-F72BA363709A}"/>
          </ac:spMkLst>
        </pc:spChg>
        <pc:spChg chg="add mod">
          <ac:chgData name="Vadapalli, Ravi" userId="5765f644-99fa-418e-a482-30b4202ea96e" providerId="ADAL" clId="{A1184325-CBAE-4A78-8AE2-6DD273B1CA6F}" dt="2024-01-02T01:59:32.757" v="65" actId="20577"/>
          <ac:spMkLst>
            <pc:docMk/>
            <pc:sldMk cId="3519097380" sldId="260"/>
            <ac:spMk id="11" creationId="{1654B43E-EC26-1CAE-0383-3006C367D118}"/>
          </ac:spMkLst>
        </pc:spChg>
        <pc:spChg chg="add mod">
          <ac:chgData name="Vadapalli, Ravi" userId="5765f644-99fa-418e-a482-30b4202ea96e" providerId="ADAL" clId="{A1184325-CBAE-4A78-8AE2-6DD273B1CA6F}" dt="2024-01-02T01:59:40.765" v="66"/>
          <ac:spMkLst>
            <pc:docMk/>
            <pc:sldMk cId="3519097380" sldId="260"/>
            <ac:spMk id="12" creationId="{10324184-8ED3-0260-B664-38DE9BF11C6C}"/>
          </ac:spMkLst>
        </pc:spChg>
      </pc:sldChg>
      <pc:sldChg chg="del">
        <pc:chgData name="Vadapalli, Ravi" userId="5765f644-99fa-418e-a482-30b4202ea96e" providerId="ADAL" clId="{A1184325-CBAE-4A78-8AE2-6DD273B1CA6F}" dt="2023-12-23T04:57:14.409" v="0" actId="2696"/>
        <pc:sldMkLst>
          <pc:docMk/>
          <pc:sldMk cId="1593592865" sldId="279"/>
        </pc:sldMkLst>
      </pc:sldChg>
      <pc:sldChg chg="del">
        <pc:chgData name="Vadapalli, Ravi" userId="5765f644-99fa-418e-a482-30b4202ea96e" providerId="ADAL" clId="{A1184325-CBAE-4A78-8AE2-6DD273B1CA6F}" dt="2024-01-02T02:04:32.181" v="196" actId="47"/>
        <pc:sldMkLst>
          <pc:docMk/>
          <pc:sldMk cId="2198677700" sldId="281"/>
        </pc:sldMkLst>
      </pc:sldChg>
      <pc:sldChg chg="add">
        <pc:chgData name="Vadapalli, Ravi" userId="5765f644-99fa-418e-a482-30b4202ea96e" providerId="ADAL" clId="{A1184325-CBAE-4A78-8AE2-6DD273B1CA6F}" dt="2024-01-02T02:04:14.898" v="195"/>
        <pc:sldMkLst>
          <pc:docMk/>
          <pc:sldMk cId="1311780821" sldId="287"/>
        </pc:sldMkLst>
      </pc:sldChg>
      <pc:sldChg chg="add">
        <pc:chgData name="Vadapalli, Ravi" userId="5765f644-99fa-418e-a482-30b4202ea96e" providerId="ADAL" clId="{A1184325-CBAE-4A78-8AE2-6DD273B1CA6F}" dt="2024-01-02T02:04:14.898" v="195"/>
        <pc:sldMkLst>
          <pc:docMk/>
          <pc:sldMk cId="3096316176" sldId="25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C50C5-E5A5-2921-0019-5726890D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31EA0-2EA2-3E47-3882-03AC04561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633C-2665-F477-401C-E14330199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6851-4500-7D13-61DD-19549FC0A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D38DB-4C19-09FC-70BC-5A3AE11B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223A3-CF2B-CF32-75D2-001552FA8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22728-2081-99A3-6A55-2DA1DA8AD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942CA-41BB-9AA7-31B1-116806F88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06F57-F317-656B-781E-0428E465E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7B28-4905-22E8-F1C2-6FFDA723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5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414A7F-7144-BA6B-2871-C21F8DA92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7828BA-03A2-D2D8-2275-4EA556FC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00A36-1960-FEEB-CF46-0B3FD9A9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2DBAB-1B87-F15B-D1E6-DEF72AC4D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81D0B-9552-B496-611C-84801CAA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48068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146F-B78F-06C8-7AC5-FD159EEE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BDD4D-504F-4AC9-9AE2-04DCCA056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26607-E433-C3D3-1CEA-7DD742AC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D88A5-BBD1-AF0D-568D-864EC141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753D8-6784-5822-1143-03793850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BEF9-79A9-619A-36DF-5BD2FEFC1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F2A6A-30CD-5960-CF58-3DEA59DEA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4F432-482C-F42A-189B-BACA8A98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FA7D-D23A-20FC-CDFF-7EA4F94A1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4AA9-B08A-D101-5C07-F06C9B2A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82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3197-B9FE-8275-7E3C-873A2F8D0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DC6A-8807-F341-CFE9-BB55C84BFD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FB088-2F05-6CCE-A867-73F3B8E046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0F52-5B35-CB01-8052-045E93E16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4CED-4590-DFD7-CFD4-CF1E3D19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D4AD1-18D9-7EA5-3F2C-59BC2536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35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5F65-6596-65D7-83A4-135421D0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2779F-EA1A-07C2-3FF0-ADBF9B79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AA418-A32A-3CFC-5708-D3829D75C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B42347-307F-9497-9934-102B9BF86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16518A-CD6F-4305-5E6B-F607D7D135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55C9DC-0783-3ABE-EA97-9F134BE25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D2CFD-24DF-0A25-F639-E0F75DEB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3156D-2F50-4999-8813-0BC736F6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9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2055-FFA5-1427-274D-29334DC8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A16922-10EC-679D-4EC4-4A15A1E79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B635D-399F-6F58-2731-0DE6E5C4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2A01BA-46E9-1D07-5F48-6F9EE65A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1BB35-9B93-D69C-6572-1B3F6B76E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043F4-2AA5-3731-83C4-CA9E521C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6F96D-2DE0-6466-19D6-4BC4EA6B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6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72F6D-0B0A-CDBA-681A-E8E35BAB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5B9A-8685-695E-451F-E4358D57D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5831A-2971-2161-EC3C-8FA047F4B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284E4-7B06-2556-DB45-1A4B6FE9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694EF9-3D52-4CDC-A079-121976BD0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4000CC-0A52-AE34-ED2F-379CDF79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6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57A9-6205-139F-4E6A-23A43C29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C07B7A-A710-69C7-7442-80B05AFB7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EEBAE-A869-18DE-E7E7-C9C1DB64E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82D92-D882-C23F-0993-A994D2FB9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B81EB-9854-950F-5277-95341654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B85D0-A133-8AEC-7C3B-3974CC65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3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3B6FC-4FC4-851B-B103-C6094750F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4EE48-80E8-5E36-7F4D-DA71C7B86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2D7F6-916D-5236-056F-6DC93EA54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77B6A-A9F8-334F-AE90-8C2DBD35825B}" type="datetimeFigureOut">
              <a:rPr lang="en-US" smtClean="0"/>
              <a:t>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5766A-28A1-562A-7E63-6D5A036AA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4EDC7-CFFC-75DA-E80E-D9864FE00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C408-95AE-4845-B538-888F869CB7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0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python-directory/" TargetMode="External"/><Relationship Id="rId2" Type="http://schemas.openxmlformats.org/officeDocument/2006/relationships/hyperlink" Target="http://biopython.org/DIST/docs/tutorial/tutoria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OQlwLMCinh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8CCC-5DB3-0B86-9CD6-DBDABAA4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01" y="445672"/>
            <a:ext cx="11671998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Bioinformatics: 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Computation and Analysis of Genetics and Genomics 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3BFC-F841-4B1D-EB1F-42F253BDA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04" y="1771235"/>
            <a:ext cx="11089194" cy="478853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Sequencing</a:t>
            </a:r>
            <a:r>
              <a:rPr lang="en-US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involves understanding the makeup of our DNA (A, T, G, C)</a:t>
            </a:r>
          </a:p>
          <a:p>
            <a:pPr lvl="1">
              <a:spcAft>
                <a:spcPts val="6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Genes? </a:t>
            </a:r>
          </a:p>
          <a:p>
            <a:pPr lvl="1">
              <a:spcAft>
                <a:spcPts val="6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are they organized? </a:t>
            </a:r>
          </a:p>
          <a:p>
            <a:pPr lvl="1">
              <a:spcAft>
                <a:spcPts val="6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To help diagnose diseases and develop treatment strategies, etc.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Pattern recognition 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(from other genomes such as mice, insects, plants, etc.)</a:t>
            </a:r>
          </a:p>
          <a:p>
            <a:pPr lvl="1">
              <a:spcAft>
                <a:spcPts val="6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At least 80% protein coding similarities between mice and humans. </a:t>
            </a:r>
          </a:p>
          <a:p>
            <a:pPr lvl="1">
              <a:spcAft>
                <a:spcPts val="6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What can we learn from patterns different genomes? </a:t>
            </a:r>
          </a:p>
          <a:p>
            <a:pPr lvl="1">
              <a:spcAft>
                <a:spcPts val="6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Involves massive computation, disparate data (fragmented sub-sequences, etc.)</a:t>
            </a:r>
          </a:p>
          <a:p>
            <a:pPr>
              <a:spcAft>
                <a:spcPts val="600"/>
              </a:spcAft>
            </a:pPr>
            <a:r>
              <a:rPr lang="en-US" sz="2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Pick differences in DNA</a:t>
            </a:r>
          </a:p>
          <a:p>
            <a:pPr lvl="1">
              <a:spcAft>
                <a:spcPts val="6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How cells compare? </a:t>
            </a:r>
          </a:p>
          <a:p>
            <a:pPr lvl="1">
              <a:spcAft>
                <a:spcPts val="600"/>
              </a:spcAft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mutations</a:t>
            </a: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Biopython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Mature codebase, extensive functionality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SeqIO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Sequence I/O interface for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Biopython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57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ijmio.com/content/8/2021/6/2/img/IJMIO-6-76-g004.png">
            <a:extLst>
              <a:ext uri="{FF2B5EF4-FFF2-40B4-BE49-F238E27FC236}">
                <a16:creationId xmlns:a16="http://schemas.microsoft.com/office/drawing/2014/main" id="{9EADBB45-7894-4F59-7850-DD0201E43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1610268" y="457200"/>
            <a:ext cx="8971464" cy="5943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B9B2EE-9036-B46F-8A61-54E3BC9E829C}"/>
              </a:ext>
            </a:extLst>
          </p:cNvPr>
          <p:cNvSpPr txBox="1"/>
          <p:nvPr/>
        </p:nvSpPr>
        <p:spPr>
          <a:xfrm>
            <a:off x="7787473" y="6434472"/>
            <a:ext cx="4403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https://dx.doi.org/10.25259/IJMIO_28_2020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29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30442-008E-738E-83D1-F00D292B2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Biopython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16912-DACC-45E0-5FEE-DD785AD6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19" y="1690688"/>
            <a:ext cx="5752381" cy="2798133"/>
          </a:xfrm>
        </p:spPr>
        <p:txBody>
          <a:bodyPr>
            <a:normAutofit/>
          </a:bodyPr>
          <a:lstStyle/>
          <a:p>
            <a:r>
              <a:rPr lang="en-US" dirty="0"/>
              <a:t>Library built on python package </a:t>
            </a:r>
          </a:p>
          <a:p>
            <a:r>
              <a:rPr lang="en-US" dirty="0"/>
              <a:t>Supports sequencing (nucleotide --&gt; protein) strategies and tools </a:t>
            </a:r>
          </a:p>
          <a:p>
            <a:r>
              <a:rPr lang="en-US" dirty="0"/>
              <a:t>Supports various file formats.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83D2C4-A121-F767-0102-7B2C5E6117C5}"/>
              </a:ext>
            </a:extLst>
          </p:cNvPr>
          <p:cNvSpPr txBox="1"/>
          <p:nvPr/>
        </p:nvSpPr>
        <p:spPr>
          <a:xfrm>
            <a:off x="751217" y="4696464"/>
            <a:ext cx="53447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install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biopython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Bio</a:t>
            </a:r>
          </a:p>
          <a:p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Bio import </a:t>
            </a:r>
            <a:r>
              <a:rPr lang="en-US" sz="24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SeqIO</a:t>
            </a:r>
            <a:endParaRPr lang="en-US"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1D8C36EC-FA43-CC7A-6BE9-D338F878B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461" y="676056"/>
            <a:ext cx="5993920" cy="4827395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8251582A-7F49-7B97-772D-8FA2CA250867}"/>
              </a:ext>
            </a:extLst>
          </p:cNvPr>
          <p:cNvSpPr/>
          <p:nvPr/>
        </p:nvSpPr>
        <p:spPr>
          <a:xfrm>
            <a:off x="5037826" y="3089753"/>
            <a:ext cx="1311216" cy="2451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0558-3BCD-CD9A-9B40-3FBCDD39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8" y="136525"/>
            <a:ext cx="10515600" cy="1325563"/>
          </a:xfrm>
        </p:spPr>
        <p:txBody>
          <a:bodyPr/>
          <a:lstStyle/>
          <a:p>
            <a:r>
              <a:rPr lang="en-US" dirty="0"/>
              <a:t>Jupyter Notebook: Sequencing Data File I/O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BA269AE-D781-B3F5-6681-ABFDAF27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136" y="1885577"/>
            <a:ext cx="4356100" cy="2387600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B5E4809F-3BAE-ADA6-9B1C-7A14DA295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8944" y="1885577"/>
            <a:ext cx="667004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33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0558-3BCD-CD9A-9B40-3FBCDD39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188" y="136525"/>
            <a:ext cx="10515600" cy="1325563"/>
          </a:xfrm>
        </p:spPr>
        <p:txBody>
          <a:bodyPr/>
          <a:lstStyle/>
          <a:p>
            <a:r>
              <a:rPr lang="en-US" dirty="0"/>
              <a:t>Command Line: Sequencing Data File I/O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F04A27F-A23B-19E6-DA29-9098F02BA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901" y="1462087"/>
            <a:ext cx="10499328" cy="258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57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C0558-3BCD-CD9A-9B40-3FBCDD39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51" y="189760"/>
            <a:ext cx="10515600" cy="1325563"/>
          </a:xfrm>
        </p:spPr>
        <p:txBody>
          <a:bodyPr/>
          <a:lstStyle/>
          <a:p>
            <a:r>
              <a:rPr lang="en-US" dirty="0"/>
              <a:t>Pattern Recognition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F86C-B167-8FD7-FCB9-3D943751E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524" y="1549726"/>
            <a:ext cx="5796418" cy="2972170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 sequence and find nucleotides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many Cs and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Gs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GC content?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Check for ‘CGAC’ and print yes! </a:t>
            </a:r>
          </a:p>
          <a:p>
            <a:r>
              <a:rPr lang="en-US" dirty="0"/>
              <a:t>…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510BCA-4D1B-2260-ECA7-CB8A4A57135B}"/>
              </a:ext>
            </a:extLst>
          </p:cNvPr>
          <p:cNvSpPr txBox="1"/>
          <p:nvPr/>
        </p:nvSpPr>
        <p:spPr>
          <a:xfrm>
            <a:off x="6308942" y="1549726"/>
            <a:ext cx="55406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Sub-sequence: ‘CCCAGATCTCTTCAGTTTTTATGCCTCATTCTGTGAAAATTGCTGTAGTCTCTT’ </a:t>
            </a:r>
          </a:p>
          <a:p>
            <a:endParaRPr lang="en-US" dirty="0"/>
          </a:p>
        </p:txBody>
      </p: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F1F9F428-F815-3990-0D70-0C4EA26BDE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4" r="35839" b="45015"/>
          <a:stretch/>
        </p:blipFill>
        <p:spPr>
          <a:xfrm>
            <a:off x="512524" y="4734838"/>
            <a:ext cx="6062597" cy="171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780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586A-DCC0-BA5B-5A8E-7F6083D6B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60" y="180009"/>
            <a:ext cx="7886700" cy="994172"/>
          </a:xfrm>
        </p:spPr>
        <p:txBody>
          <a:bodyPr/>
          <a:lstStyle/>
          <a:p>
            <a:r>
              <a:rPr lang="en-US" sz="3600" dirty="0"/>
              <a:t>Lab Write Gene Class (for fun!)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02E540-39C6-1D7B-06FC-6A0433A1A3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2F625-3477-CDDE-8A80-B7AAB8A3D959}"/>
              </a:ext>
            </a:extLst>
          </p:cNvPr>
          <p:cNvSpPr txBox="1"/>
          <p:nvPr/>
        </p:nvSpPr>
        <p:spPr>
          <a:xfrm>
            <a:off x="410272" y="1037993"/>
            <a:ext cx="104201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Purpose: The Gene class reads a subsequence and finds percentage of Cs and </a:t>
            </a:r>
            <a:r>
              <a:rPr lang="en-US" dirty="0" err="1"/>
              <a:t>Gs</a:t>
            </a:r>
            <a:r>
              <a:rPr lang="en-US" dirty="0"/>
              <a:t> and calculates total CG percentage in the subsequence. </a:t>
            </a:r>
          </a:p>
          <a:p>
            <a:endParaRPr lang="en-US" dirty="0"/>
          </a:p>
          <a:p>
            <a:r>
              <a:rPr lang="en-US" dirty="0"/>
              <a:t>Argument: fragment </a:t>
            </a:r>
          </a:p>
          <a:p>
            <a:r>
              <a:rPr lang="en-US" dirty="0"/>
              <a:t>Methods: Set/Get</a:t>
            </a:r>
          </a:p>
          <a:p>
            <a:endParaRPr lang="en-US" dirty="0"/>
          </a:p>
          <a:p>
            <a:r>
              <a:rPr lang="en-US" dirty="0"/>
              <a:t>Approach: Read “fragment” into string, find # of Cs and # of </a:t>
            </a:r>
            <a:r>
              <a:rPr lang="en-US" dirty="0" err="1"/>
              <a:t>Gs</a:t>
            </a:r>
            <a:r>
              <a:rPr lang="en-US" dirty="0"/>
              <a:t> using .count() method for strings.</a:t>
            </a:r>
          </a:p>
          <a:p>
            <a:endParaRPr lang="en-US" dirty="0"/>
          </a:p>
          <a:p>
            <a:r>
              <a:rPr lang="en-US" dirty="0"/>
              <a:t>Note: NCBI sequence files often have mixed letters – upper and lower case. Make sure the program handles it!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316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C753-2E79-D8E4-8187-BAE503A0E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33" y="207186"/>
            <a:ext cx="11360800" cy="763600"/>
          </a:xfrm>
        </p:spPr>
        <p:txBody>
          <a:bodyPr/>
          <a:lstStyle/>
          <a:p>
            <a:r>
              <a:rPr lang="en-US" dirty="0"/>
              <a:t>Finding a base pair in a sub-sequence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E0F2A-79B7-9DDE-F748-BF93AD2C7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633" y="1277354"/>
            <a:ext cx="7773807" cy="4555200"/>
          </a:xfrm>
        </p:spPr>
        <p:txBody>
          <a:bodyPr/>
          <a:lstStyle/>
          <a:p>
            <a:r>
              <a:rPr lang="en-US" dirty="0"/>
              <a:t>Use “re module” (re: regular expression)</a:t>
            </a:r>
          </a:p>
          <a:p>
            <a:r>
              <a:rPr lang="en-US" dirty="0"/>
              <a:t>Two methods: </a:t>
            </a:r>
            <a:r>
              <a:rPr lang="en-US" dirty="0" err="1">
                <a:solidFill>
                  <a:schemeClr val="accent1"/>
                </a:solidFill>
              </a:rPr>
              <a:t>re.search</a:t>
            </a:r>
            <a:r>
              <a:rPr lang="en-US" dirty="0">
                <a:solidFill>
                  <a:schemeClr val="accent1"/>
                </a:solidFill>
              </a:rPr>
              <a:t>()</a:t>
            </a:r>
            <a:r>
              <a:rPr lang="en-US" dirty="0"/>
              <a:t>, </a:t>
            </a:r>
            <a:r>
              <a:rPr lang="en-US" dirty="0" err="1">
                <a:solidFill>
                  <a:schemeClr val="accent1"/>
                </a:solidFill>
              </a:rPr>
              <a:t>re.finditer</a:t>
            </a:r>
            <a:r>
              <a:rPr lang="en-US" dirty="0">
                <a:solidFill>
                  <a:schemeClr val="accent1"/>
                </a:solidFill>
              </a:rPr>
              <a:t>(), and more …</a:t>
            </a:r>
          </a:p>
          <a:p>
            <a:pPr marL="152396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152396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import re</a:t>
            </a:r>
          </a:p>
          <a:p>
            <a:pPr marL="152396" indent="0">
              <a:buNone/>
            </a:pPr>
            <a:r>
              <a:rPr lang="en-US" sz="2000" dirty="0" err="1"/>
              <a:t>subseq</a:t>
            </a:r>
            <a:r>
              <a:rPr lang="en-US" sz="2000" dirty="0"/>
              <a:t> = “AGCGCTTTTTACGACCA”</a:t>
            </a:r>
          </a:p>
          <a:p>
            <a:pPr marL="152396" indent="0">
              <a:buNone/>
            </a:pPr>
            <a:r>
              <a:rPr lang="en-US" sz="2000" dirty="0"/>
              <a:t>match = </a:t>
            </a:r>
            <a:r>
              <a:rPr lang="en-US" sz="2000" dirty="0" err="1">
                <a:solidFill>
                  <a:schemeClr val="accent1"/>
                </a:solidFill>
              </a:rPr>
              <a:t>re.search</a:t>
            </a:r>
            <a:r>
              <a:rPr lang="en-US" sz="2000" dirty="0"/>
              <a:t>(‘GC’, </a:t>
            </a:r>
            <a:r>
              <a:rPr lang="en-US" sz="2000" dirty="0" err="1"/>
              <a:t>subseq</a:t>
            </a:r>
            <a:r>
              <a:rPr lang="en-US" sz="2000" dirty="0"/>
              <a:t>)</a:t>
            </a:r>
          </a:p>
          <a:p>
            <a:pPr marL="152396" indent="0">
              <a:buNone/>
            </a:pPr>
            <a:r>
              <a:rPr lang="en-US" sz="2000" dirty="0"/>
              <a:t>if match:</a:t>
            </a:r>
          </a:p>
          <a:p>
            <a:pPr marL="152396" indent="0">
              <a:buNone/>
            </a:pPr>
            <a:r>
              <a:rPr lang="en-US" sz="2000" dirty="0"/>
              <a:t>   print(</a:t>
            </a:r>
            <a:r>
              <a:rPr lang="en-US" sz="2000" dirty="0" err="1"/>
              <a:t>match.start</a:t>
            </a:r>
            <a:r>
              <a:rPr lang="en-US" sz="2000" dirty="0"/>
              <a:t>(), </a:t>
            </a:r>
            <a:r>
              <a:rPr lang="en-US" sz="2000" dirty="0" err="1"/>
              <a:t>match.end</a:t>
            </a:r>
            <a:r>
              <a:rPr lang="en-US" sz="2000" dirty="0"/>
              <a:t>()) #returns start, end positions of ‘GC’</a:t>
            </a:r>
          </a:p>
          <a:p>
            <a:pPr marL="152396" indent="0">
              <a:buNone/>
            </a:pPr>
            <a:endParaRPr lang="en-US" sz="2000" dirty="0"/>
          </a:p>
          <a:p>
            <a:pPr marL="152396" indent="0">
              <a:buNone/>
            </a:pPr>
            <a:r>
              <a:rPr lang="en-US" sz="2000" dirty="0"/>
              <a:t>Find all occurrences of ‘GC’ in the subsequence</a:t>
            </a:r>
          </a:p>
          <a:p>
            <a:pPr marL="152396" indent="0">
              <a:buNone/>
            </a:pPr>
            <a:r>
              <a:rPr lang="en-US" sz="2000" dirty="0"/>
              <a:t>If match:</a:t>
            </a:r>
          </a:p>
          <a:p>
            <a:pPr marL="152396" indent="0">
              <a:buNone/>
            </a:pPr>
            <a:r>
              <a:rPr lang="en-US" sz="2000" dirty="0"/>
              <a:t>  for i in </a:t>
            </a:r>
            <a:r>
              <a:rPr lang="en-US" sz="2000" dirty="0" err="1"/>
              <a:t>match.finditer</a:t>
            </a:r>
            <a:r>
              <a:rPr lang="en-US" sz="2000" dirty="0"/>
              <a:t>(‘GC’):</a:t>
            </a:r>
          </a:p>
          <a:p>
            <a:pPr marL="152396" indent="0">
              <a:buNone/>
            </a:pPr>
            <a:r>
              <a:rPr lang="en-US" sz="2000" dirty="0"/>
              <a:t>     print(</a:t>
            </a:r>
            <a:r>
              <a:rPr lang="en-US" sz="2000" dirty="0" err="1"/>
              <a:t>match.start</a:t>
            </a:r>
            <a:r>
              <a:rPr lang="en-US" sz="2000" dirty="0"/>
              <a:t>(), match.end(), </a:t>
            </a:r>
            <a:r>
              <a:rPr lang="en-US" sz="2000" dirty="0" err="1"/>
              <a:t>subseq</a:t>
            </a:r>
            <a:r>
              <a:rPr lang="en-US" sz="2000" dirty="0"/>
              <a:t>(</a:t>
            </a:r>
            <a:r>
              <a:rPr lang="en-US" sz="2000" dirty="0" err="1"/>
              <a:t>match.start</a:t>
            </a:r>
            <a:r>
              <a:rPr lang="en-US" sz="2000" dirty="0"/>
              <a:t>(), match.end)) </a:t>
            </a:r>
            <a:endParaRPr lang="en-US" dirty="0"/>
          </a:p>
          <a:p>
            <a:pPr marL="152396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EDD33C-CA9D-311C-5C38-81D8B70A6702}"/>
              </a:ext>
            </a:extLst>
          </p:cNvPr>
          <p:cNvSpPr txBox="1"/>
          <p:nvPr/>
        </p:nvSpPr>
        <p:spPr>
          <a:xfrm>
            <a:off x="7656843" y="1427818"/>
            <a:ext cx="39889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Pipelines</a:t>
            </a:r>
          </a:p>
          <a:p>
            <a:r>
              <a:rPr lang="en-US" dirty="0"/>
              <a:t>match2 = </a:t>
            </a:r>
            <a:r>
              <a:rPr lang="en-US" dirty="0" err="1">
                <a:solidFill>
                  <a:schemeClr val="accent1"/>
                </a:solidFill>
              </a:rPr>
              <a:t>re.search</a:t>
            </a:r>
            <a:r>
              <a:rPr lang="en-US" dirty="0"/>
              <a:t>(‘GC|TA’)</a:t>
            </a:r>
          </a:p>
          <a:p>
            <a:r>
              <a:rPr lang="en-US" dirty="0"/>
              <a:t>If match2:</a:t>
            </a:r>
          </a:p>
          <a:p>
            <a:r>
              <a:rPr lang="en-US" dirty="0"/>
              <a:t>  for j in match2.finditer(‘GC|TA’):</a:t>
            </a:r>
          </a:p>
          <a:p>
            <a:r>
              <a:rPr lang="en-US" dirty="0"/>
              <a:t>     print(match2.start(), match2.end(), </a:t>
            </a:r>
            <a:r>
              <a:rPr lang="en-US" dirty="0" err="1"/>
              <a:t>subseq</a:t>
            </a:r>
            <a:r>
              <a:rPr lang="en-US" dirty="0"/>
              <a:t>(match2.start(), match2.end())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027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44A3-CD7A-0583-ECFA-9A4DB8898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E3184-B915-A740-D39D-77FAD25E6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Biopython tutorial and cookbook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https://data-flair.training/blogs/python-directory/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https://www.youtube.com/watch?v=OQlwLMCinhs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3919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2032</TotalTime>
  <Words>494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Bioinformatics: Computation and Analysis of Genetics and Genomics   </vt:lpstr>
      <vt:lpstr>PowerPoint Presentation</vt:lpstr>
      <vt:lpstr>Biopython </vt:lpstr>
      <vt:lpstr>Jupyter Notebook: Sequencing Data File I/O</vt:lpstr>
      <vt:lpstr>Command Line: Sequencing Data File I/O</vt:lpstr>
      <vt:lpstr>Pattern Recognition </vt:lpstr>
      <vt:lpstr>Lab Write Gene Class (for fun!)</vt:lpstr>
      <vt:lpstr>Finding a base pair in a sub-sequence </vt:lpstr>
      <vt:lpstr>Tutorials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for Bioinformatics Summer B: July 11 – 27, 2022</dc:title>
  <dc:creator>Vadapalli, Ravi</dc:creator>
  <cp:lastModifiedBy>Vadapalli, Ravi</cp:lastModifiedBy>
  <cp:revision>7</cp:revision>
  <dcterms:created xsi:type="dcterms:W3CDTF">2022-06-28T23:29:14Z</dcterms:created>
  <dcterms:modified xsi:type="dcterms:W3CDTF">2024-01-02T02:04:36Z</dcterms:modified>
</cp:coreProperties>
</file>