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1" r:id="rId9"/>
  </p:sldIdLst>
  <p:sldSz cx="9144000" cy="6858000" type="screen4x3"/>
  <p:notesSz cx="7010400" cy="92964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Helvetica Neue" panose="02000503000000020004" pitchFamily="2" charset="0"/>
      <p:regular r:id="rId15"/>
      <p:bold r:id="rId16"/>
      <p:italic r:id="rId17"/>
      <p:boldItalic r:id="rId18"/>
    </p:embeddedFont>
    <p:embeddedFont>
      <p:font typeface="Proxima Nova" panose="02000506030000020004" pitchFamily="2" charset="0"/>
      <p:regular r:id="rId19"/>
      <p:bold r:id="rId20"/>
      <p:italic r:id="rId21"/>
      <p:boldItalic r:id="rId22"/>
    </p:embeddedFont>
    <p:embeddedFont>
      <p:font typeface="PT Sans" panose="020B0503020203020204" pitchFamily="34" charset="77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F8"/>
    <a:srgbClr val="0A0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DEEA35-E5F5-4102-9F98-2ECA7754E775}" v="6" dt="2023-02-23T19:54:43.3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74"/>
    <p:restoredTop sz="86396"/>
  </p:normalViewPr>
  <p:slideViewPr>
    <p:cSldViewPr snapToGrid="0">
      <p:cViewPr varScale="1">
        <p:scale>
          <a:sx n="104" d="100"/>
          <a:sy n="104" d="100"/>
        </p:scale>
        <p:origin x="936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dapalli, Ravi" userId="4abbd681-7ecb-46e1-b02d-5a8b62196975" providerId="ADAL" clId="{BBF1A609-F8B1-485D-8B5D-CE87550995B2}"/>
    <pc:docChg chg="delSld modSld">
      <pc:chgData name="Vadapalli, Ravi" userId="4abbd681-7ecb-46e1-b02d-5a8b62196975" providerId="ADAL" clId="{BBF1A609-F8B1-485D-8B5D-CE87550995B2}" dt="2022-10-07T17:58:28.978" v="8" actId="20577"/>
      <pc:docMkLst>
        <pc:docMk/>
      </pc:docMkLst>
      <pc:sldChg chg="modSp mod">
        <pc:chgData name="Vadapalli, Ravi" userId="4abbd681-7ecb-46e1-b02d-5a8b62196975" providerId="ADAL" clId="{BBF1A609-F8B1-485D-8B5D-CE87550995B2}" dt="2022-10-07T17:58:28.978" v="8" actId="20577"/>
        <pc:sldMkLst>
          <pc:docMk/>
          <pc:sldMk cId="282086989" sldId="262"/>
        </pc:sldMkLst>
        <pc:spChg chg="mod">
          <ac:chgData name="Vadapalli, Ravi" userId="4abbd681-7ecb-46e1-b02d-5a8b62196975" providerId="ADAL" clId="{BBF1A609-F8B1-485D-8B5D-CE87550995B2}" dt="2022-10-07T17:58:28.978" v="8" actId="20577"/>
          <ac:spMkLst>
            <pc:docMk/>
            <pc:sldMk cId="282086989" sldId="262"/>
            <ac:spMk id="3" creationId="{D3435634-4E2B-4EEC-AA70-1B6C4B455C4C}"/>
          </ac:spMkLst>
        </pc:spChg>
      </pc:sldChg>
      <pc:sldChg chg="del">
        <pc:chgData name="Vadapalli, Ravi" userId="4abbd681-7ecb-46e1-b02d-5a8b62196975" providerId="ADAL" clId="{BBF1A609-F8B1-485D-8B5D-CE87550995B2}" dt="2022-10-07T17:32:24.551" v="0" actId="47"/>
        <pc:sldMkLst>
          <pc:docMk/>
          <pc:sldMk cId="0" sldId="272"/>
        </pc:sldMkLst>
      </pc:sldChg>
      <pc:sldChg chg="del">
        <pc:chgData name="Vadapalli, Ravi" userId="4abbd681-7ecb-46e1-b02d-5a8b62196975" providerId="ADAL" clId="{BBF1A609-F8B1-485D-8B5D-CE87550995B2}" dt="2022-10-07T17:32:24.551" v="0" actId="47"/>
        <pc:sldMkLst>
          <pc:docMk/>
          <pc:sldMk cId="1293777394" sldId="273"/>
        </pc:sldMkLst>
      </pc:sldChg>
      <pc:sldChg chg="del">
        <pc:chgData name="Vadapalli, Ravi" userId="4abbd681-7ecb-46e1-b02d-5a8b62196975" providerId="ADAL" clId="{BBF1A609-F8B1-485D-8B5D-CE87550995B2}" dt="2022-10-07T17:32:24.551" v="0" actId="47"/>
        <pc:sldMkLst>
          <pc:docMk/>
          <pc:sldMk cId="1370982936" sldId="274"/>
        </pc:sldMkLst>
      </pc:sldChg>
      <pc:sldChg chg="del">
        <pc:chgData name="Vadapalli, Ravi" userId="4abbd681-7ecb-46e1-b02d-5a8b62196975" providerId="ADAL" clId="{BBF1A609-F8B1-485D-8B5D-CE87550995B2}" dt="2022-10-07T17:32:24.551" v="0" actId="47"/>
        <pc:sldMkLst>
          <pc:docMk/>
          <pc:sldMk cId="1655590544" sldId="275"/>
        </pc:sldMkLst>
      </pc:sldChg>
      <pc:sldChg chg="del">
        <pc:chgData name="Vadapalli, Ravi" userId="4abbd681-7ecb-46e1-b02d-5a8b62196975" providerId="ADAL" clId="{BBF1A609-F8B1-485D-8B5D-CE87550995B2}" dt="2022-10-07T17:32:28.674" v="1" actId="47"/>
        <pc:sldMkLst>
          <pc:docMk/>
          <pc:sldMk cId="1813311914" sldId="276"/>
        </pc:sldMkLst>
      </pc:sldChg>
      <pc:sldChg chg="del">
        <pc:chgData name="Vadapalli, Ravi" userId="4abbd681-7ecb-46e1-b02d-5a8b62196975" providerId="ADAL" clId="{BBF1A609-F8B1-485D-8B5D-CE87550995B2}" dt="2022-10-07T17:32:30.750" v="2" actId="47"/>
        <pc:sldMkLst>
          <pc:docMk/>
          <pc:sldMk cId="815718234" sldId="277"/>
        </pc:sldMkLst>
      </pc:sldChg>
      <pc:sldChg chg="del">
        <pc:chgData name="Vadapalli, Ravi" userId="4abbd681-7ecb-46e1-b02d-5a8b62196975" providerId="ADAL" clId="{BBF1A609-F8B1-485D-8B5D-CE87550995B2}" dt="2022-10-07T17:32:24.551" v="0" actId="47"/>
        <pc:sldMkLst>
          <pc:docMk/>
          <pc:sldMk cId="153759408" sldId="278"/>
        </pc:sldMkLst>
      </pc:sldChg>
      <pc:sldMasterChg chg="delSldLayout">
        <pc:chgData name="Vadapalli, Ravi" userId="4abbd681-7ecb-46e1-b02d-5a8b62196975" providerId="ADAL" clId="{BBF1A609-F8B1-485D-8B5D-CE87550995B2}" dt="2022-10-07T17:32:30.750" v="2" actId="47"/>
        <pc:sldMasterMkLst>
          <pc:docMk/>
          <pc:sldMasterMk cId="0" sldId="2147483661"/>
        </pc:sldMasterMkLst>
        <pc:sldLayoutChg chg="del">
          <pc:chgData name="Vadapalli, Ravi" userId="4abbd681-7ecb-46e1-b02d-5a8b62196975" providerId="ADAL" clId="{BBF1A609-F8B1-485D-8B5D-CE87550995B2}" dt="2022-10-07T17:32:24.551" v="0" actId="47"/>
          <pc:sldLayoutMkLst>
            <pc:docMk/>
            <pc:sldMasterMk cId="0" sldId="2147483661"/>
            <pc:sldLayoutMk cId="0" sldId="2147483653"/>
          </pc:sldLayoutMkLst>
        </pc:sldLayoutChg>
        <pc:sldLayoutChg chg="del">
          <pc:chgData name="Vadapalli, Ravi" userId="4abbd681-7ecb-46e1-b02d-5a8b62196975" providerId="ADAL" clId="{BBF1A609-F8B1-485D-8B5D-CE87550995B2}" dt="2022-10-07T17:32:30.750" v="2" actId="47"/>
          <pc:sldLayoutMkLst>
            <pc:docMk/>
            <pc:sldMasterMk cId="0" sldId="2147483661"/>
            <pc:sldLayoutMk cId="0" sldId="2147483654"/>
          </pc:sldLayoutMkLst>
        </pc:sldLayoutChg>
        <pc:sldLayoutChg chg="del">
          <pc:chgData name="Vadapalli, Ravi" userId="4abbd681-7ecb-46e1-b02d-5a8b62196975" providerId="ADAL" clId="{BBF1A609-F8B1-485D-8B5D-CE87550995B2}" dt="2022-10-07T17:32:24.551" v="0" actId="47"/>
          <pc:sldLayoutMkLst>
            <pc:docMk/>
            <pc:sldMasterMk cId="0" sldId="2147483661"/>
            <pc:sldLayoutMk cId="0" sldId="2147483658"/>
          </pc:sldLayoutMkLst>
        </pc:sldLayoutChg>
      </pc:sldMasterChg>
    </pc:docChg>
  </pc:docChgLst>
  <pc:docChgLst>
    <pc:chgData name="Vadapalli, Ravi" userId="4abbd681-7ecb-46e1-b02d-5a8b62196975" providerId="ADAL" clId="{2FDEEA35-E5F5-4102-9F98-2ECA7754E775}"/>
    <pc:docChg chg="undo custSel modSld">
      <pc:chgData name="Vadapalli, Ravi" userId="4abbd681-7ecb-46e1-b02d-5a8b62196975" providerId="ADAL" clId="{2FDEEA35-E5F5-4102-9F98-2ECA7754E775}" dt="2023-02-23T19:55:30.009" v="534" actId="20577"/>
      <pc:docMkLst>
        <pc:docMk/>
      </pc:docMkLst>
      <pc:sldChg chg="modSp mod">
        <pc:chgData name="Vadapalli, Ravi" userId="4abbd681-7ecb-46e1-b02d-5a8b62196975" providerId="ADAL" clId="{2FDEEA35-E5F5-4102-9F98-2ECA7754E775}" dt="2023-02-23T19:49:30.417" v="26" actId="2711"/>
        <pc:sldMkLst>
          <pc:docMk/>
          <pc:sldMk cId="282086989" sldId="262"/>
        </pc:sldMkLst>
        <pc:spChg chg="mod">
          <ac:chgData name="Vadapalli, Ravi" userId="4abbd681-7ecb-46e1-b02d-5a8b62196975" providerId="ADAL" clId="{2FDEEA35-E5F5-4102-9F98-2ECA7754E775}" dt="2023-02-23T19:49:30.417" v="26" actId="2711"/>
          <ac:spMkLst>
            <pc:docMk/>
            <pc:sldMk cId="282086989" sldId="262"/>
            <ac:spMk id="3" creationId="{D3435634-4E2B-4EEC-AA70-1B6C4B455C4C}"/>
          </ac:spMkLst>
        </pc:spChg>
      </pc:sldChg>
      <pc:sldChg chg="addSp delSp modSp mod">
        <pc:chgData name="Vadapalli, Ravi" userId="4abbd681-7ecb-46e1-b02d-5a8b62196975" providerId="ADAL" clId="{2FDEEA35-E5F5-4102-9F98-2ECA7754E775}" dt="2023-02-23T19:55:30.009" v="534" actId="20577"/>
        <pc:sldMkLst>
          <pc:docMk/>
          <pc:sldMk cId="2445684585" sldId="264"/>
        </pc:sldMkLst>
        <pc:spChg chg="mod">
          <ac:chgData name="Vadapalli, Ravi" userId="4abbd681-7ecb-46e1-b02d-5a8b62196975" providerId="ADAL" clId="{2FDEEA35-E5F5-4102-9F98-2ECA7754E775}" dt="2023-02-23T19:55:30.009" v="534" actId="20577"/>
          <ac:spMkLst>
            <pc:docMk/>
            <pc:sldMk cId="2445684585" sldId="264"/>
            <ac:spMk id="2" creationId="{362FD046-517D-4117-922D-98129D359F76}"/>
          </ac:spMkLst>
        </pc:spChg>
        <pc:spChg chg="del">
          <ac:chgData name="Vadapalli, Ravi" userId="4abbd681-7ecb-46e1-b02d-5a8b62196975" providerId="ADAL" clId="{2FDEEA35-E5F5-4102-9F98-2ECA7754E775}" dt="2023-02-23T19:52:47.773" v="340" actId="478"/>
          <ac:spMkLst>
            <pc:docMk/>
            <pc:sldMk cId="2445684585" sldId="264"/>
            <ac:spMk id="4" creationId="{50464D7C-0E9E-4EB1-A7CD-855438EE5F7A}"/>
          </ac:spMkLst>
        </pc:spChg>
        <pc:spChg chg="mod">
          <ac:chgData name="Vadapalli, Ravi" userId="4abbd681-7ecb-46e1-b02d-5a8b62196975" providerId="ADAL" clId="{2FDEEA35-E5F5-4102-9F98-2ECA7754E775}" dt="2023-02-23T19:54:43.329" v="523" actId="1076"/>
          <ac:spMkLst>
            <pc:docMk/>
            <pc:sldMk cId="2445684585" sldId="264"/>
            <ac:spMk id="5" creationId="{851ECADE-1BEF-4225-8714-ED20DB71F257}"/>
          </ac:spMkLst>
        </pc:spChg>
        <pc:spChg chg="add mod">
          <ac:chgData name="Vadapalli, Ravi" userId="4abbd681-7ecb-46e1-b02d-5a8b62196975" providerId="ADAL" clId="{2FDEEA35-E5F5-4102-9F98-2ECA7754E775}" dt="2023-02-23T19:54:59.568" v="527" actId="14100"/>
          <ac:spMkLst>
            <pc:docMk/>
            <pc:sldMk cId="2445684585" sldId="264"/>
            <ac:spMk id="6" creationId="{30104EEA-0DCA-DE0B-5185-F6ACC0E7BD4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0194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 Slide" userDrawn="1">
  <p:cSld name="7_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>
            <a:spLocks noGrp="1"/>
          </p:cNvSpPr>
          <p:nvPr>
            <p:ph type="body" idx="2"/>
          </p:nvPr>
        </p:nvSpPr>
        <p:spPr>
          <a:xfrm>
            <a:off x="636599" y="778755"/>
            <a:ext cx="7863900" cy="10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0_Content" userDrawn="1">
  <p:cSld name="20_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>
            <a:spLocks noGrp="1"/>
          </p:cNvSpPr>
          <p:nvPr>
            <p:ph type="body" idx="1"/>
          </p:nvPr>
        </p:nvSpPr>
        <p:spPr>
          <a:xfrm>
            <a:off x="268664" y="1381800"/>
            <a:ext cx="8229600" cy="40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/>
          </p:nvPr>
        </p:nvSpPr>
        <p:spPr>
          <a:xfrm>
            <a:off x="174396" y="176381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 sz="32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7975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/>
          <p:nvPr/>
        </p:nvSpPr>
        <p:spPr>
          <a:xfrm>
            <a:off x="4572000" y="10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" name="Google Shape;75;p11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265500" y="1607767"/>
            <a:ext cx="4045200" cy="20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hasCustomPrompt="1"/>
          </p:nvPr>
        </p:nvSpPr>
        <p:spPr>
          <a:xfrm>
            <a:off x="311700" y="1321967"/>
            <a:ext cx="8520600" cy="25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311700" y="4095067"/>
            <a:ext cx="8520600" cy="12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6" r:id="rId5"/>
    <p:sldLayoutId id="2147483657" r:id="rId6"/>
    <p:sldLayoutId id="2147483659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bviewer.jupyter.org/github/tingxiao/CSCE5300/blob/main/Data%20Frames/Data%20Frames.ipynb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9C663-DF45-04E9-4582-9D87E1AD0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68" y="2734230"/>
            <a:ext cx="8762341" cy="914400"/>
          </a:xfrm>
        </p:spPr>
        <p:txBody>
          <a:bodyPr/>
          <a:lstStyle/>
          <a:p>
            <a:pPr algn="ctr"/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DataFrames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Using Pandas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●"/>
            </a:pPr>
            <a:r>
              <a:rPr lang="en-US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Python Library - Pandas</a:t>
            </a:r>
            <a:endParaRPr dirty="0"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  <a:sym typeface="Helvetica Neue"/>
            </a:endParaRPr>
          </a:p>
          <a:p>
            <a:pPr marL="45720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>
                <a:solidFill>
                  <a:srgbClr val="38761D"/>
                </a:solidFill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import</a:t>
            </a:r>
            <a:r>
              <a:rPr lang="en-US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 </a:t>
            </a:r>
            <a:r>
              <a:rPr lang="en-US" dirty="0">
                <a:solidFill>
                  <a:srgbClr val="1155CC"/>
                </a:solidFill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pandas</a:t>
            </a:r>
            <a:r>
              <a:rPr lang="en-US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 </a:t>
            </a:r>
            <a:r>
              <a:rPr lang="en-US" dirty="0">
                <a:solidFill>
                  <a:srgbClr val="38761D"/>
                </a:solidFill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as</a:t>
            </a:r>
            <a:r>
              <a:rPr lang="en-US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 </a:t>
            </a:r>
            <a:r>
              <a:rPr lang="en-US" dirty="0">
                <a:solidFill>
                  <a:srgbClr val="1155CC"/>
                </a:solidFill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pd</a:t>
            </a:r>
            <a:endParaRPr dirty="0">
              <a:solidFill>
                <a:srgbClr val="1155CC"/>
              </a:solidFill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  <a:sym typeface="Helvetica Neu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dirty="0"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  <a:sym typeface="Helvetica Neue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●"/>
            </a:pPr>
            <a:r>
              <a:rPr lang="en-US" dirty="0" err="1">
                <a:solidFill>
                  <a:srgbClr val="FF00FF"/>
                </a:solidFill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DataFrame</a:t>
            </a:r>
            <a:r>
              <a:rPr lang="en-US" dirty="0">
                <a:solidFill>
                  <a:srgbClr val="FF00FF"/>
                </a:solidFill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 is an Object</a:t>
            </a:r>
            <a:endParaRPr dirty="0">
              <a:solidFill>
                <a:srgbClr val="FF00FF"/>
              </a:solidFill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  <a:sym typeface="Helvetica Neue"/>
            </a:endParaRPr>
          </a:p>
          <a:p>
            <a:pPr marL="914400" lvl="0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-"/>
            </a:pPr>
            <a:r>
              <a:rPr lang="en-US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Represent data as table</a:t>
            </a:r>
          </a:p>
          <a:p>
            <a:pPr marL="914400" lvl="0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-"/>
            </a:pPr>
            <a:r>
              <a:rPr lang="en-US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Manipulate data in a table</a:t>
            </a:r>
            <a:endParaRPr dirty="0"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  <a:sym typeface="Helvetica Neue"/>
            </a:endParaRPr>
          </a:p>
          <a:p>
            <a:pPr marL="914400" lvl="0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-"/>
            </a:pPr>
            <a:r>
              <a:rPr lang="en-US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Performing grouped calculation</a:t>
            </a:r>
            <a:endParaRPr dirty="0"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  <a:sym typeface="Helvetica Neue"/>
            </a:endParaRPr>
          </a:p>
          <a:p>
            <a:pPr marL="914400" lvl="0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-"/>
            </a:pPr>
            <a:r>
              <a:rPr lang="en-US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Handling missing data</a:t>
            </a:r>
            <a:endParaRPr dirty="0"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  <a:sym typeface="Helvetica Neue"/>
            </a:endParaRPr>
          </a:p>
          <a:p>
            <a:pPr marL="914400" lvl="0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-"/>
            </a:pPr>
            <a:r>
              <a:rPr lang="en-US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Reading and writing data frames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F1BDA4-76EA-1023-2A16-028DC0136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9" y="117025"/>
            <a:ext cx="8229600" cy="914400"/>
          </a:xfrm>
        </p:spPr>
        <p:txBody>
          <a:bodyPr/>
          <a:lstStyle/>
          <a:p>
            <a:r>
              <a:rPr lang="en-US" dirty="0"/>
              <a:t>Introduction to Pandas Package</a:t>
            </a:r>
          </a:p>
        </p:txBody>
      </p:sp>
      <p:sp>
        <p:nvSpPr>
          <p:cNvPr id="103" name="Google Shape;103;p16"/>
          <p:cNvSpPr txBox="1">
            <a:spLocks noGrp="1"/>
          </p:cNvSpPr>
          <p:nvPr>
            <p:ph type="sldNum" idx="4294967295"/>
          </p:nvPr>
        </p:nvSpPr>
        <p:spPr>
          <a:xfrm>
            <a:off x="7315200" y="6586538"/>
            <a:ext cx="18288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●"/>
            </a:pPr>
            <a:r>
              <a:rPr lang="en-US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Frequently, data are held in tables. </a:t>
            </a:r>
            <a:endParaRPr dirty="0"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  <a:sym typeface="Helvetica Neu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dirty="0"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  <a:sym typeface="Helvetica Neue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●"/>
            </a:pPr>
            <a:r>
              <a:rPr lang="en-US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A </a:t>
            </a:r>
            <a:r>
              <a:rPr lang="en-US" b="1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table</a:t>
            </a:r>
            <a:r>
              <a:rPr lang="en-US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 is an arrangement of data in rows and columns.</a:t>
            </a:r>
            <a:endParaRPr dirty="0"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  <a:sym typeface="Helvetica Neu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dirty="0"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  <a:sym typeface="Helvetica Neue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●"/>
            </a:pPr>
            <a:r>
              <a:rPr lang="en-US" b="1" dirty="0" err="1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DataFrame</a:t>
            </a:r>
            <a:r>
              <a:rPr lang="en-US" b="1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object is designed for common data analysis operations on rows or columns.</a:t>
            </a:r>
            <a:endParaRPr dirty="0"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  <a:sym typeface="Helvetica Neu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dirty="0"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  <a:sym typeface="Helvetica Neue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●"/>
            </a:pP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Pandas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is a well-maintained Python library for tabular data management.</a:t>
            </a:r>
            <a:endParaRPr dirty="0"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  <a:sym typeface="Helvetica Neue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dirty="0"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67124E-DA4E-CA77-B527-FFB681A25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Tabular Data </a:t>
            </a: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4294967295"/>
          </p:nvPr>
        </p:nvSpPr>
        <p:spPr>
          <a:xfrm>
            <a:off x="7315200" y="6586538"/>
            <a:ext cx="18288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●"/>
            </a:pPr>
            <a:r>
              <a:rPr lang="en-US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Pandas </a:t>
            </a:r>
            <a:r>
              <a:rPr lang="en-US" dirty="0">
                <a:highlight>
                  <a:schemeClr val="lt1"/>
                </a:highlight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is an open-source library built on top of NumPy.</a:t>
            </a:r>
            <a:endParaRPr dirty="0">
              <a:highlight>
                <a:schemeClr val="lt1"/>
              </a:highlight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  <a:sym typeface="Helvetica Neu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dirty="0">
              <a:highlight>
                <a:schemeClr val="lt1"/>
              </a:highlight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  <a:sym typeface="Helvetica Neue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●"/>
            </a:pPr>
            <a:r>
              <a:rPr lang="en-US" dirty="0">
                <a:highlight>
                  <a:schemeClr val="lt1"/>
                </a:highlight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It allows for fast analysis and data cleaning and preparation.</a:t>
            </a:r>
            <a:endParaRPr dirty="0">
              <a:highlight>
                <a:schemeClr val="lt1"/>
              </a:highlight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  <a:sym typeface="Helvetica Neue"/>
            </a:endParaRP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200"/>
              <a:buNone/>
            </a:pPr>
            <a:endParaRPr dirty="0">
              <a:highlight>
                <a:schemeClr val="lt1"/>
              </a:highlight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  <a:sym typeface="Helvetica Neue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●"/>
            </a:pPr>
            <a:r>
              <a:rPr lang="en-US" dirty="0">
                <a:highlight>
                  <a:schemeClr val="lt1"/>
                </a:highlight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It also has built-in visualization features.</a:t>
            </a:r>
            <a:endParaRPr dirty="0">
              <a:highlight>
                <a:schemeClr val="lt1"/>
              </a:highlight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  <a:sym typeface="Helvetica Neue"/>
            </a:endParaRP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200"/>
              <a:buNone/>
            </a:pPr>
            <a:endParaRPr dirty="0">
              <a:highlight>
                <a:schemeClr val="lt1"/>
              </a:highlight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  <a:sym typeface="Helvetica Neue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●"/>
            </a:pPr>
            <a:r>
              <a:rPr lang="en-US" dirty="0">
                <a:highlight>
                  <a:schemeClr val="lt1"/>
                </a:highlight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It can work with data from a wide variety of sources.</a:t>
            </a:r>
            <a:endParaRPr dirty="0">
              <a:highlight>
                <a:schemeClr val="lt1"/>
              </a:highlight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  <a:sym typeface="Helvetica Neue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dirty="0"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87A2F1-C1F4-B4C5-2727-AAF2869B4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Benefits of Using Pandas</a:t>
            </a:r>
            <a:b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</a:br>
            <a:endParaRPr lang="en-US" dirty="0"/>
          </a:p>
        </p:txBody>
      </p:sp>
      <p:sp>
        <p:nvSpPr>
          <p:cNvPr id="117" name="Google Shape;117;p18"/>
          <p:cNvSpPr txBox="1">
            <a:spLocks noGrp="1"/>
          </p:cNvSpPr>
          <p:nvPr>
            <p:ph type="sldNum" idx="4294967295"/>
          </p:nvPr>
        </p:nvSpPr>
        <p:spPr>
          <a:xfrm>
            <a:off x="7315200" y="6586538"/>
            <a:ext cx="18288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●"/>
            </a:pPr>
            <a:r>
              <a:rPr lang="en-US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Go through the tutorial to learn how to:</a:t>
            </a:r>
            <a:endParaRPr dirty="0"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  <a:sym typeface="Helvetica Neue"/>
            </a:endParaRPr>
          </a:p>
          <a:p>
            <a:pPr marL="8763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Create a data frame from scratch</a:t>
            </a:r>
            <a:endParaRPr dirty="0"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  <a:sym typeface="Helvetica Neue"/>
            </a:endParaRPr>
          </a:p>
          <a:p>
            <a:pPr marL="8763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Select rows or columns</a:t>
            </a:r>
            <a:endParaRPr dirty="0"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  <a:sym typeface="Helvetica Neue"/>
            </a:endParaRPr>
          </a:p>
          <a:p>
            <a:pPr marL="8763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Delete rows or columns</a:t>
            </a:r>
            <a:endParaRPr dirty="0"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  <a:sym typeface="Helvetica Neue"/>
            </a:endParaRPr>
          </a:p>
          <a:p>
            <a:pPr marL="8763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Create new columns</a:t>
            </a:r>
            <a:endParaRPr dirty="0"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  <a:sym typeface="Helvetica Neue"/>
            </a:endParaRPr>
          </a:p>
          <a:p>
            <a:pPr marL="8763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Perform grouped calculations</a:t>
            </a:r>
            <a:endParaRPr dirty="0"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  <a:sym typeface="Helvetica Neue"/>
            </a:endParaRPr>
          </a:p>
          <a:p>
            <a:pPr marL="8763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Handle missing data</a:t>
            </a:r>
            <a:endParaRPr dirty="0"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  <a:sym typeface="Helvetica Neue"/>
            </a:endParaRPr>
          </a:p>
          <a:p>
            <a:pPr marL="8763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Read and write data in CSV format</a:t>
            </a:r>
            <a:endParaRPr dirty="0"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  <a:sym typeface="Helvetica Neue"/>
            </a:endParaRP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ED195F-8C80-E48F-FA1A-5013CF353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Pandas </a:t>
            </a:r>
            <a:r>
              <a:rPr lang="en-US" dirty="0" err="1"/>
              <a:t>DataFrames</a:t>
            </a:r>
            <a:r>
              <a:rPr lang="en-US" dirty="0"/>
              <a:t> </a:t>
            </a:r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4294967295"/>
          </p:nvPr>
        </p:nvSpPr>
        <p:spPr>
          <a:xfrm>
            <a:off x="0" y="-4763"/>
            <a:ext cx="45720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2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F2F2F2"/>
                </a:solidFill>
                <a:latin typeface="PT Sans"/>
                <a:ea typeface="PT Sans"/>
                <a:cs typeface="PT Sans"/>
                <a:sym typeface="PT Sans"/>
              </a:rPr>
              <a:t>COMP 1</a:t>
            </a:r>
            <a:r>
              <a:rPr lang="en-US" sz="1100" dirty="0"/>
              <a:t>8</a:t>
            </a:r>
            <a:r>
              <a:rPr lang="en-US" sz="1100" b="0" i="0" u="none" strike="noStrike" cap="none" dirty="0">
                <a:solidFill>
                  <a:srgbClr val="F2F2F2"/>
                </a:solidFill>
                <a:latin typeface="PT Sans"/>
                <a:ea typeface="PT Sans"/>
                <a:cs typeface="PT Sans"/>
                <a:sym typeface="PT Sans"/>
              </a:rPr>
              <a:t>0</a:t>
            </a:r>
            <a:endParaRPr sz="1100" dirty="0"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4294967295"/>
          </p:nvPr>
        </p:nvSpPr>
        <p:spPr>
          <a:xfrm>
            <a:off x="4572000" y="-1588"/>
            <a:ext cx="45720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200"/>
              <a:buFont typeface="Arial"/>
              <a:buNone/>
            </a:pPr>
            <a:r>
              <a:rPr lang="en-US" sz="1100"/>
              <a:t>CS for the Scientists</a:t>
            </a:r>
            <a:endParaRPr sz="1100"/>
          </a:p>
        </p:txBody>
      </p:sp>
      <p:sp>
        <p:nvSpPr>
          <p:cNvPr id="126" name="Google Shape;126;p19"/>
          <p:cNvSpPr txBox="1">
            <a:spLocks noGrp="1"/>
          </p:cNvSpPr>
          <p:nvPr>
            <p:ph type="sldNum" idx="4294967295"/>
          </p:nvPr>
        </p:nvSpPr>
        <p:spPr>
          <a:xfrm>
            <a:off x="7315200" y="6586538"/>
            <a:ext cx="18288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030CC-99D2-472F-AFF7-2EBD72B5C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208" y="99815"/>
            <a:ext cx="8520600" cy="7635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Pandas for Data Management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35634-4E2B-4EEC-AA70-1B6C4B455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63315"/>
            <a:ext cx="8520600" cy="4555200"/>
          </a:xfrm>
        </p:spPr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rgbClr val="0052F8"/>
                </a:solidFill>
                <a:latin typeface="+mj-lt"/>
              </a:rPr>
              <a:t>import pandas as pd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2060"/>
                </a:solidFill>
                <a:latin typeface="+mj-lt"/>
              </a:rPr>
              <a:t>data = {‘Name’: [‘Raj’, Khan’, ‘David’, ‘Laura’], 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2060"/>
                </a:solidFill>
                <a:latin typeface="+mj-lt"/>
              </a:rPr>
              <a:t>	‘Age’:[20, 25, 35, 18], ‘City’:[‘Dallas’, ‘Orlando’, ‘Detroit’, ‘Arlington’], 	‘State’:[‘TX’, ‘FL’, ‘MI, ‘VA’] }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2060"/>
                </a:solidFill>
                <a:latin typeface="+mj-lt"/>
              </a:rPr>
              <a:t>#Create a </a:t>
            </a:r>
            <a:r>
              <a:rPr lang="en-US" dirty="0" err="1">
                <a:solidFill>
                  <a:srgbClr val="002060"/>
                </a:solidFill>
                <a:latin typeface="+mj-lt"/>
              </a:rPr>
              <a:t>DataFrame</a:t>
            </a:r>
            <a:endParaRPr lang="en-US" dirty="0">
              <a:solidFill>
                <a:srgbClr val="002060"/>
              </a:solidFill>
              <a:latin typeface="+mj-lt"/>
            </a:endParaRPr>
          </a:p>
          <a:p>
            <a:pPr marL="114300" indent="0">
              <a:buNone/>
            </a:pPr>
            <a:r>
              <a:rPr lang="en-US" dirty="0" err="1">
                <a:solidFill>
                  <a:srgbClr val="0052F8"/>
                </a:solidFill>
                <a:latin typeface="+mj-lt"/>
              </a:rPr>
              <a:t>df</a:t>
            </a:r>
            <a:r>
              <a:rPr lang="en-US" dirty="0">
                <a:solidFill>
                  <a:srgbClr val="0052F8"/>
                </a:solidFill>
                <a:latin typeface="+mj-lt"/>
              </a:rPr>
              <a:t> = </a:t>
            </a:r>
            <a:r>
              <a:rPr lang="en-US" dirty="0" err="1">
                <a:solidFill>
                  <a:srgbClr val="0052F8"/>
                </a:solidFill>
                <a:latin typeface="+mj-lt"/>
              </a:rPr>
              <a:t>pd.DataFrame</a:t>
            </a:r>
            <a:r>
              <a:rPr lang="en-US" dirty="0">
                <a:solidFill>
                  <a:srgbClr val="0052F8"/>
                </a:solidFill>
                <a:latin typeface="+mj-lt"/>
              </a:rPr>
              <a:t>(data)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#print two columns Name, City</a:t>
            </a:r>
          </a:p>
          <a:p>
            <a:pPr marL="114300" indent="0">
              <a:buNone/>
            </a:pPr>
            <a:endParaRPr lang="en-US" dirty="0">
              <a:solidFill>
                <a:srgbClr val="002060"/>
              </a:solidFill>
              <a:latin typeface="+mj-lt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002060"/>
                </a:solidFill>
                <a:latin typeface="+mj-lt"/>
              </a:rPr>
              <a:t>print (</a:t>
            </a:r>
            <a:r>
              <a:rPr lang="en-US" dirty="0" err="1">
                <a:solidFill>
                  <a:srgbClr val="002060"/>
                </a:solidFill>
                <a:latin typeface="+mj-lt"/>
              </a:rPr>
              <a:t>df</a:t>
            </a:r>
            <a:r>
              <a:rPr lang="en-US" dirty="0">
                <a:solidFill>
                  <a:srgbClr val="002060"/>
                </a:solidFill>
                <a:latin typeface="+mj-lt"/>
              </a:rPr>
              <a:t>[[‘Name’, ‘City’]])</a:t>
            </a:r>
          </a:p>
          <a:p>
            <a:pPr marL="114300" indent="0">
              <a:buNone/>
            </a:pPr>
            <a:endParaRPr lang="en-US" dirty="0">
              <a:solidFill>
                <a:srgbClr val="002060"/>
              </a:solidFill>
              <a:latin typeface="+mj-lt"/>
            </a:endParaRPr>
          </a:p>
          <a:p>
            <a:pPr marL="114300" indent="0">
              <a:buNone/>
            </a:pPr>
            <a:r>
              <a:rPr lang="en-US" b="1" dirty="0">
                <a:solidFill>
                  <a:schemeClr val="tx1"/>
                </a:solidFill>
                <a:latin typeface="+mj-lt"/>
              </a:rPr>
              <a:t>#print first/last row using </a:t>
            </a:r>
            <a:r>
              <a:rPr lang="en-US" b="1" dirty="0" err="1">
                <a:solidFill>
                  <a:schemeClr val="tx1"/>
                </a:solidFill>
                <a:latin typeface="+mj-lt"/>
              </a:rPr>
              <a:t>iloc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 command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	</a:t>
            </a:r>
            <a:r>
              <a:rPr lang="en-US" dirty="0">
                <a:solidFill>
                  <a:srgbClr val="002060"/>
                </a:solidFill>
                <a:latin typeface="+mj-lt"/>
              </a:rPr>
              <a:t>	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#print by col name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2060"/>
                </a:solidFill>
                <a:latin typeface="+mj-lt"/>
              </a:rPr>
              <a:t>print (</a:t>
            </a:r>
            <a:r>
              <a:rPr lang="en-US" dirty="0" err="1">
                <a:solidFill>
                  <a:srgbClr val="002060"/>
                </a:solidFill>
                <a:latin typeface="+mj-lt"/>
              </a:rPr>
              <a:t>df.iloc</a:t>
            </a:r>
            <a:r>
              <a:rPr lang="en-US" dirty="0">
                <a:solidFill>
                  <a:srgbClr val="002060"/>
                </a:solidFill>
                <a:latin typeface="+mj-lt"/>
              </a:rPr>
              <a:t>[0])					</a:t>
            </a:r>
            <a:r>
              <a:rPr lang="en-US" dirty="0" err="1">
                <a:solidFill>
                  <a:srgbClr val="002060"/>
                </a:solidFill>
                <a:latin typeface="+mj-lt"/>
              </a:rPr>
              <a:t>df</a:t>
            </a:r>
            <a:r>
              <a:rPr lang="en-US" dirty="0">
                <a:solidFill>
                  <a:srgbClr val="002060"/>
                </a:solidFill>
                <a:latin typeface="+mj-lt"/>
              </a:rPr>
              <a:t> [‘Name’]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2060"/>
                </a:solidFill>
                <a:latin typeface="+mj-lt"/>
              </a:rPr>
              <a:t>print(</a:t>
            </a:r>
            <a:r>
              <a:rPr lang="en-US" dirty="0" err="1">
                <a:solidFill>
                  <a:srgbClr val="002060"/>
                </a:solidFill>
                <a:latin typeface="+mj-lt"/>
              </a:rPr>
              <a:t>df.iloc</a:t>
            </a:r>
            <a:r>
              <a:rPr lang="en-US" dirty="0">
                <a:solidFill>
                  <a:srgbClr val="002060"/>
                </a:solidFill>
                <a:latin typeface="+mj-lt"/>
              </a:rPr>
              <a:t>[-1])		</a:t>
            </a:r>
          </a:p>
          <a:p>
            <a:pPr marL="114300" indent="0">
              <a:buNone/>
            </a:pPr>
            <a:endParaRPr lang="en-US" b="1" dirty="0">
              <a:solidFill>
                <a:srgbClr val="002060"/>
              </a:solidFill>
              <a:latin typeface="+mj-lt"/>
            </a:endParaRPr>
          </a:p>
          <a:p>
            <a:pPr marL="114300" indent="0">
              <a:buNone/>
            </a:pPr>
            <a:r>
              <a:rPr lang="en-US" b="1" dirty="0">
                <a:solidFill>
                  <a:schemeClr val="tx1"/>
                </a:solidFill>
                <a:latin typeface="+mj-lt"/>
              </a:rPr>
              <a:t># delete col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		</a:t>
            </a:r>
            <a:r>
              <a:rPr lang="en-US" dirty="0">
                <a:solidFill>
                  <a:srgbClr val="002060"/>
                </a:solidFill>
                <a:latin typeface="+mj-lt"/>
              </a:rPr>
              <a:t>	</a:t>
            </a:r>
          </a:p>
          <a:p>
            <a:pPr marL="114300" indent="0">
              <a:buNone/>
            </a:pPr>
            <a:r>
              <a:rPr lang="en-US" dirty="0" err="1">
                <a:solidFill>
                  <a:srgbClr val="002060"/>
                </a:solidFill>
                <a:latin typeface="+mj-lt"/>
              </a:rPr>
              <a:t>df.drop</a:t>
            </a:r>
            <a:r>
              <a:rPr lang="en-US" dirty="0">
                <a:solidFill>
                  <a:srgbClr val="002060"/>
                </a:solidFill>
                <a:latin typeface="+mj-lt"/>
              </a:rPr>
              <a:t>([‘Name’], 1)</a:t>
            </a: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/>
              <a:t>	</a:t>
            </a:r>
            <a:r>
              <a:rPr lang="en-US" b="1" dirty="0">
                <a:solidFill>
                  <a:schemeClr val="tx1"/>
                </a:solidFill>
              </a:rPr>
              <a:t>#get rows that meets a condition</a:t>
            </a:r>
          </a:p>
          <a:p>
            <a:pPr marL="114300" indent="0">
              <a:buNone/>
            </a:pPr>
            <a:r>
              <a:rPr lang="en-US" dirty="0"/>
              <a:t>				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new_df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df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[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df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[‘Age’] &gt; 18] 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  <a:latin typeface="+mj-lt"/>
              </a:rPr>
              <a:t>				print (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new_df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)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95BB7-0CCE-4166-BCBB-4793378E90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5FD600-742C-4BE3-B246-5B65B86A2E2A}"/>
              </a:ext>
            </a:extLst>
          </p:cNvPr>
          <p:cNvSpPr txBox="1"/>
          <p:nvPr/>
        </p:nvSpPr>
        <p:spPr>
          <a:xfrm>
            <a:off x="5657222" y="6742322"/>
            <a:ext cx="50893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0">
              <a:buNone/>
            </a:pPr>
            <a:r>
              <a:rPr lang="en-US" dirty="0">
                <a:solidFill>
                  <a:srgbClr val="002060"/>
                </a:solidFill>
                <a:latin typeface="+mj-lt"/>
              </a:rPr>
              <a:t>#dataset </a:t>
            </a:r>
          </a:p>
          <a:p>
            <a:pPr marL="114300" indent="0">
              <a:buNone/>
            </a:pPr>
            <a:r>
              <a:rPr lang="en-US" dirty="0" err="1">
                <a:solidFill>
                  <a:srgbClr val="002060"/>
                </a:solidFill>
                <a:latin typeface="+mj-lt"/>
              </a:rPr>
              <a:t>Sales_Data</a:t>
            </a:r>
            <a:r>
              <a:rPr lang="en-US" dirty="0">
                <a:solidFill>
                  <a:srgbClr val="002060"/>
                </a:solidFill>
                <a:latin typeface="+mj-lt"/>
              </a:rPr>
              <a:t> = {‘Months’ : [‘Jan’, ‘Feb’, ‘Mar’, ‘Apr’, ‘May’], ‘Tesla 5’ : [900, 1750, 3450, 1125, 1620], ‘BMW’ :[382, 318, 703, 516, 506], ‘Kia’ :[117, 152, 171, 167, 129]}</a:t>
            </a:r>
          </a:p>
        </p:txBody>
      </p:sp>
    </p:spTree>
    <p:extLst>
      <p:ext uri="{BB962C8B-B14F-4D97-AF65-F5344CB8AC3E}">
        <p14:creationId xmlns:p14="http://schemas.microsoft.com/office/powerpoint/2010/main" val="282086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62FD046-517D-4117-922D-98129D359F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70C0"/>
                </a:solidFill>
                <a:latin typeface="+mj-lt"/>
              </a:rPr>
              <a:t>#Drop </a:t>
            </a:r>
            <a:r>
              <a:rPr lang="en-US" sz="1800" dirty="0" err="1">
                <a:solidFill>
                  <a:srgbClr val="0070C0"/>
                </a:solidFill>
                <a:latin typeface="+mj-lt"/>
              </a:rPr>
              <a:t>NaN</a:t>
            </a:r>
            <a:endParaRPr lang="en-US" sz="1800" dirty="0">
              <a:solidFill>
                <a:srgbClr val="0070C0"/>
              </a:solidFill>
              <a:latin typeface="+mj-lt"/>
            </a:endParaRPr>
          </a:p>
          <a:p>
            <a:r>
              <a:rPr lang="en-US" sz="1800" dirty="0" err="1">
                <a:latin typeface="+mj-lt"/>
              </a:rPr>
              <a:t>df_no_missing</a:t>
            </a:r>
            <a:r>
              <a:rPr lang="en-US" sz="1800" dirty="0">
                <a:latin typeface="+mj-lt"/>
              </a:rPr>
              <a:t> = </a:t>
            </a:r>
            <a:r>
              <a:rPr lang="en-US" sz="1800" dirty="0" err="1">
                <a:latin typeface="+mj-lt"/>
              </a:rPr>
              <a:t>df.dropna</a:t>
            </a:r>
            <a:r>
              <a:rPr lang="en-US" sz="1800" dirty="0">
                <a:latin typeface="+mj-lt"/>
              </a:rPr>
              <a:t>()</a:t>
            </a:r>
          </a:p>
          <a:p>
            <a:endParaRPr lang="en-US" sz="1800" dirty="0">
              <a:latin typeface="+mj-lt"/>
            </a:endParaRPr>
          </a:p>
          <a:p>
            <a:r>
              <a:rPr lang="en-US" sz="1800" dirty="0">
                <a:solidFill>
                  <a:srgbClr val="0070C0"/>
                </a:solidFill>
                <a:latin typeface="+mj-lt"/>
              </a:rPr>
              <a:t>#Replace </a:t>
            </a:r>
            <a:r>
              <a:rPr lang="en-US" sz="1800" dirty="0" err="1">
                <a:solidFill>
                  <a:srgbClr val="0070C0"/>
                </a:solidFill>
                <a:latin typeface="+mj-lt"/>
              </a:rPr>
              <a:t>NaN</a:t>
            </a:r>
            <a:r>
              <a:rPr lang="en-US" sz="1800" dirty="0">
                <a:solidFill>
                  <a:srgbClr val="0070C0"/>
                </a:solidFill>
                <a:latin typeface="+mj-lt"/>
              </a:rPr>
              <a:t> with 0</a:t>
            </a:r>
          </a:p>
          <a:p>
            <a:r>
              <a:rPr lang="en-US" sz="1800" dirty="0" err="1">
                <a:latin typeface="+mj-lt"/>
              </a:rPr>
              <a:t>df_fill_values</a:t>
            </a:r>
            <a:r>
              <a:rPr lang="en-US" sz="1800" dirty="0">
                <a:latin typeface="+mj-lt"/>
              </a:rPr>
              <a:t> = </a:t>
            </a:r>
            <a:r>
              <a:rPr lang="en-US" sz="1800" dirty="0" err="1">
                <a:latin typeface="+mj-lt"/>
              </a:rPr>
              <a:t>df.fillna</a:t>
            </a:r>
            <a:r>
              <a:rPr lang="en-US" sz="1800" dirty="0">
                <a:latin typeface="+mj-lt"/>
              </a:rPr>
              <a:t>(0)</a:t>
            </a:r>
          </a:p>
          <a:p>
            <a:endParaRPr lang="en-US" sz="1800" dirty="0">
              <a:latin typeface="+mj-lt"/>
            </a:endParaRPr>
          </a:p>
          <a:p>
            <a:r>
              <a:rPr lang="en-US" sz="1800" dirty="0">
                <a:solidFill>
                  <a:srgbClr val="0070C0"/>
                </a:solidFill>
                <a:latin typeface="+mj-lt"/>
              </a:rPr>
              <a:t>#replace </a:t>
            </a:r>
            <a:r>
              <a:rPr lang="en-US" sz="1800" dirty="0" err="1">
                <a:solidFill>
                  <a:srgbClr val="0070C0"/>
                </a:solidFill>
                <a:latin typeface="+mj-lt"/>
              </a:rPr>
              <a:t>NaN</a:t>
            </a:r>
            <a:r>
              <a:rPr lang="en-US" sz="1800" dirty="0">
                <a:solidFill>
                  <a:srgbClr val="0070C0"/>
                </a:solidFill>
                <a:latin typeface="+mj-lt"/>
              </a:rPr>
              <a:t> with mean values</a:t>
            </a:r>
          </a:p>
          <a:p>
            <a:r>
              <a:rPr lang="en-US" sz="1800" dirty="0" err="1">
                <a:latin typeface="+mj-lt"/>
              </a:rPr>
              <a:t>mean_value</a:t>
            </a:r>
            <a:r>
              <a:rPr lang="en-US" sz="1800" dirty="0">
                <a:latin typeface="+mj-lt"/>
              </a:rPr>
              <a:t> = </a:t>
            </a:r>
            <a:r>
              <a:rPr lang="en-US" sz="1800" dirty="0" err="1">
                <a:latin typeface="+mj-lt"/>
              </a:rPr>
              <a:t>df</a:t>
            </a:r>
            <a:r>
              <a:rPr lang="en-US" sz="1800" dirty="0">
                <a:latin typeface="+mj-lt"/>
              </a:rPr>
              <a:t>[‘pre-test-score’].mean()</a:t>
            </a:r>
          </a:p>
          <a:p>
            <a:endParaRPr lang="en-US" sz="1800" dirty="0">
              <a:solidFill>
                <a:srgbClr val="0070C0"/>
              </a:solidFill>
              <a:latin typeface="+mj-lt"/>
            </a:endParaRPr>
          </a:p>
          <a:p>
            <a:r>
              <a:rPr lang="en-US" sz="1800" dirty="0">
                <a:solidFill>
                  <a:srgbClr val="0070C0"/>
                </a:solidFill>
                <a:latin typeface="+mj-lt"/>
              </a:rPr>
              <a:t>#update the </a:t>
            </a:r>
            <a:r>
              <a:rPr lang="en-US" sz="1800" dirty="0" err="1">
                <a:solidFill>
                  <a:srgbClr val="0070C0"/>
                </a:solidFill>
                <a:latin typeface="+mj-lt"/>
              </a:rPr>
              <a:t>dataframe</a:t>
            </a:r>
            <a:endParaRPr lang="en-US" sz="1800" dirty="0">
              <a:solidFill>
                <a:srgbClr val="0070C0"/>
              </a:solidFill>
              <a:latin typeface="+mj-lt"/>
            </a:endParaRPr>
          </a:p>
          <a:p>
            <a:r>
              <a:rPr lang="en-US" sz="1800" dirty="0" err="1">
                <a:latin typeface="+mj-lt"/>
              </a:rPr>
              <a:t>df</a:t>
            </a:r>
            <a:r>
              <a:rPr lang="en-US" sz="1800" dirty="0">
                <a:latin typeface="+mj-lt"/>
              </a:rPr>
              <a:t>[‘pre-test-score].</a:t>
            </a:r>
            <a:r>
              <a:rPr lang="en-US" sz="1800" dirty="0" err="1">
                <a:latin typeface="+mj-lt"/>
              </a:rPr>
              <a:t>fillna</a:t>
            </a:r>
            <a:r>
              <a:rPr lang="en-US" sz="1800" dirty="0">
                <a:latin typeface="+mj-lt"/>
              </a:rPr>
              <a:t>(value=</a:t>
            </a:r>
            <a:r>
              <a:rPr lang="en-US" sz="1800" dirty="0" err="1">
                <a:latin typeface="+mj-lt"/>
              </a:rPr>
              <a:t>mean_value</a:t>
            </a:r>
            <a:r>
              <a:rPr lang="en-US" sz="1800" dirty="0">
                <a:latin typeface="+mj-lt"/>
              </a:rPr>
              <a:t>, </a:t>
            </a:r>
            <a:r>
              <a:rPr lang="en-US" sz="1800" dirty="0" err="1">
                <a:latin typeface="+mj-lt"/>
              </a:rPr>
              <a:t>inplace</a:t>
            </a:r>
            <a:r>
              <a:rPr lang="en-US" sz="1800" dirty="0">
                <a:latin typeface="+mj-lt"/>
              </a:rPr>
              <a:t>=True)</a:t>
            </a:r>
          </a:p>
          <a:p>
            <a:endParaRPr lang="en-US" sz="1800" dirty="0">
              <a:solidFill>
                <a:srgbClr val="0070C0"/>
              </a:solidFill>
              <a:latin typeface="+mj-lt"/>
            </a:endParaRPr>
          </a:p>
          <a:p>
            <a:r>
              <a:rPr lang="en-US" sz="1800" dirty="0">
                <a:solidFill>
                  <a:srgbClr val="0070C0"/>
                </a:solidFill>
                <a:latin typeface="+mj-lt"/>
              </a:rPr>
              <a:t>#write into a new </a:t>
            </a:r>
            <a:r>
              <a:rPr lang="en-US" sz="1800" dirty="0" err="1">
                <a:solidFill>
                  <a:srgbClr val="0070C0"/>
                </a:solidFill>
                <a:latin typeface="+mj-lt"/>
              </a:rPr>
              <a:t>dataframe</a:t>
            </a:r>
            <a:endParaRPr lang="en-US" sz="1800" dirty="0">
              <a:solidFill>
                <a:srgbClr val="0070C0"/>
              </a:solidFill>
              <a:latin typeface="+mj-lt"/>
            </a:endParaRPr>
          </a:p>
          <a:p>
            <a:r>
              <a:rPr lang="en-US" sz="1800" dirty="0" err="1">
                <a:latin typeface="+mj-lt"/>
              </a:rPr>
              <a:t>df_mean_value</a:t>
            </a:r>
            <a:r>
              <a:rPr lang="en-US" sz="1800" dirty="0">
                <a:latin typeface="+mj-lt"/>
              </a:rPr>
              <a:t> = </a:t>
            </a:r>
            <a:r>
              <a:rPr lang="en-US" sz="1800" dirty="0" err="1">
                <a:latin typeface="+mj-lt"/>
              </a:rPr>
              <a:t>df</a:t>
            </a:r>
            <a:r>
              <a:rPr lang="en-US" sz="1800" dirty="0">
                <a:latin typeface="+mj-lt"/>
              </a:rPr>
              <a:t>[‘pre-test-score’].</a:t>
            </a:r>
            <a:r>
              <a:rPr lang="en-US" sz="1800" dirty="0" err="1">
                <a:latin typeface="+mj-lt"/>
              </a:rPr>
              <a:t>fillna</a:t>
            </a:r>
            <a:r>
              <a:rPr lang="en-US" sz="1800" dirty="0">
                <a:latin typeface="+mj-lt"/>
              </a:rPr>
              <a:t>(value=</a:t>
            </a:r>
            <a:r>
              <a:rPr lang="en-US" sz="1800" dirty="0" err="1">
                <a:latin typeface="+mj-lt"/>
              </a:rPr>
              <a:t>mean_value</a:t>
            </a:r>
            <a:r>
              <a:rPr lang="en-US" sz="1800" dirty="0">
                <a:latin typeface="+mj-lt"/>
              </a:rPr>
              <a:t>, </a:t>
            </a:r>
            <a:r>
              <a:rPr lang="en-US" sz="1800" dirty="0" err="1">
                <a:latin typeface="+mj-lt"/>
              </a:rPr>
              <a:t>inplace</a:t>
            </a:r>
            <a:r>
              <a:rPr lang="en-US" sz="1800" dirty="0">
                <a:latin typeface="+mj-lt"/>
              </a:rPr>
              <a:t>=False)</a:t>
            </a:r>
          </a:p>
          <a:p>
            <a:endParaRPr lang="en-US" sz="1800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51F771-A480-4604-916F-00C9120B5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Missing Data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51ECADE-1BEF-4225-8714-ED20DB71F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1087" y="1056105"/>
            <a:ext cx="5009222" cy="2708434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raw_data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'First Name'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: 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'Jason'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'Tina'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'Jake'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'Amy'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],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'Last Name'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: 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'Miller'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'Ali'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'Milner'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Cooze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],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'Age'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: 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42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36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24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73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],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'Sex'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: 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'm'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'f'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'm'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'f'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],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'Pre Test-score'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: 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],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'Post Test-score'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: 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25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62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70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]}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DataFrame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raw_data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'First Name'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'Last Name'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'Age'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'Sex'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'Pre Test-score'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urier New" panose="02070309020205020404" pitchFamily="49" charset="0"/>
              </a:rPr>
              <a:t>'Post Test-score'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])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104EEA-0DCA-DE0B-5185-F6ACC0E7BD46}"/>
              </a:ext>
            </a:extLst>
          </p:cNvPr>
          <p:cNvSpPr txBox="1"/>
          <p:nvPr/>
        </p:nvSpPr>
        <p:spPr>
          <a:xfrm>
            <a:off x="3905026" y="634701"/>
            <a:ext cx="4098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Some Raw Data for Example</a:t>
            </a:r>
          </a:p>
        </p:txBody>
      </p:sp>
    </p:spTree>
    <p:extLst>
      <p:ext uri="{BB962C8B-B14F-4D97-AF65-F5344CB8AC3E}">
        <p14:creationId xmlns:p14="http://schemas.microsoft.com/office/powerpoint/2010/main" val="2445684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 u="sng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Data Frames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9341C5-A670-D624-14B8-8256DD305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Tutorials</a:t>
            </a:r>
          </a:p>
        </p:txBody>
      </p:sp>
      <p:sp>
        <p:nvSpPr>
          <p:cNvPr id="133" name="Google Shape;133;p20"/>
          <p:cNvSpPr txBox="1">
            <a:spLocks noGrp="1"/>
          </p:cNvSpPr>
          <p:nvPr>
            <p:ph type="sldNum" idx="4294967295"/>
          </p:nvPr>
        </p:nvSpPr>
        <p:spPr>
          <a:xfrm>
            <a:off x="7315200" y="6586538"/>
            <a:ext cx="18288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681</Words>
  <Application>Microsoft Macintosh PowerPoint</Application>
  <PresentationFormat>On-screen Show (4:3)</PresentationFormat>
  <Paragraphs>88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Courier New</vt:lpstr>
      <vt:lpstr>Helvetica Neue</vt:lpstr>
      <vt:lpstr>Arial</vt:lpstr>
      <vt:lpstr>Proxima Nova</vt:lpstr>
      <vt:lpstr>Times New Roman</vt:lpstr>
      <vt:lpstr>Calibri</vt:lpstr>
      <vt:lpstr>PT Sans</vt:lpstr>
      <vt:lpstr>Spearmint</vt:lpstr>
      <vt:lpstr>DataFrames Using Pandas</vt:lpstr>
      <vt:lpstr>Introduction to Pandas Package</vt:lpstr>
      <vt:lpstr>Tabular Data </vt:lpstr>
      <vt:lpstr>Benefits of Using Pandas </vt:lpstr>
      <vt:lpstr>More about Pandas DataFrames </vt:lpstr>
      <vt:lpstr>Pandas for Data Management </vt:lpstr>
      <vt:lpstr>Missing Data </vt:lpstr>
      <vt:lpstr>Tutorials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Vadapalli</dc:creator>
  <cp:lastModifiedBy>Vadapalli, Ravi</cp:lastModifiedBy>
  <cp:revision>6</cp:revision>
  <dcterms:modified xsi:type="dcterms:W3CDTF">2023-10-14T22:05:39Z</dcterms:modified>
</cp:coreProperties>
</file>