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447" r:id="rId3"/>
    <p:sldId id="462" r:id="rId4"/>
    <p:sldId id="465" r:id="rId5"/>
    <p:sldId id="466" r:id="rId6"/>
    <p:sldId id="476" r:id="rId7"/>
    <p:sldId id="477" r:id="rId8"/>
    <p:sldId id="478" r:id="rId9"/>
    <p:sldId id="479" r:id="rId10"/>
    <p:sldId id="480" r:id="rId11"/>
    <p:sldId id="483" r:id="rId12"/>
    <p:sldId id="485" r:id="rId13"/>
    <p:sldId id="486" r:id="rId14"/>
    <p:sldId id="49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F1C997-E1E5-4AB4-970E-A55127B18F44}" v="1065" dt="2022-08-16T19:46:42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535" autoAdjust="0"/>
    <p:restoredTop sz="86364" autoAdjust="0"/>
  </p:normalViewPr>
  <p:slideViewPr>
    <p:cSldViewPr>
      <p:cViewPr varScale="1">
        <p:scale>
          <a:sx n="105" d="100"/>
          <a:sy n="105" d="100"/>
        </p:scale>
        <p:origin x="9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EFE5D-F28E-425D-B710-35F65DC9691E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5D666-951B-48EB-87FD-60AA1AE28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5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5089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29577" indent="-280607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22426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71396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20367" indent="-224485" defTabSz="91508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69337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1830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6727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16248" indent="-224485" defTabSz="9150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688D79-8BF5-4604-BB1E-BADDE5DFCE90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8975"/>
            <a:ext cx="4565650" cy="3425825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41" y="4343869"/>
            <a:ext cx="5026920" cy="4111050"/>
          </a:xfrm>
          <a:noFill/>
        </p:spPr>
        <p:txBody>
          <a:bodyPr lIns="89850" tIns="44922" rIns="89850" bIns="44922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48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6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9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3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6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7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3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9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C44F-C5AC-45B6-8239-EF1D34AC548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7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CC44F-C5AC-45B6-8239-EF1D34AC5485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alesforce.com/platform/" TargetMode="External"/><Relationship Id="rId3" Type="http://schemas.openxmlformats.org/officeDocument/2006/relationships/hyperlink" Target="http://aws.amazon.com/s3/" TargetMode="External"/><Relationship Id="rId7" Type="http://schemas.openxmlformats.org/officeDocument/2006/relationships/hyperlink" Target="http://www.microsoft.com/windowsazure/" TargetMode="External"/><Relationship Id="rId2" Type="http://schemas.openxmlformats.org/officeDocument/2006/relationships/hyperlink" Target="http://aws.amazon.com/ec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.google.com/appengine/" TargetMode="External"/><Relationship Id="rId11" Type="http://schemas.openxmlformats.org/officeDocument/2006/relationships/hyperlink" Target="http://docs.google.com/" TargetMode="External"/><Relationship Id="rId5" Type="http://schemas.openxmlformats.org/officeDocument/2006/relationships/hyperlink" Target="http://www.flexiscale.com/" TargetMode="External"/><Relationship Id="rId10" Type="http://schemas.openxmlformats.org/officeDocument/2006/relationships/hyperlink" Target="http://www.hotmail.com/" TargetMode="External"/><Relationship Id="rId4" Type="http://schemas.openxmlformats.org/officeDocument/2006/relationships/hyperlink" Target="http://www.rackspacecloud.com/cloud_hosting_products/servers" TargetMode="External"/><Relationship Id="rId9" Type="http://schemas.openxmlformats.org/officeDocument/2006/relationships/hyperlink" Target="http://www.gmail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miacs.umd.edu/~jimmylin/MapReduce-book-final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lideplayer.com/slide/13100286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am04.safelinks.protection.outlook.com/?url=https%3A%2F%2Fcommons.wikimedia.org%2Fwiki%2FFile%3ACloud_computing.svg&amp;data=05%7C01%7CRavi.Vadapalli%40unt.edu%7C0861dff0455c4e73fa6d08db3a104958%7C70de199207c6480fa318a1afcba03983%7C0%7C0%7C638167613841006179%7CUnknown%7CTWFpbGZsb3d8eyJWIjoiMC4wLjAwMDAiLCJQIjoiV2luMzIiLCJBTiI6Ik1haWwiLCJXVCI6Mn0%3D%7C3000%7C%7C%7C&amp;sdata=K4ZkKDTp0qSEA9b7h4R46yylfJf6GSKRxDsFKSUGWP4%3D&amp;reserved=0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m04.safelinks.protection.outlook.com/?url=https%3A%2F%2Fcreativecommons.org%2Flicenses%2Fby-sa%2F3.0%2Fdeed.en&amp;data=05%7C01%7CRavi.Vadapalli%40unt.edu%7C0861dff0455c4e73fa6d08db3a104958%7C70de199207c6480fa318a1afcba03983%7C0%7C0%7C638167613841006179%7CUnknown%7CTWFpbGZsb3d8eyJWIjoiMC4wLjAwMDAiLCJQIjoiV2luMzIiLCJBTiI6Ik1haWwiLCJXVCI6Mn0%3D%7C3000%7C%7C%7C&amp;sdata=0jCFCr8VJyUutipsgx1EkqsawlYHG%2FCqyaKN0gwt6nw%3D&amp;reserved=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1828800"/>
            <a:ext cx="8763000" cy="8382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Introduction to Big Data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56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4" y="11723"/>
            <a:ext cx="9053565" cy="674077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Cloud Service Oriented Architecture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20969"/>
            <a:ext cx="8458200" cy="5029200"/>
          </a:xfrm>
        </p:spPr>
        <p:txBody>
          <a:bodyPr>
            <a:noAutofit/>
          </a:bodyPr>
          <a:lstStyle/>
          <a:p>
            <a:r>
              <a:rPr lang="en-US" sz="2400" dirty="0"/>
              <a:t>Infrastructure as a service (</a:t>
            </a:r>
            <a:r>
              <a:rPr lang="en-US" sz="2400" dirty="0" err="1"/>
              <a:t>IaaS</a:t>
            </a:r>
            <a:r>
              <a:rPr lang="en-US" sz="2400" dirty="0"/>
              <a:t>) </a:t>
            </a:r>
          </a:p>
          <a:p>
            <a:pPr lvl="1"/>
            <a:r>
              <a:rPr lang="en-US" sz="2200" dirty="0"/>
              <a:t>Offering hardware related services using the principles of cloud computing. These could include storage services (database or disk storage) or virtual servers. </a:t>
            </a:r>
          </a:p>
          <a:p>
            <a:pPr lvl="1"/>
            <a:r>
              <a:rPr lang="en-US" sz="2200" dirty="0">
                <a:hlinkClick r:id="rId2"/>
              </a:rPr>
              <a:t>Amazon EC2</a:t>
            </a:r>
            <a:r>
              <a:rPr lang="en-US" sz="2200" dirty="0"/>
              <a:t>, </a:t>
            </a:r>
            <a:r>
              <a:rPr lang="en-US" sz="2200" dirty="0">
                <a:hlinkClick r:id="rId3"/>
              </a:rPr>
              <a:t>Amazon S3</a:t>
            </a:r>
            <a:r>
              <a:rPr lang="en-US" sz="2200" dirty="0"/>
              <a:t>, </a:t>
            </a:r>
            <a:r>
              <a:rPr lang="en-US" sz="2200" dirty="0">
                <a:hlinkClick r:id="rId4"/>
              </a:rPr>
              <a:t>Rackspace Cloud Servers</a:t>
            </a:r>
            <a:r>
              <a:rPr lang="en-US" sz="2200" dirty="0"/>
              <a:t> and </a:t>
            </a:r>
            <a:r>
              <a:rPr lang="en-US" sz="2200" dirty="0" err="1">
                <a:hlinkClick r:id="rId5"/>
              </a:rPr>
              <a:t>Flexiscale</a:t>
            </a:r>
            <a:r>
              <a:rPr lang="en-US" sz="2200" dirty="0"/>
              <a:t>.</a:t>
            </a:r>
          </a:p>
          <a:p>
            <a:r>
              <a:rPr lang="en-US" sz="2400" dirty="0"/>
              <a:t>Platform as a Service (</a:t>
            </a:r>
            <a:r>
              <a:rPr lang="en-US" sz="2400" dirty="0" err="1"/>
              <a:t>PaaS</a:t>
            </a:r>
            <a:r>
              <a:rPr lang="en-US" sz="2400" dirty="0"/>
              <a:t>) </a:t>
            </a:r>
          </a:p>
          <a:p>
            <a:pPr lvl="1"/>
            <a:r>
              <a:rPr lang="en-US" sz="2200" dirty="0"/>
              <a:t>Offering a development platform on the cloud. </a:t>
            </a:r>
          </a:p>
          <a:p>
            <a:pPr lvl="1"/>
            <a:r>
              <a:rPr lang="en-US" sz="2200" dirty="0">
                <a:hlinkClick r:id="rId6"/>
              </a:rPr>
              <a:t>Google’s Application Engine</a:t>
            </a:r>
            <a:r>
              <a:rPr lang="en-US" sz="2200" dirty="0"/>
              <a:t>, </a:t>
            </a:r>
            <a:r>
              <a:rPr lang="en-US" sz="2200" dirty="0" err="1">
                <a:hlinkClick r:id="rId7"/>
              </a:rPr>
              <a:t>Microsofts</a:t>
            </a:r>
            <a:r>
              <a:rPr lang="en-US" sz="2200" dirty="0">
                <a:hlinkClick r:id="rId7"/>
              </a:rPr>
              <a:t> Azure</a:t>
            </a:r>
            <a:r>
              <a:rPr lang="en-US" sz="2200" dirty="0"/>
              <a:t>, </a:t>
            </a:r>
            <a:r>
              <a:rPr lang="en-US" sz="2200" dirty="0" err="1"/>
              <a:t>Salesforce.com’s</a:t>
            </a:r>
            <a:r>
              <a:rPr lang="en-US" sz="2200" dirty="0"/>
              <a:t> </a:t>
            </a:r>
            <a:r>
              <a:rPr lang="en-US" sz="2200" dirty="0">
                <a:hlinkClick r:id="rId8"/>
              </a:rPr>
              <a:t>force.com</a:t>
            </a:r>
            <a:r>
              <a:rPr lang="en-US" sz="2200" dirty="0"/>
              <a:t> .</a:t>
            </a:r>
          </a:p>
          <a:p>
            <a:r>
              <a:rPr lang="en-US" sz="2400" dirty="0"/>
              <a:t>Software as a service (</a:t>
            </a:r>
            <a:r>
              <a:rPr lang="en-US" sz="2400" dirty="0" err="1"/>
              <a:t>SaaS</a:t>
            </a:r>
            <a:r>
              <a:rPr lang="en-US" sz="2400" dirty="0"/>
              <a:t>) </a:t>
            </a:r>
          </a:p>
          <a:p>
            <a:pPr lvl="1"/>
            <a:r>
              <a:rPr lang="en-US" sz="2200" dirty="0"/>
              <a:t>Including a complete software offering in the cloud. Users can access a software application hosted by the cloud vendor on PAYG</a:t>
            </a:r>
          </a:p>
          <a:p>
            <a:pPr lvl="1"/>
            <a:r>
              <a:rPr lang="en-US" sz="2200" dirty="0"/>
              <a:t>Salesforce.com offering in the online Customer Relationship Management (CRM) space, </a:t>
            </a:r>
            <a:r>
              <a:rPr lang="en-US" sz="2200" dirty="0" err="1">
                <a:hlinkClick r:id="rId9"/>
              </a:rPr>
              <a:t>gmail</a:t>
            </a:r>
            <a:r>
              <a:rPr lang="en-US" sz="2200" dirty="0"/>
              <a:t>, </a:t>
            </a:r>
            <a:r>
              <a:rPr lang="en-US" sz="2200" dirty="0" err="1">
                <a:hlinkClick r:id="rId10"/>
              </a:rPr>
              <a:t>hotmail</a:t>
            </a:r>
            <a:r>
              <a:rPr lang="en-US" sz="2200" dirty="0"/>
              <a:t>, </a:t>
            </a:r>
            <a:r>
              <a:rPr lang="en-US" sz="2200" dirty="0">
                <a:hlinkClick r:id="rId11"/>
              </a:rPr>
              <a:t>Google docs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9493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747" y="-251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Key Ingredients in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06993"/>
            <a:ext cx="8229600" cy="4525963"/>
          </a:xfrm>
        </p:spPr>
        <p:txBody>
          <a:bodyPr/>
          <a:lstStyle/>
          <a:p>
            <a:r>
              <a:rPr lang="en-US" dirty="0"/>
              <a:t>Service-Oriented Architecture  (SOA)</a:t>
            </a:r>
          </a:p>
          <a:p>
            <a:r>
              <a:rPr lang="en-US" dirty="0"/>
              <a:t>Utility Computing (on demand)</a:t>
            </a:r>
          </a:p>
          <a:p>
            <a:r>
              <a:rPr lang="en-US" dirty="0"/>
              <a:t>Virtualization (P2P Network)</a:t>
            </a:r>
          </a:p>
          <a:p>
            <a:r>
              <a:rPr lang="en-US" dirty="0"/>
              <a:t>SaaS (Software as a Service)</a:t>
            </a:r>
          </a:p>
          <a:p>
            <a:r>
              <a:rPr lang="en-US" dirty="0"/>
              <a:t>PaaS (Platform as a Service)</a:t>
            </a:r>
          </a:p>
          <a:p>
            <a:r>
              <a:rPr lang="en-US" dirty="0"/>
              <a:t>IaaS (Infrastructure </a:t>
            </a:r>
            <a:r>
              <a:rPr lang="en-US" dirty="0" err="1"/>
              <a:t>aS</a:t>
            </a:r>
            <a:r>
              <a:rPr lang="en-US" dirty="0"/>
              <a:t> a Service)</a:t>
            </a:r>
          </a:p>
          <a:p>
            <a:r>
              <a:rPr lang="en-US" dirty="0"/>
              <a:t>Web Services in the Cloud</a:t>
            </a:r>
          </a:p>
        </p:txBody>
      </p:sp>
    </p:spTree>
    <p:extLst>
      <p:ext uri="{BB962C8B-B14F-4D97-AF65-F5344CB8AC3E}">
        <p14:creationId xmlns:p14="http://schemas.microsoft.com/office/powerpoint/2010/main" val="4238980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Enabling Technology: Virtualization</a:t>
            </a:r>
          </a:p>
        </p:txBody>
      </p:sp>
      <p:grpSp>
        <p:nvGrpSpPr>
          <p:cNvPr id="4" name="Group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819400"/>
            <a:ext cx="2895600" cy="2000250"/>
            <a:chOff x="2057400" y="2209800"/>
            <a:chExt cx="2895600" cy="2000310"/>
          </a:xfrm>
        </p:grpSpPr>
        <p:sp>
          <p:nvSpPr>
            <p:cNvPr id="5" name="Rounded Rectangle 5"/>
            <p:cNvSpPr>
              <a:spLocks noChangeArrowheads="1"/>
            </p:cNvSpPr>
            <p:nvPr/>
          </p:nvSpPr>
          <p:spPr bwMode="auto">
            <a:xfrm>
              <a:off x="2057400" y="3276600"/>
              <a:ext cx="28956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Hardware</a:t>
              </a:r>
            </a:p>
          </p:txBody>
        </p:sp>
        <p:sp>
          <p:nvSpPr>
            <p:cNvPr id="6" name="Rounded Rectangle 6"/>
            <p:cNvSpPr>
              <a:spLocks noChangeArrowheads="1"/>
            </p:cNvSpPr>
            <p:nvPr/>
          </p:nvSpPr>
          <p:spPr bwMode="auto">
            <a:xfrm>
              <a:off x="2057400" y="2743200"/>
              <a:ext cx="28956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Operating System</a:t>
              </a:r>
            </a:p>
          </p:txBody>
        </p:sp>
        <p:sp>
          <p:nvSpPr>
            <p:cNvPr id="7" name="Rounded Rectangle 7"/>
            <p:cNvSpPr>
              <a:spLocks noChangeArrowheads="1"/>
            </p:cNvSpPr>
            <p:nvPr/>
          </p:nvSpPr>
          <p:spPr bwMode="auto">
            <a:xfrm>
              <a:off x="2057400" y="2209800"/>
              <a:ext cx="914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App</a:t>
              </a:r>
            </a:p>
          </p:txBody>
        </p:sp>
        <p:sp>
          <p:nvSpPr>
            <p:cNvPr id="8" name="Rounded Rectangle 9"/>
            <p:cNvSpPr>
              <a:spLocks noChangeArrowheads="1"/>
            </p:cNvSpPr>
            <p:nvPr/>
          </p:nvSpPr>
          <p:spPr bwMode="auto">
            <a:xfrm>
              <a:off x="3048000" y="2209800"/>
              <a:ext cx="914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App</a:t>
              </a:r>
            </a:p>
          </p:txBody>
        </p:sp>
        <p:sp>
          <p:nvSpPr>
            <p:cNvPr id="9" name="Rounded Rectangle 11"/>
            <p:cNvSpPr>
              <a:spLocks noChangeArrowheads="1"/>
            </p:cNvSpPr>
            <p:nvPr/>
          </p:nvSpPr>
          <p:spPr bwMode="auto">
            <a:xfrm>
              <a:off x="4038600" y="2209800"/>
              <a:ext cx="914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App</a:t>
              </a:r>
            </a:p>
          </p:txBody>
        </p:sp>
        <p:sp>
          <p:nvSpPr>
            <p:cNvPr id="10" name="TextBox 20"/>
            <p:cNvSpPr txBox="1">
              <a:spLocks noChangeArrowheads="1"/>
            </p:cNvSpPr>
            <p:nvPr/>
          </p:nvSpPr>
          <p:spPr bwMode="auto">
            <a:xfrm>
              <a:off x="2439584" y="3810000"/>
              <a:ext cx="223516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Traditional Stack</a:t>
              </a:r>
            </a:p>
          </p:txBody>
        </p:sp>
      </p:grpSp>
      <p:grpSp>
        <p:nvGrpSpPr>
          <p:cNvPr id="11" name="Group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286000"/>
            <a:ext cx="2895600" cy="2533650"/>
            <a:chOff x="5638800" y="1676400"/>
            <a:chExt cx="2895600" cy="2533710"/>
          </a:xfrm>
        </p:grpSpPr>
        <p:sp>
          <p:nvSpPr>
            <p:cNvPr id="12" name="Rounded Rectangle 12"/>
            <p:cNvSpPr>
              <a:spLocks noChangeArrowheads="1"/>
            </p:cNvSpPr>
            <p:nvPr/>
          </p:nvSpPr>
          <p:spPr bwMode="auto">
            <a:xfrm>
              <a:off x="5638800" y="3276600"/>
              <a:ext cx="28956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Hardware</a:t>
              </a:r>
            </a:p>
          </p:txBody>
        </p:sp>
        <p:sp>
          <p:nvSpPr>
            <p:cNvPr id="13" name="Rounded Rectangle 13"/>
            <p:cNvSpPr>
              <a:spLocks noChangeArrowheads="1"/>
            </p:cNvSpPr>
            <p:nvPr/>
          </p:nvSpPr>
          <p:spPr bwMode="auto">
            <a:xfrm>
              <a:off x="5638800" y="2209800"/>
              <a:ext cx="914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OS</a:t>
              </a:r>
            </a:p>
          </p:txBody>
        </p:sp>
        <p:sp>
          <p:nvSpPr>
            <p:cNvPr id="14" name="Rounded Rectangle 14"/>
            <p:cNvSpPr>
              <a:spLocks noChangeArrowheads="1"/>
            </p:cNvSpPr>
            <p:nvPr/>
          </p:nvSpPr>
          <p:spPr bwMode="auto">
            <a:xfrm>
              <a:off x="5638800" y="1676400"/>
              <a:ext cx="914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App</a:t>
              </a:r>
            </a:p>
          </p:txBody>
        </p:sp>
        <p:sp>
          <p:nvSpPr>
            <p:cNvPr id="15" name="Rounded Rectangle 15"/>
            <p:cNvSpPr>
              <a:spLocks noChangeArrowheads="1"/>
            </p:cNvSpPr>
            <p:nvPr/>
          </p:nvSpPr>
          <p:spPr bwMode="auto">
            <a:xfrm>
              <a:off x="6629400" y="1676400"/>
              <a:ext cx="914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App</a:t>
              </a:r>
            </a:p>
          </p:txBody>
        </p:sp>
        <p:sp>
          <p:nvSpPr>
            <p:cNvPr id="16" name="Rounded Rectangle 16"/>
            <p:cNvSpPr>
              <a:spLocks noChangeArrowheads="1"/>
            </p:cNvSpPr>
            <p:nvPr/>
          </p:nvSpPr>
          <p:spPr bwMode="auto">
            <a:xfrm>
              <a:off x="7620000" y="1676400"/>
              <a:ext cx="914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App</a:t>
              </a:r>
            </a:p>
          </p:txBody>
        </p:sp>
        <p:sp>
          <p:nvSpPr>
            <p:cNvPr id="17" name="Rounded Rectangle 17"/>
            <p:cNvSpPr>
              <a:spLocks noChangeArrowheads="1"/>
            </p:cNvSpPr>
            <p:nvPr/>
          </p:nvSpPr>
          <p:spPr bwMode="auto">
            <a:xfrm>
              <a:off x="5638800" y="2743200"/>
              <a:ext cx="28956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Hypervisor</a:t>
              </a:r>
            </a:p>
          </p:txBody>
        </p:sp>
        <p:sp>
          <p:nvSpPr>
            <p:cNvPr id="18" name="Rounded Rectangle 18"/>
            <p:cNvSpPr>
              <a:spLocks noChangeArrowheads="1"/>
            </p:cNvSpPr>
            <p:nvPr/>
          </p:nvSpPr>
          <p:spPr bwMode="auto">
            <a:xfrm>
              <a:off x="6629400" y="2209800"/>
              <a:ext cx="914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OS</a:t>
              </a:r>
            </a:p>
          </p:txBody>
        </p:sp>
        <p:sp>
          <p:nvSpPr>
            <p:cNvPr id="19" name="Rounded Rectangle 19"/>
            <p:cNvSpPr>
              <a:spLocks noChangeArrowheads="1"/>
            </p:cNvSpPr>
            <p:nvPr/>
          </p:nvSpPr>
          <p:spPr bwMode="auto">
            <a:xfrm>
              <a:off x="7620000" y="2209800"/>
              <a:ext cx="9144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>
                  <a:solidFill>
                    <a:schemeClr val="bg2"/>
                  </a:solidFill>
                </a:rPr>
                <a:t>OS</a:t>
              </a:r>
            </a:p>
          </p:txBody>
        </p:sp>
        <p:sp>
          <p:nvSpPr>
            <p:cNvPr id="20" name="TextBox 21"/>
            <p:cNvSpPr txBox="1">
              <a:spLocks noChangeArrowheads="1"/>
            </p:cNvSpPr>
            <p:nvPr/>
          </p:nvSpPr>
          <p:spPr bwMode="auto">
            <a:xfrm>
              <a:off x="5999309" y="3810000"/>
              <a:ext cx="22302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Virtualized 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91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5829"/>
            <a:ext cx="8229600" cy="487362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Everything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3820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Utility computing </a:t>
            </a:r>
            <a:r>
              <a:rPr lang="en-US" dirty="0"/>
              <a:t>= Infrastructure as a Service (</a:t>
            </a:r>
            <a:r>
              <a:rPr lang="en-US" dirty="0" err="1"/>
              <a:t>IaaS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Why buy machines when you can rent cycles?</a:t>
            </a:r>
          </a:p>
          <a:p>
            <a:pPr lvl="1"/>
            <a:r>
              <a:rPr lang="en-US" dirty="0"/>
              <a:t>Examples: Amazon’s EC2, </a:t>
            </a:r>
            <a:r>
              <a:rPr lang="en-US" dirty="0" err="1"/>
              <a:t>Rackspace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Platform as a Service </a:t>
            </a:r>
            <a:r>
              <a:rPr lang="en-US" dirty="0"/>
              <a:t>(</a:t>
            </a:r>
            <a:r>
              <a:rPr lang="en-US" dirty="0" err="1"/>
              <a:t>PaaS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Give me nice API and take care of the maintenance, upgrades, …</a:t>
            </a:r>
          </a:p>
          <a:p>
            <a:pPr lvl="1"/>
            <a:r>
              <a:rPr lang="en-US" dirty="0"/>
              <a:t>Example: Google App Engine</a:t>
            </a:r>
          </a:p>
          <a:p>
            <a:r>
              <a:rPr lang="en-US" dirty="0">
                <a:solidFill>
                  <a:srgbClr val="0000FF"/>
                </a:solidFill>
              </a:rPr>
              <a:t>Software as a Service </a:t>
            </a:r>
            <a:r>
              <a:rPr lang="en-US" dirty="0"/>
              <a:t>(</a:t>
            </a:r>
            <a:r>
              <a:rPr lang="en-US" dirty="0" err="1"/>
              <a:t>SaaS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 run it for me!</a:t>
            </a:r>
          </a:p>
          <a:p>
            <a:pPr lvl="1"/>
            <a:r>
              <a:rPr lang="en-US" dirty="0"/>
              <a:t>Example: Gmail, </a:t>
            </a:r>
            <a:r>
              <a:rPr lang="en-US" dirty="0" err="1"/>
              <a:t>Salesforce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5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4613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References: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0580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No Official Textbooks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</a:rPr>
              <a:t>Hadoop: The Definitive Guide </a:t>
            </a:r>
            <a:r>
              <a:rPr lang="en-US" sz="2400" dirty="0"/>
              <a:t>by Tom White, O’Reilly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</a:rPr>
              <a:t>Hadoop In Action </a:t>
            </a:r>
            <a:r>
              <a:rPr lang="en-US" sz="2400" dirty="0"/>
              <a:t>by Chuck Lam, Manning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</a:rPr>
              <a:t>Data-Intensive Text Processing with MapReduce </a:t>
            </a:r>
            <a:r>
              <a:rPr lang="en-US" sz="2400" dirty="0"/>
              <a:t>by Jimmy Lin and Chris Dyer (</a:t>
            </a:r>
            <a:r>
              <a:rPr lang="en-US" sz="2400" i="1" dirty="0">
                <a:hlinkClick r:id="rId2"/>
              </a:rPr>
              <a:t>www.umiacs.umd.edu/~jimmylin/</a:t>
            </a:r>
            <a:r>
              <a:rPr lang="en-US" sz="2400" b="1" i="1" dirty="0">
                <a:hlinkClick r:id="rId2"/>
              </a:rPr>
              <a:t>MapReduce</a:t>
            </a:r>
            <a:r>
              <a:rPr lang="en-US" sz="2400" i="1" dirty="0">
                <a:hlinkClick r:id="rId2"/>
              </a:rPr>
              <a:t>-book-final.pdf</a:t>
            </a:r>
            <a:r>
              <a:rPr lang="en-US" sz="2400" i="1" dirty="0"/>
              <a:t>)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</a:rPr>
              <a:t>Data Mining: Concepts and Techniques, Third Edition</a:t>
            </a:r>
            <a:r>
              <a:rPr lang="en-US" sz="2400" dirty="0"/>
              <a:t> by Jiawei Han et al.</a:t>
            </a:r>
          </a:p>
          <a:p>
            <a:pPr>
              <a:defRPr/>
            </a:pPr>
            <a:r>
              <a:rPr lang="en-US" sz="2400" dirty="0"/>
              <a:t>Many Online Tutorials</a:t>
            </a:r>
            <a:r>
              <a:rPr lang="en-US" sz="2400"/>
              <a:t>, Reports, </a:t>
            </a:r>
            <a:r>
              <a:rPr lang="en-US" sz="2400" dirty="0"/>
              <a:t>and Papers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DE91A-45E3-48B8-AA79-3677A2F5957D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Big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 single definition; here is from Wikipedia: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Big data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the term for a collection of data sets so large and complex that it becomes difficult to process using on-hand database management tools or traditional data processing applications.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Challenges include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capture, curation, storage, search, share, transfer, analyze, and visualization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Data: 3V’s</a:t>
            </a:r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512" y="1904503"/>
            <a:ext cx="5380341" cy="3804147"/>
          </a:xfrm>
          <a:prstGeom prst="rect">
            <a:avLst/>
          </a:prstGeom>
        </p:spPr>
      </p:pic>
      <p:pic>
        <p:nvPicPr>
          <p:cNvPr id="5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07" y="1795882"/>
            <a:ext cx="1962503" cy="237039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5707-7755-03B2-0D4D-134ACB7E06C6}"/>
              </a:ext>
            </a:extLst>
          </p:cNvPr>
          <p:cNvSpPr txBox="1"/>
          <p:nvPr/>
        </p:nvSpPr>
        <p:spPr>
          <a:xfrm>
            <a:off x="685800" y="605229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Courtesy Dr. </a:t>
            </a:r>
            <a:r>
              <a:rPr lang="en-US" dirty="0" err="1">
                <a:hlinkClick r:id="rId4"/>
              </a:rPr>
              <a:t>Jin</a:t>
            </a:r>
            <a:r>
              <a:rPr lang="en-US" dirty="0">
                <a:hlinkClick r:id="rId4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0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Variety (Complexity)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64" y="1707926"/>
            <a:ext cx="8410135" cy="4007074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dirty="0"/>
              <a:t>Relational Data</a:t>
            </a:r>
            <a:r>
              <a:rPr lang="en-US" sz="3600" dirty="0"/>
              <a:t>: Tables/Transaction/Legacy Data</a:t>
            </a:r>
          </a:p>
          <a:p>
            <a:r>
              <a:rPr lang="en-US" sz="3600" b="1" dirty="0"/>
              <a:t>Text Data</a:t>
            </a:r>
            <a:r>
              <a:rPr lang="en-US" sz="3600" dirty="0"/>
              <a:t>: Web, smart devices, speech, logs, etc.</a:t>
            </a:r>
          </a:p>
          <a:p>
            <a:r>
              <a:rPr lang="en-US" sz="3600" b="1" dirty="0"/>
              <a:t>unstructured Data</a:t>
            </a:r>
            <a:r>
              <a:rPr lang="en-US" sz="3600" dirty="0"/>
              <a:t>: XML, audio, images, etc. </a:t>
            </a:r>
          </a:p>
          <a:p>
            <a:r>
              <a:rPr lang="en-US" sz="3600" b="1" dirty="0"/>
              <a:t>Graph Data</a:t>
            </a:r>
          </a:p>
          <a:p>
            <a:pPr lvl="1"/>
            <a:r>
              <a:rPr lang="en-US" sz="3600" dirty="0"/>
              <a:t>Social Network, Semantic Web (RDF), … </a:t>
            </a:r>
          </a:p>
          <a:p>
            <a:r>
              <a:rPr lang="en-US" sz="3600" b="1" dirty="0"/>
              <a:t>Streaming Data</a:t>
            </a:r>
            <a:r>
              <a:rPr lang="en-US" sz="3600" dirty="0"/>
              <a:t> </a:t>
            </a:r>
          </a:p>
          <a:p>
            <a:pPr lvl="1"/>
            <a:r>
              <a:rPr lang="en-US" sz="3600" dirty="0"/>
              <a:t>You can only scan the data once</a:t>
            </a:r>
          </a:p>
          <a:p>
            <a:r>
              <a:rPr lang="en-US" sz="3600" dirty="0"/>
              <a:t>Public Data (online, weather, finance, policy, regulatory, legacy, etc.)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6820" y="5807649"/>
            <a:ext cx="4416252" cy="7312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Big Data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 (Data Science)  Knowledge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41" y="15908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Velocity (Speed)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31609" cy="4297270"/>
          </a:xfrm>
        </p:spPr>
        <p:txBody>
          <a:bodyPr>
            <a:noAutofit/>
          </a:bodyPr>
          <a:lstStyle/>
          <a:p>
            <a:r>
              <a:rPr lang="en-US" sz="2400" dirty="0"/>
              <a:t>Data is generated fast and needs to be processed fast</a:t>
            </a:r>
          </a:p>
          <a:p>
            <a:r>
              <a:rPr lang="en-US" sz="2400" dirty="0"/>
              <a:t>Online Data Analytics</a:t>
            </a:r>
          </a:p>
          <a:p>
            <a:r>
              <a:rPr lang="en-US" sz="2400" dirty="0"/>
              <a:t>Late decisions </a:t>
            </a:r>
            <a:r>
              <a:rPr lang="en-US" sz="2400" dirty="0">
                <a:sym typeface="Wingdings"/>
              </a:rPr>
              <a:t> missing opportunities</a:t>
            </a:r>
          </a:p>
          <a:p>
            <a:r>
              <a:rPr lang="en-US" sz="2400" b="1" dirty="0">
                <a:solidFill>
                  <a:srgbClr val="800000"/>
                </a:solidFill>
                <a:sym typeface="Wingdings"/>
              </a:rPr>
              <a:t>Examples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  <a:sym typeface="Wingdings"/>
              </a:rPr>
              <a:t>E-Promotions: </a:t>
            </a:r>
            <a:r>
              <a:rPr lang="en-US" sz="2400" dirty="0">
                <a:sym typeface="Wingdings"/>
              </a:rPr>
              <a:t>Based on your current location, your purchase history, predict your likes/dislikes  send promotions right now for store next to you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  <a:sym typeface="Wingdings"/>
              </a:rPr>
              <a:t>Peer-pressure campaigns </a:t>
            </a:r>
            <a:r>
              <a:rPr lang="en-US" sz="2400" dirty="0">
                <a:sym typeface="Wingdings"/>
              </a:rPr>
              <a:t>(recommend products from what others with similar interests brought?) 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  <a:sym typeface="Wingdings"/>
              </a:rPr>
              <a:t>Precision Health: </a:t>
            </a:r>
            <a:r>
              <a:rPr lang="en-US" sz="2400" dirty="0">
                <a:sym typeface="Wingdings"/>
              </a:rPr>
              <a:t>Sensors monitoring your activities and body   report results to care provider for immediate action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3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838200"/>
          </a:xfrm>
        </p:spPr>
        <p:txBody>
          <a:bodyPr/>
          <a:lstStyle/>
          <a:p>
            <a:pPr algn="l"/>
            <a:r>
              <a:rPr lang="en-US" dirty="0"/>
              <a:t>Cloud Computing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356" y="1219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Cloud Computing is an on-demand delivery of IT resources in a PAYG model. </a:t>
            </a:r>
          </a:p>
          <a:p>
            <a:r>
              <a:rPr lang="en-US" sz="2600" dirty="0"/>
              <a:t>IT resources provided as a service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</a:rPr>
              <a:t>Compute, storage, databases, visualization</a:t>
            </a:r>
          </a:p>
          <a:p>
            <a:r>
              <a:rPr lang="en-US" sz="2600" dirty="0"/>
              <a:t>Leverages economies of scale of commodity hardware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</a:rPr>
              <a:t>Cheap storage, high bandwidth networks &amp; multicore processors </a:t>
            </a:r>
          </a:p>
          <a:p>
            <a:pPr lvl="1"/>
            <a:r>
              <a:rPr lang="en-US" sz="2600" dirty="0"/>
              <a:t>Geographically distributed data centers</a:t>
            </a:r>
          </a:p>
          <a:p>
            <a:r>
              <a:rPr lang="en-US" sz="2600" dirty="0"/>
              <a:t>Popular providers</a:t>
            </a:r>
          </a:p>
          <a:p>
            <a:pPr lvl="1"/>
            <a:r>
              <a:rPr lang="en-US" sz="2200" dirty="0">
                <a:solidFill>
                  <a:srgbClr val="0000FF"/>
                </a:solidFill>
              </a:rPr>
              <a:t>Microsoft Azure, Amazon AWS, Google Cloud Project</a:t>
            </a:r>
          </a:p>
        </p:txBody>
      </p:sp>
    </p:spTree>
    <p:extLst>
      <p:ext uri="{BB962C8B-B14F-4D97-AF65-F5344CB8AC3E}">
        <p14:creationId xmlns:p14="http://schemas.microsoft.com/office/powerpoint/2010/main" val="327817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6172200" cy="481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6373531"/>
            <a:ext cx="361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Wikipedia: Cloud Computing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B95F6-09AA-E631-B9A0-ADAE40A720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6200" y="115137"/>
            <a:ext cx="7239000" cy="64633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Cloud Computing Architecture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032A0-229F-0124-8A2D-C48E0BB5BBAC}"/>
              </a:ext>
            </a:extLst>
          </p:cNvPr>
          <p:cNvSpPr txBox="1"/>
          <p:nvPr/>
        </p:nvSpPr>
        <p:spPr>
          <a:xfrm>
            <a:off x="3352800" y="5515510"/>
            <a:ext cx="46268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“</a:t>
            </a:r>
            <a:r>
              <a:rPr lang="en-US" b="0" i="0" u="sng" dirty="0">
                <a:solidFill>
                  <a:srgbClr val="0078D7"/>
                </a:solidFill>
                <a:effectLst/>
                <a:latin typeface="Calibri" panose="020F0502020204030204" pitchFamily="34" charset="0"/>
                <a:hlinkClick r:id="rId3" tooltip="Original URL:&#10;https://commons.wikimedia.org/wiki/File:Cloud_computing.svg&#10;&#10;Click to follow link."/>
              </a:rPr>
              <a:t>Cloud Computing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 by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Indon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is licensed under the </a:t>
            </a:r>
            <a:r>
              <a:rPr lang="en-US" b="0" i="0" u="sng" dirty="0">
                <a:solidFill>
                  <a:srgbClr val="0078D7"/>
                </a:solidFill>
                <a:effectLst/>
                <a:latin typeface="Calibri" panose="020F0502020204030204" pitchFamily="34" charset="0"/>
                <a:hlinkClick r:id="rId4" tooltip="Original URL:&#10;https://creativecommons.org/licenses/by-sa/3.0/deed.en&#10;&#10;Click to follow link."/>
              </a:rPr>
              <a:t>CC BY-SA 3.0 Unported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. All other content herein is licensed and copyright under different terms and by different parties.”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7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4446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Benefits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8"/>
            <a:ext cx="86868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Cost &amp; management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Economies of scale, “out-sourced” resource management</a:t>
            </a:r>
          </a:p>
          <a:p>
            <a:r>
              <a:rPr lang="en-US" dirty="0"/>
              <a:t>Reduced Time to deployment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Ease of assembly, works “out of the box”</a:t>
            </a:r>
          </a:p>
          <a:p>
            <a:r>
              <a:rPr lang="en-US" dirty="0"/>
              <a:t>Scaling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On demand provisioning, co-locate data and compute</a:t>
            </a:r>
          </a:p>
          <a:p>
            <a:r>
              <a:rPr lang="en-US" dirty="0"/>
              <a:t>Reliability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Massive, redundant, shared resources</a:t>
            </a:r>
          </a:p>
          <a:p>
            <a:r>
              <a:rPr lang="en-US" dirty="0"/>
              <a:t>Sustainability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Hardware not owned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0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85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Types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66314" cy="5257800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Public Cloud</a:t>
            </a:r>
            <a:r>
              <a:rPr lang="en-US" sz="2400" dirty="0"/>
              <a:t>: Computing infrastructure is hosted at the vendor’s premises. </a:t>
            </a:r>
          </a:p>
          <a:p>
            <a:r>
              <a:rPr lang="en-US" sz="2400" b="1" dirty="0"/>
              <a:t>Private Cloud</a:t>
            </a:r>
            <a:r>
              <a:rPr lang="en-US" sz="2400" dirty="0"/>
              <a:t>: Dedicated to the customer and is not shared with other organizations. </a:t>
            </a:r>
          </a:p>
          <a:p>
            <a:r>
              <a:rPr lang="en-US" sz="2400" b="1" dirty="0"/>
              <a:t>Hybrid Cloud</a:t>
            </a:r>
            <a:r>
              <a:rPr lang="en-US" sz="2400" dirty="0"/>
              <a:t>: A combination of both private and public clouds. Example: </a:t>
            </a:r>
            <a:r>
              <a:rPr lang="en-US" sz="2400" dirty="0">
                <a:solidFill>
                  <a:srgbClr val="0000FF"/>
                </a:solidFill>
              </a:rPr>
              <a:t>Private cloud </a:t>
            </a:r>
            <a:r>
              <a:rPr lang="en-US" sz="2400" dirty="0"/>
              <a:t>hosts critical, proprietary, business sensitive, and secure applications in private clouds. </a:t>
            </a:r>
            <a:r>
              <a:rPr lang="en-US" sz="2400" dirty="0">
                <a:solidFill>
                  <a:srgbClr val="0000FF"/>
                </a:solidFill>
              </a:rPr>
              <a:t>Public cloud </a:t>
            </a:r>
            <a:r>
              <a:rPr lang="en-US" sz="2400" dirty="0"/>
              <a:t>for general purpose usage. </a:t>
            </a:r>
          </a:p>
          <a:p>
            <a:pPr lvl="1"/>
            <a:r>
              <a:rPr lang="en-US" sz="2000" b="1" dirty="0"/>
              <a:t>Cloud bursting</a:t>
            </a:r>
            <a:r>
              <a:rPr lang="en-US" sz="2000" dirty="0"/>
              <a:t>: Use local/own infrastructure for normal usage, but cloud is used for peak workloads.</a:t>
            </a:r>
          </a:p>
        </p:txBody>
      </p:sp>
    </p:spTree>
    <p:extLst>
      <p:ext uri="{BB962C8B-B14F-4D97-AF65-F5344CB8AC3E}">
        <p14:creationId xmlns:p14="http://schemas.microsoft.com/office/powerpoint/2010/main" val="29977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6192</TotalTime>
  <Words>830</Words>
  <Application>Microsoft Macintosh PowerPoint</Application>
  <PresentationFormat>On-screen Show (4:3)</PresentationFormat>
  <Paragraphs>110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Introduction to Big Data  </vt:lpstr>
      <vt:lpstr>What’s Big Data?</vt:lpstr>
      <vt:lpstr>Big Data: 3V’s</vt:lpstr>
      <vt:lpstr>Variety (Complexity) </vt:lpstr>
      <vt:lpstr>Velocity (Speed) </vt:lpstr>
      <vt:lpstr>Cloud Computing </vt:lpstr>
      <vt:lpstr>Cloud Computing Architecture </vt:lpstr>
      <vt:lpstr>Benefits of Cloud Computing</vt:lpstr>
      <vt:lpstr>Types of Cloud Computing</vt:lpstr>
      <vt:lpstr>Cloud Service Oriented Architecture </vt:lpstr>
      <vt:lpstr>Key Ingredients in Cloud Computing</vt:lpstr>
      <vt:lpstr>Enabling Technology: Virtualization</vt:lpstr>
      <vt:lpstr>Everything as a Service</vt:lpstr>
      <vt:lpstr>References: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</dc:creator>
  <cp:lastModifiedBy>Vadapalli, Ravi</cp:lastModifiedBy>
  <cp:revision>54</cp:revision>
  <dcterms:created xsi:type="dcterms:W3CDTF">2012-01-12T20:50:20Z</dcterms:created>
  <dcterms:modified xsi:type="dcterms:W3CDTF">2023-10-01T14:02:42Z</dcterms:modified>
</cp:coreProperties>
</file>