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8" r:id="rId2"/>
    <p:sldId id="259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8" r:id="rId17"/>
    <p:sldId id="281" r:id="rId18"/>
    <p:sldId id="282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" pitchFamily="2" charset="77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F38F7F-4833-4BD6-B9DE-77030F2684FF}" v="256" dt="2022-08-17T10:14:45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7" autoAdjust="0"/>
    <p:restoredTop sz="86364" autoAdjust="0"/>
  </p:normalViewPr>
  <p:slideViewPr>
    <p:cSldViewPr snapToGrid="0">
      <p:cViewPr varScale="1">
        <p:scale>
          <a:sx n="90" d="100"/>
          <a:sy n="90" d="100"/>
        </p:scale>
        <p:origin x="200" y="992"/>
      </p:cViewPr>
      <p:guideLst/>
    </p:cSldViewPr>
  </p:slideViewPr>
  <p:outlineViewPr>
    <p:cViewPr>
      <p:scale>
        <a:sx n="33" d="100"/>
        <a:sy n="33" d="100"/>
      </p:scale>
      <p:origin x="0" y="-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1" name="Google Shape;3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1" name="Google Shape;3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5" name="Google Shape;3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0" name="Google Shape;46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50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bviewer.jupyter.org/github/comp180/Tutorials/blob/master/Spark_DataFrames/1_DataFrame_Basics.ipynb" TargetMode="External"/><Relationship Id="rId7" Type="http://schemas.openxmlformats.org/officeDocument/2006/relationships/hyperlink" Target="https://nbviewer.jupyter.org/github/comp180/Tutorials/blob/master/Spark_DataFrames/5_Dates_and_Timestamp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bviewer.jupyter.org/github/comp180/Tutorials/blob/master/Spark_DataFrames/4_Missing_Data.ipynb" TargetMode="External"/><Relationship Id="rId5" Type="http://schemas.openxmlformats.org/officeDocument/2006/relationships/hyperlink" Target="https://nbviewer.jupyter.org/github/comp180/Tutorials/blob/master/Spark_DataFrames/3_GroupBy_and_Aggregate_Functions.ipynb" TargetMode="External"/><Relationship Id="rId4" Type="http://schemas.openxmlformats.org/officeDocument/2006/relationships/hyperlink" Target="https://nbviewer.jupyter.org/github/comp180/Tutorials/blob/master/Spark_DataFrames/2_DataFrame_Basic_Operations.ipynb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011" y="203525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4294967295"/>
          </p:nvPr>
        </p:nvSpPr>
        <p:spPr>
          <a:xfrm>
            <a:off x="311700" y="211038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Hadoop Distributed Computing</a:t>
            </a:r>
          </a:p>
        </p:txBody>
      </p:sp>
      <p:sp>
        <p:nvSpPr>
          <p:cNvPr id="82" name="Google Shape;82;p15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Local versus Distributed Systems</a:t>
            </a:r>
            <a:endParaRPr sz="24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lvl="0" indent="-406400">
              <a:lnSpc>
                <a:spcPct val="115000"/>
              </a:lnSpc>
              <a:buClr>
                <a:srgbClr val="333333"/>
              </a:buClr>
              <a:buSzPts val="2800"/>
              <a:buFont typeface="Montserrat"/>
              <a:buChar char="●"/>
            </a:pPr>
            <a:r>
              <a:rPr lang="en-US" sz="2400" dirty="0">
                <a:solidFill>
                  <a:srgbClr val="333333"/>
                </a:solidFill>
                <a:ea typeface="Montserrat"/>
                <a:cs typeface="Montserrat"/>
                <a:sym typeface="Montserrat"/>
              </a:rPr>
              <a:t>Explanation of Hadoop, MapReduce, and Spark</a:t>
            </a:r>
          </a:p>
          <a:p>
            <a:pPr marL="50800" lvl="0">
              <a:lnSpc>
                <a:spcPct val="115000"/>
              </a:lnSpc>
              <a:buClr>
                <a:srgbClr val="333333"/>
              </a:buClr>
              <a:buSzPts val="2800"/>
            </a:pPr>
            <a:endParaRPr lang="en-US" sz="2400" dirty="0">
              <a:solidFill>
                <a:srgbClr val="333333"/>
              </a:solidFill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3240" y="12469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MapReduce Algorithm</a:t>
            </a:r>
            <a:endParaRPr sz="3600" b="0" i="0" u="none" strike="noStrike" cap="none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209769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6" name="Google Shape;306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61492" y="2526702"/>
            <a:ext cx="378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7" name="Google Shape;307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6388" y="2526702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8" name="Google Shape;308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9" name="Google Shape;309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23900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0" name="Google Shape;310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6351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5134" y="1215000"/>
            <a:ext cx="1706700" cy="9360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2204" y="1255345"/>
            <a:ext cx="1449000" cy="473400"/>
          </a:xfrm>
          <a:prstGeom prst="roundRect">
            <a:avLst>
              <a:gd name="adj" fmla="val 16667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04909" y="1325007"/>
            <a:ext cx="1283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Job Tracker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4772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0775" y="289101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Task Tracker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027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67340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699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8001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1763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0185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2440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2275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11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3542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7176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597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741B4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2785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16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0524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190837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6893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9833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629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28570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0019" y="814803"/>
            <a:ext cx="3944753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MapReduce is a way of splitting a computation task to a distributed set of files (such as HDFS)</a:t>
            </a:r>
            <a:endParaRPr sz="20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It consists of a Job Tracker and multiple Task Trackers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The Job Tracker sends code to run on the Task Trackers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The Task trackers allocate CPU and memory for the tasks and monitor the tasks on the worker nodes</a:t>
            </a: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endParaRPr lang="en"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</a:pPr>
            <a:endParaRPr sz="1800" b="0" i="0" u="none" strike="noStrike" cap="none" dirty="0">
              <a:solidFill>
                <a:srgbClr val="000000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846312" y="2919812"/>
            <a:ext cx="1177500" cy="18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Task Tracker</a:t>
            </a:r>
          </a:p>
        </p:txBody>
      </p:sp>
      <p:sp>
        <p:nvSpPr>
          <p:cNvPr id="338" name="Google Shape;338;p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39675" y="2911374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Task Tracker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4294967295"/>
          </p:nvPr>
        </p:nvSpPr>
        <p:spPr>
          <a:xfrm>
            <a:off x="141354" y="98040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Covered So far: Hadoop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141354" y="946734"/>
            <a:ext cx="87720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What we covered can be thought of in two distinct parts: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Hadoop uses HDFS to distribute large data sets and multiple copies for fault tolarence. 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-US" sz="2400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U</a:t>
            </a:r>
            <a:r>
              <a:rPr lang="en" sz="2400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ses </a:t>
            </a: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MapReduce and master/slave algorithm for comptuation on distributed data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</a:t>
            </a:r>
            <a:r>
              <a:rPr lang="en" sz="2400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: What does it DO? 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4294967295"/>
          </p:nvPr>
        </p:nvSpPr>
        <p:spPr>
          <a:xfrm>
            <a:off x="311700" y="211038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What is Spark?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0"/>
          <p:cNvSpPr txBox="1"/>
          <p:nvPr/>
        </p:nvSpPr>
        <p:spPr>
          <a:xfrm>
            <a:off x="311700" y="1063014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You can think of Spark as a flexible alternative to MapReduce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 can use data stored in a variety of formats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Cassandra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AWS S3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HDFS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And more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1"/>
          <p:cNvSpPr txBox="1">
            <a:spLocks noGrp="1"/>
          </p:cNvSpPr>
          <p:nvPr>
            <p:ph type="title" idx="4294967295"/>
          </p:nvPr>
        </p:nvSpPr>
        <p:spPr>
          <a:xfrm>
            <a:off x="311700" y="179857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Spark vs MapReduce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MapReduce requires files to be stored in HDFS, Spark does not!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 also can perform operations up to 100x faster than MapReduce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So how does it achieve this speed?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2"/>
          <p:cNvSpPr txBox="1">
            <a:spLocks noGrp="1"/>
          </p:cNvSpPr>
          <p:nvPr>
            <p:ph type="title" idx="4294967295"/>
          </p:nvPr>
        </p:nvSpPr>
        <p:spPr>
          <a:xfrm>
            <a:off x="311700" y="179857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Spark: In-Memory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MapReduce writes most data to disk after each map and reduce operation</a:t>
            </a:r>
            <a:endParaRPr sz="2400" b="0" i="0" u="none" strike="noStrike" cap="none" dirty="0">
              <a:solidFill>
                <a:schemeClr val="bg2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 keeps most of the data in memory after each transformation</a:t>
            </a:r>
            <a:endParaRPr sz="2400" b="0" i="0" u="none" strike="noStrike" cap="none" dirty="0">
              <a:solidFill>
                <a:schemeClr val="bg2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 can spill over to disk if the memory is filled</a:t>
            </a:r>
            <a:endParaRPr sz="2400" b="0" i="0" u="none" strike="noStrike" cap="none" dirty="0">
              <a:solidFill>
                <a:schemeClr val="bg2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136325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33"/>
          <p:cNvSpPr txBox="1">
            <a:spLocks noGrp="1"/>
          </p:cNvSpPr>
          <p:nvPr>
            <p:ph type="title" idx="4294967295"/>
          </p:nvPr>
        </p:nvSpPr>
        <p:spPr>
          <a:xfrm>
            <a:off x="311700" y="270725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Spark RDDs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311700" y="101292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At the core of Spark is the idea of a Resilient Distributed Dataset (RDD)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RDD supports FOUR main features: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Distributed Collection of Data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Fault-tolerant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Parallel operation – partition data, and 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○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Ability to use many data sources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5"/>
          <p:cNvSpPr txBox="1">
            <a:spLocks noGrp="1"/>
          </p:cNvSpPr>
          <p:nvPr>
            <p:ph type="title" idx="4294967295"/>
          </p:nvPr>
        </p:nvSpPr>
        <p:spPr>
          <a:xfrm>
            <a:off x="356549" y="110175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Spark RDD</a:t>
            </a:r>
            <a:r>
              <a:rPr kumimoji="0" lang="en-US" sz="3600" b="0" i="0" u="none" strike="noStrike" kern="0" cap="none" spc="0" normalizeH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 Communication Paradigm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1,400+ Computer Tower Stock Photos, Pictures &amp; Royalty-Free ...">
            <a:extLst>
              <a:ext uri="{FF2B5EF4-FFF2-40B4-BE49-F238E27FC236}">
                <a16:creationId xmlns:a16="http://schemas.microsoft.com/office/drawing/2014/main" id="{2644C135-5A86-3A75-9119-30D905E7E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16" y="2559183"/>
            <a:ext cx="1733818" cy="13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,400+ Computer Tower Stock Photos, Pictures &amp; Royalty-Free ...">
            <a:extLst>
              <a:ext uri="{FF2B5EF4-FFF2-40B4-BE49-F238E27FC236}">
                <a16:creationId xmlns:a16="http://schemas.microsoft.com/office/drawing/2014/main" id="{673C7400-EB90-A812-5623-923D5A1CE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08" y="717975"/>
            <a:ext cx="1733818" cy="13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1,400+ Computer Tower Stock Photos, Pictures &amp; Royalty-Free ...">
            <a:extLst>
              <a:ext uri="{FF2B5EF4-FFF2-40B4-BE49-F238E27FC236}">
                <a16:creationId xmlns:a16="http://schemas.microsoft.com/office/drawing/2014/main" id="{A7869490-3159-FA7C-9CEA-6A77607FB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080" y="3862052"/>
            <a:ext cx="1733818" cy="13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,400+ Computer Tower Stock Photos, Pictures &amp; Royalty-Free ...">
            <a:extLst>
              <a:ext uri="{FF2B5EF4-FFF2-40B4-BE49-F238E27FC236}">
                <a16:creationId xmlns:a16="http://schemas.microsoft.com/office/drawing/2014/main" id="{710C362B-01D1-F10F-AE6E-8933CE041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988" y="3374197"/>
            <a:ext cx="1733818" cy="13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,400+ Computer Tower Stock Photos, Pictures &amp; Royalty-Free ...">
            <a:extLst>
              <a:ext uri="{FF2B5EF4-FFF2-40B4-BE49-F238E27FC236}">
                <a16:creationId xmlns:a16="http://schemas.microsoft.com/office/drawing/2014/main" id="{5252EC62-C06D-02BC-A892-9A34F7EA6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588" y="934197"/>
            <a:ext cx="1733818" cy="13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6465AF-8B07-9095-0F2A-228D50CBAEA7}"/>
              </a:ext>
            </a:extLst>
          </p:cNvPr>
          <p:cNvSpPr/>
          <p:nvPr/>
        </p:nvSpPr>
        <p:spPr>
          <a:xfrm>
            <a:off x="-115600" y="2100911"/>
            <a:ext cx="2300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42C01-8732-CD44-8A2B-E83B608E9EAE}"/>
              </a:ext>
            </a:extLst>
          </p:cNvPr>
          <p:cNvSpPr/>
          <p:nvPr/>
        </p:nvSpPr>
        <p:spPr>
          <a:xfrm>
            <a:off x="3169098" y="655435"/>
            <a:ext cx="2300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AC75D9-1A3E-C18F-AFE5-51F906E4EE26}"/>
              </a:ext>
            </a:extLst>
          </p:cNvPr>
          <p:cNvSpPr/>
          <p:nvPr/>
        </p:nvSpPr>
        <p:spPr>
          <a:xfrm>
            <a:off x="5391746" y="1867734"/>
            <a:ext cx="2300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D1C55F-BC04-39F5-373F-5F99C10DFA88}"/>
              </a:ext>
            </a:extLst>
          </p:cNvPr>
          <p:cNvSpPr/>
          <p:nvPr/>
        </p:nvSpPr>
        <p:spPr>
          <a:xfrm>
            <a:off x="5560491" y="4384209"/>
            <a:ext cx="2300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D69BAA-C387-E109-9BEC-762A1A0C6FC9}"/>
              </a:ext>
            </a:extLst>
          </p:cNvPr>
          <p:cNvSpPr/>
          <p:nvPr/>
        </p:nvSpPr>
        <p:spPr>
          <a:xfrm>
            <a:off x="2659299" y="4773983"/>
            <a:ext cx="2300630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Slave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84851-1E1B-9582-2A2B-BF21989132BA}"/>
              </a:ext>
            </a:extLst>
          </p:cNvPr>
          <p:cNvSpPr/>
          <p:nvPr/>
        </p:nvSpPr>
        <p:spPr>
          <a:xfrm>
            <a:off x="2455866" y="1876276"/>
            <a:ext cx="23006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Cached in RAM/Disk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B86160-2CBC-F13B-DDD2-676960810FBA}"/>
              </a:ext>
            </a:extLst>
          </p:cNvPr>
          <p:cNvSpPr/>
          <p:nvPr/>
        </p:nvSpPr>
        <p:spPr>
          <a:xfrm>
            <a:off x="685814" y="4548598"/>
            <a:ext cx="23006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Cached in RAM/Disk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24059-624F-8E4F-BCD6-1E064B958372}"/>
              </a:ext>
            </a:extLst>
          </p:cNvPr>
          <p:cNvSpPr/>
          <p:nvPr/>
        </p:nvSpPr>
        <p:spPr>
          <a:xfrm>
            <a:off x="4631801" y="4525235"/>
            <a:ext cx="23006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Cached in RAM/Disk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0EFB8A-1175-BBC8-7A11-0B2237FC3FE7}"/>
              </a:ext>
            </a:extLst>
          </p:cNvPr>
          <p:cNvSpPr/>
          <p:nvPr/>
        </p:nvSpPr>
        <p:spPr>
          <a:xfrm>
            <a:off x="4762313" y="2149786"/>
            <a:ext cx="230063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Cached in RAM/Disk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95477D-0AA0-10D4-579A-9DCCCF763319}"/>
              </a:ext>
            </a:extLst>
          </p:cNvPr>
          <p:cNvCxnSpPr/>
          <p:nvPr/>
        </p:nvCxnSpPr>
        <p:spPr>
          <a:xfrm flipV="1">
            <a:off x="1588168" y="1769303"/>
            <a:ext cx="1164657" cy="80244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381BCB-D7FC-2714-E037-883FEF7D146D}"/>
              </a:ext>
            </a:extLst>
          </p:cNvPr>
          <p:cNvCxnSpPr>
            <a:cxnSpLocks/>
          </p:cNvCxnSpPr>
          <p:nvPr/>
        </p:nvCxnSpPr>
        <p:spPr>
          <a:xfrm flipV="1">
            <a:off x="1426327" y="2100665"/>
            <a:ext cx="3957848" cy="1021054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4A853-3E71-68A3-84B1-5B3EAD9E21F1}"/>
              </a:ext>
            </a:extLst>
          </p:cNvPr>
          <p:cNvCxnSpPr>
            <a:cxnSpLocks/>
          </p:cNvCxnSpPr>
          <p:nvPr/>
        </p:nvCxnSpPr>
        <p:spPr>
          <a:xfrm>
            <a:off x="1541372" y="3478840"/>
            <a:ext cx="3842803" cy="299114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0730F4-4E63-FED9-0072-BA45724FFD0F}"/>
              </a:ext>
            </a:extLst>
          </p:cNvPr>
          <p:cNvCxnSpPr>
            <a:cxnSpLocks/>
          </p:cNvCxnSpPr>
          <p:nvPr/>
        </p:nvCxnSpPr>
        <p:spPr>
          <a:xfrm>
            <a:off x="1541372" y="3747586"/>
            <a:ext cx="952536" cy="410077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4C533F-C2A8-C24D-33DF-CC97E12FB805}"/>
              </a:ext>
            </a:extLst>
          </p:cNvPr>
          <p:cNvCxnSpPr/>
          <p:nvPr/>
        </p:nvCxnSpPr>
        <p:spPr>
          <a:xfrm flipH="1">
            <a:off x="1549428" y="1804497"/>
            <a:ext cx="1336001" cy="93196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683D65-23D8-9103-5C4C-0D616A0E7B3B}"/>
              </a:ext>
            </a:extLst>
          </p:cNvPr>
          <p:cNvCxnSpPr>
            <a:cxnSpLocks/>
          </p:cNvCxnSpPr>
          <p:nvPr/>
        </p:nvCxnSpPr>
        <p:spPr>
          <a:xfrm flipH="1" flipV="1">
            <a:off x="1381707" y="3791530"/>
            <a:ext cx="1104998" cy="50121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3F4FC51-9CC7-B431-A489-58039955D040}"/>
              </a:ext>
            </a:extLst>
          </p:cNvPr>
          <p:cNvCxnSpPr>
            <a:cxnSpLocks/>
          </p:cNvCxnSpPr>
          <p:nvPr/>
        </p:nvCxnSpPr>
        <p:spPr>
          <a:xfrm flipH="1">
            <a:off x="1487153" y="2149786"/>
            <a:ext cx="4149290" cy="105175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E2ED22-38FD-202D-1D0B-C4A975C0B091}"/>
              </a:ext>
            </a:extLst>
          </p:cNvPr>
          <p:cNvCxnSpPr>
            <a:cxnSpLocks/>
          </p:cNvCxnSpPr>
          <p:nvPr/>
        </p:nvCxnSpPr>
        <p:spPr>
          <a:xfrm flipH="1" flipV="1">
            <a:off x="1588168" y="3388104"/>
            <a:ext cx="3796007" cy="2569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AFD920-0E29-C05E-B33F-D344AE18F776}"/>
              </a:ext>
            </a:extLst>
          </p:cNvPr>
          <p:cNvCxnSpPr>
            <a:cxnSpLocks/>
          </p:cNvCxnSpPr>
          <p:nvPr/>
        </p:nvCxnSpPr>
        <p:spPr>
          <a:xfrm flipH="1">
            <a:off x="7564808" y="1746443"/>
            <a:ext cx="820783" cy="1379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52B94C-D965-4BA0-427C-1A0CC070B317}"/>
              </a:ext>
            </a:extLst>
          </p:cNvPr>
          <p:cNvCxnSpPr>
            <a:cxnSpLocks/>
          </p:cNvCxnSpPr>
          <p:nvPr/>
        </p:nvCxnSpPr>
        <p:spPr>
          <a:xfrm>
            <a:off x="7564808" y="1876276"/>
            <a:ext cx="885529" cy="0"/>
          </a:xfrm>
          <a:prstGeom prst="straightConnector1">
            <a:avLst/>
          </a:prstGeom>
          <a:ln w="25400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16309CE-0ED0-1195-319D-9394BD6D1A66}"/>
              </a:ext>
            </a:extLst>
          </p:cNvPr>
          <p:cNvSpPr txBox="1"/>
          <p:nvPr/>
        </p:nvSpPr>
        <p:spPr>
          <a:xfrm>
            <a:off x="7664899" y="1861406"/>
            <a:ext cx="8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Task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E40252-CABF-D634-D7E3-E44584AB3101}"/>
              </a:ext>
            </a:extLst>
          </p:cNvPr>
          <p:cNvSpPr txBox="1"/>
          <p:nvPr/>
        </p:nvSpPr>
        <p:spPr>
          <a:xfrm>
            <a:off x="7493557" y="1429481"/>
            <a:ext cx="1042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Result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8"/>
          <p:cNvSpPr txBox="1">
            <a:spLocks noGrp="1"/>
          </p:cNvSpPr>
          <p:nvPr>
            <p:ph type="title" idx="4294967295"/>
          </p:nvPr>
        </p:nvSpPr>
        <p:spPr>
          <a:xfrm>
            <a:off x="281537" y="211050"/>
            <a:ext cx="7061700" cy="742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Spark </a:t>
            </a:r>
            <a:r>
              <a:rPr kumimoji="0" lang="en-US" sz="3600" b="0" i="0" u="none" strike="noStrike" kern="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DataFrames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3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953250"/>
            <a:ext cx="9144000" cy="3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221100" y="953250"/>
            <a:ext cx="8430900" cy="23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Since</a:t>
            </a: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 the release of Spark 2.0, Spark is moving towards a DataFrame based syntax.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RDD is still the native data structure for distributed data within Spark. </a:t>
            </a: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Spark DataFrames are also now the standard way of using Spark’s Machine Learning Capabilities.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>
            <a:spLocks noGrp="1"/>
          </p:cNvSpPr>
          <p:nvPr>
            <p:ph type="title" idx="4294967295"/>
          </p:nvPr>
        </p:nvSpPr>
        <p:spPr>
          <a:xfrm>
            <a:off x="548515" y="130945"/>
            <a:ext cx="7061700" cy="742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2A3990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Additional Resources</a:t>
            </a:r>
          </a:p>
        </p:txBody>
      </p:sp>
      <p:sp>
        <p:nvSpPr>
          <p:cNvPr id="463" name="Google Shape;463;p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953250"/>
            <a:ext cx="9144000" cy="3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9"/>
          <p:cNvSpPr txBox="1"/>
          <p:nvPr/>
        </p:nvSpPr>
        <p:spPr>
          <a:xfrm>
            <a:off x="221100" y="953250"/>
            <a:ext cx="8430900" cy="3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Follow our tutorials:</a:t>
            </a:r>
            <a:endParaRPr sz="24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○"/>
            </a:pPr>
            <a:r>
              <a:rPr lang="en" sz="220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Spark DataFrame Basics</a:t>
            </a:r>
            <a:endParaRPr sz="22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○"/>
            </a:pPr>
            <a:r>
              <a:rPr lang="en" sz="220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Spark DataFrame Basic Operations</a:t>
            </a:r>
            <a:endParaRPr sz="22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○"/>
            </a:pPr>
            <a:r>
              <a:rPr lang="en" sz="220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GroupBy and Aggregate Functions</a:t>
            </a:r>
            <a:endParaRPr sz="22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○"/>
            </a:pPr>
            <a:r>
              <a:rPr lang="en" sz="220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Missing Data</a:t>
            </a:r>
            <a:endParaRPr sz="22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"/>
              <a:buChar char="○"/>
            </a:pPr>
            <a:r>
              <a:rPr lang="en" sz="2200" b="0" i="0" u="sng" strike="noStrike" cap="none" dirty="0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Dates and Timestamps</a:t>
            </a:r>
            <a:endParaRPr sz="2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8890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</a:pPr>
            <a:endParaRPr sz="22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2910" y="100230"/>
            <a:ext cx="8381185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4294967295"/>
          </p:nvPr>
        </p:nvSpPr>
        <p:spPr>
          <a:xfrm>
            <a:off x="188075" y="75144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Big Data: What if Data Exceeds RAM</a:t>
            </a:r>
          </a:p>
        </p:txBody>
      </p:sp>
      <p:sp>
        <p:nvSpPr>
          <p:cNvPr id="89" name="Google Shape;89;p16"/>
          <p:cNvSpPr txBox="1"/>
          <p:nvPr/>
        </p:nvSpPr>
        <p:spPr>
          <a:xfrm>
            <a:off x="311625" y="842430"/>
            <a:ext cx="77925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We’ve worked with data that can fit </a:t>
            </a:r>
            <a:r>
              <a:rPr lang="en" sz="2000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in to RAM of a 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local computer.</a:t>
            </a:r>
            <a:endParaRPr sz="20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What can we do if we have a larger set of data?</a:t>
            </a:r>
            <a:endParaRPr sz="20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Montserrat"/>
              <a:buChar char="○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Try using a SQL database to move storage onto hard drive instead of RAM</a:t>
            </a:r>
            <a:endParaRPr sz="20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914400" marR="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Montserrat"/>
              <a:buChar char="○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Or use a </a:t>
            </a:r>
            <a:r>
              <a:rPr lang="en" sz="2000" b="1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distributed computing environment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, that distributes the data to multiple machines/</a:t>
            </a:r>
            <a:r>
              <a:rPr lang="en-US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Nodes</a:t>
            </a: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sz="20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721" y="67675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245" y="170101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Local versus Distributed</a:t>
            </a:r>
          </a:p>
        </p:txBody>
      </p:sp>
      <p:sp>
        <p:nvSpPr>
          <p:cNvPr id="118" name="Google Shape;118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75550" y="2419375"/>
            <a:ext cx="14274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Local </a:t>
            </a:r>
            <a:endParaRPr sz="3000" b="0" i="0" u="none" strike="noStrike" cap="non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241850" y="4185500"/>
            <a:ext cx="23157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Distributed</a:t>
            </a:r>
            <a:endParaRPr sz="3000" b="0" i="0" u="none" strike="noStrike" cap="none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7275" y="2348275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1" name="Google Shape;121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62600" y="2723275"/>
            <a:ext cx="44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2" name="Google Shape;122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80225" y="2723275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3" name="Google Shape;123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397275" y="2723400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14325" y="2723400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5" name="Google Shape;125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2425" y="1445775"/>
            <a:ext cx="2788200" cy="85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4300" y="1594150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7513" y="1767250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3550" y="1595325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6763" y="1768425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69250" y="1594150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42463" y="1767250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5200" y="1595325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398413" y="1768425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8571" y="3172550"/>
            <a:ext cx="1427400" cy="85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20438" y="3320925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693650" y="3494025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9688" y="3322100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82900" y="3495200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03846" y="3171375"/>
            <a:ext cx="1427400" cy="85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5713" y="3319750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8925" y="3492850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24963" y="3320925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298175" y="3494025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19121" y="3172550"/>
            <a:ext cx="1427400" cy="85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50988" y="3320925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724200" y="3494025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0238" y="3322100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13450" y="3495200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2536" y="1408575"/>
            <a:ext cx="809400" cy="8595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4400" y="1556938"/>
            <a:ext cx="4947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97613" y="1730038"/>
            <a:ext cx="7044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Core</a:t>
            </a:r>
            <a:endParaRPr sz="1400" b="0" i="0" u="none" strike="noStrike" cap="none" dirty="0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1420" y="57525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294967295"/>
          </p:nvPr>
        </p:nvSpPr>
        <p:spPr>
          <a:xfrm>
            <a:off x="66096" y="57525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Local or Distributed Processing?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311700" y="995607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 local </a:t>
            </a:r>
            <a:r>
              <a:rPr lang="en" sz="2400" b="1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process </a:t>
            </a: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will use the computational resources of a single machine.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A </a:t>
            </a:r>
            <a:r>
              <a:rPr lang="en" sz="2400" b="1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distributed process </a:t>
            </a:r>
            <a:r>
              <a:rPr lang="en" sz="2400" b="0" i="0" u="none" strike="noStrike" cap="none" dirty="0">
                <a:solidFill>
                  <a:srgbClr val="43434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has access to the computational resources across a number of machines connected through a network.</a:t>
            </a:r>
            <a:endParaRPr sz="2400" b="0" i="0" u="none" strike="noStrike" cap="none" dirty="0">
              <a:solidFill>
                <a:srgbClr val="43434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5DDDC-E576-49A5-9BE9-7EA282387FED}"/>
              </a:ext>
            </a:extLst>
          </p:cNvPr>
          <p:cNvSpPr txBox="1"/>
          <p:nvPr/>
        </p:nvSpPr>
        <p:spPr>
          <a:xfrm>
            <a:off x="680131" y="3372227"/>
            <a:ext cx="729252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Which computing architecture is better?</a:t>
            </a:r>
          </a:p>
          <a:p>
            <a:endParaRPr lang="en-US" dirty="0"/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 single node with several processor cores? OR 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Multiple nodes each with smaller set of cores?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57993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 txBox="1">
            <a:spLocks noGrp="1"/>
          </p:cNvSpPr>
          <p:nvPr>
            <p:ph type="title" idx="4294967295"/>
          </p:nvPr>
        </p:nvSpPr>
        <p:spPr>
          <a:xfrm>
            <a:off x="81284" y="57993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Scalability of Local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After a certain point, it is easier to scale out to </a:t>
            </a:r>
            <a:r>
              <a:rPr lang="en-US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Nodes (each may have a small number of 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CPU-</a:t>
            </a:r>
            <a:r>
              <a:rPr lang="en-US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cores)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, than to tr</a:t>
            </a:r>
            <a:r>
              <a:rPr lang="en-US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ying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 to scale up to a single machine with a high </a:t>
            </a:r>
            <a:r>
              <a:rPr lang="en-US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number of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 CPU-</a:t>
            </a:r>
            <a:r>
              <a:rPr lang="en-US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cores</a:t>
            </a:r>
            <a:r>
              <a:rPr lang="en" sz="2000" b="0" i="0" u="none" strike="noStrike" cap="none" dirty="0">
                <a:solidFill>
                  <a:srgbClr val="434343"/>
                </a:solidFill>
                <a:latin typeface="+mj-lt"/>
                <a:ea typeface="Montserrat"/>
                <a:cs typeface="Montserrat"/>
                <a:sym typeface="Montserrat"/>
              </a:rPr>
              <a:t>.</a:t>
            </a:r>
            <a:endParaRPr sz="2000" b="0" i="0" u="none" strike="noStrike" cap="none" dirty="0">
              <a:solidFill>
                <a:srgbClr val="43434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457200" marR="0" lvl="0" indent="-39370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333333"/>
              </a:buClr>
              <a:buSzPts val="2600"/>
              <a:buFont typeface="Montserrat"/>
              <a:buChar char="●"/>
            </a:pPr>
            <a:r>
              <a:rPr lang="en" sz="2000" b="0" i="0" u="none" strike="noStrike" cap="none" dirty="0">
                <a:solidFill>
                  <a:srgbClr val="333333"/>
                </a:solidFill>
                <a:latin typeface="+mj-lt"/>
                <a:ea typeface="Montserrat"/>
                <a:cs typeface="Montserrat"/>
                <a:sym typeface="Montserrat"/>
              </a:rPr>
              <a:t>Distributed machines also have the advantage of easily scaling, you can just add more machines.</a:t>
            </a:r>
            <a:endParaRPr sz="2000" b="0" i="0" u="none" strike="noStrike" cap="none" dirty="0">
              <a:solidFill>
                <a:srgbClr val="333333"/>
              </a:solidFill>
              <a:latin typeface="+mj-l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 idx="4294967295"/>
          </p:nvPr>
        </p:nvSpPr>
        <p:spPr>
          <a:xfrm>
            <a:off x="148029" y="179857"/>
            <a:ext cx="8520600" cy="6078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j-lt"/>
                <a:ea typeface="Roboto"/>
                <a:cs typeface="Roboto"/>
                <a:sym typeface="Roboto"/>
              </a:rPr>
              <a:t>Hadoop Environment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2A3990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148029" y="902250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Hadoop is a way to distribute very large files across multiple machines.</a:t>
            </a:r>
            <a:endParaRPr sz="2400" b="0" i="0" u="none" strike="noStrike" cap="none" dirty="0">
              <a:solidFill>
                <a:srgbClr val="33333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It uses the Hadoop Distributed File System (HDFS)</a:t>
            </a:r>
            <a:endParaRPr sz="2400" b="0" i="0" u="none" strike="noStrike" cap="none" dirty="0">
              <a:solidFill>
                <a:srgbClr val="33333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HDFS allows a user to work with large data sets</a:t>
            </a:r>
            <a:endParaRPr sz="2400" b="0" i="0" u="none" strike="noStrike" cap="none" dirty="0">
              <a:solidFill>
                <a:srgbClr val="33333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HDFS also duplicates blocks of data across nodes for fault tolerance</a:t>
            </a:r>
            <a:endParaRPr sz="2400" b="0" i="0" u="none" strike="noStrike" cap="none" dirty="0">
              <a:solidFill>
                <a:srgbClr val="33333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Montserrat"/>
              <a:buChar char="●"/>
            </a:pPr>
            <a:r>
              <a:rPr lang="en" sz="2400" b="0" i="0" u="none" strike="noStrike" cap="none" dirty="0">
                <a:solidFill>
                  <a:srgbClr val="333333"/>
                </a:solidFill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Hadoop computing on is based on MapReduce Algorithm and distributed data via client/server or master/slave model. </a:t>
            </a:r>
            <a:endParaRPr sz="2400" b="0" i="0" u="none" strike="noStrike" cap="none" dirty="0">
              <a:solidFill>
                <a:srgbClr val="333333"/>
              </a:solidFill>
              <a:latin typeface="Calibri" panose="020F0502020204030204" pitchFamily="34" charset="0"/>
              <a:ea typeface="Montserrat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0653" y="5068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1425" y="74257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Distributed Storage - HDFS</a:t>
            </a:r>
            <a:endParaRPr sz="3600" b="0" i="0" u="none" strike="noStrike" cap="none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" name="Google Shape;186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16825" y="2199713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82150" y="2574713"/>
            <a:ext cx="447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399775" y="2574713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9" name="Google Shape;189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16825" y="2574838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33875" y="2574838"/>
            <a:ext cx="0" cy="375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1" name="Google Shape;191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8125" y="3024010"/>
            <a:ext cx="1427400" cy="1529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81503" y="1022688"/>
            <a:ext cx="2019600" cy="11076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4525" y="1070425"/>
            <a:ext cx="17145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71697" y="1152850"/>
            <a:ext cx="15180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Name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60075" y="3110425"/>
            <a:ext cx="11235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019475" y="3110425"/>
            <a:ext cx="1393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74575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15784" y="3879700"/>
            <a:ext cx="606600" cy="214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FEFE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CPU</a:t>
            </a:r>
          </a:p>
        </p:txBody>
      </p:sp>
      <p:sp>
        <p:nvSpPr>
          <p:cNvPr id="199" name="Google Shape;199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81175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22384" y="3879700"/>
            <a:ext cx="6066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5150" y="3024010"/>
            <a:ext cx="1427400" cy="1529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7100" y="3110425"/>
            <a:ext cx="11235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096500" y="3110425"/>
            <a:ext cx="1393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51600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992809" y="3879700"/>
            <a:ext cx="6066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8200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99409" y="3879700"/>
            <a:ext cx="6066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75" y="3024010"/>
            <a:ext cx="1427400" cy="1529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4125" y="3110425"/>
            <a:ext cx="1123500" cy="560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73525" y="3110425"/>
            <a:ext cx="13932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28625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69834" y="3879700"/>
            <a:ext cx="6066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5225" y="3831525"/>
            <a:ext cx="489000" cy="560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676434" y="3879700"/>
            <a:ext cx="6066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62212" y="1664025"/>
            <a:ext cx="561600" cy="3750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894699" y="1696262"/>
            <a:ext cx="696600" cy="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8812" y="1664025"/>
            <a:ext cx="561600" cy="3750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591299" y="1696262"/>
            <a:ext cx="696600" cy="1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0" y="128422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01192" y="97019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600" b="0" i="0" u="none" strike="noStrike" cap="none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Redundant Distributed Storage</a:t>
            </a:r>
            <a:endParaRPr sz="3000" b="0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209769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6" name="Google Shape;226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61492" y="2526702"/>
            <a:ext cx="378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7" name="Google Shape;227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6388" y="2526702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" name="Google Shape;228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9" name="Google Shape;229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23900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6351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5134" y="1215000"/>
            <a:ext cx="1706700" cy="9360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2204" y="1255345"/>
            <a:ext cx="14490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04909" y="1325007"/>
            <a:ext cx="1283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Name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4772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78775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027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67340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699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8001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1763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0185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34187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2440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2275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11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3542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7176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597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89600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2785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16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0524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190837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6893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9833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629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28570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36711" y="1013588"/>
            <a:ext cx="3677700" cy="32475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368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ontserrat"/>
                <a:cs typeface="Montserrat"/>
                <a:sym typeface="Montserrat"/>
              </a:rPr>
              <a:t>HDFS will use blocks of data, with a size of 128 MB by default</a:t>
            </a:r>
          </a:p>
          <a:p>
            <a:pPr marL="457200" marR="0" lvl="0" indent="-368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ontserrat"/>
                <a:cs typeface="Montserrat"/>
                <a:sym typeface="Montserrat"/>
              </a:rPr>
              <a:t>Each of these blocks is replicated 3 times </a:t>
            </a:r>
          </a:p>
          <a:p>
            <a:pPr marL="457200" marR="0" lvl="0" indent="-368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Montserrat"/>
                <a:cs typeface="Montserrat"/>
                <a:sym typeface="Montserrat"/>
              </a:rPr>
              <a:t>The blocks are distributed in a way to support fault tolerance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63900" y="156001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82637" y="186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600" b="0" i="0" u="none" strike="noStrike" cap="none" dirty="0">
                <a:solidFill>
                  <a:schemeClr val="bg2"/>
                </a:solidFill>
                <a:latin typeface="+mj-lt"/>
                <a:ea typeface="Roboto"/>
                <a:cs typeface="Roboto"/>
                <a:sym typeface="Roboto"/>
              </a:rPr>
              <a:t>HDFS is Fault Tolerant </a:t>
            </a:r>
            <a:endParaRPr sz="3600" b="0" i="0" u="none" strike="noStrike" cap="none" dirty="0">
              <a:solidFill>
                <a:schemeClr val="bg2"/>
              </a:solidFill>
              <a:latin typeface="+mj-lt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209769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6" name="Google Shape;266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61492" y="2526702"/>
            <a:ext cx="3781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" name="Google Shape;26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6388" y="2526702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8" name="Google Shape;268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450144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9" name="Google Shape;269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323900" y="2526807"/>
            <a:ext cx="0" cy="316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0" name="Google Shape;270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76351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5134" y="1215000"/>
            <a:ext cx="1706700" cy="9360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62204" y="1255345"/>
            <a:ext cx="14490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04909" y="1325007"/>
            <a:ext cx="12831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Name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4772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78775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7027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167340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9699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8001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31763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0185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34187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2440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922752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11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3542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7176" y="2906428"/>
            <a:ext cx="1206600" cy="12924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5597" y="2979462"/>
            <a:ext cx="949500" cy="473400"/>
          </a:xfrm>
          <a:prstGeom prst="roundRect">
            <a:avLst>
              <a:gd name="adj" fmla="val 16667"/>
            </a:avLst>
          </a:prstGeom>
          <a:solidFill>
            <a:srgbClr val="43434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89600" y="2979462"/>
            <a:ext cx="11775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Data Node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27852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78165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40524" y="3588903"/>
            <a:ext cx="413100" cy="473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190837" y="3629618"/>
            <a:ext cx="512400" cy="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0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96893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9833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5629" y="1757029"/>
            <a:ext cx="474600" cy="3168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28570" y="1784275"/>
            <a:ext cx="588900" cy="1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RAM</a:t>
            </a:r>
            <a:endParaRPr sz="1400" b="0" i="0" u="none" strike="noStrike" cap="none">
              <a:solidFill>
                <a:srgbClr val="EFEFE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72000" y="1173775"/>
            <a:ext cx="3677700" cy="32475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0" marR="0" lvl="0" indent="-368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Smaller blocks provide more parallelization during data processing.</a:t>
            </a:r>
          </a:p>
          <a:p>
            <a:pPr marL="457200" marR="0" lvl="0" indent="-368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200"/>
              <a:buFont typeface="Montserrat"/>
              <a:buChar char="●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ontserrat"/>
                <a:cs typeface="Calibri" panose="020F0502020204030204" pitchFamily="34" charset="0"/>
                <a:sym typeface="Montserrat"/>
              </a:rPr>
              <a:t>Multiple copies of a block prevents loss of data due to a failure of a node.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2021</TotalTime>
  <Words>789</Words>
  <Application>Microsoft Macintosh PowerPoint</Application>
  <PresentationFormat>On-screen Show (16:9)</PresentationFormat>
  <Paragraphs>150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Roboto</vt:lpstr>
      <vt:lpstr>Montserrat</vt:lpstr>
      <vt:lpstr>Arial</vt:lpstr>
      <vt:lpstr>Material</vt:lpstr>
      <vt:lpstr>Hadoop Distributed Computing</vt:lpstr>
      <vt:lpstr>Big Data: What if Data Exceeds RAM</vt:lpstr>
      <vt:lpstr>Local versus Distributed</vt:lpstr>
      <vt:lpstr>Local or Distributed Processing?  </vt:lpstr>
      <vt:lpstr>Scalability of Local Computing </vt:lpstr>
      <vt:lpstr>Hadoop Environment  </vt:lpstr>
      <vt:lpstr>CPU</vt:lpstr>
      <vt:lpstr>HDFS will use blocks of data, with a size of 128 MB by default Each of these blocks is replicated 3 times  The blocks are distributed in a way to support fault tolerance</vt:lpstr>
      <vt:lpstr>Smaller blocks provide more parallelization during data processing. Multiple copies of a block prevents loss of data due to a failure of a node.</vt:lpstr>
      <vt:lpstr>Task Tracker</vt:lpstr>
      <vt:lpstr>Covered So far: Hadoop Computing </vt:lpstr>
      <vt:lpstr>What is Spark? </vt:lpstr>
      <vt:lpstr>Spark vs MapReduce </vt:lpstr>
      <vt:lpstr>Spark: In-Memory Computing  </vt:lpstr>
      <vt:lpstr>Spark RDDs </vt:lpstr>
      <vt:lpstr>Spark RDD Communication Paradigm </vt:lpstr>
      <vt:lpstr>Spark DataFrames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Big Data and Data Science</dc:title>
  <dc:creator>Ravi Vadapalli</dc:creator>
  <cp:lastModifiedBy>Vadapalli, Ravi</cp:lastModifiedBy>
  <cp:revision>12</cp:revision>
  <dcterms:modified xsi:type="dcterms:W3CDTF">2023-10-01T14:21:31Z</dcterms:modified>
</cp:coreProperties>
</file>