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313" r:id="rId2"/>
    <p:sldId id="331" r:id="rId3"/>
    <p:sldId id="314" r:id="rId4"/>
    <p:sldId id="312" r:id="rId5"/>
    <p:sldId id="315" r:id="rId6"/>
    <p:sldId id="316" r:id="rId7"/>
    <p:sldId id="320" r:id="rId8"/>
    <p:sldId id="321" r:id="rId9"/>
    <p:sldId id="332" r:id="rId10"/>
    <p:sldId id="324" r:id="rId11"/>
    <p:sldId id="333" r:id="rId12"/>
    <p:sldId id="327" r:id="rId13"/>
    <p:sldId id="329" r:id="rId14"/>
    <p:sldId id="330" r:id="rId15"/>
  </p:sldIdLst>
  <p:sldSz cx="9144000" cy="6858000" type="screen4x3"/>
  <p:notesSz cx="7010400" cy="9296400"/>
  <p:embeddedFontLst>
    <p:embeddedFont>
      <p:font typeface="Arial Narrow" panose="020B0604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elvetica Neue" panose="0200050300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2DA09-3FEE-264B-BB60-91E5563B84C4}" v="165" dt="2023-10-01T11:57:57.842"/>
  </p1510:revLst>
</p1510:revInfo>
</file>

<file path=ppt/tableStyles.xml><?xml version="1.0" encoding="utf-8"?>
<a:tblStyleLst xmlns:a="http://schemas.openxmlformats.org/drawingml/2006/main" def="{EC6C0369-3B40-4E8D-8C29-FBD0ABEFDE5A}">
  <a:tblStyle styleId="{EC6C0369-3B40-4E8D-8C29-FBD0ABEFD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4" autoAdjust="0"/>
    <p:restoredTop sz="86435" autoAdjust="0"/>
  </p:normalViewPr>
  <p:slideViewPr>
    <p:cSldViewPr snapToGrid="0">
      <p:cViewPr varScale="1">
        <p:scale>
          <a:sx n="105" d="100"/>
          <a:sy n="105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-51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21:17:57.5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21:19:19.4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21:19:21.16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 24575,'0'-2'0,"0"1"0,1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21:19:22.49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1T21:19:22.76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24575,'4'0'0,"-2"0"0,1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48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09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605e520a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605e520ad_0_9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3605e520ad_0_9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87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17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1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76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753685f0b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753685f0b_1_23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g3753685f0b_1_23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" userDrawn="1">
  <p:cSld name="4_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457200" y="736728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457200" y="1701421"/>
            <a:ext cx="8229600" cy="4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">
  <p:cSld name="13_Conte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0" y="0"/>
            <a:ext cx="9144000" cy="1280100"/>
          </a:xfrm>
          <a:prstGeom prst="rect">
            <a:avLst/>
          </a:prstGeom>
          <a:gradFill>
            <a:gsLst>
              <a:gs pos="0">
                <a:srgbClr val="A30042"/>
              </a:gs>
              <a:gs pos="57000">
                <a:srgbClr val="A3004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body" idx="1"/>
          </p:nvPr>
        </p:nvSpPr>
        <p:spPr>
          <a:xfrm>
            <a:off x="1186407" y="1354804"/>
            <a:ext cx="73152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1163261" y="18273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8" name="Google Shape;338;p30"/>
          <p:cNvSpPr/>
          <p:nvPr/>
        </p:nvSpPr>
        <p:spPr>
          <a:xfrm rot="5400000">
            <a:off x="-2880423" y="2880300"/>
            <a:ext cx="6858000" cy="10974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30" descr="LUC_reversed_color_notag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776" y="228452"/>
            <a:ext cx="643800" cy="8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body" idx="1"/>
          </p:nvPr>
        </p:nvSpPr>
        <p:spPr>
          <a:xfrm>
            <a:off x="610845" y="2912970"/>
            <a:ext cx="79725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4" name="Google Shape;344;p31" descr="bgrdTop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610846" y="1769970"/>
            <a:ext cx="79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533400" y="6411503"/>
            <a:ext cx="4610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and Image">
  <p:cSld name="Chapter and Imag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2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7000"/>
            <a:ext cx="9144000" cy="19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722313" y="3321284"/>
            <a:ext cx="7772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722313" y="2826668"/>
            <a:ext cx="7772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  <a:defRPr sz="1700" b="1" i="0" u="none" strike="noStrike" cap="none">
                <a:solidFill>
                  <a:srgbClr val="FFCC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ftr" idx="11"/>
          </p:nvPr>
        </p:nvSpPr>
        <p:spPr>
          <a:xfrm>
            <a:off x="761999" y="5072529"/>
            <a:ext cx="773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32"/>
          <p:cNvSpPr txBox="1">
            <a:spLocks noGrp="1"/>
          </p:cNvSpPr>
          <p:nvPr>
            <p:ph type="body" idx="2"/>
          </p:nvPr>
        </p:nvSpPr>
        <p:spPr>
          <a:xfrm>
            <a:off x="722313" y="3984112"/>
            <a:ext cx="77724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18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and Text only">
  <p:cSld name="Chapter and Text 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459350"/>
            <a:ext cx="8074200" cy="58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>
            <a:spLocks noGrp="1"/>
          </p:cNvSpPr>
          <p:nvPr>
            <p:ph type="body" idx="1"/>
          </p:nvPr>
        </p:nvSpPr>
        <p:spPr>
          <a:xfrm>
            <a:off x="1239343" y="2335052"/>
            <a:ext cx="664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  <a:defRPr sz="1700" b="1" i="0" u="none" strike="noStrike" cap="none">
                <a:solidFill>
                  <a:srgbClr val="FFCC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1239343" y="2973056"/>
            <a:ext cx="6647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body" idx="2"/>
          </p:nvPr>
        </p:nvSpPr>
        <p:spPr>
          <a:xfrm>
            <a:off x="1239343" y="3676852"/>
            <a:ext cx="66474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18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ftr" idx="11"/>
          </p:nvPr>
        </p:nvSpPr>
        <p:spPr>
          <a:xfrm>
            <a:off x="1270072" y="5267127"/>
            <a:ext cx="66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3"/>
          </p:nvPr>
        </p:nvSpPr>
        <p:spPr>
          <a:xfrm>
            <a:off x="533400" y="6411503"/>
            <a:ext cx="4618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4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4" descr="LUC_vertical_reverse_color_forPPT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1753" y="3810000"/>
            <a:ext cx="3620400" cy="2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457200" y="2083443"/>
            <a:ext cx="8229600" cy="4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457200" y="102609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 userDrawn="1">
  <p:cSld name="3_Title Slid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457200" y="1610077"/>
            <a:ext cx="8229600" cy="1371600"/>
          </a:xfrm>
          <a:prstGeom prst="roundRect">
            <a:avLst>
              <a:gd name="adj" fmla="val 121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3"/>
          </p:nvPr>
        </p:nvSpPr>
        <p:spPr>
          <a:xfrm>
            <a:off x="648174" y="1716619"/>
            <a:ext cx="7863900" cy="1188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4"/>
          </p:nvPr>
        </p:nvSpPr>
        <p:spPr>
          <a:xfrm>
            <a:off x="2294094" y="3930239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5"/>
          </p:nvPr>
        </p:nvSpPr>
        <p:spPr>
          <a:xfrm>
            <a:off x="1732084" y="3206586"/>
            <a:ext cx="558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body" idx="6"/>
          </p:nvPr>
        </p:nvSpPr>
        <p:spPr>
          <a:xfrm>
            <a:off x="2299045" y="4608576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body" idx="7"/>
          </p:nvPr>
        </p:nvSpPr>
        <p:spPr>
          <a:xfrm>
            <a:off x="3293267" y="5357971"/>
            <a:ext cx="25575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" userDrawn="1">
  <p:cSld name="14_Conte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457200" y="2021519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457200" y="90224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2"/>
          </p:nvPr>
        </p:nvSpPr>
        <p:spPr>
          <a:xfrm>
            <a:off x="457200" y="317565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-3" y="6533387"/>
            <a:ext cx="9144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-2" y="6601372"/>
            <a:ext cx="4572000" cy="246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4571999" y="6600202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ldNum" idx="12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" userDrawn="1">
  <p:cSld name="2_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body" idx="1"/>
          </p:nvPr>
        </p:nvSpPr>
        <p:spPr>
          <a:xfrm>
            <a:off x="457200" y="1188142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4571999" y="6600202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ldNum" idx="12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">
  <p:cSld name="7_Conte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>
            <a:spLocks noGrp="1"/>
          </p:cNvSpPr>
          <p:nvPr>
            <p:ph type="body" idx="1"/>
          </p:nvPr>
        </p:nvSpPr>
        <p:spPr>
          <a:xfrm>
            <a:off x="457200" y="158167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457200" y="47399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294" name="Google Shape;294;p26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">
  <p:cSld name="6_Conten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0" y="-8099"/>
            <a:ext cx="9144000" cy="274200"/>
          </a:xfrm>
          <a:prstGeom prst="rect">
            <a:avLst/>
          </a:prstGeom>
          <a:gradFill>
            <a:gsLst>
              <a:gs pos="0">
                <a:srgbClr val="A30042"/>
              </a:gs>
              <a:gs pos="26000">
                <a:srgbClr val="A30042"/>
              </a:gs>
              <a:gs pos="90000">
                <a:schemeClr val="dk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body" idx="1"/>
          </p:nvPr>
        </p:nvSpPr>
        <p:spPr>
          <a:xfrm>
            <a:off x="457200" y="158167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457200" y="47399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">
  <p:cSld name="12_Conten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>
            <a:off x="0" y="-8099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-8099"/>
            <a:ext cx="45720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0" y="266221"/>
            <a:ext cx="9144000" cy="640200"/>
          </a:xfrm>
          <a:prstGeom prst="rect">
            <a:avLst/>
          </a:prstGeom>
          <a:gradFill>
            <a:gsLst>
              <a:gs pos="0">
                <a:srgbClr val="A30042"/>
              </a:gs>
              <a:gs pos="36000">
                <a:srgbClr val="A30042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1"/>
          </p:nvPr>
        </p:nvSpPr>
        <p:spPr>
          <a:xfrm>
            <a:off x="457200" y="215289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457200" y="105272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body" idx="2"/>
          </p:nvPr>
        </p:nvSpPr>
        <p:spPr>
          <a:xfrm>
            <a:off x="-1" y="-4627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3"/>
          </p:nvPr>
        </p:nvSpPr>
        <p:spPr>
          <a:xfrm>
            <a:off x="4571999" y="-1075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body" idx="4"/>
          </p:nvPr>
        </p:nvSpPr>
        <p:spPr>
          <a:xfrm>
            <a:off x="457201" y="318888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">
  <p:cSld name="5_Conten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/>
          <p:nvPr/>
        </p:nvSpPr>
        <p:spPr>
          <a:xfrm>
            <a:off x="0" y="-8099"/>
            <a:ext cx="9144000" cy="9144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0" y="-8099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body" idx="1"/>
          </p:nvPr>
        </p:nvSpPr>
        <p:spPr>
          <a:xfrm>
            <a:off x="-1" y="-4627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29"/>
          <p:cNvSpPr txBox="1">
            <a:spLocks noGrp="1"/>
          </p:cNvSpPr>
          <p:nvPr>
            <p:ph type="body" idx="2"/>
          </p:nvPr>
        </p:nvSpPr>
        <p:spPr>
          <a:xfrm>
            <a:off x="457200" y="2264588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457200" y="91672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body" idx="3"/>
          </p:nvPr>
        </p:nvSpPr>
        <p:spPr>
          <a:xfrm>
            <a:off x="4571999" y="-1075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9" name="Google Shape;329;p29" descr="LUC_reversed_color_notag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3312" y="81988"/>
            <a:ext cx="572100" cy="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am04.safelinks.protection.outlook.com/?url=https%3A%2F%2Fscikit-learn.org%2Fstable%2Ftutorial%2Fmachine_learning_map%2Findex.html&amp;data=05%7C01%7CRavi.Vadapalli%40unt.edu%7C0861dff0455c4e73fa6d08db3a104958%7C70de199207c6480fa318a1afcba03983%7C0%7C0%7C638167613840849932%7CUnknown%7CTWFpbGZsb3d8eyJWIjoiMC4wLjAwMDAiLCJQIjoiV2luMzIiLCJBTiI6Ik1haWwiLCJXVCI6Mn0%3D%7C3000%7C%7C%7C&amp;sdata=oJECiVqYqOwReOV9sDYrsPUEXogahLja5ooLzeEMdU4%3D&amp;reserved=0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3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5.xml"/><Relationship Id="rId4" Type="http://schemas.openxmlformats.org/officeDocument/2006/relationships/image" Target="../media/image10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CA7F93-EBFD-C8EF-E1E6-7E388FC63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3600" dirty="0">
              <a:latin typeface="+mj-lt"/>
            </a:endParaRP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Learning?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Scenarios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Started?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E493D-2378-97C9-6E5A-0C01B6C97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658C1A-A510-8686-282A-C8FF316EEC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870" y="251209"/>
            <a:ext cx="8681776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Introduction to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07095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29A-2393-CD42-AE07-FAD5A9E9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69778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12E1-5BF9-0718-464D-C6A048BA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014" y="984178"/>
            <a:ext cx="8575797" cy="43470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good features (by hand)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more data (on chosen features)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Intelligence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meaningful relationships between data (sample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features)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Dimensionality reduction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(can fewer features  same outcome)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(group related data)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Naïve (Bayes) clustering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group the data based one feature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Better clustering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group the data based on more features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Introduction to Dimensionality Reduction - GeeksforGeeks">
            <a:extLst>
              <a:ext uri="{FF2B5EF4-FFF2-40B4-BE49-F238E27FC236}">
                <a16:creationId xmlns:a16="http://schemas.microsoft.com/office/drawing/2014/main" id="{FF9D93C5-FC66-D8FC-275B-E40A69D13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7472" r="1315" b="7120"/>
          <a:stretch/>
        </p:blipFill>
        <p:spPr bwMode="auto">
          <a:xfrm>
            <a:off x="4029432" y="4282215"/>
            <a:ext cx="3804456" cy="250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C275AF-1A94-54F7-2BB3-E5743D689A26}"/>
              </a:ext>
            </a:extLst>
          </p:cNvPr>
          <p:cNvSpPr txBox="1"/>
          <p:nvPr/>
        </p:nvSpPr>
        <p:spPr>
          <a:xfrm>
            <a:off x="754790" y="6116990"/>
            <a:ext cx="464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7666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178B-4ECD-8BAD-ABEA-F7F4A53C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0" y="50122"/>
            <a:ext cx="8229600" cy="438195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Classification Vs.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42095-8B8A-7C57-5BF8-1C05B9E345C7}"/>
              </a:ext>
            </a:extLst>
          </p:cNvPr>
          <p:cNvSpPr txBox="1"/>
          <p:nvPr/>
        </p:nvSpPr>
        <p:spPr>
          <a:xfrm>
            <a:off x="738553" y="4817931"/>
            <a:ext cx="78477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/>
              <a:t>Classification</a:t>
            </a:r>
            <a:r>
              <a:rPr lang="en-US" sz="1800" dirty="0"/>
              <a:t> groups targets of a prediction (aka label data): Examples include adult, child, types of infections, etc.  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Clustering</a:t>
            </a:r>
            <a:r>
              <a:rPr lang="en-US" sz="1800" dirty="0"/>
              <a:t> groups similar instances together (sample data): Examples include behaviors, types of infections specific to child or adult, etc.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A84ED8-2D30-99BD-9D0D-F0D99A9B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0119" y="2544971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3B2374-9996-CCE1-C63C-BF698BD64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2991" y="2887909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A5B2E-2BC3-B003-B934-06387B68D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2080" y="3057525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11106C-7171-F494-885F-C7394AA8E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3980" y="2375335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4A3BC0-58E3-6B3D-612E-FED48FDB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9751" y="3369508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9C3E29-485D-0B68-9214-4947AA08C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352" y="3228115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91DEE7-D39E-A425-1E8B-AD74CFDA8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040" y="2892672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8ECEFE-F68D-D254-3E77-9A1CB122D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10023">
            <a:off x="1212057" y="3320984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8E31C-AB55-7871-214B-E71650C61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2561" y="2730709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F5C30A-E3DA-1057-A331-B6097478E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99743" y="3008161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714B93-D1D6-F7FD-A8FD-5FE74DF4A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3615" y="2085188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C8523F15-40E3-E67B-ECFA-412BC3EA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10288" y="2559161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7F5DBFA-C853-D48F-2404-1C39047C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9457" y="2466994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B7915098-51E6-0101-D3A4-A680FACE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07016" y="1925077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AF7E3091-6551-2274-50F9-6C885274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10" y="2924203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692AE871-3455-CC02-5F68-7A2EEBE42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84545" y="1543952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7D052ADE-0F62-8198-C247-3FA0B8290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1741" y="1525805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F4A0D4F-B106-B778-3FB7-DCAA9A54F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89872" y="2472342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BBCBCDA-A8BE-DB97-232E-AC4321A3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83769" y="2959373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319E0676-617E-3C3E-2146-9AE67730F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9457" y="1964414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288EF8D-7FCD-81C6-947D-44F0E833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8950" y="2980778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38E931ED-FD42-E384-D875-1E05CF031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30357" y="1421587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F9AF09-F630-4ACD-BD25-F88DC31E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459236" y="1543952"/>
            <a:ext cx="1179665" cy="229938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C0CB44-6E9C-7C6F-0423-6D404B7BA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6717" y="4371975"/>
            <a:ext cx="382952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28DF7E-86C9-1A32-CF4B-EDE67457C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56717" y="1314450"/>
            <a:ext cx="0" cy="3057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45AF16-3E56-D0F6-C39F-B2D76FF76C6A}"/>
              </a:ext>
            </a:extLst>
          </p:cNvPr>
          <p:cNvSpPr txBox="1"/>
          <p:nvPr/>
        </p:nvSpPr>
        <p:spPr>
          <a:xfrm>
            <a:off x="1938806" y="4377323"/>
            <a:ext cx="12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Height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504474-CD83-F916-09EA-C0CF3EC9B9FD}"/>
              </a:ext>
            </a:extLst>
          </p:cNvPr>
          <p:cNvSpPr txBox="1"/>
          <p:nvPr/>
        </p:nvSpPr>
        <p:spPr>
          <a:xfrm>
            <a:off x="-17157" y="1011997"/>
            <a:ext cx="12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Weight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FD434-1BE4-F580-D6D1-CA1C66757DD4}"/>
              </a:ext>
            </a:extLst>
          </p:cNvPr>
          <p:cNvSpPr txBox="1"/>
          <p:nvPr/>
        </p:nvSpPr>
        <p:spPr>
          <a:xfrm>
            <a:off x="2049068" y="1048010"/>
            <a:ext cx="18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B0F0"/>
                </a:solidFill>
              </a:rPr>
              <a:t>Adults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8B1977-EE61-A7A1-136C-43E1F9B3C095}"/>
              </a:ext>
            </a:extLst>
          </p:cNvPr>
          <p:cNvSpPr txBox="1"/>
          <p:nvPr/>
        </p:nvSpPr>
        <p:spPr>
          <a:xfrm>
            <a:off x="752602" y="3743822"/>
            <a:ext cx="18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Children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8B98F0-37EC-58C4-FE1F-A781FC829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881092" y="1286090"/>
            <a:ext cx="0" cy="3057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352DA4-D67D-79EE-0211-AB583F9D8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81092" y="4343615"/>
            <a:ext cx="343423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F86A93-65DC-E478-23C9-68EBD2356074}"/>
              </a:ext>
            </a:extLst>
          </p:cNvPr>
          <p:cNvSpPr txBox="1"/>
          <p:nvPr/>
        </p:nvSpPr>
        <p:spPr>
          <a:xfrm>
            <a:off x="6561772" y="4342364"/>
            <a:ext cx="12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Height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A2A866-A184-C331-4A5E-94C860DBE036}"/>
              </a:ext>
            </a:extLst>
          </p:cNvPr>
          <p:cNvSpPr txBox="1"/>
          <p:nvPr/>
        </p:nvSpPr>
        <p:spPr>
          <a:xfrm>
            <a:off x="4457234" y="945118"/>
            <a:ext cx="12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Weight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BC0167-BA8B-F070-5291-93F5848B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2503" y="3570825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49994-73F1-AC18-D9E8-40A077384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758" y="3366547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9FCEB5-B48A-F1E3-600A-A2A03A9B0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31752" y="3538065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544338-D564-E23A-E702-C8FDB9817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0639" y="3351160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AB16F30-FF02-CCA8-2458-05E59B636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817019">
            <a:off x="5383416" y="3741730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A02DC1-79C6-FA7F-0EF5-244E414F5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2070" y="3950104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1397B2-B8EB-D919-90FC-2F390D8C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598" y="3000313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A08185A5-CE28-5153-BE73-90B02256F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6078" y="2107078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2587AEEA-1D48-99F3-5FDD-4D91573E6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0878" y="1645614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4" name="Triangle 6143">
            <a:extLst>
              <a:ext uri="{FF2B5EF4-FFF2-40B4-BE49-F238E27FC236}">
                <a16:creationId xmlns:a16="http://schemas.microsoft.com/office/drawing/2014/main" id="{012322E7-D0AF-4BDA-98E0-4061D0B42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8908" y="1825952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5" name="Triangle 6144">
            <a:extLst>
              <a:ext uri="{FF2B5EF4-FFF2-40B4-BE49-F238E27FC236}">
                <a16:creationId xmlns:a16="http://schemas.microsoft.com/office/drawing/2014/main" id="{33A1ADAA-EA99-83DF-6AFF-09C44BDBC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8208" y="1445812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riangle 6145">
            <a:extLst>
              <a:ext uri="{FF2B5EF4-FFF2-40B4-BE49-F238E27FC236}">
                <a16:creationId xmlns:a16="http://schemas.microsoft.com/office/drawing/2014/main" id="{DA687519-72E2-E6F4-A6B0-77E722DE7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7465" y="2344235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Triangle 6146">
            <a:extLst>
              <a:ext uri="{FF2B5EF4-FFF2-40B4-BE49-F238E27FC236}">
                <a16:creationId xmlns:a16="http://schemas.microsoft.com/office/drawing/2014/main" id="{3EBC7FFB-D920-7749-2BDC-377A568EF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44722" y="2194925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Triangle 6148">
            <a:extLst>
              <a:ext uri="{FF2B5EF4-FFF2-40B4-BE49-F238E27FC236}">
                <a16:creationId xmlns:a16="http://schemas.microsoft.com/office/drawing/2014/main" id="{4D74FC80-42F5-9EEA-B4F0-558F1A8D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90384" y="2706871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0" name="Triangle 6149">
            <a:extLst>
              <a:ext uri="{FF2B5EF4-FFF2-40B4-BE49-F238E27FC236}">
                <a16:creationId xmlns:a16="http://schemas.microsoft.com/office/drawing/2014/main" id="{CD8418AA-3A13-2309-28DE-E07A2C7B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0457" y="1558118"/>
            <a:ext cx="328613" cy="31432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Oval 6150">
            <a:extLst>
              <a:ext uri="{FF2B5EF4-FFF2-40B4-BE49-F238E27FC236}">
                <a16:creationId xmlns:a16="http://schemas.microsoft.com/office/drawing/2014/main" id="{3E91414A-457D-12B6-1A20-EC2431E50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7490" y="2614592"/>
            <a:ext cx="1750027" cy="16933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2" name="Oval 6151">
            <a:extLst>
              <a:ext uri="{FF2B5EF4-FFF2-40B4-BE49-F238E27FC236}">
                <a16:creationId xmlns:a16="http://schemas.microsoft.com/office/drawing/2014/main" id="{4AA0E084-D9A7-92E8-E04F-04C6BF824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4699" y="1286090"/>
            <a:ext cx="1901177" cy="187052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Oval 6152">
            <a:extLst>
              <a:ext uri="{FF2B5EF4-FFF2-40B4-BE49-F238E27FC236}">
                <a16:creationId xmlns:a16="http://schemas.microsoft.com/office/drawing/2014/main" id="{AF967790-1A38-C706-5297-9AD7AA196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2189" y="3204673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4" name="Oval 6153">
            <a:extLst>
              <a:ext uri="{FF2B5EF4-FFF2-40B4-BE49-F238E27FC236}">
                <a16:creationId xmlns:a16="http://schemas.microsoft.com/office/drawing/2014/main" id="{316DDC01-924D-AEF0-C2EE-4848F37FF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2189" y="2830719"/>
            <a:ext cx="214312" cy="1857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6155">
            <a:extLst>
              <a:ext uri="{FF2B5EF4-FFF2-40B4-BE49-F238E27FC236}">
                <a16:creationId xmlns:a16="http://schemas.microsoft.com/office/drawing/2014/main" id="{3D4ADD67-059F-7047-BD2B-81B5C09C64FA}"/>
              </a:ext>
            </a:extLst>
          </p:cNvPr>
          <p:cNvSpPr/>
          <p:nvPr/>
        </p:nvSpPr>
        <p:spPr>
          <a:xfrm>
            <a:off x="1616873" y="544682"/>
            <a:ext cx="22710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6F522405-4CFA-4DF7-3918-98A8FFA6E71B}"/>
              </a:ext>
            </a:extLst>
          </p:cNvPr>
          <p:cNvSpPr/>
          <p:nvPr/>
        </p:nvSpPr>
        <p:spPr>
          <a:xfrm>
            <a:off x="5754836" y="613551"/>
            <a:ext cx="22710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07463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63D-2624-B0CB-4CBD-1A8888E0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" y="263872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9C200-07DA-7AC3-3EC3-DBB7BED87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33" y="2911822"/>
            <a:ext cx="8229600" cy="43470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involves creating more or better features from raw data.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in dimensionality reduction (e.g., Principal Component Analysis)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is good enough to replace two features: height and weight.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features may be a result of intuition, data knowledge, or research.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E9664-CAF8-EF07-BF64-0584F6B49522}"/>
              </a:ext>
            </a:extLst>
          </p:cNvPr>
          <p:cNvSpPr/>
          <p:nvPr/>
        </p:nvSpPr>
        <p:spPr>
          <a:xfrm>
            <a:off x="557213" y="1579094"/>
            <a:ext cx="2343150" cy="10144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CDCD5D-360B-35E4-2EEE-9735549DA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8417" y="1579094"/>
            <a:ext cx="2343150" cy="10144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D14B5-C332-614D-2C3F-F81942BD8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27841" y="1571313"/>
            <a:ext cx="214312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DA920-C762-C2F7-0D82-B70831DE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122415" y="1571313"/>
            <a:ext cx="214312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AE3A2-395D-35E0-EC68-582E47E26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577935" y="1579094"/>
            <a:ext cx="214312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7CA6C-31FA-E00E-35A5-1B57B618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32053" y="1571313"/>
            <a:ext cx="214312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16DA613-139C-03A7-BD39-535A299AF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2515" y="1871663"/>
            <a:ext cx="563174" cy="2128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A2EC4EC-31B0-8DD4-835C-4CB30B44B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58779" y="1871663"/>
            <a:ext cx="563174" cy="2128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0"/>
          <p:cNvSpPr txBox="1">
            <a:spLocks noGrp="1"/>
          </p:cNvSpPr>
          <p:nvPr>
            <p:ph type="body" idx="1"/>
          </p:nvPr>
        </p:nvSpPr>
        <p:spPr>
          <a:xfrm>
            <a:off x="344793" y="5468863"/>
            <a:ext cx="8600400" cy="17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(“deep” = multilevel neural network)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massive amounts of data and employs hidden variables (see network segments 2 and 3 above)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" name="Google Shape;925;p80"/>
          <p:cNvSpPr txBox="1">
            <a:spLocks noGrp="1"/>
          </p:cNvSpPr>
          <p:nvPr>
            <p:ph type="title" idx="4294967295"/>
          </p:nvPr>
        </p:nvSpPr>
        <p:spPr>
          <a:xfrm>
            <a:off x="195942" y="189904"/>
            <a:ext cx="8229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6" name="Google Shape;926;p80"/>
          <p:cNvSpPr txBox="1">
            <a:spLocks noGrp="1"/>
          </p:cNvSpPr>
          <p:nvPr>
            <p:ph type="sldNum" idx="4294967295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EDB24-E76C-90AD-0DD5-F1C0E7EA8095}"/>
              </a:ext>
            </a:extLst>
          </p:cNvPr>
          <p:cNvSpPr/>
          <p:nvPr/>
        </p:nvSpPr>
        <p:spPr>
          <a:xfrm>
            <a:off x="7634912" y="1895055"/>
            <a:ext cx="1265155" cy="994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Bird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Not Bird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92255-0AC7-D299-286F-120F4ABE5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89323" y="1950874"/>
            <a:ext cx="220247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6596-5D2B-B2DE-8414-B8F11D3F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53787" y="1950874"/>
            <a:ext cx="220247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0EAC-15F4-8E91-13A6-A30B20F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5536" y="1950874"/>
            <a:ext cx="220247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922B4-DEEF-14EB-E93B-EA9784A4D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34756" y="1956125"/>
            <a:ext cx="220247" cy="101081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3D82EAC-C9D8-8999-FA59-64BCD4778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77730" y="2303300"/>
            <a:ext cx="563174" cy="212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4F8D523-8F07-CCDD-B132-504BEDA3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2896" y="2344752"/>
            <a:ext cx="563174" cy="212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1EE23B-D4C7-A8DF-B640-5C73B24C5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1699" y="2741409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3EAFBD-3054-152F-ABF9-A2802DD2F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1699" y="2319501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B6698F-C7CA-533A-5A8A-E7197B03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1699" y="1914112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4C2AF1-ECC2-59E2-2693-A71134F9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1577" y="1898772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B10CAB-E1AD-4046-D7C3-72A13DF3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1577" y="2302620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044D91-484C-15C6-C639-7F0A2C8FB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1578" y="2736790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2BD261-EEE8-F2BD-FB64-904650C8E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1455" y="1893154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49093B-292B-6E31-8885-0DD26614D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1454" y="2325424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B3FA8E-E45C-515A-52DF-1893963BE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3355" y="2760439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F5162-8511-0782-E27E-446689CD0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311946" y="1999396"/>
            <a:ext cx="559631" cy="1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704969-B785-A0BD-E579-F31BFA0A8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7" idx="2"/>
          </p:cNvCxnSpPr>
          <p:nvPr/>
        </p:nvCxnSpPr>
        <p:spPr>
          <a:xfrm>
            <a:off x="5311946" y="2014735"/>
            <a:ext cx="559631" cy="388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B2E42C-3AD1-D3DE-6751-46794B11E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5"/>
            <a:endCxn id="16" idx="3"/>
          </p:cNvCxnSpPr>
          <p:nvPr/>
        </p:nvCxnSpPr>
        <p:spPr>
          <a:xfrm flipV="1">
            <a:off x="5279692" y="2070547"/>
            <a:ext cx="624139" cy="420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FBDC6C-8AE9-5333-40C2-0F58F5AED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5311946" y="2837414"/>
            <a:ext cx="559632" cy="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A94D80-7E8E-B126-F85C-A45567CC7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5311946" y="2403244"/>
            <a:ext cx="559631" cy="43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12CF0D-4900-D613-3FB4-731595BF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5311946" y="2420125"/>
            <a:ext cx="559632" cy="41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600D01-E837-3F44-0788-823E02FF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5311946" y="2403244"/>
            <a:ext cx="559631" cy="1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2978DC-9C29-9E38-D717-A311B227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5311946" y="1999396"/>
            <a:ext cx="559631" cy="84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B15910-26F3-2A06-3F3E-7DEBF66B0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6"/>
            <a:endCxn id="20" idx="1"/>
          </p:cNvCxnSpPr>
          <p:nvPr/>
        </p:nvCxnSpPr>
        <p:spPr>
          <a:xfrm>
            <a:off x="6091824" y="1999396"/>
            <a:ext cx="591884" cy="35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5CD2CC-3BD6-30FA-C9F4-DA4FB94C5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6"/>
            <a:endCxn id="19" idx="3"/>
          </p:cNvCxnSpPr>
          <p:nvPr/>
        </p:nvCxnSpPr>
        <p:spPr>
          <a:xfrm flipV="1">
            <a:off x="6091825" y="2064929"/>
            <a:ext cx="591884" cy="77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10EB12-C462-44BC-947E-6C7ADF08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6091824" y="2403244"/>
            <a:ext cx="559630" cy="2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019290-1FBE-378A-CF1D-DF08E40D4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6091824" y="1993778"/>
            <a:ext cx="559631" cy="40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4F354A-0D69-45B6-6C0A-78BC1C8E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5"/>
            <a:endCxn id="21" idx="1"/>
          </p:cNvCxnSpPr>
          <p:nvPr/>
        </p:nvCxnSpPr>
        <p:spPr>
          <a:xfrm>
            <a:off x="6059570" y="2070547"/>
            <a:ext cx="586039" cy="719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DB7DAE-C6E4-E70C-2C80-A34E7182A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6091825" y="2837414"/>
            <a:ext cx="521530" cy="23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82216E-8C18-95DC-2701-C002B4E6F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5"/>
            <a:endCxn id="21" idx="1"/>
          </p:cNvCxnSpPr>
          <p:nvPr/>
        </p:nvCxnSpPr>
        <p:spPr>
          <a:xfrm>
            <a:off x="6059570" y="2474395"/>
            <a:ext cx="586039" cy="3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93B2E7-3DBA-F756-10C2-9CE52052C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6"/>
            <a:endCxn id="20" idx="3"/>
          </p:cNvCxnSpPr>
          <p:nvPr/>
        </p:nvCxnSpPr>
        <p:spPr>
          <a:xfrm flipV="1">
            <a:off x="6091825" y="2497199"/>
            <a:ext cx="591883" cy="34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B9F943-F0C4-6544-E222-EC3D3C2FB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6091824" y="1993778"/>
            <a:ext cx="559631" cy="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7AE40112-0A96-30E8-B914-4AB7C8B30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0742" y="2310904"/>
            <a:ext cx="563174" cy="212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rth Texas Mean Green - Wikipedia">
            <a:extLst>
              <a:ext uri="{FF2B5EF4-FFF2-40B4-BE49-F238E27FC236}">
                <a16:creationId xmlns:a16="http://schemas.microsoft.com/office/drawing/2014/main" id="{BB40EDBC-C029-62FF-7012-A8DD0112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7" y="1610409"/>
            <a:ext cx="1207561" cy="13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Rectangle 897">
            <a:extLst>
              <a:ext uri="{FF2B5EF4-FFF2-40B4-BE49-F238E27FC236}">
                <a16:creationId xmlns:a16="http://schemas.microsoft.com/office/drawing/2014/main" id="{1BE802CF-AF62-0337-9820-0546828E108B}"/>
              </a:ext>
            </a:extLst>
          </p:cNvPr>
          <p:cNvSpPr/>
          <p:nvPr/>
        </p:nvSpPr>
        <p:spPr>
          <a:xfrm>
            <a:off x="457200" y="1169231"/>
            <a:ext cx="8515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6D4F9092-906B-137D-F30A-30E8B96E1E63}"/>
              </a:ext>
            </a:extLst>
          </p:cNvPr>
          <p:cNvSpPr/>
          <p:nvPr/>
        </p:nvSpPr>
        <p:spPr>
          <a:xfrm>
            <a:off x="2181165" y="1197370"/>
            <a:ext cx="2069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</a:t>
            </a: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13E094D3-07E4-E169-57CB-AA9DABA80A10}"/>
              </a:ext>
            </a:extLst>
          </p:cNvPr>
          <p:cNvSpPr/>
          <p:nvPr/>
        </p:nvSpPr>
        <p:spPr>
          <a:xfrm>
            <a:off x="4977405" y="1169231"/>
            <a:ext cx="15440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</a:t>
            </a:r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7B855486-3F53-9EBA-539A-EA35D1608534}"/>
              </a:ext>
            </a:extLst>
          </p:cNvPr>
          <p:cNvSpPr/>
          <p:nvPr/>
        </p:nvSpPr>
        <p:spPr>
          <a:xfrm>
            <a:off x="7860230" y="1117768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902" name="Google Shape;925;p80">
            <a:extLst>
              <a:ext uri="{FF2B5EF4-FFF2-40B4-BE49-F238E27FC236}">
                <a16:creationId xmlns:a16="http://schemas.microsoft.com/office/drawing/2014/main" id="{5437BBBA-1692-1937-C1D8-6935A7DDAA61}"/>
              </a:ext>
            </a:extLst>
          </p:cNvPr>
          <p:cNvSpPr txBox="1">
            <a:spLocks/>
          </p:cNvSpPr>
          <p:nvPr/>
        </p:nvSpPr>
        <p:spPr>
          <a:xfrm>
            <a:off x="295701" y="3258075"/>
            <a:ext cx="8229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pic>
        <p:nvPicPr>
          <p:cNvPr id="903" name="Picture 2" descr="North Texas Mean Green - Wikipedia">
            <a:extLst>
              <a:ext uri="{FF2B5EF4-FFF2-40B4-BE49-F238E27FC236}">
                <a16:creationId xmlns:a16="http://schemas.microsoft.com/office/drawing/2014/main" id="{5299B5D8-046E-3152-3C66-F0DA3C67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8" y="3961107"/>
            <a:ext cx="1207561" cy="13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4" name="Oval 903">
            <a:extLst>
              <a:ext uri="{FF2B5EF4-FFF2-40B4-BE49-F238E27FC236}">
                <a16:creationId xmlns:a16="http://schemas.microsoft.com/office/drawing/2014/main" id="{110C80F3-41CC-8B37-40AA-CC85F0B3A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09570" y="5113161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E581EC7D-B99E-1068-A188-24B4DC8C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09569" y="4708608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336DCC1F-1FDD-4D65-C74F-2726A1367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33699" y="4280339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764F45C6-B73C-A3A1-A87E-AAB2EA63C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0495" y="4714647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701F04F7-A42F-7C8C-B757-47DAF2D6D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6252" y="5113160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AF7FE754-8CBC-F9FF-8364-1B6836AF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5143" y="4265638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1C2F4095-9F36-5B3D-A3C7-2FFEA921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991" y="5113159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AA23876A-CEA4-94A9-BF01-E56D98A2E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2984" y="4256040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F1BB7ABC-8F90-63FE-23FB-56EC1425E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6521" y="4708607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3777D488-D826-EA3A-00CA-715DDED82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0614" y="4261433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BCCA5643-3E7F-68BA-5399-DD513085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5489" y="4708607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5860A59E-27BC-F283-2EBF-2C4FDDE75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8481" y="5113158"/>
            <a:ext cx="220247" cy="20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BFD459A5-2E27-F4F2-944D-F575BF48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6" idx="6"/>
            <a:endCxn id="909" idx="2"/>
          </p:cNvCxnSpPr>
          <p:nvPr/>
        </p:nvCxnSpPr>
        <p:spPr>
          <a:xfrm>
            <a:off x="2753946" y="4380963"/>
            <a:ext cx="552306" cy="83282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54D53E5-578E-6D96-8201-0F06A4F7B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4" idx="6"/>
            <a:endCxn id="910" idx="2"/>
          </p:cNvCxnSpPr>
          <p:nvPr/>
        </p:nvCxnSpPr>
        <p:spPr>
          <a:xfrm flipV="1">
            <a:off x="2729817" y="4366262"/>
            <a:ext cx="585326" cy="8475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A163AD26-C23A-F0E9-C7FC-6A6BB15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5" idx="6"/>
            <a:endCxn id="910" idx="2"/>
          </p:cNvCxnSpPr>
          <p:nvPr/>
        </p:nvCxnSpPr>
        <p:spPr>
          <a:xfrm flipV="1">
            <a:off x="2729816" y="4366262"/>
            <a:ext cx="585327" cy="44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6DC7052-DAA8-5A96-D267-59BA292E1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4" idx="6"/>
            <a:endCxn id="909" idx="2"/>
          </p:cNvCxnSpPr>
          <p:nvPr/>
        </p:nvCxnSpPr>
        <p:spPr>
          <a:xfrm flipV="1">
            <a:off x="2729817" y="5213784"/>
            <a:ext cx="57643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39889719-5750-3A03-FEFA-DBF20D050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4" idx="6"/>
            <a:endCxn id="913" idx="2"/>
          </p:cNvCxnSpPr>
          <p:nvPr/>
        </p:nvCxnSpPr>
        <p:spPr>
          <a:xfrm flipV="1">
            <a:off x="2729817" y="4809231"/>
            <a:ext cx="576704" cy="40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EC27B37-94FF-6326-B42E-1F27497B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5" idx="6"/>
            <a:endCxn id="913" idx="2"/>
          </p:cNvCxnSpPr>
          <p:nvPr/>
        </p:nvCxnSpPr>
        <p:spPr>
          <a:xfrm flipV="1">
            <a:off x="2729816" y="4809231"/>
            <a:ext cx="576705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587CDFFE-1463-F45C-9504-23236F3A1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5" idx="6"/>
            <a:endCxn id="909" idx="2"/>
          </p:cNvCxnSpPr>
          <p:nvPr/>
        </p:nvCxnSpPr>
        <p:spPr>
          <a:xfrm>
            <a:off x="2729816" y="4809232"/>
            <a:ext cx="576436" cy="4045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CBCEE4FA-12D0-55D6-A741-B71680CB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6" idx="6"/>
            <a:endCxn id="910" idx="2"/>
          </p:cNvCxnSpPr>
          <p:nvPr/>
        </p:nvCxnSpPr>
        <p:spPr>
          <a:xfrm flipV="1">
            <a:off x="2753946" y="4366262"/>
            <a:ext cx="561197" cy="147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8136882A-1654-91CB-59E2-9ACF8B206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6" idx="6"/>
            <a:endCxn id="913" idx="1"/>
          </p:cNvCxnSpPr>
          <p:nvPr/>
        </p:nvCxnSpPr>
        <p:spPr>
          <a:xfrm>
            <a:off x="2753946" y="4380963"/>
            <a:ext cx="584829" cy="357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0B8E8EB0-DCDD-BD03-BB7A-3166DF12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2" idx="6"/>
            <a:endCxn id="919" idx="4"/>
          </p:cNvCxnSpPr>
          <p:nvPr/>
        </p:nvCxnSpPr>
        <p:spPr>
          <a:xfrm>
            <a:off x="4323231" y="4356664"/>
            <a:ext cx="665374" cy="95774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2F7B6C04-096F-33D8-BF32-10E9396C1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11" idx="6"/>
            <a:endCxn id="919" idx="2"/>
          </p:cNvCxnSpPr>
          <p:nvPr/>
        </p:nvCxnSpPr>
        <p:spPr>
          <a:xfrm flipV="1">
            <a:off x="4307238" y="5213782"/>
            <a:ext cx="57124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3AB24999-91CE-A19B-8253-292D3356D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1" idx="6"/>
            <a:endCxn id="918" idx="2"/>
          </p:cNvCxnSpPr>
          <p:nvPr/>
        </p:nvCxnSpPr>
        <p:spPr>
          <a:xfrm flipV="1">
            <a:off x="4307238" y="4809231"/>
            <a:ext cx="578251" cy="4045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B8C0F6D3-0620-6E3E-C3FA-AF6A53438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1" idx="6"/>
            <a:endCxn id="917" idx="1"/>
          </p:cNvCxnSpPr>
          <p:nvPr/>
        </p:nvCxnSpPr>
        <p:spPr>
          <a:xfrm flipV="1">
            <a:off x="4307238" y="4290905"/>
            <a:ext cx="625630" cy="9228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A0E577AD-CAC6-D973-6E12-2C4886541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74715" y="4794353"/>
            <a:ext cx="639255" cy="6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A585C99-B081-1350-E4C7-97B5E7448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8" idx="6"/>
            <a:endCxn id="917" idx="2"/>
          </p:cNvCxnSpPr>
          <p:nvPr/>
        </p:nvCxnSpPr>
        <p:spPr>
          <a:xfrm flipV="1">
            <a:off x="4310742" y="4362057"/>
            <a:ext cx="589872" cy="4532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8AED40F6-D156-C24B-F542-7F23006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8" idx="6"/>
            <a:endCxn id="919" idx="2"/>
          </p:cNvCxnSpPr>
          <p:nvPr/>
        </p:nvCxnSpPr>
        <p:spPr>
          <a:xfrm>
            <a:off x="4310742" y="4815271"/>
            <a:ext cx="567739" cy="3985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11372690-D99E-4BF6-15B8-A463AF71F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2" idx="6"/>
            <a:endCxn id="917" idx="2"/>
          </p:cNvCxnSpPr>
          <p:nvPr/>
        </p:nvCxnSpPr>
        <p:spPr>
          <a:xfrm>
            <a:off x="4323231" y="4356664"/>
            <a:ext cx="577383" cy="53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E5694E0-1511-4EC1-59DF-42C3A6E79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2" idx="6"/>
            <a:endCxn id="918" idx="1"/>
          </p:cNvCxnSpPr>
          <p:nvPr/>
        </p:nvCxnSpPr>
        <p:spPr>
          <a:xfrm>
            <a:off x="4323231" y="4356664"/>
            <a:ext cx="594512" cy="38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1DF6C07-8207-CE89-F232-2ECA4C764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10" idx="5"/>
            <a:endCxn id="908" idx="1"/>
          </p:cNvCxnSpPr>
          <p:nvPr/>
        </p:nvCxnSpPr>
        <p:spPr>
          <a:xfrm>
            <a:off x="3503136" y="4437413"/>
            <a:ext cx="619613" cy="30670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F46F3B60-B68D-F886-D419-4FB83376F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3" idx="6"/>
            <a:endCxn id="912" idx="2"/>
          </p:cNvCxnSpPr>
          <p:nvPr/>
        </p:nvCxnSpPr>
        <p:spPr>
          <a:xfrm flipV="1">
            <a:off x="3526768" y="4356664"/>
            <a:ext cx="576216" cy="45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32F7DCB5-8CE4-2BD1-017D-6F41CA3B5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09" idx="4"/>
            <a:endCxn id="908" idx="3"/>
          </p:cNvCxnSpPr>
          <p:nvPr/>
        </p:nvCxnSpPr>
        <p:spPr>
          <a:xfrm flipV="1">
            <a:off x="3416376" y="4886422"/>
            <a:ext cx="706373" cy="427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63901224-4EA2-E76D-20FD-809036C9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94245" y="5227077"/>
            <a:ext cx="625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E7F10753-7259-30CF-8A7C-7D8765EF2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3" idx="6"/>
            <a:endCxn id="908" idx="2"/>
          </p:cNvCxnSpPr>
          <p:nvPr/>
        </p:nvCxnSpPr>
        <p:spPr>
          <a:xfrm>
            <a:off x="3526768" y="4809231"/>
            <a:ext cx="563727" cy="6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27F82644-631E-0DE5-6408-898C5AD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3" idx="6"/>
            <a:endCxn id="911" idx="1"/>
          </p:cNvCxnSpPr>
          <p:nvPr/>
        </p:nvCxnSpPr>
        <p:spPr>
          <a:xfrm>
            <a:off x="3526768" y="4809231"/>
            <a:ext cx="592477" cy="3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37229BE2-6779-FED9-01DC-12AC09DFF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10" idx="6"/>
            <a:endCxn id="912" idx="2"/>
          </p:cNvCxnSpPr>
          <p:nvPr/>
        </p:nvCxnSpPr>
        <p:spPr>
          <a:xfrm flipV="1">
            <a:off x="3535390" y="4356664"/>
            <a:ext cx="567594" cy="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ight Arrow 1040">
            <a:extLst>
              <a:ext uri="{FF2B5EF4-FFF2-40B4-BE49-F238E27FC236}">
                <a16:creationId xmlns:a16="http://schemas.microsoft.com/office/drawing/2014/main" id="{3A069ED3-016D-29A8-EE5A-05F921BC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1572692" y="4710625"/>
            <a:ext cx="563174" cy="17349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ight Arrow 1041">
            <a:extLst>
              <a:ext uri="{FF2B5EF4-FFF2-40B4-BE49-F238E27FC236}">
                <a16:creationId xmlns:a16="http://schemas.microsoft.com/office/drawing/2014/main" id="{DFE61E50-3D06-3CEB-B4A5-744C17F8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655939" y="4664193"/>
            <a:ext cx="563174" cy="17349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083D3E9-FC69-B192-07EC-E81742601666}"/>
              </a:ext>
            </a:extLst>
          </p:cNvPr>
          <p:cNvSpPr/>
          <p:nvPr/>
        </p:nvSpPr>
        <p:spPr>
          <a:xfrm>
            <a:off x="6921620" y="4277101"/>
            <a:ext cx="1265155" cy="994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Bird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Not Bird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3512DEA-D019-3728-CB01-763D972115AF}"/>
              </a:ext>
            </a:extLst>
          </p:cNvPr>
          <p:cNvSpPr txBox="1"/>
          <p:nvPr/>
        </p:nvSpPr>
        <p:spPr>
          <a:xfrm>
            <a:off x="2433101" y="3883722"/>
            <a:ext cx="3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1A367681-6551-51C2-2592-29B8A18DB9EC}"/>
              </a:ext>
            </a:extLst>
          </p:cNvPr>
          <p:cNvSpPr txBox="1"/>
          <p:nvPr/>
        </p:nvSpPr>
        <p:spPr>
          <a:xfrm>
            <a:off x="3251331" y="3878739"/>
            <a:ext cx="8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2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1CDEF6FB-42A8-71A5-29CB-D8AE070B895B}"/>
              </a:ext>
            </a:extLst>
          </p:cNvPr>
          <p:cNvSpPr txBox="1"/>
          <p:nvPr/>
        </p:nvSpPr>
        <p:spPr>
          <a:xfrm>
            <a:off x="4036323" y="3889683"/>
            <a:ext cx="8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4898674-0A99-F081-F826-2B055FDBC423}"/>
              </a:ext>
            </a:extLst>
          </p:cNvPr>
          <p:cNvSpPr txBox="1"/>
          <p:nvPr/>
        </p:nvSpPr>
        <p:spPr>
          <a:xfrm>
            <a:off x="4831163" y="3873463"/>
            <a:ext cx="87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2D26-5D72-F3C9-6950-311A1F67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91" y="103682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Recipe for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71EE-9B4E-84DA-A818-6BF75671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65" y="1255500"/>
            <a:ext cx="8229600" cy="4347000"/>
          </a:xfrm>
        </p:spPr>
        <p:txBody>
          <a:bodyPr/>
          <a:lstStyle/>
          <a:p>
            <a:pPr marL="228600" indent="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Divide data into train and test datasets </a:t>
            </a:r>
          </a:p>
          <a:p>
            <a:pPr marL="228600" indent="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Feature Selection. Explore dimensionality reduction and feature engineering strategies</a:t>
            </a:r>
          </a:p>
          <a:p>
            <a:pPr marL="228600" indent="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Divide data into training and test sets</a:t>
            </a:r>
          </a:p>
          <a:p>
            <a:pPr marL="228600" indent="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Apply machine learning models classification (for label data), regression (for numerical data). </a:t>
            </a:r>
          </a:p>
          <a:p>
            <a:pPr marL="228600" indent="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Validate the model accuracies on test data</a:t>
            </a:r>
          </a:p>
          <a:p>
            <a:pPr marL="228600" indent="0"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If model accuracy is not acceptable go to STEP 3</a:t>
            </a:r>
          </a:p>
        </p:txBody>
      </p:sp>
    </p:spTree>
    <p:extLst>
      <p:ext uri="{BB962C8B-B14F-4D97-AF65-F5344CB8AC3E}">
        <p14:creationId xmlns:p14="http://schemas.microsoft.com/office/powerpoint/2010/main" val="345210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243B-523D-41AA-72F4-8F12DEE5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89" y="20212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Learning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1EC2-92A9-0E1D-35A5-D6229A918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4ED5D-0395-5A71-AF12-76D008CC203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315200" y="6586538"/>
            <a:ext cx="18288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80AC7E-E641-10A5-1550-1F0C65FD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1064"/>
              </p:ext>
            </p:extLst>
          </p:nvPr>
        </p:nvGraphicFramePr>
        <p:xfrm>
          <a:off x="365275" y="1106103"/>
          <a:ext cx="2474975" cy="1516888"/>
        </p:xfrm>
        <a:graphic>
          <a:graphicData uri="http://schemas.openxmlformats.org/drawingml/2006/table">
            <a:tbl>
              <a:tblPr firstRow="1" bandRow="1">
                <a:tableStyleId>{EC6C0369-3B40-4E8D-8C29-FBD0ABEFDE5A}</a:tableStyleId>
              </a:tblPr>
              <a:tblGrid>
                <a:gridCol w="494995">
                  <a:extLst>
                    <a:ext uri="{9D8B030D-6E8A-4147-A177-3AD203B41FA5}">
                      <a16:colId xmlns:a16="http://schemas.microsoft.com/office/drawing/2014/main" val="1875830004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3840856194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4159448277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275295788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4173696340"/>
                    </a:ext>
                  </a:extLst>
                </a:gridCol>
              </a:tblGrid>
              <a:tr h="379222">
                <a:tc>
                  <a:txBody>
                    <a:bodyPr/>
                    <a:lstStyle/>
                    <a:p>
                      <a:r>
                        <a:rPr lang="en-US" sz="1600" b="1" dirty="0"/>
                        <a:t>X1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X2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X3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X4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58123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485998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091820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55854"/>
                  </a:ext>
                </a:extLst>
              </a:tr>
            </a:tbl>
          </a:graphicData>
        </a:graphic>
      </p:graphicFrame>
      <p:sp>
        <p:nvSpPr>
          <p:cNvPr id="8" name="Diamond 7">
            <a:extLst>
              <a:ext uri="{FF2B5EF4-FFF2-40B4-BE49-F238E27FC236}">
                <a16:creationId xmlns:a16="http://schemas.microsoft.com/office/drawing/2014/main" id="{B9FD8163-E0C1-D5CB-51F0-A7ED6BAE10BF}"/>
              </a:ext>
            </a:extLst>
          </p:cNvPr>
          <p:cNvSpPr/>
          <p:nvPr/>
        </p:nvSpPr>
        <p:spPr>
          <a:xfrm>
            <a:off x="233940" y="3383188"/>
            <a:ext cx="2510855" cy="1744057"/>
          </a:xfrm>
          <a:prstGeom prst="diamond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0DCC5ABF-E3EF-94F6-A392-FD6D4B0516DC}"/>
              </a:ext>
            </a:extLst>
          </p:cNvPr>
          <p:cNvSpPr/>
          <p:nvPr/>
        </p:nvSpPr>
        <p:spPr>
          <a:xfrm>
            <a:off x="3396065" y="2826760"/>
            <a:ext cx="2103120" cy="129774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FDEDF2-9AE1-1D08-5213-3D28EF63D8B9}"/>
              </a:ext>
            </a:extLst>
          </p:cNvPr>
          <p:cNvSpPr/>
          <p:nvPr/>
        </p:nvSpPr>
        <p:spPr>
          <a:xfrm>
            <a:off x="4076385" y="3429000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74898D-59F5-62F1-A0B1-C5312F1215AA}"/>
              </a:ext>
            </a:extLst>
          </p:cNvPr>
          <p:cNvSpPr/>
          <p:nvPr/>
        </p:nvSpPr>
        <p:spPr>
          <a:xfrm>
            <a:off x="3952742" y="3711053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FC43A6-357C-FE0F-BF07-6808BF49ACA5}"/>
              </a:ext>
            </a:extLst>
          </p:cNvPr>
          <p:cNvSpPr/>
          <p:nvPr/>
        </p:nvSpPr>
        <p:spPr>
          <a:xfrm>
            <a:off x="4572000" y="3275370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16B8F9-55B6-3F04-352F-A0F0EC35B6C4}"/>
              </a:ext>
            </a:extLst>
          </p:cNvPr>
          <p:cNvSpPr/>
          <p:nvPr/>
        </p:nvSpPr>
        <p:spPr>
          <a:xfrm>
            <a:off x="4685419" y="3533591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943BC4-D547-2B13-DE4A-BD35FB64CDB7}"/>
              </a:ext>
            </a:extLst>
          </p:cNvPr>
          <p:cNvSpPr/>
          <p:nvPr/>
        </p:nvSpPr>
        <p:spPr>
          <a:xfrm>
            <a:off x="4277454" y="3275370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9EAE5D-A212-0C67-BC17-C555E35201B4}"/>
              </a:ext>
            </a:extLst>
          </p:cNvPr>
          <p:cNvSpPr/>
          <p:nvPr/>
        </p:nvSpPr>
        <p:spPr>
          <a:xfrm>
            <a:off x="4359624" y="3669184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1836C8-7B41-4318-10B5-ED5D752332EC}"/>
              </a:ext>
            </a:extLst>
          </p:cNvPr>
          <p:cNvSpPr/>
          <p:nvPr/>
        </p:nvSpPr>
        <p:spPr>
          <a:xfrm>
            <a:off x="4739052" y="3164289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6E7EEC-45EC-33A1-CDD2-71ADFCE26983}"/>
              </a:ext>
            </a:extLst>
          </p:cNvPr>
          <p:cNvSpPr/>
          <p:nvPr/>
        </p:nvSpPr>
        <p:spPr>
          <a:xfrm>
            <a:off x="4105142" y="3863453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6E8793-DABB-9738-9B5D-33A6EAF2C729}"/>
              </a:ext>
            </a:extLst>
          </p:cNvPr>
          <p:cNvSpPr/>
          <p:nvPr/>
        </p:nvSpPr>
        <p:spPr>
          <a:xfrm>
            <a:off x="4698298" y="3853999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B645DA-2E41-D34F-7C8E-C7FBC0C93FC9}"/>
              </a:ext>
            </a:extLst>
          </p:cNvPr>
          <p:cNvSpPr/>
          <p:nvPr/>
        </p:nvSpPr>
        <p:spPr>
          <a:xfrm>
            <a:off x="3554359" y="3316316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3FF75A-FC12-B073-BFC8-2F96DE7C40BF}"/>
              </a:ext>
            </a:extLst>
          </p:cNvPr>
          <p:cNvSpPr/>
          <p:nvPr/>
        </p:nvSpPr>
        <p:spPr>
          <a:xfrm>
            <a:off x="3658770" y="3711053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CB1FC3-CBDB-981B-86B3-156684F0D278}"/>
              </a:ext>
            </a:extLst>
          </p:cNvPr>
          <p:cNvSpPr/>
          <p:nvPr/>
        </p:nvSpPr>
        <p:spPr>
          <a:xfrm>
            <a:off x="3811170" y="3863453"/>
            <a:ext cx="104411" cy="93262"/>
          </a:xfrm>
          <a:prstGeom prst="ellipse">
            <a:avLst/>
          </a:prstGeom>
          <a:solidFill>
            <a:srgbClr val="FFFF00"/>
          </a:solidFill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ED38C2-6555-ACA8-706D-CBA0375F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D2EAC66-6206-167A-540B-024BAFC4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21929"/>
              </p:ext>
            </p:extLst>
          </p:nvPr>
        </p:nvGraphicFramePr>
        <p:xfrm>
          <a:off x="3386717" y="4968296"/>
          <a:ext cx="2474975" cy="1516888"/>
        </p:xfrm>
        <a:graphic>
          <a:graphicData uri="http://schemas.openxmlformats.org/drawingml/2006/table">
            <a:tbl>
              <a:tblPr firstRow="1" bandRow="1">
                <a:tableStyleId>{EC6C0369-3B40-4E8D-8C29-FBD0ABEFDE5A}</a:tableStyleId>
              </a:tblPr>
              <a:tblGrid>
                <a:gridCol w="494995">
                  <a:extLst>
                    <a:ext uri="{9D8B030D-6E8A-4147-A177-3AD203B41FA5}">
                      <a16:colId xmlns:a16="http://schemas.microsoft.com/office/drawing/2014/main" val="1875830004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3840856194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4159448277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275295788"/>
                    </a:ext>
                  </a:extLst>
                </a:gridCol>
                <a:gridCol w="494995">
                  <a:extLst>
                    <a:ext uri="{9D8B030D-6E8A-4147-A177-3AD203B41FA5}">
                      <a16:colId xmlns:a16="http://schemas.microsoft.com/office/drawing/2014/main" val="4173696340"/>
                    </a:ext>
                  </a:extLst>
                </a:gridCol>
              </a:tblGrid>
              <a:tr h="379222">
                <a:tc>
                  <a:txBody>
                    <a:bodyPr/>
                    <a:lstStyle/>
                    <a:p>
                      <a:r>
                        <a:rPr lang="en-US" sz="1600" b="1" dirty="0"/>
                        <a:t>X1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X2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X3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X4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58123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485998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091820"/>
                  </a:ext>
                </a:extLst>
              </a:tr>
              <a:tr h="379222"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>
                    <a:lnL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10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55854"/>
                  </a:ext>
                </a:extLst>
              </a:tr>
            </a:tbl>
          </a:graphicData>
        </a:graphic>
      </p:graphicFrame>
      <p:sp>
        <p:nvSpPr>
          <p:cNvPr id="36" name="Down Arrow 35">
            <a:extLst>
              <a:ext uri="{FF2B5EF4-FFF2-40B4-BE49-F238E27FC236}">
                <a16:creationId xmlns:a16="http://schemas.microsoft.com/office/drawing/2014/main" id="{70E5B020-B579-8357-BF08-154E4F28314D}"/>
              </a:ext>
            </a:extLst>
          </p:cNvPr>
          <p:cNvSpPr/>
          <p:nvPr/>
        </p:nvSpPr>
        <p:spPr>
          <a:xfrm>
            <a:off x="1336239" y="2710622"/>
            <a:ext cx="266524" cy="5933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E0D365D-B634-979E-7EAB-DA14B8393F37}"/>
              </a:ext>
            </a:extLst>
          </p:cNvPr>
          <p:cNvSpPr/>
          <p:nvPr/>
        </p:nvSpPr>
        <p:spPr>
          <a:xfrm flipV="1">
            <a:off x="2552071" y="3863453"/>
            <a:ext cx="770354" cy="2610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B34E8039-891F-8FE9-E9D7-D378CC8D15BB}"/>
              </a:ext>
            </a:extLst>
          </p:cNvPr>
          <p:cNvSpPr/>
          <p:nvPr/>
        </p:nvSpPr>
        <p:spPr>
          <a:xfrm>
            <a:off x="4209553" y="4143599"/>
            <a:ext cx="238072" cy="75844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9633E2-EC1A-7467-AFBB-5AC26D46FA02}"/>
              </a:ext>
            </a:extLst>
          </p:cNvPr>
          <p:cNvSpPr txBox="1"/>
          <p:nvPr/>
        </p:nvSpPr>
        <p:spPr>
          <a:xfrm>
            <a:off x="235613" y="763120"/>
            <a:ext cx="279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06EC5F-1294-B57D-DB54-93A92B6E000F}"/>
              </a:ext>
            </a:extLst>
          </p:cNvPr>
          <p:cNvSpPr txBox="1"/>
          <p:nvPr/>
        </p:nvSpPr>
        <p:spPr>
          <a:xfrm>
            <a:off x="3406689" y="6485184"/>
            <a:ext cx="279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85B2F-2492-170F-8F70-A2494F9B06D6}"/>
              </a:ext>
            </a:extLst>
          </p:cNvPr>
          <p:cNvSpPr/>
          <p:nvPr/>
        </p:nvSpPr>
        <p:spPr>
          <a:xfrm>
            <a:off x="6757988" y="3475631"/>
            <a:ext cx="1571625" cy="66796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8932747-DDAF-06AD-1FFA-1020FBB8C2F4}"/>
              </a:ext>
            </a:extLst>
          </p:cNvPr>
          <p:cNvSpPr/>
          <p:nvPr/>
        </p:nvSpPr>
        <p:spPr>
          <a:xfrm>
            <a:off x="5614612" y="3812949"/>
            <a:ext cx="1058778" cy="19426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0CA39-0DC4-7271-907E-845F6076515E}"/>
              </a:ext>
            </a:extLst>
          </p:cNvPr>
          <p:cNvSpPr txBox="1"/>
          <p:nvPr/>
        </p:nvSpPr>
        <p:spPr>
          <a:xfrm>
            <a:off x="3240697" y="1904880"/>
            <a:ext cx="2767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System (e.g., a model)</a:t>
            </a:r>
          </a:p>
        </p:txBody>
      </p:sp>
    </p:spTree>
    <p:extLst>
      <p:ext uri="{BB962C8B-B14F-4D97-AF65-F5344CB8AC3E}">
        <p14:creationId xmlns:p14="http://schemas.microsoft.com/office/powerpoint/2010/main" val="23922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0A48-6827-7FD1-D41D-557D531F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7" y="16988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Machine Learning?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F66A-CBEE-44BD-5319-3311C9975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37" y="746037"/>
            <a:ext cx="8464379" cy="43470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process of learning from Data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learn from Big Data? How to extend KB?</a:t>
            </a:r>
          </a:p>
          <a:p>
            <a:endParaRPr lang="en-US" dirty="0"/>
          </a:p>
        </p:txBody>
      </p:sp>
      <p:pic>
        <p:nvPicPr>
          <p:cNvPr id="4" name="Picture 3" descr="The figure shows accelerated data collection across various sources. X-axis shows increasing variety and complexity of the data while the Y-axis represents volume of data towards petabytes (1000s of Terabytes). The figure also shows types of data that is being accumulated in this Big Data world. ">
            <a:extLst>
              <a:ext uri="{FF2B5EF4-FFF2-40B4-BE49-F238E27FC236}">
                <a16:creationId xmlns:a16="http://schemas.microsoft.com/office/drawing/2014/main" id="{D03E7204-7D2E-A5FF-BDAB-94E25AB74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" t="5613" r="-2499" b="-5613"/>
          <a:stretch/>
        </p:blipFill>
        <p:spPr>
          <a:xfrm>
            <a:off x="895865" y="2007865"/>
            <a:ext cx="6835692" cy="4833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3E085-CD6A-4C4F-20F6-0684DA627B6C}"/>
              </a:ext>
            </a:extLst>
          </p:cNvPr>
          <p:cNvSpPr txBox="1"/>
          <p:nvPr/>
        </p:nvSpPr>
        <p:spPr>
          <a:xfrm>
            <a:off x="6280220" y="6482090"/>
            <a:ext cx="279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Courtesy Dr. </a:t>
            </a:r>
            <a:r>
              <a:rPr lang="en-US" dirty="0" err="1"/>
              <a:t>Jin</a:t>
            </a:r>
            <a:r>
              <a:rPr lang="en-US" dirty="0"/>
              <a:t>, Kent State.</a:t>
            </a:r>
          </a:p>
        </p:txBody>
      </p:sp>
    </p:spTree>
    <p:extLst>
      <p:ext uri="{BB962C8B-B14F-4D97-AF65-F5344CB8AC3E}">
        <p14:creationId xmlns:p14="http://schemas.microsoft.com/office/powerpoint/2010/main" val="1282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1900"/>
            <a:ext cx="8481958" cy="528823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8"/>
          <p:cNvSpPr txBox="1">
            <a:spLocks noGrp="1"/>
          </p:cNvSpPr>
          <p:nvPr>
            <p:ph type="title" idx="4294967295"/>
          </p:nvPr>
        </p:nvSpPr>
        <p:spPr>
          <a:xfrm>
            <a:off x="148280" y="151050"/>
            <a:ext cx="8995715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Arial Narrow" panose="020B0606020202030204" pitchFamily="34" charset="0"/>
              </a:rPr>
              <a:t>Machine Learning Models</a:t>
            </a:r>
            <a:endParaRPr sz="3600" dirty="0">
              <a:latin typeface="Arial Narrow" panose="020B0606020202030204" pitchFamily="34" charset="0"/>
            </a:endParaRPr>
          </a:p>
        </p:txBody>
      </p:sp>
      <p:sp>
        <p:nvSpPr>
          <p:cNvPr id="682" name="Google Shape;682;p58"/>
          <p:cNvSpPr txBox="1">
            <a:spLocks noGrp="1"/>
          </p:cNvSpPr>
          <p:nvPr>
            <p:ph type="sldNum" idx="12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83" name="Google Shape;683;p58"/>
          <p:cNvSpPr txBox="1"/>
          <p:nvPr/>
        </p:nvSpPr>
        <p:spPr>
          <a:xfrm>
            <a:off x="373150" y="1760975"/>
            <a:ext cx="1429500" cy="7071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Predicting a label</a:t>
            </a:r>
            <a:endParaRPr sz="1800" b="1"/>
          </a:p>
        </p:txBody>
      </p:sp>
      <p:sp>
        <p:nvSpPr>
          <p:cNvPr id="684" name="Google Shape;684;p58"/>
          <p:cNvSpPr txBox="1"/>
          <p:nvPr/>
        </p:nvSpPr>
        <p:spPr>
          <a:xfrm>
            <a:off x="7227400" y="2143050"/>
            <a:ext cx="1429500" cy="707100"/>
          </a:xfrm>
          <a:prstGeom prst="rect">
            <a:avLst/>
          </a:prstGeom>
          <a:solidFill>
            <a:srgbClr val="9FC5E8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Predicting a number</a:t>
            </a:r>
            <a:endParaRPr sz="1800" b="1"/>
          </a:p>
        </p:txBody>
      </p:sp>
      <p:sp>
        <p:nvSpPr>
          <p:cNvPr id="685" name="Google Shape;685;p58"/>
          <p:cNvSpPr txBox="1">
            <a:spLocks noGrp="1"/>
          </p:cNvSpPr>
          <p:nvPr>
            <p:ph type="body" idx="1"/>
          </p:nvPr>
        </p:nvSpPr>
        <p:spPr>
          <a:xfrm>
            <a:off x="2829700" y="4408488"/>
            <a:ext cx="2743200" cy="566100"/>
          </a:xfrm>
          <a:prstGeom prst="rect">
            <a:avLst/>
          </a:prstGeom>
          <a:solidFill>
            <a:srgbClr val="CCCCCC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8"/>
          <p:cNvSpPr txBox="1"/>
          <p:nvPr/>
        </p:nvSpPr>
        <p:spPr>
          <a:xfrm>
            <a:off x="2089575" y="5787701"/>
            <a:ext cx="696665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Philosophical note: all learning problems fit into these general classes</a:t>
            </a:r>
            <a:endParaRPr sz="1600" dirty="0"/>
          </a:p>
        </p:txBody>
      </p:sp>
      <p:sp>
        <p:nvSpPr>
          <p:cNvPr id="687" name="Google Shape;687;p58"/>
          <p:cNvSpPr txBox="1">
            <a:spLocks noGrp="1"/>
          </p:cNvSpPr>
          <p:nvPr>
            <p:ph type="body" idx="1"/>
          </p:nvPr>
        </p:nvSpPr>
        <p:spPr>
          <a:xfrm>
            <a:off x="3212750" y="2788375"/>
            <a:ext cx="2514600" cy="566100"/>
          </a:xfrm>
          <a:prstGeom prst="rect">
            <a:avLst/>
          </a:prstGeom>
          <a:solidFill>
            <a:srgbClr val="CCCCCC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E05C4-9B4E-DD9F-CC14-DC3BEDBF4DDC}"/>
              </a:ext>
            </a:extLst>
          </p:cNvPr>
          <p:cNvSpPr txBox="1"/>
          <p:nvPr/>
        </p:nvSpPr>
        <p:spPr>
          <a:xfrm>
            <a:off x="6540312" y="6386850"/>
            <a:ext cx="4590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Image provided by </a:t>
            </a:r>
            <a:r>
              <a:rPr lang="en-US" b="0" i="0" u="sng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4" tooltip="Original URL:&#10;https://scikit-learn.org/stable/tutorial/machine_learning_map/index.html&#10;&#10;Click to follow link."/>
              </a:rPr>
              <a:t>Scikit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6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3EA0-0F1D-37B6-E5C1-CAE1FA0A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4" y="180674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Recipe for 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D2E72-7C76-ECC8-C150-1E0D3E1C1A01}"/>
              </a:ext>
            </a:extLst>
          </p:cNvPr>
          <p:cNvSpPr txBox="1"/>
          <p:nvPr/>
        </p:nvSpPr>
        <p:spPr>
          <a:xfrm>
            <a:off x="395329" y="1031441"/>
            <a:ext cx="5962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Train the model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Data: Test the model performance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Accuracy?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work, train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41762-B0E5-399B-56B9-AA1ADE6477CD}"/>
              </a:ext>
            </a:extLst>
          </p:cNvPr>
          <p:cNvSpPr txBox="1"/>
          <p:nvPr/>
        </p:nvSpPr>
        <p:spPr>
          <a:xfrm>
            <a:off x="397057" y="4121889"/>
            <a:ext cx="55526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 use all data for training?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split for train and test dataset?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goodness of a fit? And how do I measure it?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fit is not good or acceptable?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71541-548F-E926-AEA4-34DDF8476318}"/>
              </a:ext>
            </a:extLst>
          </p:cNvPr>
          <p:cNvSpPr txBox="1"/>
          <p:nvPr/>
        </p:nvSpPr>
        <p:spPr>
          <a:xfrm>
            <a:off x="450960" y="3429000"/>
            <a:ext cx="404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Think abouts?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5AD01-A84B-7B28-CBB0-5377D6437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00928" y="4601076"/>
            <a:ext cx="302243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D9365-C9E7-FF3B-BBC2-8E20A2A5E36B}"/>
              </a:ext>
            </a:extLst>
          </p:cNvPr>
          <p:cNvSpPr/>
          <p:nvPr/>
        </p:nvSpPr>
        <p:spPr>
          <a:xfrm rot="16200000">
            <a:off x="5105715" y="2966953"/>
            <a:ext cx="869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DA50A-73B5-CE90-41BC-34744473DAF2}"/>
              </a:ext>
            </a:extLst>
          </p:cNvPr>
          <p:cNvSpPr/>
          <p:nvPr/>
        </p:nvSpPr>
        <p:spPr>
          <a:xfrm>
            <a:off x="6119527" y="4530245"/>
            <a:ext cx="26340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Complexity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5D0FD5-F128-4A33-AC11-740B89B52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00928" y="2085975"/>
            <a:ext cx="0" cy="2515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48AAA0-9ECD-01E4-C130-195B60433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6717172" y="373176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48AAA0-9ECD-01E4-C130-195B60433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2852" y="37274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88D7BC-034F-872D-F840-BDAE453A3E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6698092" y="408240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88D7BC-034F-872D-F840-BDAE453A3E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3772" y="40780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7CFD8BB-0D5C-5E8B-893F-2ADAD306E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8378212" y="4066920"/>
              <a:ext cx="720" cy="1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7CFD8BB-0D5C-5E8B-893F-2ADAD306E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73892" y="4062600"/>
                <a:ext cx="9360" cy="1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6E1F237-739E-9140-D35F-7895281E4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5772" y="4336920"/>
            <a:ext cx="3960" cy="360"/>
            <a:chOff x="8205772" y="4336920"/>
            <a:chExt cx="39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569F3C-E39C-8885-CC71-E8043CF9FCDC}"/>
                    </a:ext>
                  </a:extLst>
                </p14:cNvPr>
                <p14:cNvContentPartPr/>
                <p14:nvPr/>
              </p14:nvContentPartPr>
              <p14:xfrm>
                <a:off x="8205772" y="433692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569F3C-E39C-8885-CC71-E8043CF9FC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01452" y="43326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12FF8E-3761-8D3D-E8E6-7AD2F93F1841}"/>
                    </a:ext>
                  </a:extLst>
                </p14:cNvPr>
                <p14:cNvContentPartPr/>
                <p14:nvPr/>
              </p14:nvContentPartPr>
              <p14:xfrm>
                <a:off x="8205772" y="4336920"/>
                <a:ext cx="39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12FF8E-3761-8D3D-E8E6-7AD2F93F184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01452" y="4332600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14FCA-F522-7273-E769-153047128C3B}"/>
              </a:ext>
            </a:extLst>
          </p:cNvPr>
          <p:cNvSpPr/>
          <p:nvPr/>
        </p:nvSpPr>
        <p:spPr>
          <a:xfrm>
            <a:off x="7814478" y="2568901"/>
            <a:ext cx="7825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C8753-11AC-9353-F33E-630727F9D0B0}"/>
              </a:ext>
            </a:extLst>
          </p:cNvPr>
          <p:cNvSpPr/>
          <p:nvPr/>
        </p:nvSpPr>
        <p:spPr>
          <a:xfrm>
            <a:off x="7464493" y="3883336"/>
            <a:ext cx="8867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49B89D5-AF23-57FA-C540-49FAEAA9EFAF}"/>
              </a:ext>
            </a:extLst>
          </p:cNvPr>
          <p:cNvSpPr/>
          <p:nvPr/>
        </p:nvSpPr>
        <p:spPr>
          <a:xfrm>
            <a:off x="5900928" y="2276799"/>
            <a:ext cx="2847024" cy="1453897"/>
          </a:xfrm>
          <a:custGeom>
            <a:avLst/>
            <a:gdLst>
              <a:gd name="connsiteX0" fmla="*/ 0 w 3033525"/>
              <a:gd name="connsiteY0" fmla="*/ 0 h 1409743"/>
              <a:gd name="connsiteX1" fmla="*/ 1143000 w 3033525"/>
              <a:gd name="connsiteY1" fmla="*/ 1400175 h 1409743"/>
              <a:gd name="connsiteX2" fmla="*/ 2828925 w 3033525"/>
              <a:gd name="connsiteY2" fmla="*/ 614363 h 1409743"/>
              <a:gd name="connsiteX3" fmla="*/ 2943225 w 3033525"/>
              <a:gd name="connsiteY3" fmla="*/ 571500 h 140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3525" h="1409743">
                <a:moveTo>
                  <a:pt x="0" y="0"/>
                </a:moveTo>
                <a:cubicBezTo>
                  <a:pt x="335756" y="648890"/>
                  <a:pt x="671513" y="1297781"/>
                  <a:pt x="1143000" y="1400175"/>
                </a:cubicBezTo>
                <a:cubicBezTo>
                  <a:pt x="1614487" y="1502569"/>
                  <a:pt x="2528887" y="752476"/>
                  <a:pt x="2828925" y="614363"/>
                </a:cubicBezTo>
                <a:cubicBezTo>
                  <a:pt x="3128963" y="476250"/>
                  <a:pt x="3036094" y="523875"/>
                  <a:pt x="2943225" y="571500"/>
                </a:cubicBezTo>
              </a:path>
            </a:pathLst>
          </a:cu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CC5D0C9-C5C1-5872-C93D-29B0CF88DC75}"/>
              </a:ext>
            </a:extLst>
          </p:cNvPr>
          <p:cNvSpPr/>
          <p:nvPr/>
        </p:nvSpPr>
        <p:spPr>
          <a:xfrm>
            <a:off x="5943600" y="2371725"/>
            <a:ext cx="2994632" cy="2060574"/>
          </a:xfrm>
          <a:custGeom>
            <a:avLst/>
            <a:gdLst>
              <a:gd name="connsiteX0" fmla="*/ 0 w 2994632"/>
              <a:gd name="connsiteY0" fmla="*/ 0 h 2060574"/>
              <a:gd name="connsiteX1" fmla="*/ 528638 w 2994632"/>
              <a:gd name="connsiteY1" fmla="*/ 1600200 h 2060574"/>
              <a:gd name="connsiteX2" fmla="*/ 2828925 w 2994632"/>
              <a:gd name="connsiteY2" fmla="*/ 2028825 h 2060574"/>
              <a:gd name="connsiteX3" fmla="*/ 2814638 w 2994632"/>
              <a:gd name="connsiteY3" fmla="*/ 2028825 h 2060574"/>
              <a:gd name="connsiteX4" fmla="*/ 2871788 w 2994632"/>
              <a:gd name="connsiteY4" fmla="*/ 2014538 h 206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4632" h="2060574">
                <a:moveTo>
                  <a:pt x="0" y="0"/>
                </a:moveTo>
                <a:cubicBezTo>
                  <a:pt x="28575" y="631031"/>
                  <a:pt x="57151" y="1262063"/>
                  <a:pt x="528638" y="1600200"/>
                </a:cubicBezTo>
                <a:cubicBezTo>
                  <a:pt x="1000126" y="1938338"/>
                  <a:pt x="2447925" y="1957388"/>
                  <a:pt x="2828925" y="2028825"/>
                </a:cubicBezTo>
                <a:cubicBezTo>
                  <a:pt x="3209925" y="2100262"/>
                  <a:pt x="2814638" y="2028825"/>
                  <a:pt x="2814638" y="2028825"/>
                </a:cubicBezTo>
                <a:cubicBezTo>
                  <a:pt x="2821782" y="2026444"/>
                  <a:pt x="2846785" y="2020491"/>
                  <a:pt x="2871788" y="2014538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8CB27-AB2F-FDB5-06F2-E3049EFA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0100"/>
            <a:ext cx="8229600" cy="4117800"/>
          </a:xfrm>
        </p:spPr>
        <p:txBody>
          <a:bodyPr/>
          <a:lstStyle/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Parameters that are used to control the learning process of a machine learning algorithm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fit that may lead to lower correction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fit that may lead to over correction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aka hyperparameter  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point or group of points that don’t follow the trend 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Parameter-to-data proportionality or lack there of.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6A5DF-B2F6-3EF3-8E9E-0278B669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9403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Terminology </a:t>
            </a:r>
          </a:p>
        </p:txBody>
      </p:sp>
    </p:spTree>
    <p:extLst>
      <p:ext uri="{BB962C8B-B14F-4D97-AF65-F5344CB8AC3E}">
        <p14:creationId xmlns:p14="http://schemas.microsoft.com/office/powerpoint/2010/main" val="20194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01D929-917E-AAAF-83FD-098A3A5B8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98" y="1141144"/>
            <a:ext cx="8175284" cy="28609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are applied to predict a class or label  (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number (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(relationship between dependent and independent variables)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(categorical or label-based classifier)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(distance-based classification)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87E46-CA46-862D-C13D-829CE5F98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CF8363-88C0-7114-B574-DA390D7B44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56117"/>
            <a:ext cx="7950820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Machine Learning Algorithms </a:t>
            </a:r>
          </a:p>
        </p:txBody>
      </p:sp>
    </p:spTree>
    <p:extLst>
      <p:ext uri="{BB962C8B-B14F-4D97-AF65-F5344CB8AC3E}">
        <p14:creationId xmlns:p14="http://schemas.microsoft.com/office/powerpoint/2010/main" val="108874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A0A4CB-C9AA-570A-7A26-F44F14727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92" y="900612"/>
            <a:ext cx="7799708" cy="2872665"/>
          </a:xfrm>
        </p:spPr>
        <p:txBody>
          <a:bodyPr/>
          <a:lstStyle/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Cars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Self-driving capability 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Electronic Records  Text mining, Speech Recognition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Stock (SKUs, manufacturing, etc.)  Business Intel. 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Population  Precision Medicine, Cost of Care, etc.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Smart * (*communities, cities, etc.)</a:t>
            </a:r>
          </a:p>
          <a:p>
            <a:pPr marL="5715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 on..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88EC-3C78-48D4-DC22-ABEFE5B1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19" y="48204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Big Data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0FEA3-490E-4B89-C250-E6FFBBFC3913}"/>
              </a:ext>
            </a:extLst>
          </p:cNvPr>
          <p:cNvSpPr txBox="1"/>
          <p:nvPr/>
        </p:nvSpPr>
        <p:spPr>
          <a:xfrm>
            <a:off x="1554667" y="3773277"/>
            <a:ext cx="63701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Common Attributes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Data: Volume, Variety, Velocity (3Vs)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Curse of Dimensionality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Selection/Engineering: Machine Learning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types: numbers, audio/video, images, strings, etc.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C67A4-3972-848D-E931-6E5B1F819370}"/>
              </a:ext>
            </a:extLst>
          </p:cNvPr>
          <p:cNvSpPr txBox="1"/>
          <p:nvPr/>
        </p:nvSpPr>
        <p:spPr>
          <a:xfrm>
            <a:off x="3051172" y="6042732"/>
            <a:ext cx="33862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What’s in It for ME?</a:t>
            </a:r>
          </a:p>
          <a:p>
            <a:pPr algn="ctr"/>
            <a:r>
              <a:rPr lang="en-US" sz="2000" dirty="0"/>
              <a:t>Data Intelligence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5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CCB-74AF-46FE-D355-B1B1D681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88" y="184069"/>
            <a:ext cx="8229600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Computing for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C0E9-A59D-878F-9F98-099F6B74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247" y="1098469"/>
            <a:ext cx="8355204" cy="4347000"/>
          </a:xfrm>
        </p:spPr>
        <p:txBody>
          <a:bodyPr/>
          <a:lstStyle/>
          <a:p>
            <a:pPr marL="457200" lvl="0" indent="-342900" algn="l" rtl="0">
              <a:spcBef>
                <a:spcPts val="480"/>
              </a:spcBef>
              <a:spcAft>
                <a:spcPts val="600"/>
              </a:spcAft>
              <a:buSzPts val="1800"/>
              <a:buChar char="●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Instance (aka sample) of your data (SKU in supply chain, people in population, image in images, etc.)</a:t>
            </a: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features (observation or attribute) of your data (SKUs: how many SKUs, what type of SKUs, People: sex, disease, height)</a:t>
            </a: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you are trying to get your system to predict (business intel, cost of care,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67A6C-4B70-B9A4-B5BF-78276C11E7AB}"/>
              </a:ext>
            </a:extLst>
          </p:cNvPr>
          <p:cNvSpPr txBox="1"/>
          <p:nvPr/>
        </p:nvSpPr>
        <p:spPr>
          <a:xfrm>
            <a:off x="4543537" y="4570738"/>
            <a:ext cx="114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FC493-CCD1-92E3-3DCC-D877847549CB}"/>
              </a:ext>
            </a:extLst>
          </p:cNvPr>
          <p:cNvSpPr txBox="1"/>
          <p:nvPr/>
        </p:nvSpPr>
        <p:spPr>
          <a:xfrm>
            <a:off x="2663747" y="3925003"/>
            <a:ext cx="1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feature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35B996BE-C976-8A66-3279-BF3850C3E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1271" y="4444360"/>
            <a:ext cx="301803" cy="1739174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60F6A-FAAD-BE2A-6B5C-5F62ED8FC94C}"/>
              </a:ext>
            </a:extLst>
          </p:cNvPr>
          <p:cNvSpPr txBox="1"/>
          <p:nvPr/>
        </p:nvSpPr>
        <p:spPr>
          <a:xfrm flipH="1">
            <a:off x="6680937" y="4454133"/>
            <a:ext cx="612772" cy="1754326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Y1</a:t>
            </a:r>
          </a:p>
          <a:p>
            <a:pPr algn="ctr"/>
            <a:r>
              <a:rPr lang="en-US" sz="1800" dirty="0"/>
              <a:t>Y2</a:t>
            </a:r>
          </a:p>
          <a:p>
            <a:pPr algn="ctr"/>
            <a:r>
              <a:rPr lang="en-US" sz="1800" dirty="0"/>
              <a:t>Y3</a:t>
            </a:r>
          </a:p>
          <a:p>
            <a:pPr algn="ctr"/>
            <a:r>
              <a:rPr lang="en-US" sz="1800" dirty="0"/>
              <a:t>.</a:t>
            </a:r>
          </a:p>
          <a:p>
            <a:pPr algn="ctr"/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A388E-F0EE-AA14-9486-15B04289C4AD}"/>
              </a:ext>
            </a:extLst>
          </p:cNvPr>
          <p:cNvSpPr txBox="1"/>
          <p:nvPr/>
        </p:nvSpPr>
        <p:spPr>
          <a:xfrm>
            <a:off x="8156141" y="5844616"/>
            <a:ext cx="2343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CAF50DB4-91F8-13CD-A5D8-DABA5E69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326" y="4454133"/>
            <a:ext cx="217891" cy="1735852"/>
          </a:xfrm>
          <a:prstGeom prst="rightBracket">
            <a:avLst>
              <a:gd name="adj" fmla="val 1603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13828-C165-2D9E-807D-EC80CF0A92FA}"/>
              </a:ext>
            </a:extLst>
          </p:cNvPr>
          <p:cNvSpPr txBox="1"/>
          <p:nvPr/>
        </p:nvSpPr>
        <p:spPr>
          <a:xfrm>
            <a:off x="6270483" y="3939929"/>
            <a:ext cx="167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Label/Target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6662B59-439B-34D9-460E-28EFFA3E7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2686" y="5111426"/>
            <a:ext cx="1387797" cy="1131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2D169045-C321-7F6B-5F0B-0DD85DDA9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2896" y="4039509"/>
            <a:ext cx="3035641" cy="227630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B8194-43D3-E7F3-C2D1-96408E653A7E}"/>
              </a:ext>
            </a:extLst>
          </p:cNvPr>
          <p:cNvSpPr txBox="1"/>
          <p:nvPr/>
        </p:nvSpPr>
        <p:spPr>
          <a:xfrm>
            <a:off x="1156909" y="43860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a1,1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0E829-79F9-4E12-99F8-9EFC223771E9}"/>
              </a:ext>
            </a:extLst>
          </p:cNvPr>
          <p:cNvSpPr txBox="1"/>
          <p:nvPr/>
        </p:nvSpPr>
        <p:spPr>
          <a:xfrm>
            <a:off x="1959106" y="43771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a1,2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D9604-AF8B-DBD3-5CCB-6C0FBEAC5D55}"/>
              </a:ext>
            </a:extLst>
          </p:cNvPr>
          <p:cNvSpPr txBox="1"/>
          <p:nvPr/>
        </p:nvSpPr>
        <p:spPr>
          <a:xfrm>
            <a:off x="3481014" y="4369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a1,n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94EE5-6F4C-5E24-6A6A-32D4D5886645}"/>
              </a:ext>
            </a:extLst>
          </p:cNvPr>
          <p:cNvSpPr txBox="1"/>
          <p:nvPr/>
        </p:nvSpPr>
        <p:spPr>
          <a:xfrm>
            <a:off x="2755089" y="4416849"/>
            <a:ext cx="47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9700E8-ADD5-8A90-4D3E-308BCFCAF380}"/>
              </a:ext>
            </a:extLst>
          </p:cNvPr>
          <p:cNvSpPr txBox="1"/>
          <p:nvPr/>
        </p:nvSpPr>
        <p:spPr>
          <a:xfrm>
            <a:off x="1145815" y="57525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am,1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CA4FB0-6FF2-7645-338D-E031E3F87D85}"/>
              </a:ext>
            </a:extLst>
          </p:cNvPr>
          <p:cNvSpPr txBox="1"/>
          <p:nvPr/>
        </p:nvSpPr>
        <p:spPr>
          <a:xfrm>
            <a:off x="1146431" y="4939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a2,1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83B07B-839E-4F69-6909-958539738DE6}"/>
              </a:ext>
            </a:extLst>
          </p:cNvPr>
          <p:cNvSpPr txBox="1"/>
          <p:nvPr/>
        </p:nvSpPr>
        <p:spPr>
          <a:xfrm>
            <a:off x="1943209" y="4939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a2,2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D619C-DC88-401B-8F88-5C9BC2EDD6A0}"/>
              </a:ext>
            </a:extLst>
          </p:cNvPr>
          <p:cNvSpPr txBox="1"/>
          <p:nvPr/>
        </p:nvSpPr>
        <p:spPr>
          <a:xfrm>
            <a:off x="3536766" y="49393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a2,n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38159E-08C8-3563-98E9-CAA141BF0166}"/>
              </a:ext>
            </a:extLst>
          </p:cNvPr>
          <p:cNvSpPr txBox="1"/>
          <p:nvPr/>
        </p:nvSpPr>
        <p:spPr>
          <a:xfrm>
            <a:off x="1947413" y="57608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am,1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190CAF-07A0-7A89-1FCC-E533477100C1}"/>
              </a:ext>
            </a:extLst>
          </p:cNvPr>
          <p:cNvSpPr txBox="1"/>
          <p:nvPr/>
        </p:nvSpPr>
        <p:spPr>
          <a:xfrm>
            <a:off x="3431858" y="58142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am,n</a:t>
            </a:r>
            <a:endParaRPr 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7C9131-922F-ACEB-7781-B177DA562257}"/>
              </a:ext>
            </a:extLst>
          </p:cNvPr>
          <p:cNvSpPr txBox="1"/>
          <p:nvPr/>
        </p:nvSpPr>
        <p:spPr>
          <a:xfrm>
            <a:off x="865092" y="3606020"/>
            <a:ext cx="355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M-by-N matrix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F901DF-076C-0372-053C-4087C65FE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0416" y="4426618"/>
            <a:ext cx="964673" cy="2920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CD112F-1810-0E35-F208-0F36D496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1" idx="7"/>
          </p:cNvCxnSpPr>
          <p:nvPr/>
        </p:nvCxnSpPr>
        <p:spPr>
          <a:xfrm flipV="1">
            <a:off x="2613816" y="4227299"/>
            <a:ext cx="379017" cy="242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E9054B-F423-B63A-2856-1400DF310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6909" y="4939359"/>
            <a:ext cx="2951628" cy="391937"/>
          </a:xfrm>
          <a:prstGeom prst="rect">
            <a:avLst/>
          </a:prstGeom>
          <a:noFill/>
          <a:ln w="412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A0387E-6EA6-9811-73BC-B040E504A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192983" y="4838535"/>
            <a:ext cx="631733" cy="272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61630"/>
      </p:ext>
    </p:extLst>
  </p:cSld>
  <p:clrMapOvr>
    <a:masterClrMapping/>
  </p:clrMapOvr>
</p:sld>
</file>

<file path=ppt/theme/theme1.xml><?xml version="1.0" encoding="utf-8"?>
<a:theme xmlns:a="http://schemas.openxmlformats.org/drawingml/2006/main" name="_powerPointMaster_university_myriadMin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848</Words>
  <Application>Microsoft Macintosh PowerPoint</Application>
  <PresentationFormat>On-screen Show (4:3)</PresentationFormat>
  <Paragraphs>165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Arial</vt:lpstr>
      <vt:lpstr>Times New Roman</vt:lpstr>
      <vt:lpstr>Arial Narrow</vt:lpstr>
      <vt:lpstr>Calibri</vt:lpstr>
      <vt:lpstr>_powerPointMaster_university_myriadMinion</vt:lpstr>
      <vt:lpstr>Introduction to Machine Learning </vt:lpstr>
      <vt:lpstr>Machine Learning Workflow</vt:lpstr>
      <vt:lpstr>What is Machine Learning? </vt:lpstr>
      <vt:lpstr>Machine Learning Models</vt:lpstr>
      <vt:lpstr>Recipe for Machine Learning</vt:lpstr>
      <vt:lpstr>Terminology </vt:lpstr>
      <vt:lpstr>Machine Learning Algorithms </vt:lpstr>
      <vt:lpstr>Big Data Data Science</vt:lpstr>
      <vt:lpstr>Computing for Machine Learning</vt:lpstr>
      <vt:lpstr>Data Intelligence</vt:lpstr>
      <vt:lpstr>Classification Vs. Clustering</vt:lpstr>
      <vt:lpstr>Feature Engineering</vt:lpstr>
      <vt:lpstr>Machine Learning</vt:lpstr>
      <vt:lpstr>Recipe for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Vadapalli, Ravi</cp:lastModifiedBy>
  <cp:revision>10</cp:revision>
  <dcterms:modified xsi:type="dcterms:W3CDTF">2023-10-16T13:50:12Z</dcterms:modified>
</cp:coreProperties>
</file>