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84" r:id="rId2"/>
    <p:sldId id="257" r:id="rId3"/>
    <p:sldId id="268" r:id="rId4"/>
    <p:sldId id="301" r:id="rId5"/>
    <p:sldId id="302" r:id="rId6"/>
    <p:sldId id="263" r:id="rId7"/>
    <p:sldId id="303" r:id="rId8"/>
    <p:sldId id="304" r:id="rId9"/>
    <p:sldId id="286" r:id="rId10"/>
    <p:sldId id="293" r:id="rId11"/>
    <p:sldId id="287" r:id="rId12"/>
    <p:sldId id="298" r:id="rId13"/>
    <p:sldId id="274" r:id="rId14"/>
    <p:sldId id="277" r:id="rId15"/>
    <p:sldId id="288" r:id="rId16"/>
    <p:sldId id="290" r:id="rId17"/>
    <p:sldId id="291" r:id="rId18"/>
    <p:sldId id="294" r:id="rId19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Montserrat" pitchFamily="2" charset="77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75B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7" autoAdjust="0"/>
    <p:restoredTop sz="86435" autoAdjust="0"/>
  </p:normalViewPr>
  <p:slideViewPr>
    <p:cSldViewPr snapToGrid="0">
      <p:cViewPr varScale="1">
        <p:scale>
          <a:sx n="90" d="100"/>
          <a:sy n="90" d="100"/>
        </p:scale>
        <p:origin x="200" y="992"/>
      </p:cViewPr>
      <p:guideLst/>
    </p:cSldViewPr>
  </p:slideViewPr>
  <p:outlineViewPr>
    <p:cViewPr>
      <p:scale>
        <a:sx n="33" d="100"/>
        <a:sy n="33" d="100"/>
      </p:scale>
      <p:origin x="0" y="-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01:37:30.542"/>
    </inkml:context>
    <inkml:brush xml:id="br0">
      <inkml:brushProperty name="width" value="0.07938" units="cm"/>
      <inkml:brushProperty name="height" value="0.07938" units="cm"/>
    </inkml:brush>
  </inkml:definitions>
  <inkml:trace contextRef="#ctx0" brushRef="#br0">1 167 11402,'14'14'1544,"-8"-9"-978,-12-3 5193,5-2-5192,10 40 629,-9-28-1032,1 30 552,0-40-702,-1 0 1,1 1-1,0-1 0,-1 0 1,1 1-1,0-1 0,1 0 1,-1 0-1,0 0 0,0 0 1,1 0-1,0 0 1,-1 0-1,1 0 0,0-1 1,2 3-1,-3-3 30,1 1 1,-1 0-1,1 0 1,-1 0-1,0 0 0,0 0 1,0 0-1,0 1 1,0-1-1,-1 0 0,1 0 1,0 1-1,-1-1 1,0 0-1,0 1 0,0-1 1,0 0-1,0 1 0,0-1 1,-1 5-1,0-4-14,1-1 0,0 1 0,0-1 0,-1 1 0,2 0 0,-1-1 0,0 1 0,0-1 0,1 1 0,0 0 0,-1-1 0,1 1 0,0-1 0,0 0 0,0 1 0,1-1 0,-1 0 0,3 4 0,-2-4-23,0 1 0,0-1 0,0 0 0,0 0 1,-1 1-1,1-1 0,-1 1 0,0-1 0,0 1 0,0 0 0,0-1 1,1 7-1,-1-6 19,-1-1 0,1 1 1,0 0-1,0-1 0,0 1 0,0-1 1,1 1-1,-1-1 0,1 0 1,-1 1-1,1-1 0,2 3 0,4 2 96,-1 1 0,0 0 0,11 17 0,-12-15-97,2 0 1,-1-1-1,11 10 1,-13-13-5,0 0 1,0 1-1,-1-1 0,0 1 0,0 0 1,-1 0-1,0 0 0,0 0 0,3 12 1,11 26 293,30 56-64,-37-83-200,-8-15-18,0 0 0,-1 0 0,1 0 1,-1 1-1,0-1 0,0 0 0,0 1 0,1 3 0,-1-1 1,1-1-1,0 1 1,0 0-1,0 0 1,1-1-1,6 11 1,-6-12-22,-1 0 0,1 1 1,-1 0-1,0-1 0,0 1 0,0 0 1,-1 0-1,0 0 0,0 0 0,1 7 1,-2-10-8,1 0 1,-1 1-1,1-1 1,0 1-1,-1-1 1,1 0-1,1 0 1,-1 1-1,2 2 1,8 21 52,-8 1 44,-3-21-89,0 0-1,1 1 1,0-1 0,0 0 0,0 0-1,1 0 1,0 0 0,0-1 0,6 12-1,-2-4 15,0 0 0,0 0 0,-1 0-1,-1 1 1,0 0 0,-1 0 0,-1 0-1,2 20 1,-2-14-1,1 0 0,1-1 1,9 29-1,-6-32-8,-2 1 1,0 1 0,-1-1-1,-1 1 1,-1-1 0,1 23-1,-2-32-5,1 0-1,-1 0 0,1 0 1,1 0-1,0-1 0,7 15 0,-6-15-1,-1 1-1,0-1 0,0 1 0,-1-1 0,1 1 0,-2 0 0,1 0 1,0 9-1,0 20 136,2 0 1,2 0-1,14 52 1,-11-53-100,-1 1 0,-1 0-1,1 55 1,-7-65 0,0 0-1,2 0 1,0-1-1,2 1 1,17 50-1,-17-60-23,-1 1 0,-1-1 0,0 1-1,0 23 1,-2-20 0,2 1 1,7 30-1,10 7 0,-14-44-15,0 1 1,-1 0-1,-1 0 0,4 29 0,-5-25 7,1 1 0,0-1 0,1 0 0,13 30 0,-4-8 5,27 92 36,-14-60-46,-18-52 5,10 35 0,-12-31 61,2 0-1,1 0 1,23 43 0,51 68 38,-69-113-104,-3-4 26,-2 1 0,-1 0 0,11 32 0,-14-34 56,1 1 1,1-1-1,1 0 0,18 28 0,-20-35-76,-1 0 0,0 0 0,-1 0 0,0 1 0,-1-1 0,5 23 0,-5-17 29,1-1-1,14 33 0,-4-23 52,1-1-1,33 42 0,-44-60-85,0 1 0,-1-1 0,0 1 0,0 0 0,-1 0 0,0 0 0,0 0 0,1 15 0,8 24 21,3 3 42,-11-32-18,1-1 0,1 1-1,1-2 1,18 35 0,15 12 32,-30-44-53,1-2 1,1 0-1,0 0 1,2-1-1,23 24 0,-30-36-7,0 0 0,0 0-1,0-1 1,1 0 0,-1 0-1,1-1 1,0 1 0,0-2-1,1 1 1,15 1 0,-21-2-24,0-1 0,0 1 0,0-1 0,-1 1 0,1 0 0,0 0 0,-1 0 0,1 1 0,-1-1 0,0 1 0,0-1 0,0 1 0,0 0 0,0 0 0,1 3 0,0-1 1,0 0 0,0-1 0,1 0 0,-1 1 0,7 4 0,-1-3 0,0 0 0,0-1 0,1-1 1,0 1-1,11 2 0,-13-4-1,0 0-1,0 0 0,0 0 0,-1 1 0,1 0 1,-1 1-1,0 0 0,0 0 0,10 9 1,-11-6-2,1 0 1,1-1-1,0 0 0,0 0 1,0-1-1,1 0 1,0 0-1,0-1 0,0 0 1,1-1-1,-1 0 1,1 0-1,0-1 0,0-1 1,1 0-1,-1 0 1,12 0-1,-20-1 0,0-1 0,0 0 0,0 1 0,-1-1 0,1 1 1,0-1-1,0 1 0,0 0 0,-1 0 0,1 0 0,0 0 0,-1 0 0,1 0 0,-1 0 0,1 1 0,-1-1 1,0 0-1,1 1 0,1 2 0,18 15 16,-17-17-17,0-1 0,-1 0 0,1 0 0,0 0 0,0-1 0,0 1 0,0-1 0,7 0 0,16 2 0,-8 1-1,-14-2 3,-1-1-1,1 1 0,-1 0 1,1 0-1,-1 1 0,1-1 1,-1 1-1,0 0 1,0 0-1,0 0 0,6 5 1,2 3 1,0-1-1,0-1 1,1 0 0,0-1 0,0 0 0,1-1 0,0 0 0,0-1-1,0-1 1,1 0 0,-1-1 0,1-1 0,30 1 0,-32-2 0,1 0 1,0 1 0,0 1-1,-1 0 1,0 0-1,21 9 1,-29-10-2,1 0 0,-1-1-1,1 0 1,-1 0 0,1 0 0,0-1 0,-1 0-1,1 0 1,0 0 0,-1-1 0,1 0-1,0 0 1,-1-1 0,1 1 0,-1-1 0,9-4-1,24-6 1,-25 9 1,0-1 0,0-1 0,15-8 1,30-11 22,-39 18-28,0-1 1,-1-1-1,0 0 1,0-2-1,-1 0 1,31-23-1,-22 11-1,0-1 0,-1-2 0,24-30 0,-12 20 26,-32 31-21,0 0 0,0-1 1,0 1-1,0-1 0,-1 0 1,0 0-1,0-1 0,0 1 0,-1-1 1,3-6-1,-1 3-1,0 0 0,1 0 0,0 1 0,0-1 0,1 2 0,8-10 0,-5 8-1,-2-1 0,1-1 0,7-12 0,58-104 2,-37 53 66,14-24-68,72-111 10,-115 198-5,0 0 0,18-20 0,4-3 2,-13 12-7,-1-1-1,0 0 0,-2-1 0,0 0 0,-2-1 0,14-40 0,-2 6 17,-17 48-12,-2-1 1,0 0 0,0-1 0,4-19 0,-4 11-4,1 0 0,1 0 0,1 1-1,16-29 1,-11 24 0,-2 0 1,12-37-1,-17 34 14,5-54 1,-9 59-5,1 1 1,0 0-1,2-1 0,12-34 1,83-230-19,-88 242 23,-7 25-13,1 0 0,0 0 0,1 1 0,13-24 0,32-56-34,72-116 62,-118 205-26,0-1 0,-1 1 0,7-20 0,-9 19-4,2 0 1,0 1-1,8-15 0,4-3-7,-1-2 0,-1 1 0,10-33 0,-13 31 2,1 2 0,1-1 0,23-33 0,0 3 21,-25 40-8,-1 1 0,2 0 0,19-20 0,14-17-13,-2-1 0,-2-3 0,40-76-1,-15 24 9,-25 53 10,5-8-5,-29 39-9,22-28 0,-19 28 0,18-31 1,114-180 14,-92 149-9,-31 49-9,53-57-1,-51 64 2,-2-2-1,28-42 1,-37 44 2,12-20 0,3 0 0,49-55 0,-66 84-4,-15 20-1,0 0 1,0 0-1,0 0 1,0 0-1,1 1 1,0 0-1,7-6 1,17-9-2037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6T01:40:25.53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50 0 10602,'-24'34'3294,"23"-32"-2973,1-2-191,0 1-1,-1-1 1,1 0-1,0 1 0,0-1 1,0 0-1,-1 1 0,1-1 1,0 0-1,-1 0 0,1 1 1,0-1-1,0 0 0,-1 0 1,1 1-1,-1-1 0,1 0 1,0 0-1,-1 0 0,1 0 1,0 0-1,-1 0 0,1 1 1,0-1-1,-1 0 0,1 0 1,-1 0-1,1 0 0,0 0 1,-1 0-1,1-1 0,-1 1 1,1 0-1,0 0 0,-1 0 1,1 0-1,0 0 0,-1 0 1,1-1-1,0 1 0,-1 0 1,1 0-1,0-1 0,-1 1 1,1 0-1,0 0 0,0-1 1,-1 1-1,1-1 0,0 2-101,0-1 0,1 0 0,-1 1 0,0-1 0,0 0 0,0 1 0,0-1 0,1 0 0,-1 1-1,0-1 1,0 1 0,0-1 0,0 0 0,0 1 0,0-1 0,0 1 0,0-1 0,0 0 0,0 1 0,0-1-1,0 1 1,-1-1 0,1 0 0,0 1 0,0-1 0,0 0 0,0 1 0,-1-1 0,1 0 0,0 1-1,0-1 1,-1 0 0,1 1 0,0-1 0,0 0 0,-1 0 0,1 1 0,0-1 0,-1 0 0,1 0 0,0 0-1,-1 0 1,1 1 0,-1-1 0,1 0 0,0 0 0,-1 0 0,1 0 0,0 0 0,-1 0 0,1 0-1,-1 0 1,2 1 21,1 0-1,-1 0 0,1 0 1,-1 0-1,1 0 0,-1 0 1,0 0-1,0 0 0,0 1 1,1-1-1,-1 1 0,0-1 1,-1 1-1,1-1 0,0 1 1,0-1-1,-1 1 0,1 0 1,-1-1-1,1 4 0,0-3 29,-1 1 0,1-1-1,0 0 1,0 0-1,0 1 1,0-1 0,1 0-1,2 4 1,1 0 29,0 1 1,-1-1-1,0 1 0,0 0 1,-1 0-1,0 1 1,0-1-1,2 11 1,-4-16-112,6 22 372,-6-20-319,0 1-1,0 0 1,1-1-1,0 1 1,0-1-1,0 1 0,1-1 1,-1 0-1,6 6 1,-5-4-32,1 0 1,-1 0-1,0 0 0,-1 0 1,0 0-1,0 1 1,0-1-1,1 8 0,-2-8-13,0 0-1,1 1 1,-1-1-1,1-1 1,1 1-1,-1 0 1,1 0-1,0-1 1,0 0-1,6 8 1,-7-12-1,0 1 0,0 0 1,0 0-1,0 1 0,-1-1 1,1 0-1,-1 0 0,1 1 1,-1-1-1,0 1 0,0 0 1,0-1-1,0 1 0,0 0 1,-1-1-1,1 1 0,-1 0 1,0 0-1,0 3 0,2 7 5,0 0-1,1 0 1,0-1-1,1 1 0,9 18 1,-7-15-3,17 23 103,-23-39 142,4 31-6,8 6-193,-5-14-36,8 35 0,-14-53-10,0 1-1,1-1 0,0 1 0,1-1 0,-1 0 1,1 0-1,5 9 0,5 7 21,-10-12-20,0-1 0,-1 0 1,0 1-1,-1-1 0,0 1 1,0-1-1,-1 1 0,-1 14 1,2 20 4,0-36-5,1-1 0,-1 0 0,1 1 0,0-1 0,1 0 0,-1 0 0,1 0 0,0-1 0,1 1 0,5 7 0,-2-3 32,-5-7-29,-1-1 1,0 1 0,0 0 0,0-1 0,0 1-1,0 0 1,0-1 0,-1 1 0,1 6-1,-1-7-2,0 0 0,0 0 0,0 0 0,0 0 0,1-1-1,-1 1 1,1 0 0,-1 0 0,1 0 0,0 0 0,0-1-1,-1 1 1,1 0 0,1 0 0,-1-1 0,0 1 0,0-1-1,0 1 1,1-1 0,-1 0 0,3 2 0,-3-2-3,0 0 1,0 0 0,0 0-1,-1 0 1,1 0 0,0 0-1,-1 0 1,1 0 0,-1 0-1,1 0 1,-1 0 0,1 0 0,-1 1-1,0 1 1,8 14 13,1-8-8,0 2 0,0-1 0,-1 1 0,9 17 0,-15-26 0,-1 0 1,1 0 0,0-1 0,0 1-1,0 0 1,0 0 0,0-1-1,0 0 1,1 1 0,-1-1-1,0 0 1,1 0 0,-1 0-1,1 0 1,-1 0 0,4 0-1,5 2 19,-10-2 98,24 1 15,2-4-117,-26 2-11,0 0-1,0 0 0,0 0 1,1-1-1,-1 1 0,0 0 1,0 0-1,0-1 1,0 1-1,0 0 0,0-1 1,0 1-1,0-1 0,0 1 1,0-1-1,0 0 0,1-1 1,12-11 85,-3 6-77,-3 1-3,-3 3 5,-1 1 1,0-1-1,0 0 0,0 0 1,-1-1-1,1 1 0,-1-1 1,0 0-1,0 0 0,0 0 1,0 0-1,0 0 1,-1 0-1,0-1 0,0 1 1,0-1-1,-1 0 0,0 0 1,2-9-1,-3 13-20,0-1 1,0 1-1,1-1 0,-1 1 0,0 0 0,1-1 1,-1 1-1,1 0 0,-1-1 0,1 1 1,0 0-1,-1 0 0,1-1 0,0 1 0,0 0 1,0 0-1,1-1 0,13-20 25,22-40 1,-33 54-23,1 0 0,0 0 0,0 0 0,1 1 0,7-8 0,24-32-2,-35 44-5,0 0 1,1 1-1,0-1 0,0 0 1,-1 1-1,2 0 0,-1-1 0,0 1 1,0 0-1,1 1 0,-1-1 1,1 1-1,-1-1 0,7 0 0,14-8-4,-13 7 0,0-1 0,1 2 0,-1-1 0,1 2 0,0-1 0,-1 2 0,21 0 0,-27 0 5,-4 0-4,0 0 1,1 0-1,-1 0 1,0 1-1,0-1 1,0 0-1,0 0 1,0 1 0,1-1-1,-1 1 1,0-1-1,0 1 1,0-1-1,0 1 1,0 0-1,0-1 1,-1 1-1,1 0 1,0 0-1,0 0 1,0 0-1,-1 0 1,2 1 0,9 29-32,-11-28 37,0 0 0,1 0 0,0 0 0,0 0-1,0 0 1,0 0 0,0 0 0,0 0 0,1-1 0,-1 1 0,1 0-1,0-1 1,0 1 0,0-1 0,0 0 0,0 0 0,0 0 0,1 0 0,2 2-1,2-1 1,9 8 25,-15-9-24,0 0 0,-1 0 0,1 0 0,-1 1 0,0-1 0,1 0 0,-1 0 0,0 1 0,0-1-1,-1 4 1,1 2 3,0 0 0,1 0 0,-1 0 0,2 0 0,-1 0 0,1 0 0,0 0 0,1-1 0,0 1 0,8 13 0,-2 0 12,-4-14-14,-1 1 0,-1 0 0,0 0-1,0-1 1,0 2 0,-1-1 0,0 0 0,-1 0-1,0 1 1,0 12 0,-1-17 3,1-1 1,-1 1-1,1 0 1,-1-1-1,1 1 0,0-1 1,1 0-1,1 6 0,-1-6 11,-1 1-1,1-1 1,-1 1-1,0-1 1,0 1-1,0 0 1,0 5-1,-1 3 13,1 0-1,1 0 0,0-1 0,1 1 0,5 14 1,-7-25-28,2 15 35,0-1 0,0 1 0,-1 17 0,-4 35 63,0-53-64,1 0-1,1 0 0,0 1 1,4 20-1,-3-24-19,0-1 1,-1 1-1,-1 20 1,-1 18 153,7 38-72,-6-63-63,0-22-17,1 0 1,0 1-1,0-1 1,0 0-1,0 0 1,0 0-1,2 6 0,1 7 48,-1 0 0,2 26 0,-4-34-56,2 14 4,-2-7 14,1 1 1,1 0 0,0-1-1,8 27 1,-8-34-23,-1 0 0,0 0 1,0 0-1,-1 0 0,0 1 0,0-1 0,-2 9 0,1 32 19,14 15 70,-7-6-25,-6-47-56,1 0-1,0 0 0,1 0 0,0 0 1,0 0-1,1 0 0,1-1 1,7 17-1,-6-18 11,-1-1 0,0 0 1,-1 1-1,0 0 0,0 0 1,1 10-1,-1-8-9,0 1 1,0-1 0,8 16-1,-6-16 1,-1 0 0,0 1 0,-1-1 0,3 18 0,-5-19-10,1 0 0,0 0-1,1 0 1,0-1-1,1 1 1,0-1 0,8 14-1,-2-7 10,0-1-1,13 30 0,-21-42-12,-1 0 0,0-1 0,1 0 0,0 1 0,-1-1 0,1 0 0,0 0 0,0 0 0,0 0 0,1 0-1,-1-1 1,0 1 0,1-1 0,-1 1 0,1-1 0,-1 0 0,1 0 0,0 0 0,-1 0 0,5 0 0,24 13 6,-19-7 4,0 0 1,20 8-1,-20-10-6,20-28 99,-23 17-98,-1-2 0,0 1 0,10-13 0,-9 9 11,29-42 46,-21 27-65,3-10-2,-17 29 8,1 0 1,0 0-1,0 0 0,8-10 1,6-10 15,-16 23-18,1 0 0,-1 0 0,1 0 0,-1 1 0,1-1 0,0 1 0,0 0 0,6-5 0,27-19-29,47-26 0,-81 53 20,-1-1 0,1 1 1,-1 0-1,1-1 0,-1 1 0,1 0 1,-1 0-1,1 0 0,-1 0 1,1 0-1,-1 0 0,1 1 0,-1-1 1,1 0-1,-1 1 0,1-1 1,-1 1-1,2 0 0,12 4 23,0-1-14,-10-4-4,-1 1-1,1 0 1,-1 0 0,1 0-1,-1 0 1,0 1 0,1 0-1,-1 0 1,0 0 0,0 0 0,0 1-1,-1-1 1,1 1 0,-1 0-1,1 0 1,-1 0 0,0 1 0,5 7-1,-3 0 6,0 0 0,0 0 0,2 0-1,-1-1 1,1 0 0,0 0 0,1-1 0,0 0-1,10 8 1,-14-12 2,0-1 0,0 1-1,0-1 1,-1 1-1,0 0 1,0 0 0,0 1-1,-1-1 1,0 1 0,3 6-1,5 14 13,-6-4-9,-4-21-8,0 0 0,0 0 1,0 1-1,0-1 1,0 0-1,0 0 0,0 0 1,1 0-1,-1 0 1,0 0-1,1 1 0,-1-1 1,1 0-1,-1 0 1,1 0-1,0 0 0,-1-1 1,1 1-1,0 0 1,0 0-1,-1 0 0,1 0 1,0-1-1,1 2 1,0-1-1,-1-1 0,0 1 0,1 0 0,-1 0 0,0 1 0,0-1 0,1 0 0,-1 0 0,0 0 0,0 1 0,-1-1 0,1 1 0,0-1 0,0 1 0,-1-1 0,1 1 0,0-1 0,-1 1 0,0-1 0,1 1 0,-1 0 0,0-1 0,0 1 0,0 0 0,0-1 0,0 1 0,0-1 0,-1 1 0,1 0 0,-1 2 0,0-1 0,1 0 0,-1 1 0,1-1 0,0 0 0,0 1 0,0-1 0,0 0 0,2 6 0,5 18 7,-6-21-3,0 1-1,1-1 1,-1 0-1,2 0 1,-1 0-1,6 10 1,-6-11-2,0-1 1,0 1 0,-1 0-1,0 0 1,0 0 0,0 0-1,0 0 1,-1 0 0,0 0-1,-1 8 1,1-6 0,1 8-6,1 0 1,5 23 0,-3-23 2,3 8 5,-5-18-3,-1 0-1,1 0 0,-1 0 1,0 0-1,0 1 0,0 8 1,-5 78-2,4-89 0,0 0 0,0 0 0,1 0 0,-1 0 1,0 0-1,1 0 0,0 0 0,0 0 0,0 0 1,0 0-1,1 0 0,-1-1 0,1 1 0,-1 0 1,3 2-1,-2-3 0,0 1 1,0-1-1,-1 1 1,1-1-1,-1 1 1,0 0-1,0 0 0,0-1 1,0 1-1,0 0 1,-1 0-1,1 0 1,-1 0-1,0 0 0,0 0 1,0 4-1,-1-3 2,1 0-1,-1 0 1,1 0-1,0 1 1,0-1-1,1 0 1,-1 0-1,1 0 1,0 0-1,0 0 1,0 0-1,1 0 1,1 4-1,0 0-2,5 26-6,-8-30 8,0 0-1,1 0 1,0 0-1,-1-1 1,1 1 0,0 0-1,1-1 1,-1 1 0,1-1-1,0 1 1,0-1-1,0 0 1,4 6 0,-4-7 0,0 0 0,-1 0 0,1 0 1,-1 0-1,0 0 0,0 0 1,0 1-1,0-1 0,0 0 0,0 1 1,-1-1-1,1 1 0,0 4 0,-1-4 2,1 0-1,-1 0 1,1 0-1,0-1 0,0 1 1,0 0-1,0 0 1,0-1-1,1 1 1,-1 0-1,3 2 0,44 53 40,-48-58 52,24 16-68,-10-3-23,-1 0 0,23 28 0,-32-37 18,-1 0 0,1 0 0,0 0 0,1-1 1,-1 0-1,1 1 0,-1-2 0,1 1 0,0 0 0,0-1 0,0 0 0,0 0 0,0-1 0,1 1 1,-1-1-1,8 0 0,-13-1-7,33 4 12,-15-3-32,-15-1 7,0 1 1,0-1 0,0 0-1,0 0 1,0 0-1,0 0 1,0-1-1,-1 1 1,1-1-1,0 1 1,0-1-1,0 0 1,-1 0 0,5-3-1,-3 2 6,-1 1 1,1-1-1,-1 1 0,1 0 1,-1 0-1,1 0 0,0 0 1,0 1-1,5-1 0,-7 2-6,1-1 0,-1 0 0,1 0 0,-1-1 0,1 1 0,-1 0 0,1-1 0,-1 0 0,0 1 0,1-1 0,-1 0 0,0 0 0,0 0 0,0-1 0,1 1 0,-1 0-1,0-1 1,-1 0 0,1 1 0,0-1 0,0 0 0,-1 0 0,3-3 0,-3 3 4,1 0 1,-1 1-1,1-1 0,-1 1 1,1-1-1,0 1 0,0 0 1,0-1-1,-1 1 0,1 0 1,0 0-1,0 1 0,0-1 0,1 0 1,1 0-1,-2 1-5,0-1 0,0 1 0,-1 0-1,1-1 1,0 0 0,-1 1 0,1-1 0,-1 0-1,1 0 1,-1 0 0,1 0 0,-1 0 0,1 0 0,-1 0-1,0 0 1,0 0 0,1-1 0,-1 1 0,0-1-1,0 1 1,-1-1 0,1 1 0,0-1 0,0 1 0,-1-1-1,1-1 1,2-1 4,-1 1 0,0-1 0,1 1 0,0 0 0,0 0 0,0 0 0,0 1 0,0-1 0,1 1 0,-1-1 0,7-2 0,-9 4-5,139-107 9,-133 101-3,0 1 1,0 1-1,0-1 1,1 1 0,12-6-1,-14 7-2,0-1 1,-1 0-1,0 0 0,1 0 0,-1-1 0,-1 1 0,1-1 1,-1-1-1,0 1 0,-1 0 0,0-1 0,0 0 0,3-10 1,9-15 14,-13 28-10,0 0 0,-1 0 0,0 0 0,0 0 0,0-1 0,0-4 0,7-23 24,76-127-39,-34 42 54,-44 103-42,0 0 1,13-20-1,1-1-5,-12 20 0,-2 4 0,-1 0 0,0 0 1,0-1-1,-1 1 0,0-1 0,2-14 0,2-1 9,-6 25-7,-1-1 0,0 0 0,0 0 0,0 1 0,0-1 0,0 0 0,-1 0 1,1 0-1,-1-4 0,1 2-2,-1-1 0,1 1 0,1 0 0,-1 0 0,1 0 1,0 0-1,0 0 0,3-5 0,5-12 0,6-21 9,28-83 37,-34 105-45,-8 18-1,-1 1 0,1-1 0,-1 0 0,1 0 0,-1 0 0,0 1 0,1-7 0,1-4 1,0 0 0,1 0 0,7-16 0,-7 19 7,0 1 0,0-1 1,-1 0-1,-1-1 1,0 1-1,2-19 1,-2 11-7,0-1 1,2 1-1,0 0 1,1 0-1,15-34 1,-1-1 15,-17 45-15,1 1 1,0 0 0,0 0-1,0 0 1,1 0-1,0 0 1,0 1-1,9-11 1,-8 11-3,-1 1 0,-1-1 0,1 1 0,-1-1 1,0 0-1,0-1 0,-1 1 0,2-8 0,15-30 5,-18 43-9,0-1 1,0 1-1,0-1 1,1 1-1,-1-1 1,0 1-1,1 0 1,-1 0-1,1 0 1,-1 0-1,1 0 1,2-1-1,15-11-12,51-42 20,-67 54-12,0 0 1,0-1-1,0 1 0,0 0 0,1 1 0,-1-1 0,0 1 0,0-1 1,1 1-1,-1 0 0,0 0 0,1 0 0,-1 1 0,0-1 1,5 2-1,25 1 6,-27-4-4,-1 1 0,0 0 0,1 1 0,-1 0 0,0-1 0,1 2 0,-1-1 0,0 1 0,0-1 0,0 1 0,0 1 0,5 2 1,-4 0-3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41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383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199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12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m04.safelinks.protection.outlook.com/?url=https%3A%2F%2Fcreativecommons.org%2Flicenses%2Fby-sa%2F3.0%2Fdeed.en&amp;data=05%7C01%7CRavi.Vadapalli%40unt.edu%7C0861dff0455c4e73fa6d08db3a104958%7C70de199207c6480fa318a1afcba03983%7C0%7C0%7C638167613841006179%7CUnknown%7CTWFpbGZsb3d8eyJWIjoiMC4wLjAwMDAiLCJQIjoiV2luMzIiLCJBTiI6Ik1haWwiLCJXVCI6Mn0%3D%7C3000%7C%7C%7C&amp;sdata=0jCFCr8VJyUutipsgx1EkqsawlYHG%2FCqyaKN0gwt6nw%3D&amp;reserved=0" TargetMode="External"/><Relationship Id="rId4" Type="http://schemas.openxmlformats.org/officeDocument/2006/relationships/hyperlink" Target="https://nam04.safelinks.protection.outlook.com/?url=https%3A%2F%2Fcommons.wikimedia.org%2Fwiki%2FFile%3AROC_space-2.png&amp;data=05%7C01%7CRavi.Vadapalli%40unt.edu%7C0861dff0455c4e73fa6d08db3a104958%7C70de199207c6480fa318a1afcba03983%7C0%7C0%7C638167613841006179%7CUnknown%7CTWFpbGZsb3d8eyJWIjoiMC4wLjAwMDAiLCJQIjoiV2luMzIiLCJBTiI6Ik1haWwiLCJXVCI6Mn0%3D%7C3000%7C%7C%7C&amp;sdata=nBd7zBH4Y1fTB%2F%2BFped4kN8j3zgPxUU6XQklB1cFfOM%3D&amp;reserved=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5C976-BC7F-6526-F546-8D746BBC9A0F}"/>
              </a:ext>
            </a:extLst>
          </p:cNvPr>
          <p:cNvSpPr txBox="1"/>
          <p:nvPr/>
        </p:nvSpPr>
        <p:spPr>
          <a:xfrm>
            <a:off x="997527" y="1549190"/>
            <a:ext cx="683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4291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16690" y="675626"/>
            <a:ext cx="529627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3000"/>
            </a:pPr>
            <a:endParaRPr sz="225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269375" y="3321694"/>
            <a:ext cx="13594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511025" y="1862888"/>
            <a:ext cx="74092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019138" y="2737346"/>
            <a:ext cx="740925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002931" y="2704547"/>
            <a:ext cx="74092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706981" y="2448113"/>
            <a:ext cx="336825" cy="2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694607"/>
            <a:ext cx="6390450" cy="4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3000"/>
            </a:pPr>
            <a:endParaRPr sz="27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2E83E-80E8-BB85-AC1E-44E350E46D40}"/>
              </a:ext>
            </a:extLst>
          </p:cNvPr>
          <p:cNvSpPr txBox="1"/>
          <p:nvPr/>
        </p:nvSpPr>
        <p:spPr>
          <a:xfrm>
            <a:off x="83127" y="125540"/>
            <a:ext cx="891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Linear Fit? For Logistic Regression</a:t>
            </a:r>
          </a:p>
        </p:txBody>
      </p:sp>
      <p:pic>
        <p:nvPicPr>
          <p:cNvPr id="4" name="Picture 2" descr="File:Sigmoid function 01">
            <a:extLst>
              <a:ext uri="{FF2B5EF4-FFF2-40B4-BE49-F238E27FC236}">
                <a16:creationId xmlns:a16="http://schemas.microsoft.com/office/drawing/2014/main" id="{C9223045-440E-2CD2-5DC8-D7CEB4BC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3" y="90612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D41DC7E-A675-4158-B6A4-E82D3621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54537" y="1099697"/>
            <a:ext cx="144294" cy="148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9C5CAB-ACEF-2806-5A09-14FD8A075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3899" y="1102957"/>
            <a:ext cx="144294" cy="148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C15913-F374-B1B9-8EDC-5EE0DE37F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0318" y="1099697"/>
            <a:ext cx="144294" cy="148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9FE228-B6B3-EAFF-FFAD-9A6953205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7480" y="1090738"/>
            <a:ext cx="144294" cy="1480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E1438-7432-83AD-6F34-AB2B2383B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3627" y="4237373"/>
            <a:ext cx="162732" cy="132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CF2C4F-E373-FDC9-51D8-4B5F13546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8366" y="4238226"/>
            <a:ext cx="162732" cy="132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478CC7-E9BC-20E4-A271-BEDBE7862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53105" y="4237373"/>
            <a:ext cx="162732" cy="132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078597-0479-5007-E782-AA37F7E8F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76342" y="4241735"/>
            <a:ext cx="162732" cy="13279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BBD088-A576-A117-2A36-878CD8073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3"/>
          </p:cNvCxnSpPr>
          <p:nvPr/>
        </p:nvCxnSpPr>
        <p:spPr>
          <a:xfrm flipV="1">
            <a:off x="1147459" y="1150457"/>
            <a:ext cx="3424541" cy="3200265"/>
          </a:xfrm>
          <a:prstGeom prst="line">
            <a:avLst/>
          </a:prstGeom>
          <a:ln w="2222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7782BA7-DCA7-FFC8-0C1A-A37BACFE6ED6}"/>
              </a:ext>
            </a:extLst>
          </p:cNvPr>
          <p:cNvSpPr txBox="1"/>
          <p:nvPr/>
        </p:nvSpPr>
        <p:spPr>
          <a:xfrm>
            <a:off x="1204993" y="3167805"/>
            <a:ext cx="1529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Degree = 1</a:t>
            </a:r>
          </a:p>
        </p:txBody>
      </p:sp>
    </p:spTree>
    <p:extLst>
      <p:ext uri="{BB962C8B-B14F-4D97-AF65-F5344CB8AC3E}">
        <p14:creationId xmlns:p14="http://schemas.microsoft.com/office/powerpoint/2010/main" val="2476955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61F6A-8FA8-99A4-EE58-58E468E5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2" y="906652"/>
            <a:ext cx="8353332" cy="32778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303BEC-41F7-F607-BD6B-C19FFB34FA2B}"/>
              </a:ext>
            </a:extLst>
          </p:cNvPr>
          <p:cNvSpPr txBox="1"/>
          <p:nvPr/>
        </p:nvSpPr>
        <p:spPr>
          <a:xfrm>
            <a:off x="46495" y="132033"/>
            <a:ext cx="8756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Methods available in Logistic Regression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71DD5E-38E8-0AF4-E1AA-512213E37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695" y="1552983"/>
            <a:ext cx="8299342" cy="454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4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924819" y="801216"/>
            <a:ext cx="529627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3000"/>
            </a:pPr>
            <a:endParaRPr sz="225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5171625" y="1762313"/>
            <a:ext cx="13594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4235175" y="3321694"/>
            <a:ext cx="13594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2400"/>
            </a:pPr>
            <a:r>
              <a:rPr lang="en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4511025" y="1862888"/>
            <a:ext cx="74092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4019138" y="2737346"/>
            <a:ext cx="740925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5002931" y="2704547"/>
            <a:ext cx="740925" cy="556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4706981" y="2448113"/>
            <a:ext cx="336825" cy="2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400"/>
            </a:pPr>
            <a:r>
              <a:rPr lang="en" sz="10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0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4596" y="1628332"/>
            <a:ext cx="2780579" cy="201310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0"/>
          <p:cNvSpPr txBox="1"/>
          <p:nvPr/>
        </p:nvSpPr>
        <p:spPr>
          <a:xfrm>
            <a:off x="4367075" y="642938"/>
            <a:ext cx="3398965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Aft>
                <a:spcPts val="450"/>
              </a:spcAft>
              <a:buSzPts val="2500"/>
            </a:pPr>
            <a:r>
              <a:rPr lang="en" sz="1500" dirty="0"/>
              <a:t>Basic Terminology:</a:t>
            </a:r>
            <a:endParaRPr sz="1500" dirty="0"/>
          </a:p>
          <a:p>
            <a:pPr marL="257175" indent="-257175">
              <a:spcAft>
                <a:spcPts val="450"/>
              </a:spcAft>
              <a:buSzPts val="2500"/>
              <a:buFont typeface="Arial"/>
              <a:buChar char="•"/>
            </a:pPr>
            <a:r>
              <a:rPr lang="en" sz="1350" dirty="0">
                <a:solidFill>
                  <a:srgbClr val="0070C0"/>
                </a:solidFill>
              </a:rPr>
              <a:t>True Positives </a:t>
            </a:r>
            <a:r>
              <a:rPr lang="en" sz="1350" dirty="0"/>
              <a:t>(TP). </a:t>
            </a:r>
            <a:r>
              <a:rPr lang="en-US" sz="1350" dirty="0"/>
              <a:t>Cases in which predicted “yes” and actually “yes”</a:t>
            </a:r>
            <a:endParaRPr sz="1350" dirty="0"/>
          </a:p>
          <a:p>
            <a:pPr marL="257175" indent="-257175">
              <a:spcAft>
                <a:spcPts val="450"/>
              </a:spcAft>
              <a:buSzPts val="2500"/>
              <a:buFont typeface="Arial"/>
              <a:buChar char="•"/>
            </a:pPr>
            <a:r>
              <a:rPr lang="en" sz="1350" dirty="0">
                <a:solidFill>
                  <a:srgbClr val="00B050"/>
                </a:solidFill>
              </a:rPr>
              <a:t>True Negatives </a:t>
            </a:r>
            <a:r>
              <a:rPr lang="en" sz="1350" dirty="0"/>
              <a:t>(TN). </a:t>
            </a:r>
            <a:r>
              <a:rPr lang="en-US" sz="1350" dirty="0"/>
              <a:t>Cases in which predicted “no” and actually “no”</a:t>
            </a:r>
            <a:endParaRPr sz="1350" dirty="0"/>
          </a:p>
          <a:p>
            <a:pPr marL="257175" indent="-257175">
              <a:spcAft>
                <a:spcPts val="450"/>
              </a:spcAft>
              <a:buSzPts val="2500"/>
              <a:buFont typeface="Arial"/>
              <a:buChar char="•"/>
            </a:pPr>
            <a:r>
              <a:rPr lang="en" sz="1350" dirty="0">
                <a:solidFill>
                  <a:srgbClr val="C00000"/>
                </a:solidFill>
              </a:rPr>
              <a:t>False Positives </a:t>
            </a:r>
            <a:r>
              <a:rPr lang="en" sz="1350" dirty="0"/>
              <a:t>(FP). </a:t>
            </a:r>
            <a:r>
              <a:rPr lang="en-US" sz="1350" dirty="0"/>
              <a:t>Predicted “yes”, actually “no”:	</a:t>
            </a:r>
            <a:r>
              <a:rPr lang="en-US" sz="1350" u="sng" dirty="0"/>
              <a:t>Type I error</a:t>
            </a:r>
            <a:endParaRPr sz="1350" u="sng" dirty="0"/>
          </a:p>
          <a:p>
            <a:pPr marL="257175" indent="-257175">
              <a:spcAft>
                <a:spcPts val="450"/>
              </a:spcAft>
              <a:buSzPts val="2500"/>
              <a:buFont typeface="Arial"/>
              <a:buChar char="•"/>
            </a:pPr>
            <a:r>
              <a:rPr lang="en" sz="1350" dirty="0">
                <a:solidFill>
                  <a:srgbClr val="FF0000"/>
                </a:solidFill>
              </a:rPr>
              <a:t>False Negatives </a:t>
            </a:r>
            <a:r>
              <a:rPr lang="en" sz="1350" dirty="0"/>
              <a:t>(FN). </a:t>
            </a:r>
            <a:r>
              <a:rPr lang="en-US" sz="1350" dirty="0"/>
              <a:t>Predicted “no”, actually “yes”:	</a:t>
            </a:r>
            <a:r>
              <a:rPr lang="en-US" sz="1350" u="sng" dirty="0"/>
              <a:t>Type II error</a:t>
            </a:r>
            <a:endParaRPr sz="1350" u="sng" dirty="0"/>
          </a:p>
        </p:txBody>
      </p:sp>
      <p:sp>
        <p:nvSpPr>
          <p:cNvPr id="293" name="Google Shape;293;p30"/>
          <p:cNvSpPr txBox="1"/>
          <p:nvPr/>
        </p:nvSpPr>
        <p:spPr>
          <a:xfrm>
            <a:off x="257709" y="67154"/>
            <a:ext cx="6390450" cy="45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3000"/>
            </a:pPr>
            <a:r>
              <a:rPr lang="en" sz="36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Confusion Matrix</a:t>
            </a:r>
            <a:endParaRPr sz="3600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A8CB07-BCA1-4CC8-9D49-4B5EFFACBE59}"/>
              </a:ext>
            </a:extLst>
          </p:cNvPr>
          <p:cNvSpPr txBox="1"/>
          <p:nvPr/>
        </p:nvSpPr>
        <p:spPr>
          <a:xfrm>
            <a:off x="3641518" y="1862888"/>
            <a:ext cx="651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Reality</a:t>
            </a:r>
            <a:r>
              <a:rPr lang="en-US" sz="1050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5" name="Google Shape;305;p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462" y="1313858"/>
            <a:ext cx="4407300" cy="25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4822750" y="755743"/>
            <a:ext cx="38862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endParaRPr sz="18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Overall, how often is it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correct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?</a:t>
            </a:r>
            <a:endParaRPr sz="18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(TP + TN) / total = 150/165 = 0.91</a:t>
            </a:r>
            <a:endParaRPr sz="18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68500" y="40246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Accuracy of the Model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319;p32">
            <a:extLst>
              <a:ext uri="{FF2B5EF4-FFF2-40B4-BE49-F238E27FC236}">
                <a16:creationId xmlns:a16="http://schemas.microsoft.com/office/drawing/2014/main" id="{F8CAAADE-7A2F-43C1-8CCD-EDCAEA1AD567}"/>
              </a:ext>
            </a:extLst>
          </p:cNvPr>
          <p:cNvSpPr txBox="1"/>
          <p:nvPr/>
        </p:nvSpPr>
        <p:spPr>
          <a:xfrm>
            <a:off x="4899632" y="2044901"/>
            <a:ext cx="38862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Misclassification Rate (Error Rate):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Overall, how often is it 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wrong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?</a:t>
            </a:r>
            <a:endParaRPr sz="18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•"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Arial Narrow" panose="020B0606020202030204" pitchFamily="34" charset="0"/>
                <a:sym typeface="Arial"/>
              </a:rPr>
              <a:t>(FP + FN) / total = 15/165 = 0.09</a:t>
            </a:r>
            <a:endParaRPr sz="1800" b="0" i="0" u="none" strike="noStrike" cap="none" dirty="0">
              <a:solidFill>
                <a:srgbClr val="000000"/>
              </a:solidFill>
              <a:latin typeface="Arial Narrow" panose="020B0606020202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68500" y="41611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200" b="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Metrics for Classification Models:</a:t>
            </a:r>
            <a:endParaRPr sz="32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125826" y="657230"/>
            <a:ext cx="5205987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7350">
              <a:spcAft>
                <a:spcPts val="60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-US" sz="2000" dirty="0">
                <a:solidFill>
                  <a:schemeClr val="tx1"/>
                </a:solidFill>
                <a:highlight>
                  <a:schemeClr val="lt1"/>
                </a:highlight>
                <a:latin typeface="Arial Narrow" panose="020B0606020202030204" pitchFamily="34" charset="0"/>
                <a:ea typeface="Montserrat"/>
                <a:cs typeface="Montserrat"/>
                <a:sym typeface="Montserrat"/>
              </a:rPr>
              <a:t>Area Under Curve (AUC). How well the model fits the data.</a:t>
            </a:r>
          </a:p>
        </p:txBody>
      </p:sp>
      <p:pic>
        <p:nvPicPr>
          <p:cNvPr id="11" name="Google Shape;360;p35">
            <a:extLst>
              <a:ext uri="{FF2B5EF4-FFF2-40B4-BE49-F238E27FC236}">
                <a16:creationId xmlns:a16="http://schemas.microsoft.com/office/drawing/2014/main" id="{216159E3-9E24-44AA-9EF7-C49DD4B52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8600" y="771376"/>
            <a:ext cx="3313300" cy="2562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362;p35">
            <a:extLst>
              <a:ext uri="{FF2B5EF4-FFF2-40B4-BE49-F238E27FC236}">
                <a16:creationId xmlns:a16="http://schemas.microsoft.com/office/drawing/2014/main" id="{8C7DFFCA-03CA-4796-BF05-8D3DB459D76D}"/>
              </a:ext>
            </a:extLst>
          </p:cNvPr>
          <p:cNvSpPr txBox="1"/>
          <p:nvPr/>
        </p:nvSpPr>
        <p:spPr>
          <a:xfrm>
            <a:off x="5944812" y="556355"/>
            <a:ext cx="2886775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313131"/>
                </a:solidFill>
                <a:latin typeface="+mn-lt"/>
                <a:ea typeface="Montserrat"/>
                <a:cs typeface="Calibri" panose="020F0502020204030204" pitchFamily="34" charset="0"/>
                <a:sym typeface="Montserrat"/>
              </a:rPr>
              <a:t>AUC (Area Under the Curve)</a:t>
            </a:r>
            <a:endParaRPr sz="1600" b="0" i="0" u="none" strike="noStrike" cap="none" dirty="0">
              <a:solidFill>
                <a:srgbClr val="313131"/>
              </a:solidFill>
              <a:latin typeface="+mn-lt"/>
              <a:ea typeface="Montserrat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0DFB48-67A2-AF8C-1878-517761735428}"/>
              </a:ext>
            </a:extLst>
          </p:cNvPr>
          <p:cNvSpPr txBox="1"/>
          <p:nvPr/>
        </p:nvSpPr>
        <p:spPr>
          <a:xfrm>
            <a:off x="6652600" y="3279287"/>
            <a:ext cx="2903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FPR: False Positive Rate</a:t>
            </a:r>
          </a:p>
          <a:p>
            <a:r>
              <a:rPr lang="en-US" sz="1600" dirty="0"/>
              <a:t>TPR: True Positive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F0DE1-7BCE-956B-3A4C-82D63D7D5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21" y="3220414"/>
            <a:ext cx="6508044" cy="17603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69;p36">
            <a:extLst>
              <a:ext uri="{FF2B5EF4-FFF2-40B4-BE49-F238E27FC236}">
                <a16:creationId xmlns:a16="http://schemas.microsoft.com/office/drawing/2014/main" id="{012B4C23-B256-6FF0-513B-57A5CCBD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362" t="5398" r="6887" b="5922"/>
          <a:stretch/>
        </p:blipFill>
        <p:spPr>
          <a:xfrm>
            <a:off x="5672381" y="681926"/>
            <a:ext cx="3028857" cy="31970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78FF4-D571-F6CE-B180-4BDCF8F7345B}"/>
              </a:ext>
            </a:extLst>
          </p:cNvPr>
          <p:cNvSpPr txBox="1"/>
          <p:nvPr/>
        </p:nvSpPr>
        <p:spPr>
          <a:xfrm>
            <a:off x="0" y="105742"/>
            <a:ext cx="8588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Receiver Operating Characteristic (ROC) curve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20566-6469-017F-D6AE-CE3259D983E7}"/>
              </a:ext>
            </a:extLst>
          </p:cNvPr>
          <p:cNvSpPr txBox="1"/>
          <p:nvPr/>
        </p:nvSpPr>
        <p:spPr>
          <a:xfrm>
            <a:off x="131735" y="628962"/>
            <a:ext cx="5590572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ROC is a plot of sensitivity vs FPR (1-specificity)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ROC is for tests which produce results on a numerical scale, rather than binary (+ vs - results)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Helps to generate decision threshold or cut off values, confidence intervals for sensitivity and specificity and likelihood ratios. 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	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F7B40-688D-E487-0DF0-01BCEAEDEDBC}"/>
              </a:ext>
            </a:extLst>
          </p:cNvPr>
          <p:cNvSpPr txBox="1"/>
          <p:nvPr/>
        </p:nvSpPr>
        <p:spPr>
          <a:xfrm>
            <a:off x="148526" y="2305396"/>
            <a:ext cx="531549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closer the apex of the curve toward the upper left corner, the greater discriminatory ability of the test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Simple method for determining optimal cut off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Cons: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As the sample size decreases, the plot becomes more jagged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ROC calculation is cumbersome and needs specialized software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2839D9-C523-9F96-0A86-FE8F6E71362C}"/>
              </a:ext>
            </a:extLst>
          </p:cNvPr>
          <p:cNvSpPr txBox="1"/>
          <p:nvPr/>
        </p:nvSpPr>
        <p:spPr>
          <a:xfrm>
            <a:off x="5163764" y="3916198"/>
            <a:ext cx="383171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“</a:t>
            </a:r>
            <a:r>
              <a:rPr lang="en-US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4" tooltip="Original URL:&#10;https://commons.wikimedia.org/wiki/File:ROC_space-2.png&#10;&#10;Click to follow link."/>
              </a:rPr>
              <a:t>Receiver Operating Space Characteristic 2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 by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Indon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 is licensed under the </a:t>
            </a:r>
            <a:r>
              <a:rPr lang="en-US" b="0" i="0" u="sng" dirty="0">
                <a:solidFill>
                  <a:srgbClr val="0078D7"/>
                </a:solidFill>
                <a:effectLst/>
                <a:latin typeface="Calibri" panose="020F0502020204030204" pitchFamily="34" charset="0"/>
                <a:hlinkClick r:id="rId5" tooltip="https://nam04.safelinks.protection.outlook.com/?url=https%3A%2F%2Fcreativecommons.org%2Flicenses%2Fby-sa%2F3.0%2Fdeed.en&amp;data=05%7C01%7CRavi.Vadapalli%40unt.edu%7C0861dff0455c4e73fa6d08db3a104958%7C70de199207c6480fa318a1afcba03983%7C0%7C0%7C638167613841006179%7CUnknown%7CTWFpbGZsb3d8eyJWIjoiMC4wLjAwMDAiLCJQIjoiV2luMzIiLCJBTiI6Ik1haWwiLCJXVCI6Mn0%3D%7C3000%7C%7C%7C&amp;sdata=0jCFCr8VJyUutipsgx1EkqsawlYHG%2FCqyaKN0gwt6nw%3D&amp;reserved=0"/>
              </a:rPr>
              <a:t>CC BY-SA 3.0 Unported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Calibri" panose="020F0502020204030204" pitchFamily="34" charset="0"/>
              </a:rPr>
              <a:t>. All other content herein is licensed and copyright under different terms and by different parties.”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6472B8-C8A6-89D3-F147-2356C1D10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8" y="819633"/>
            <a:ext cx="5541735" cy="17521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B641DF-E62A-C027-818C-0434DEF54FC0}"/>
              </a:ext>
            </a:extLst>
          </p:cNvPr>
          <p:cNvSpPr txBox="1"/>
          <p:nvPr/>
        </p:nvSpPr>
        <p:spPr>
          <a:xfrm>
            <a:off x="115748" y="104172"/>
            <a:ext cx="831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ROC for Logistic </a:t>
            </a:r>
            <a:r>
              <a:rPr lang="en-US" sz="3600"/>
              <a:t>Reg on Binary </a:t>
            </a:r>
            <a:r>
              <a:rPr lang="en-US" sz="3600" dirty="0"/>
              <a:t>D</a:t>
            </a:r>
            <a:r>
              <a:rPr lang="en-US" sz="3600"/>
              <a:t>igits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6DB92-B372-AF65-3FAD-F76BB6878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8" y="2571750"/>
            <a:ext cx="4456252" cy="118457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EA944CA-71BE-8749-9251-0443FA44B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969" y="2306204"/>
            <a:ext cx="3585068" cy="273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72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717E-9CC7-32AE-EC0F-3DF5FB94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92" y="65037"/>
            <a:ext cx="8520600" cy="572700"/>
          </a:xfrm>
        </p:spPr>
        <p:txBody>
          <a:bodyPr/>
          <a:lstStyle/>
          <a:p>
            <a:r>
              <a:rPr lang="en-US" dirty="0"/>
              <a:t>Accuracy and Classification Report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93976-A9DA-11C3-22FC-0167D7B69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525863"/>
            <a:ext cx="8520600" cy="1043011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percentage of your predictions are correct?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positive cases you caught (#of positive cases correctly identified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percentage of positive predictions are correct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of actual occurrences of the class in the specified dataset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3F403D-861B-4B7D-E9B9-7A366592E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644" y="147287"/>
            <a:ext cx="1457864" cy="1484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133862-5907-EB40-2BEB-2E4ED882B7CA}"/>
              </a:ext>
            </a:extLst>
          </p:cNvPr>
          <p:cNvSpPr txBox="1"/>
          <p:nvPr/>
        </p:nvSpPr>
        <p:spPr>
          <a:xfrm>
            <a:off x="4790003" y="2571750"/>
            <a:ext cx="427650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TP/(TP+FP)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TP / (TP+FN)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2*(Recall*Precision)/(Recall + Precision)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CAD33-75FA-B26F-8559-E16E31B7C4C2}"/>
              </a:ext>
            </a:extLst>
          </p:cNvPr>
          <p:cNvSpPr txBox="1"/>
          <p:nvPr/>
        </p:nvSpPr>
        <p:spPr>
          <a:xfrm>
            <a:off x="4790003" y="2277994"/>
            <a:ext cx="3014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TP/Total Predictions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F3C7F-BF5F-4880-575F-3C9FA3BAB5BC}"/>
              </a:ext>
            </a:extLst>
          </p:cNvPr>
          <p:cNvSpPr txBox="1"/>
          <p:nvPr/>
        </p:nvSpPr>
        <p:spPr>
          <a:xfrm>
            <a:off x="4907306" y="1662438"/>
            <a:ext cx="270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returns mean accuracy on the test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233AF5-3465-9BE6-37B0-28631842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98" y="637737"/>
            <a:ext cx="4409464" cy="222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73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17203-AD8C-C2A6-C7FE-5E995A1B3392}"/>
              </a:ext>
            </a:extLst>
          </p:cNvPr>
          <p:cNvSpPr txBox="1"/>
          <p:nvPr/>
        </p:nvSpPr>
        <p:spPr>
          <a:xfrm>
            <a:off x="333214" y="224725"/>
            <a:ext cx="5656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Key Terms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6CE17-5357-2AC0-4F8A-8BDFF731BBCD}"/>
              </a:ext>
            </a:extLst>
          </p:cNvPr>
          <p:cNvSpPr txBox="1"/>
          <p:nvPr/>
        </p:nvSpPr>
        <p:spPr>
          <a:xfrm>
            <a:off x="333214" y="871056"/>
            <a:ext cx="855506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the correct prediction of the classifier across the sample.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AUC-ROC curve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Visualize performance of the classification model based on its rate of correct/incorrect classifications. Key classifier of all models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F1 score.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from confusion matrix based on TRUE and FALSE classifications. (See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Classification_Report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percentage of your predictions are correct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positive cases you caught (#of positive cases correctly identified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percentage of positive predictions are correct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of actual occurrences of the class in the specified dataset</a:t>
            </a:r>
          </a:p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0400" y="211038"/>
            <a:ext cx="8601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54004" y="144405"/>
            <a:ext cx="8678296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Logistic Regression (A Linear Regression Technique)</a:t>
            </a:r>
            <a:endParaRPr sz="28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30400" y="103390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13131"/>
              </a:buClr>
              <a:buSzPts val="2500"/>
              <a:buFont typeface="Roboto"/>
              <a:buChar char="●"/>
            </a:pPr>
            <a:r>
              <a:rPr lang="en" sz="2000" b="1" i="0" u="none" strike="noStrike" cap="none" dirty="0">
                <a:solidFill>
                  <a:srgbClr val="0000FF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Classification </a:t>
            </a:r>
            <a:r>
              <a:rPr lang="en" sz="2000" i="0" u="none" strike="noStrike" cap="none" dirty="0">
                <a:solidFill>
                  <a:srgbClr val="0000FF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Method</a:t>
            </a:r>
          </a:p>
          <a:p>
            <a:pPr marL="914400" lvl="2" indent="-844550">
              <a:spcAft>
                <a:spcPts val="600"/>
              </a:spcAft>
              <a:buClr>
                <a:srgbClr val="313131"/>
              </a:buClr>
              <a:buSzPts val="2500"/>
              <a:buFont typeface="Roboto"/>
              <a:buChar char="●"/>
            </a:pPr>
            <a:r>
              <a:rPr lang="en-US" sz="200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Statistical method for predicting binary classes</a:t>
            </a:r>
          </a:p>
          <a:p>
            <a:pPr marL="914400" lvl="2" indent="-844550">
              <a:spcAft>
                <a:spcPts val="600"/>
              </a:spcAft>
              <a:buClr>
                <a:srgbClr val="313131"/>
              </a:buClr>
              <a:buSzPts val="2500"/>
              <a:buFont typeface="Roboto"/>
              <a:buChar char="●"/>
            </a:pP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Outcome is always one of the two classes</a:t>
            </a:r>
          </a:p>
          <a:p>
            <a:pPr marL="914400" lvl="2" indent="-844550">
              <a:spcAft>
                <a:spcPts val="600"/>
              </a:spcAft>
              <a:buClr>
                <a:srgbClr val="313131"/>
              </a:buClr>
              <a:buSzPts val="2500"/>
              <a:buFont typeface="Roboto"/>
              <a:buChar char="●"/>
            </a:pPr>
            <a:r>
              <a:rPr lang="en-US" sz="200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Examples</a:t>
            </a: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: 0/1, yes/no, T/F, etc.</a:t>
            </a:r>
            <a:endParaRPr sz="2000" i="0" u="none" strike="noStrike" cap="none" dirty="0">
              <a:solidFill>
                <a:srgbClr val="313131"/>
              </a:solidFill>
              <a:highlight>
                <a:schemeClr val="lt1"/>
              </a:highlight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000" dirty="0">
                <a:solidFill>
                  <a:srgbClr val="0000FF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Calculates the probability of event occurance </a:t>
            </a:r>
          </a:p>
          <a:p>
            <a:pPr marL="914400" lvl="1" indent="-844550">
              <a:spcAft>
                <a:spcPts val="60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000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Example: Healthcare decisions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0000FF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 special case of Linear Regression</a:t>
            </a: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where target variable is catagorical in nature</a:t>
            </a:r>
            <a:endParaRPr sz="2000" dirty="0">
              <a:solidFill>
                <a:srgbClr val="313131"/>
              </a:solidFill>
              <a:highlight>
                <a:schemeClr val="lt1"/>
              </a:highlight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81401" y="12826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Logistic Regression Model Evaluation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259696" y="797287"/>
            <a:ext cx="8462006" cy="76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Divide data into features (X1, X2, …) and target (Y) </a:t>
            </a: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Divide the data into train (</a:t>
            </a:r>
            <a:r>
              <a:rPr lang="en" sz="2000" b="0" i="0" u="none" strike="noStrike" cap="none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X_train</a:t>
            </a: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" sz="2000" b="0" i="0" u="none" strike="noStrike" cap="none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y_train</a:t>
            </a:r>
            <a:r>
              <a:rPr lang="en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 </a:t>
            </a: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and test datasets (</a:t>
            </a:r>
            <a:r>
              <a:rPr lang="en" sz="2000" b="0" i="0" u="none" strike="noStrike" cap="none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X_test</a:t>
            </a: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, </a:t>
            </a:r>
            <a:r>
              <a:rPr lang="en" sz="2000" b="0" i="0" u="none" strike="noStrike" cap="none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y_test</a:t>
            </a:r>
            <a:r>
              <a:rPr lang="en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)</a:t>
            </a:r>
            <a:endParaRPr lang="en" sz="2000" dirty="0">
              <a:solidFill>
                <a:srgbClr val="313131"/>
              </a:solidFill>
              <a:highlight>
                <a:schemeClr val="lt1"/>
              </a:highlight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0CEF6-777E-E3CC-25CD-4884AD609F92}"/>
              </a:ext>
            </a:extLst>
          </p:cNvPr>
          <p:cNvSpPr txBox="1"/>
          <p:nvPr/>
        </p:nvSpPr>
        <p:spPr>
          <a:xfrm>
            <a:off x="295548" y="4587751"/>
            <a:ext cx="8725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sz="20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sz="20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8E2795-86BB-28B8-1484-20C1D4E93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223498"/>
              </p:ext>
            </p:extLst>
          </p:nvPr>
        </p:nvGraphicFramePr>
        <p:xfrm>
          <a:off x="752643" y="2190273"/>
          <a:ext cx="2324975" cy="18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4995">
                  <a:extLst>
                    <a:ext uri="{9D8B030D-6E8A-4147-A177-3AD203B41FA5}">
                      <a16:colId xmlns:a16="http://schemas.microsoft.com/office/drawing/2014/main" val="275733156"/>
                    </a:ext>
                  </a:extLst>
                </a:gridCol>
                <a:gridCol w="464995">
                  <a:extLst>
                    <a:ext uri="{9D8B030D-6E8A-4147-A177-3AD203B41FA5}">
                      <a16:colId xmlns:a16="http://schemas.microsoft.com/office/drawing/2014/main" val="2694675908"/>
                    </a:ext>
                  </a:extLst>
                </a:gridCol>
                <a:gridCol w="464995">
                  <a:extLst>
                    <a:ext uri="{9D8B030D-6E8A-4147-A177-3AD203B41FA5}">
                      <a16:colId xmlns:a16="http://schemas.microsoft.com/office/drawing/2014/main" val="3619609329"/>
                    </a:ext>
                  </a:extLst>
                </a:gridCol>
                <a:gridCol w="464995">
                  <a:extLst>
                    <a:ext uri="{9D8B030D-6E8A-4147-A177-3AD203B41FA5}">
                      <a16:colId xmlns:a16="http://schemas.microsoft.com/office/drawing/2014/main" val="292029428"/>
                    </a:ext>
                  </a:extLst>
                </a:gridCol>
                <a:gridCol w="464995">
                  <a:extLst>
                    <a:ext uri="{9D8B030D-6E8A-4147-A177-3AD203B41FA5}">
                      <a16:colId xmlns:a16="http://schemas.microsoft.com/office/drawing/2014/main" val="3342142836"/>
                    </a:ext>
                  </a:extLst>
                </a:gridCol>
              </a:tblGrid>
              <a:tr h="2715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58182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32717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7342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92384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98077"/>
                  </a:ext>
                </a:extLst>
              </a:tr>
              <a:tr h="24686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36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D7286F-81E7-0D31-9D34-DFF30D4F7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80186"/>
              </p:ext>
            </p:extLst>
          </p:nvPr>
        </p:nvGraphicFramePr>
        <p:xfrm>
          <a:off x="4599427" y="3714435"/>
          <a:ext cx="2230925" cy="71257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185">
                  <a:extLst>
                    <a:ext uri="{9D8B030D-6E8A-4147-A177-3AD203B41FA5}">
                      <a16:colId xmlns:a16="http://schemas.microsoft.com/office/drawing/2014/main" val="275733156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2694675908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3619609329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292029428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3342142836"/>
                    </a:ext>
                  </a:extLst>
                </a:gridCol>
              </a:tblGrid>
              <a:tr h="3732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58182"/>
                  </a:ext>
                </a:extLst>
              </a:tr>
              <a:tr h="339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2327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4A881-676C-1D65-447D-D37F6E5F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44670"/>
              </p:ext>
            </p:extLst>
          </p:nvPr>
        </p:nvGraphicFramePr>
        <p:xfrm>
          <a:off x="4599427" y="1892610"/>
          <a:ext cx="223092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185">
                  <a:extLst>
                    <a:ext uri="{9D8B030D-6E8A-4147-A177-3AD203B41FA5}">
                      <a16:colId xmlns:a16="http://schemas.microsoft.com/office/drawing/2014/main" val="275733156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2694675908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3619609329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292029428"/>
                    </a:ext>
                  </a:extLst>
                </a:gridCol>
                <a:gridCol w="446185">
                  <a:extLst>
                    <a:ext uri="{9D8B030D-6E8A-4147-A177-3AD203B41FA5}">
                      <a16:colId xmlns:a16="http://schemas.microsoft.com/office/drawing/2014/main" val="3342142836"/>
                    </a:ext>
                  </a:extLst>
                </a:gridCol>
              </a:tblGrid>
              <a:tr h="1851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858182"/>
                  </a:ext>
                </a:extLst>
              </a:tr>
              <a:tr h="273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67342"/>
                  </a:ext>
                </a:extLst>
              </a:tr>
              <a:tr h="273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692384"/>
                  </a:ext>
                </a:extLst>
              </a:tr>
              <a:tr h="273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098077"/>
                  </a:ext>
                </a:extLst>
              </a:tr>
              <a:tr h="27399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0362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BC2C16C-7956-0D87-3D8B-254664935E5E}"/>
              </a:ext>
            </a:extLst>
          </p:cNvPr>
          <p:cNvSpPr txBox="1"/>
          <p:nvPr/>
        </p:nvSpPr>
        <p:spPr>
          <a:xfrm>
            <a:off x="304296" y="1797645"/>
            <a:ext cx="3444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Original Dataset (5 Records)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B7A13F-E950-3B80-9055-D0FBE0A7AB34}"/>
              </a:ext>
            </a:extLst>
          </p:cNvPr>
          <p:cNvSpPr txBox="1"/>
          <p:nvPr/>
        </p:nvSpPr>
        <p:spPr>
          <a:xfrm>
            <a:off x="6594062" y="1859757"/>
            <a:ext cx="2426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Dataset 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(4 Records)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8F713-FE29-CB5A-F7EB-E6E4CE997D45}"/>
              </a:ext>
            </a:extLst>
          </p:cNvPr>
          <p:cNvSpPr txBox="1"/>
          <p:nvPr/>
        </p:nvSpPr>
        <p:spPr>
          <a:xfrm>
            <a:off x="6943847" y="3705758"/>
            <a:ext cx="2077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Testing Dataset (1 Record)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374612-D1F4-101B-A98E-78A6B1838063}"/>
              </a:ext>
            </a:extLst>
          </p:cNvPr>
          <p:cNvCxnSpPr>
            <a:cxnSpLocks/>
          </p:cNvCxnSpPr>
          <p:nvPr/>
        </p:nvCxnSpPr>
        <p:spPr>
          <a:xfrm flipV="1">
            <a:off x="3115235" y="2547986"/>
            <a:ext cx="1456063" cy="67716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838F90-4A52-5047-92CA-36CE77C56105}"/>
              </a:ext>
            </a:extLst>
          </p:cNvPr>
          <p:cNvCxnSpPr>
            <a:cxnSpLocks/>
          </p:cNvCxnSpPr>
          <p:nvPr/>
        </p:nvCxnSpPr>
        <p:spPr>
          <a:xfrm>
            <a:off x="3083072" y="3434416"/>
            <a:ext cx="1488928" cy="54268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1B4E-7190-6CD3-F558-90C7FC82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2" y="86996"/>
            <a:ext cx="8520600" cy="572700"/>
          </a:xfrm>
        </p:spPr>
        <p:txBody>
          <a:bodyPr/>
          <a:lstStyle/>
          <a:p>
            <a:r>
              <a:rPr lang="en-US" dirty="0"/>
              <a:t>Logistic Regression Workflow</a:t>
            </a:r>
            <a:br>
              <a:rPr lang="en-US" dirty="0"/>
            </a:br>
            <a:r>
              <a:rPr lang="en-US" sz="1800" dirty="0"/>
              <a:t>Find the best parameter that gives least error in predicting the output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588457-BF6D-21EE-C173-CDA4868EB7D1}"/>
              </a:ext>
            </a:extLst>
          </p:cNvPr>
          <p:cNvSpPr/>
          <p:nvPr/>
        </p:nvSpPr>
        <p:spPr>
          <a:xfrm>
            <a:off x="625642" y="1491916"/>
            <a:ext cx="2189747" cy="320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6C8A45-B25F-F1BD-1219-CFD092B268E4}"/>
              </a:ext>
            </a:extLst>
          </p:cNvPr>
          <p:cNvSpPr/>
          <p:nvPr/>
        </p:nvSpPr>
        <p:spPr>
          <a:xfrm>
            <a:off x="625641" y="2250908"/>
            <a:ext cx="2189747" cy="32084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Learning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B920C4-A917-BFF9-4BB3-1F32E1ADFDBD}"/>
              </a:ext>
            </a:extLst>
          </p:cNvPr>
          <p:cNvSpPr/>
          <p:nvPr/>
        </p:nvSpPr>
        <p:spPr>
          <a:xfrm>
            <a:off x="1379620" y="3045941"/>
            <a:ext cx="609600" cy="3208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h(x)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6677B92-E0A3-4C42-FFAD-14C88C46D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2232" y="1812758"/>
            <a:ext cx="144379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C67B216-53E3-D286-B7BA-3D9C17F7A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2231" y="2615812"/>
            <a:ext cx="144379" cy="4381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03BCE9-2E99-0169-2E82-D8ADF16CCBCB}"/>
              </a:ext>
            </a:extLst>
          </p:cNvPr>
          <p:cNvSpPr/>
          <p:nvPr/>
        </p:nvSpPr>
        <p:spPr>
          <a:xfrm>
            <a:off x="2237872" y="2925625"/>
            <a:ext cx="1155032" cy="572700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7C598F-8A04-9B0A-99C3-14A08091E4A6}"/>
              </a:ext>
            </a:extLst>
          </p:cNvPr>
          <p:cNvSpPr/>
          <p:nvPr/>
        </p:nvSpPr>
        <p:spPr>
          <a:xfrm>
            <a:off x="44114" y="2919663"/>
            <a:ext cx="1155032" cy="5727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E9EA511-03C3-4279-0E2C-E2A82DC74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1123" y="3217819"/>
            <a:ext cx="180474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7DA945-FE34-EEF3-AB6F-A3BC3E5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89220" y="3206013"/>
            <a:ext cx="24865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E8F20F-DE62-5B61-2A37-578DD68D03C3}"/>
              </a:ext>
            </a:extLst>
          </p:cNvPr>
          <p:cNvSpPr txBox="1"/>
          <p:nvPr/>
        </p:nvSpPr>
        <p:spPr>
          <a:xfrm>
            <a:off x="974556" y="3452887"/>
            <a:ext cx="156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h: cost function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DE1A44-075E-BA23-5141-FFEFAA644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435642" y="1491916"/>
            <a:ext cx="0" cy="2326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9D45AE-C332-B83D-BBFF-5BE03B70F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435642" y="3818021"/>
            <a:ext cx="30159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46863E-867D-5AE7-4B6E-7A12FE0F4D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4868097" y="1819667"/>
              <a:ext cx="2085480" cy="1784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46863E-867D-5AE7-4B6E-7A12FE0F4D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53697" y="1805267"/>
                <a:ext cx="2113560" cy="181296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839B68-0E71-FA04-D080-86DF79D8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2021" y="3604547"/>
            <a:ext cx="1419726" cy="0"/>
          </a:xfrm>
          <a:prstGeom prst="line">
            <a:avLst/>
          </a:prstGeom>
          <a:ln w="4762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7BBBF3-EB64-36DE-5DC3-E5C16C7EC135}"/>
              </a:ext>
            </a:extLst>
          </p:cNvPr>
          <p:cNvSpPr txBox="1"/>
          <p:nvPr/>
        </p:nvSpPr>
        <p:spPr>
          <a:xfrm>
            <a:off x="6761747" y="3452887"/>
            <a:ext cx="1540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Tangent Line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E2C07B-9B34-0116-33F1-DD168CE5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67137" y="2654968"/>
            <a:ext cx="0" cy="94957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9BF0ECA-9964-02D5-0286-DDF03F514CFA}"/>
              </a:ext>
            </a:extLst>
          </p:cNvPr>
          <p:cNvSpPr txBox="1"/>
          <p:nvPr/>
        </p:nvSpPr>
        <p:spPr>
          <a:xfrm>
            <a:off x="5076648" y="2117473"/>
            <a:ext cx="1476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Minimum Cost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18F496B-27E5-29F1-87D2-C521689E7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146758" y="1098884"/>
            <a:ext cx="0" cy="21071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4F59F8E-6E48-881B-E927-111713668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953577" y="3045941"/>
            <a:ext cx="2110212" cy="8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EDF995D-8C7C-D003-F599-AFB2510BF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/>
              <p14:nvPr/>
            </p14:nvContentPartPr>
            <p14:xfrm>
              <a:off x="7282655" y="1521227"/>
              <a:ext cx="1449000" cy="1374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EDF995D-8C7C-D003-F599-AFB2510BF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8335" y="1516907"/>
                <a:ext cx="1457640" cy="138348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696E7F-F216-FF3A-921A-ED5E58F57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451558" y="1227221"/>
            <a:ext cx="585537" cy="65772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2C624F-B496-07E3-FBE1-BA427149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8037095" y="1227221"/>
            <a:ext cx="786063" cy="1023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2851D8-0985-9AAA-C2C1-3A92F50DF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29600" y="2237372"/>
            <a:ext cx="0" cy="66875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11273E8-F8B3-4B4C-4D83-63BAB4CBCC2D}"/>
              </a:ext>
            </a:extLst>
          </p:cNvPr>
          <p:cNvSpPr txBox="1"/>
          <p:nvPr/>
        </p:nvSpPr>
        <p:spPr>
          <a:xfrm>
            <a:off x="7711802" y="1985139"/>
            <a:ext cx="1076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Min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AB03C1-8B4E-A3E8-D65C-A58A6D9AAE3E}"/>
              </a:ext>
            </a:extLst>
          </p:cNvPr>
          <p:cNvSpPr txBox="1"/>
          <p:nvPr/>
        </p:nvSpPr>
        <p:spPr>
          <a:xfrm>
            <a:off x="7451558" y="906570"/>
            <a:ext cx="1280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Minima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6AC437-D815-4845-541B-D6EF476D701C}"/>
              </a:ext>
            </a:extLst>
          </p:cNvPr>
          <p:cNvSpPr txBox="1"/>
          <p:nvPr/>
        </p:nvSpPr>
        <p:spPr>
          <a:xfrm>
            <a:off x="4050632" y="2237372"/>
            <a:ext cx="315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67FFE4-9FD8-191E-A88C-7BAC6C573948}"/>
              </a:ext>
            </a:extLst>
          </p:cNvPr>
          <p:cNvSpPr txBox="1"/>
          <p:nvPr/>
        </p:nvSpPr>
        <p:spPr>
          <a:xfrm>
            <a:off x="4732201" y="4050632"/>
            <a:ext cx="2221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Parameter</a:t>
            </a:r>
          </a:p>
        </p:txBody>
      </p:sp>
    </p:spTree>
    <p:extLst>
      <p:ext uri="{BB962C8B-B14F-4D97-AF65-F5344CB8AC3E}">
        <p14:creationId xmlns:p14="http://schemas.microsoft.com/office/powerpoint/2010/main" val="37125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5AF0C-A2D2-5D08-2213-D4F6872F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E36A7-F01F-EA53-F7B0-B1399C51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358114"/>
          </a:xfrm>
        </p:spPr>
        <p:txBody>
          <a:bodyPr/>
          <a:lstStyle/>
          <a:p>
            <a:r>
              <a:rPr lang="en-US" dirty="0"/>
              <a:t>Quadratic (n=2) or higher order n&gt;2 functions best represent the cost function</a:t>
            </a:r>
          </a:p>
          <a:p>
            <a:r>
              <a:rPr lang="en-US" dirty="0"/>
              <a:t>How many derivatives?</a:t>
            </a:r>
          </a:p>
          <a:p>
            <a:r>
              <a:rPr lang="en-US" dirty="0"/>
              <a:t>How do we get to the tangent line? 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5D775-87F0-A14D-8CB3-9F414E1E377F}"/>
              </a:ext>
            </a:extLst>
          </p:cNvPr>
          <p:cNvSpPr/>
          <p:nvPr/>
        </p:nvSpPr>
        <p:spPr>
          <a:xfrm>
            <a:off x="457200" y="2767263"/>
            <a:ext cx="2622884" cy="2013284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Computes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derivatives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Stores all updates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Computationally Expensive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Memory intensive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491FF5-AAC1-7540-65CD-4BB026F90CD5}"/>
              </a:ext>
            </a:extLst>
          </p:cNvPr>
          <p:cNvSpPr/>
          <p:nvPr/>
        </p:nvSpPr>
        <p:spPr>
          <a:xfrm>
            <a:off x="3216442" y="2767263"/>
            <a:ext cx="2622884" cy="20132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Approximates 2</a:t>
            </a:r>
            <a:r>
              <a:rPr lang="en-US" sz="1200" baseline="30000" dirty="0">
                <a:solidFill>
                  <a:schemeClr val="tx1"/>
                </a:solidFill>
              </a:rPr>
              <a:t>nd</a:t>
            </a:r>
            <a:r>
              <a:rPr lang="en-US" sz="1200" dirty="0">
                <a:solidFill>
                  <a:schemeClr val="tx1"/>
                </a:solidFill>
              </a:rPr>
              <a:t> derivative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Stores last few updates only and therefore, saves memory.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Superfast with small 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FC06E-964B-D10C-3C8B-043A8483812A}"/>
              </a:ext>
            </a:extLst>
          </p:cNvPr>
          <p:cNvSpPr/>
          <p:nvPr/>
        </p:nvSpPr>
        <p:spPr>
          <a:xfrm>
            <a:off x="5975684" y="2767263"/>
            <a:ext cx="2622884" cy="20132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Library of large Linear Classifiers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Minimize multivariate function by solving iteratively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Start at a point, move towards minimum, one at a time.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Can’t run in parallel / multicore processors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17B68-5BAC-0179-5B68-70BA4C0040CC}"/>
              </a:ext>
            </a:extLst>
          </p:cNvPr>
          <p:cNvSpPr txBox="1"/>
          <p:nvPr/>
        </p:nvSpPr>
        <p:spPr>
          <a:xfrm>
            <a:off x="898357" y="2479023"/>
            <a:ext cx="2061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Newton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8DFD6-DFB1-1CF0-9EE0-AB08CA826738}"/>
              </a:ext>
            </a:extLst>
          </p:cNvPr>
          <p:cNvSpPr txBox="1"/>
          <p:nvPr/>
        </p:nvSpPr>
        <p:spPr>
          <a:xfrm>
            <a:off x="5839326" y="2451982"/>
            <a:ext cx="262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LibLinear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09845-6C6D-E771-9B54-189D97E87FBD}"/>
              </a:ext>
            </a:extLst>
          </p:cNvPr>
          <p:cNvSpPr txBox="1"/>
          <p:nvPr/>
        </p:nvSpPr>
        <p:spPr>
          <a:xfrm>
            <a:off x="3304675" y="2417861"/>
            <a:ext cx="262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Libfgs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3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122900" y="3571675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Domain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8500" y="26205"/>
            <a:ext cx="9075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Logistic + Polynomial for Better Regression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41238" y="1033900"/>
            <a:ext cx="4318357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Logistic function takes in any value and outputs is in the interval [0,1].</a:t>
            </a:r>
          </a:p>
          <a:p>
            <a:pPr marL="457200" indent="-368300">
              <a:spcBef>
                <a:spcPts val="1200"/>
              </a:spcBef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Sigmoid function </a:t>
            </a:r>
            <a:r>
              <a:rPr lang="en-US" sz="2000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Φ</a:t>
            </a: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(x)</a:t>
            </a:r>
          </a:p>
          <a:p>
            <a:pPr marL="457200" indent="-368300">
              <a:spcBef>
                <a:spcPts val="1200"/>
              </a:spcBef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How to represent continuous data?</a:t>
            </a:r>
          </a:p>
          <a:p>
            <a:pPr marL="457200" indent="-368300">
              <a:spcBef>
                <a:spcPts val="1200"/>
              </a:spcBef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Overlay polynomials </a:t>
            </a:r>
          </a:p>
          <a:p>
            <a:pPr marL="457200" indent="-368300">
              <a:spcBef>
                <a:spcPts val="1200"/>
              </a:spcBef>
              <a:buClr>
                <a:srgbClr val="313131"/>
              </a:buClr>
              <a:buSzPts val="2200"/>
              <a:buFont typeface="Montserrat"/>
              <a:buChar char="●"/>
            </a:pPr>
            <a:endParaRPr lang="en-US" sz="2000" dirty="0">
              <a:solidFill>
                <a:srgbClr val="313131"/>
              </a:solidFill>
              <a:highlight>
                <a:schemeClr val="lt1"/>
              </a:highlight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  <a:p>
            <a:pPr marL="88900" algn="ctr">
              <a:spcBef>
                <a:spcPts val="1200"/>
              </a:spcBef>
              <a:buClr>
                <a:srgbClr val="313131"/>
              </a:buClr>
              <a:buSzPts val="2200"/>
            </a:pP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HOW? </a:t>
            </a:r>
          </a:p>
        </p:txBody>
      </p:sp>
      <p:pic>
        <p:nvPicPr>
          <p:cNvPr id="154" name="Google Shape;154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295" t="9571" r="56690" b="57427"/>
          <a:stretch/>
        </p:blipFill>
        <p:spPr>
          <a:xfrm>
            <a:off x="5978500" y="1049382"/>
            <a:ext cx="1812600" cy="11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2;p22">
            <a:extLst>
              <a:ext uri="{FF2B5EF4-FFF2-40B4-BE49-F238E27FC236}">
                <a16:creationId xmlns:a16="http://schemas.microsoft.com/office/drawing/2014/main" id="{33AE7E9E-13F2-4C86-C70A-F051F1B8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17677" y="5598389"/>
            <a:ext cx="4022245" cy="22489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85A69-A2ED-5F1F-321E-397240FE6459}"/>
              </a:ext>
            </a:extLst>
          </p:cNvPr>
          <p:cNvSpPr txBox="1"/>
          <p:nvPr/>
        </p:nvSpPr>
        <p:spPr>
          <a:xfrm>
            <a:off x="443066" y="4358459"/>
            <a:ext cx="4212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What would be z = ? for a degree=3 polynomial? </a:t>
            </a:r>
          </a:p>
        </p:txBody>
      </p:sp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2CDA0987-C882-9414-13AB-DEDDA4E0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95" y="1832544"/>
            <a:ext cx="3749562" cy="24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539196" y="394596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200" b="0" i="0" u="none" strike="noStrike" cap="none" dirty="0">
                <a:solidFill>
                  <a:srgbClr val="FFFFFF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rPr>
              <a:t>Dom</a:t>
            </a: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ain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Knowledge</a:t>
            </a:r>
            <a:endParaRPr sz="2400" b="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8500" y="26205"/>
            <a:ext cx="9075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Polynomial represents Logistic Regression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41238" y="1033900"/>
            <a:ext cx="4318357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2200"/>
              <a:buFont typeface="Montserrat"/>
              <a:buChar char="●"/>
            </a:pP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Substitute </a:t>
            </a:r>
            <a:r>
              <a:rPr lang="en-US" sz="2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z</a:t>
            </a: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= b</a:t>
            </a:r>
            <a:r>
              <a:rPr lang="en-US" sz="2000" b="0" i="0" u="none" strike="noStrike" cap="none" baseline="-25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0</a:t>
            </a: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 +b</a:t>
            </a:r>
            <a:r>
              <a:rPr lang="en-US" sz="2000" b="0" i="0" u="none" strike="noStrike" cap="none" baseline="-25000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1</a:t>
            </a: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x into sigmoid function as </a:t>
            </a:r>
            <a:r>
              <a:rPr lang="en-US" sz="2000" b="0" i="0" u="none" strike="noStrike" cap="none" dirty="0" err="1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ɸ</a:t>
            </a:r>
            <a:r>
              <a:rPr lang="en-US" sz="2000" b="0" i="0" u="none" strike="noStrike" cap="none" dirty="0">
                <a:solidFill>
                  <a:srgbClr val="313131"/>
                </a:solidFill>
                <a:highlight>
                  <a:schemeClr val="lt1"/>
                </a:highlight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(z).</a:t>
            </a:r>
          </a:p>
        </p:txBody>
      </p:sp>
      <p:pic>
        <p:nvPicPr>
          <p:cNvPr id="154" name="Google Shape;154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295" t="9571" r="56690" b="57427"/>
          <a:stretch/>
        </p:blipFill>
        <p:spPr>
          <a:xfrm>
            <a:off x="6150375" y="608027"/>
            <a:ext cx="1376025" cy="975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82;p22">
            <a:extLst>
              <a:ext uri="{FF2B5EF4-FFF2-40B4-BE49-F238E27FC236}">
                <a16:creationId xmlns:a16="http://schemas.microsoft.com/office/drawing/2014/main" id="{33AE7E9E-13F2-4C86-C70A-F051F1B86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5856" t="41188" r="2023" b="41736"/>
          <a:stretch/>
        </p:blipFill>
        <p:spPr>
          <a:xfrm>
            <a:off x="6577836" y="3863283"/>
            <a:ext cx="1665634" cy="91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2CDA0987-C882-9414-13AB-DEDDA4E0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83052"/>
            <a:ext cx="3749562" cy="24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F97B5E-3DB3-9DE0-3244-D10B1C90E186}"/>
              </a:ext>
            </a:extLst>
          </p:cNvPr>
          <p:cNvCxnSpPr/>
          <p:nvPr/>
        </p:nvCxnSpPr>
        <p:spPr>
          <a:xfrm flipV="1">
            <a:off x="5445496" y="1247823"/>
            <a:ext cx="2841254" cy="22431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B99893-FB6A-0F97-6372-CFC4C36558A2}"/>
                  </a:ext>
                </a:extLst>
              </p:cNvPr>
              <p:cNvSpPr txBox="1"/>
              <p:nvPr/>
            </p:nvSpPr>
            <p:spPr>
              <a:xfrm>
                <a:off x="5371500" y="4066047"/>
                <a:ext cx="1200749" cy="4462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B99893-FB6A-0F97-6372-CFC4C365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500" y="4066047"/>
                <a:ext cx="1200749" cy="446276"/>
              </a:xfrm>
              <a:prstGeom prst="rect">
                <a:avLst/>
              </a:prstGeom>
              <a:blipFill>
                <a:blip r:embed="rId6"/>
                <a:stretch>
                  <a:fillRect l="-9375" r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7CEAED8-9680-83E7-E73C-5F78BC742289}"/>
              </a:ext>
            </a:extLst>
          </p:cNvPr>
          <p:cNvSpPr txBox="1"/>
          <p:nvPr/>
        </p:nvSpPr>
        <p:spPr>
          <a:xfrm>
            <a:off x="1116163" y="4058352"/>
            <a:ext cx="3913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Model with 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of degree=1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AA8679-083F-9B23-B987-B97F2F2325B4}"/>
              </a:ext>
            </a:extLst>
          </p:cNvPr>
          <p:cNvSpPr txBox="1"/>
          <p:nvPr/>
        </p:nvSpPr>
        <p:spPr>
          <a:xfrm>
            <a:off x="5445926" y="2803857"/>
            <a:ext cx="1002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11075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01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5371500" y="1492500"/>
            <a:ext cx="1812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Math &amp;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Statistics</a:t>
            </a:r>
            <a:endParaRPr sz="2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490700" y="1626600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3834850" y="2792545"/>
            <a:ext cx="9879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Software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5146575" y="2748813"/>
            <a:ext cx="9879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Research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4751975" y="2406900"/>
            <a:ext cx="4491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DS</a:t>
            </a:r>
            <a:endParaRPr sz="14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68500" y="26205"/>
            <a:ext cx="90755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+mj-lt"/>
                <a:ea typeface="Roboto"/>
                <a:cs typeface="Roboto"/>
                <a:sym typeface="Roboto"/>
              </a:rPr>
              <a:t>Polynomial represents Logistic Regression</a:t>
            </a:r>
            <a:endParaRPr sz="3600" b="0" i="0" u="none" strike="noStrike" cap="none" dirty="0">
              <a:solidFill>
                <a:schemeClr val="tx1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457731" y="1002984"/>
            <a:ext cx="4318357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marR="0" lvl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2200"/>
            </a:pPr>
            <a:endParaRPr lang="en-US" sz="2000" b="0" i="0" u="none" strike="noStrike" cap="none" dirty="0">
              <a:solidFill>
                <a:srgbClr val="313131"/>
              </a:solidFill>
              <a:highlight>
                <a:schemeClr val="lt1"/>
              </a:highlight>
              <a:latin typeface="Times New Roman" panose="02020603050405020304" pitchFamily="18" charset="0"/>
              <a:ea typeface="Montserrat"/>
              <a:cs typeface="Times New Roman" panose="02020603050405020304" pitchFamily="18" charset="0"/>
              <a:sym typeface="Montserrat"/>
            </a:endParaRPr>
          </a:p>
        </p:txBody>
      </p:sp>
      <p:pic>
        <p:nvPicPr>
          <p:cNvPr id="154" name="Google Shape;154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295" t="9571" r="56690" b="57427"/>
          <a:stretch/>
        </p:blipFill>
        <p:spPr>
          <a:xfrm>
            <a:off x="6277800" y="3806283"/>
            <a:ext cx="1737638" cy="119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185A69-A2ED-5F1F-321E-397240FE6459}"/>
              </a:ext>
            </a:extLst>
          </p:cNvPr>
          <p:cNvSpPr txBox="1"/>
          <p:nvPr/>
        </p:nvSpPr>
        <p:spPr>
          <a:xfrm>
            <a:off x="388237" y="969270"/>
            <a:ext cx="4905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z = ? for a degree=3 polynomial? </a:t>
            </a:r>
          </a:p>
        </p:txBody>
      </p:sp>
      <p:pic>
        <p:nvPicPr>
          <p:cNvPr id="1026" name="Picture 2" descr="Sigmoid function - Wikipedia">
            <a:extLst>
              <a:ext uri="{FF2B5EF4-FFF2-40B4-BE49-F238E27FC236}">
                <a16:creationId xmlns:a16="http://schemas.microsoft.com/office/drawing/2014/main" id="{2CDA0987-C882-9414-13AB-DEDDA4E0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075" y="1321896"/>
            <a:ext cx="3749562" cy="249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eform 20">
            <a:extLst>
              <a:ext uri="{FF2B5EF4-FFF2-40B4-BE49-F238E27FC236}">
                <a16:creationId xmlns:a16="http://schemas.microsoft.com/office/drawing/2014/main" id="{4E6132F8-DB75-F68D-E798-D810CB46B5E2}"/>
              </a:ext>
            </a:extLst>
          </p:cNvPr>
          <p:cNvSpPr/>
          <p:nvPr/>
        </p:nvSpPr>
        <p:spPr>
          <a:xfrm>
            <a:off x="5486400" y="1461791"/>
            <a:ext cx="3363014" cy="2049697"/>
          </a:xfrm>
          <a:custGeom>
            <a:avLst/>
            <a:gdLst>
              <a:gd name="connsiteX0" fmla="*/ 0 w 3363014"/>
              <a:gd name="connsiteY0" fmla="*/ 1967209 h 2049697"/>
              <a:gd name="connsiteX1" fmla="*/ 757238 w 3363014"/>
              <a:gd name="connsiteY1" fmla="*/ 1967209 h 2049697"/>
              <a:gd name="connsiteX2" fmla="*/ 1514475 w 3363014"/>
              <a:gd name="connsiteY2" fmla="*/ 1109959 h 2049697"/>
              <a:gd name="connsiteX3" fmla="*/ 2185988 w 3363014"/>
              <a:gd name="connsiteY3" fmla="*/ 195559 h 2049697"/>
              <a:gd name="connsiteX4" fmla="*/ 3286125 w 3363014"/>
              <a:gd name="connsiteY4" fmla="*/ 9822 h 2049697"/>
              <a:gd name="connsiteX5" fmla="*/ 3271838 w 3363014"/>
              <a:gd name="connsiteY5" fmla="*/ 24109 h 2049697"/>
              <a:gd name="connsiteX6" fmla="*/ 3271838 w 3363014"/>
              <a:gd name="connsiteY6" fmla="*/ 24109 h 204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3014" h="2049697">
                <a:moveTo>
                  <a:pt x="0" y="1967209"/>
                </a:moveTo>
                <a:cubicBezTo>
                  <a:pt x="252413" y="2038646"/>
                  <a:pt x="504826" y="2110084"/>
                  <a:pt x="757238" y="1967209"/>
                </a:cubicBezTo>
                <a:cubicBezTo>
                  <a:pt x="1009650" y="1824334"/>
                  <a:pt x="1276350" y="1405234"/>
                  <a:pt x="1514475" y="1109959"/>
                </a:cubicBezTo>
                <a:cubicBezTo>
                  <a:pt x="1752600" y="814684"/>
                  <a:pt x="1890713" y="378915"/>
                  <a:pt x="2185988" y="195559"/>
                </a:cubicBezTo>
                <a:cubicBezTo>
                  <a:pt x="2481263" y="12203"/>
                  <a:pt x="3105150" y="38397"/>
                  <a:pt x="3286125" y="9822"/>
                </a:cubicBezTo>
                <a:cubicBezTo>
                  <a:pt x="3467100" y="-18753"/>
                  <a:pt x="3271838" y="24109"/>
                  <a:pt x="3271838" y="24109"/>
                </a:cubicBezTo>
                <a:lnTo>
                  <a:pt x="3271838" y="24109"/>
                </a:ln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05EDC-D9F9-0337-D994-0244E14CAB90}"/>
              </a:ext>
            </a:extLst>
          </p:cNvPr>
          <p:cNvSpPr txBox="1"/>
          <p:nvPr/>
        </p:nvSpPr>
        <p:spPr>
          <a:xfrm>
            <a:off x="170586" y="2184851"/>
            <a:ext cx="4874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of degree=3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</a:rPr>
              <a:t>b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en-US" sz="2400" baseline="30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 + b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x</a:t>
            </a:r>
            <a:r>
              <a:rPr lang="en-US" sz="2400" baseline="30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 + b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x + b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A63BFB-45CE-1E77-F0D9-D1125076BC71}"/>
              </a:ext>
            </a:extLst>
          </p:cNvPr>
          <p:cNvSpPr txBox="1"/>
          <p:nvPr/>
        </p:nvSpPr>
        <p:spPr>
          <a:xfrm>
            <a:off x="8454819" y="1133844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N=3</a:t>
            </a:r>
          </a:p>
        </p:txBody>
      </p:sp>
    </p:spTree>
    <p:extLst>
      <p:ext uri="{BB962C8B-B14F-4D97-AF65-F5344CB8AC3E}">
        <p14:creationId xmlns:p14="http://schemas.microsoft.com/office/powerpoint/2010/main" val="2485171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1AAB-CC11-FAD8-627A-55CA0240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47" y="212414"/>
            <a:ext cx="8520600" cy="572700"/>
          </a:xfrm>
        </p:spPr>
        <p:txBody>
          <a:bodyPr/>
          <a:lstStyle/>
          <a:p>
            <a:r>
              <a:rPr lang="en-US" dirty="0" err="1"/>
              <a:t>SkLearn</a:t>
            </a:r>
            <a:r>
              <a:rPr lang="en-US" dirty="0"/>
              <a:t>-Logistic Regression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DDC6-D56D-F999-E394-3FF1ED456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en-US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penalty='l2'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dual=False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tol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=0.0001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C=1.0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fit_intercept</a:t>
            </a:r>
            <a:r>
              <a:rPr lang="en-US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=True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intercept_scaling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class_weight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=None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random_state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=None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solver='</a:t>
            </a:r>
            <a:r>
              <a:rPr lang="en-US" b="0" i="1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lbfgs</a:t>
            </a:r>
            <a:r>
              <a:rPr lang="en-US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'</a:t>
            </a:r>
            <a:r>
              <a:rPr lang="en-US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max_iter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=100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multi_class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='auto'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verbose=0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warm_start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=False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n_jobs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=None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 </a:t>
            </a:r>
            <a:r>
              <a:rPr lang="en-US" b="0" i="1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l1_ratio=None</a:t>
            </a:r>
            <a:r>
              <a:rPr lang="en-US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Penalty. Increasing parameter weights versus over/underfitting </a:t>
            </a:r>
          </a:p>
          <a:p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tol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Tolerance of the fit (stopping criteria for the model)</a:t>
            </a:r>
          </a:p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 Inverse regularization strength. Smaller the value, larger is the penalty </a:t>
            </a:r>
          </a:p>
          <a:p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fit_intercept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Bias</a:t>
            </a:r>
          </a:p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Solver.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lbfgs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liblinear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and newton-CG 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it-IT" dirty="0">
                <a:solidFill>
                  <a:srgbClr val="0000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 = LogisticRegression(solver='liblinear', C=10.0, random_state=0).fit(x,y)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952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1191</Words>
  <Application>Microsoft Macintosh PowerPoint</Application>
  <PresentationFormat>On-screen Show (16:9)</PresentationFormat>
  <Paragraphs>212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Montserrat</vt:lpstr>
      <vt:lpstr>Arial</vt:lpstr>
      <vt:lpstr>Times New Roman</vt:lpstr>
      <vt:lpstr>Arial Narrow</vt:lpstr>
      <vt:lpstr>Roboto</vt:lpstr>
      <vt:lpstr>Cambria Math</vt:lpstr>
      <vt:lpstr>Calibri</vt:lpstr>
      <vt:lpstr>Simple Light</vt:lpstr>
      <vt:lpstr>PowerPoint Presentation</vt:lpstr>
      <vt:lpstr>PowerPoint Presentation</vt:lpstr>
      <vt:lpstr>PowerPoint Presentation</vt:lpstr>
      <vt:lpstr>Logistic Regression Workflow Find the best parameter that gives least error in predicting the output </vt:lpstr>
      <vt:lpstr>Logistic Regression Algorithms</vt:lpstr>
      <vt:lpstr>PowerPoint Presentation</vt:lpstr>
      <vt:lpstr>PowerPoint Presentation</vt:lpstr>
      <vt:lpstr>PowerPoint Presentation</vt:lpstr>
      <vt:lpstr>SkLearn-Logistic Regression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Accuracy and Classification Report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and Data Science</dc:title>
  <cp:lastModifiedBy>Vadapalli, Ravi</cp:lastModifiedBy>
  <cp:revision>13</cp:revision>
  <dcterms:modified xsi:type="dcterms:W3CDTF">2023-10-14T14:40:58Z</dcterms:modified>
</cp:coreProperties>
</file>