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78" r:id="rId2"/>
    <p:sldId id="286" r:id="rId3"/>
    <p:sldId id="285" r:id="rId4"/>
    <p:sldId id="281" r:id="rId5"/>
    <p:sldId id="283" r:id="rId6"/>
    <p:sldId id="284" r:id="rId7"/>
    <p:sldId id="282" r:id="rId8"/>
    <p:sldId id="277" r:id="rId9"/>
  </p:sldIdLst>
  <p:sldSz cx="9144000" cy="6858000" type="screen4x3"/>
  <p:notesSz cx="7010400" cy="9296400"/>
  <p:embeddedFontLst>
    <p:embeddedFont>
      <p:font typeface="Arial Black" panose="020B0A04020102020204" pitchFamily="34" charset="0"/>
      <p:bold r:id="rId11"/>
    </p:embeddedFont>
    <p:embeddedFont>
      <p:font typeface="Proxima Nov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 varScale="1">
        <p:scale>
          <a:sx n="75" d="100"/>
          <a:sy n="75" d="100"/>
        </p:scale>
        <p:origin x="16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1:39:2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5329,'41'27'2617,"-39"-30"-697,2 3 1409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41040-1A0B-109A-A854-E13F1EB7E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9366" y="2524063"/>
            <a:ext cx="7413092" cy="798300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tx1"/>
                </a:solidFill>
                <a:latin typeface="Arial Black" panose="020B0A04020102020204" pitchFamily="34" charset="0"/>
              </a:rPr>
              <a:t>Null </a:t>
            </a: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6955D-2DC6-9D36-384F-7C5B6A8BE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4DF1-4622-C3F3-4CE7-61EE81EB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28481"/>
            <a:ext cx="8520600" cy="7635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Null Hypothesis: The Big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79FD5-CBBD-14B3-A5A2-F0E2FD7611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Null Hypothesis - claim that no relationship exists between two sets of data or variables being analyzed, mind map concept background">
            <a:extLst>
              <a:ext uri="{FF2B5EF4-FFF2-40B4-BE49-F238E27FC236}">
                <a16:creationId xmlns:a16="http://schemas.microsoft.com/office/drawing/2014/main" id="{95A33883-135B-C8D9-4CE8-22452BB1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29" y="1356867"/>
            <a:ext cx="6983823" cy="52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A7EB2-973F-E519-33DC-F975B25B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359191"/>
            <a:ext cx="85206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Hypothesis: What is it?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F0D29-94FE-3B93-3E1E-35622E975B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D1BB0-FC0A-B9DF-BD46-A0C214ADD134}"/>
              </a:ext>
            </a:extLst>
          </p:cNvPr>
          <p:cNvSpPr txBox="1"/>
          <p:nvPr/>
        </p:nvSpPr>
        <p:spPr>
          <a:xfrm>
            <a:off x="602166" y="1382751"/>
            <a:ext cx="7870292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hypothesis is a supposition (or proposed explanation) of the behavior or relationship of the data based on preliminary or limited evidence.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experiments are to be conducted to validate, affirm, or negate the hypothesis.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Radom Factors. Factors that can not be controlled.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plant growth doesn’t solely depend on fertilizer or soil condition only. It may depend on weather to genetics.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from a disease may depend how prepared the patient is. Factors include immunity, stress, exercise, food habits, genetics, etc.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6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81403D-8B01-1605-02A0-65052DFD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58" y="285363"/>
            <a:ext cx="8375100" cy="7983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Hypothesis: What Is It?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93356-7523-811F-FB18-6F9E5350A6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18BD-8241-2349-6DAE-EC8AAC3A04A4}"/>
              </a:ext>
            </a:extLst>
          </p:cNvPr>
          <p:cNvSpPr txBox="1"/>
          <p:nvPr/>
        </p:nvSpPr>
        <p:spPr>
          <a:xfrm>
            <a:off x="421010" y="1319187"/>
            <a:ext cx="7727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between hypothesis and alternative hypothesis is zero.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403CC-FAA6-3101-C8DA-52863557E9B2}"/>
              </a:ext>
            </a:extLst>
          </p:cNvPr>
          <p:cNvSpPr txBox="1"/>
          <p:nvPr/>
        </p:nvSpPr>
        <p:spPr>
          <a:xfrm>
            <a:off x="995195" y="2125674"/>
            <a:ext cx="7471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 require fertilizer for healthier growth (Hypothesis)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Plants do not require fertilizer for healthier growth (Alternative Hypothesis)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0A09B-3DA0-F314-B939-6112578375BF}"/>
              </a:ext>
            </a:extLst>
          </p:cNvPr>
          <p:cNvSpPr txBox="1"/>
          <p:nvPr/>
        </p:nvSpPr>
        <p:spPr>
          <a:xfrm>
            <a:off x="559018" y="3579865"/>
            <a:ext cx="834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experiments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hypothesis and its alternative hypothesis.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probability distribution difference (p-value) between the two 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9D845-9AB6-0E49-5456-3CD5A10DFB7E}"/>
              </a:ext>
            </a:extLst>
          </p:cNvPr>
          <p:cNvSpPr txBox="1"/>
          <p:nvPr/>
        </p:nvSpPr>
        <p:spPr>
          <a:xfrm>
            <a:off x="568960" y="4707817"/>
            <a:ext cx="81584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&lt;= 0.05 (or 5%):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Reject the null hypothesis. Original hypothesis may not be valid.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&gt; 0.05 then: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Accept the null hypothesis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alternative hypothesis is valid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2A5998-D933-30B3-263E-FA7D7C1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2643"/>
            <a:ext cx="85206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5F756-5387-FF6F-DB43-A9D5DF56B1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8D3ADA21-386A-80D5-C4AD-3A1856E47CE7}"/>
              </a:ext>
            </a:extLst>
          </p:cNvPr>
          <p:cNvSpPr/>
          <p:nvPr/>
        </p:nvSpPr>
        <p:spPr>
          <a:xfrm>
            <a:off x="5828371" y="2241255"/>
            <a:ext cx="505522" cy="568851"/>
          </a:xfrm>
          <a:prstGeom prst="su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n 7">
            <a:extLst>
              <a:ext uri="{FF2B5EF4-FFF2-40B4-BE49-F238E27FC236}">
                <a16:creationId xmlns:a16="http://schemas.microsoft.com/office/drawing/2014/main" id="{E06F5500-F0BB-E1D8-F95E-45CF17A26CA6}"/>
              </a:ext>
            </a:extLst>
          </p:cNvPr>
          <p:cNvSpPr/>
          <p:nvPr/>
        </p:nvSpPr>
        <p:spPr>
          <a:xfrm>
            <a:off x="6196361" y="1724586"/>
            <a:ext cx="505523" cy="457200"/>
          </a:xfrm>
          <a:prstGeom prst="su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1A48E2AF-BCE2-6CB5-B20B-82561C3D5328}"/>
              </a:ext>
            </a:extLst>
          </p:cNvPr>
          <p:cNvSpPr/>
          <p:nvPr/>
        </p:nvSpPr>
        <p:spPr>
          <a:xfrm>
            <a:off x="7363522" y="1724586"/>
            <a:ext cx="457200" cy="568848"/>
          </a:xfrm>
          <a:prstGeom prst="su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69D3A189-E90B-B42F-9C9E-575360F93D66}"/>
              </a:ext>
            </a:extLst>
          </p:cNvPr>
          <p:cNvSpPr/>
          <p:nvPr/>
        </p:nvSpPr>
        <p:spPr>
          <a:xfrm>
            <a:off x="6858000" y="2661015"/>
            <a:ext cx="505522" cy="568849"/>
          </a:xfrm>
          <a:prstGeom prst="su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798D1D-CE11-F0E8-A530-6D1A5A4E6424}"/>
              </a:ext>
            </a:extLst>
          </p:cNvPr>
          <p:cNvSpPr/>
          <p:nvPr/>
        </p:nvSpPr>
        <p:spPr>
          <a:xfrm>
            <a:off x="4352693" y="1773040"/>
            <a:ext cx="446049" cy="93642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EDD9F2-4EF0-417F-EBD0-08314DD48509}"/>
              </a:ext>
            </a:extLst>
          </p:cNvPr>
          <p:cNvSpPr/>
          <p:nvPr/>
        </p:nvSpPr>
        <p:spPr>
          <a:xfrm>
            <a:off x="5097492" y="2842310"/>
            <a:ext cx="446049" cy="9364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8390C-0D84-6378-EC4D-346D1E620D75}"/>
              </a:ext>
            </a:extLst>
          </p:cNvPr>
          <p:cNvSpPr txBox="1"/>
          <p:nvPr/>
        </p:nvSpPr>
        <p:spPr>
          <a:xfrm>
            <a:off x="3958683" y="132699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Drug 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1F297-AC59-4608-46DA-90993B60297A}"/>
              </a:ext>
            </a:extLst>
          </p:cNvPr>
          <p:cNvSpPr txBox="1"/>
          <p:nvPr/>
        </p:nvSpPr>
        <p:spPr>
          <a:xfrm>
            <a:off x="5431082" y="351483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Drug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A0FFD-FDAE-C755-FC49-53383081E0EA}"/>
              </a:ext>
            </a:extLst>
          </p:cNvPr>
          <p:cNvSpPr txBox="1"/>
          <p:nvPr/>
        </p:nvSpPr>
        <p:spPr>
          <a:xfrm>
            <a:off x="6568604" y="2235009"/>
            <a:ext cx="79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Virus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189DC-9684-293E-BCDF-8B3B53F9C7EB}"/>
              </a:ext>
            </a:extLst>
          </p:cNvPr>
          <p:cNvSpPr txBox="1"/>
          <p:nvPr/>
        </p:nvSpPr>
        <p:spPr>
          <a:xfrm>
            <a:off x="434898" y="1696327"/>
            <a:ext cx="241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Preliminary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215F74-BA16-3671-90AE-832770B87D0C}"/>
              </a:ext>
            </a:extLst>
          </p:cNvPr>
          <p:cNvCxnSpPr/>
          <p:nvPr/>
        </p:nvCxnSpPr>
        <p:spPr>
          <a:xfrm>
            <a:off x="613317" y="2604341"/>
            <a:ext cx="0" cy="27147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89125C-CA50-7F0D-257B-4748DDCA395F}"/>
              </a:ext>
            </a:extLst>
          </p:cNvPr>
          <p:cNvSpPr/>
          <p:nvPr/>
        </p:nvSpPr>
        <p:spPr>
          <a:xfrm>
            <a:off x="1070517" y="4414313"/>
            <a:ext cx="223009" cy="211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788BA8-06EB-ED3D-1727-41434702BEE8}"/>
              </a:ext>
            </a:extLst>
          </p:cNvPr>
          <p:cNvSpPr/>
          <p:nvPr/>
        </p:nvSpPr>
        <p:spPr>
          <a:xfrm>
            <a:off x="1070517" y="3960146"/>
            <a:ext cx="211864" cy="206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02A294-7E4B-F6B4-54D6-AABA4A625F45}"/>
              </a:ext>
            </a:extLst>
          </p:cNvPr>
          <p:cNvSpPr/>
          <p:nvPr/>
        </p:nvSpPr>
        <p:spPr>
          <a:xfrm>
            <a:off x="1059368" y="4632541"/>
            <a:ext cx="223010" cy="211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7013-B01A-1112-E092-F1C6015FDC0C}"/>
              </a:ext>
            </a:extLst>
          </p:cNvPr>
          <p:cNvSpPr txBox="1"/>
          <p:nvPr/>
        </p:nvSpPr>
        <p:spPr>
          <a:xfrm rot="16200000">
            <a:off x="-974921" y="384578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 to Recover (hours)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8D46CC-B36F-7F5D-01C6-7BE7E7487D93}"/>
              </a:ext>
            </a:extLst>
          </p:cNvPr>
          <p:cNvCxnSpPr>
            <a:cxnSpLocks/>
          </p:cNvCxnSpPr>
          <p:nvPr/>
        </p:nvCxnSpPr>
        <p:spPr>
          <a:xfrm>
            <a:off x="613317" y="5319132"/>
            <a:ext cx="2665142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D1DE2D5-2929-9E38-07E3-FA6AC3667387}"/>
              </a:ext>
            </a:extLst>
          </p:cNvPr>
          <p:cNvSpPr/>
          <p:nvPr/>
        </p:nvSpPr>
        <p:spPr>
          <a:xfrm>
            <a:off x="1076089" y="3480372"/>
            <a:ext cx="211864" cy="206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909F8F-1A12-C8F7-35E2-8FC70DE2F73C}"/>
              </a:ext>
            </a:extLst>
          </p:cNvPr>
          <p:cNvSpPr txBox="1"/>
          <p:nvPr/>
        </p:nvSpPr>
        <p:spPr>
          <a:xfrm>
            <a:off x="1260357" y="3402545"/>
            <a:ext cx="89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4DB20B-F70C-078A-3F03-A4BC414D49A3}"/>
              </a:ext>
            </a:extLst>
          </p:cNvPr>
          <p:cNvSpPr txBox="1"/>
          <p:nvPr/>
        </p:nvSpPr>
        <p:spPr>
          <a:xfrm>
            <a:off x="1267191" y="3900844"/>
            <a:ext cx="89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03E39D-F0BB-1D59-386F-4A25980EAAD4}"/>
              </a:ext>
            </a:extLst>
          </p:cNvPr>
          <p:cNvSpPr txBox="1"/>
          <p:nvPr/>
        </p:nvSpPr>
        <p:spPr>
          <a:xfrm>
            <a:off x="1282376" y="4587435"/>
            <a:ext cx="8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B37582-72D5-A792-716F-F878AC3A67AC}"/>
              </a:ext>
            </a:extLst>
          </p:cNvPr>
          <p:cNvSpPr/>
          <p:nvPr/>
        </p:nvSpPr>
        <p:spPr>
          <a:xfrm>
            <a:off x="2503108" y="3142119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156529-1F69-716A-EE0C-EE931E1D3680}"/>
              </a:ext>
            </a:extLst>
          </p:cNvPr>
          <p:cNvSpPr/>
          <p:nvPr/>
        </p:nvSpPr>
        <p:spPr>
          <a:xfrm>
            <a:off x="2503108" y="2515584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286A987-721F-0589-6713-81C4D6F7B85E}"/>
              </a:ext>
            </a:extLst>
          </p:cNvPr>
          <p:cNvSpPr/>
          <p:nvPr/>
        </p:nvSpPr>
        <p:spPr>
          <a:xfrm>
            <a:off x="2503108" y="3678653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76F754-9399-4DAE-1348-12A7A3D55776}"/>
              </a:ext>
            </a:extLst>
          </p:cNvPr>
          <p:cNvSpPr/>
          <p:nvPr/>
        </p:nvSpPr>
        <p:spPr>
          <a:xfrm>
            <a:off x="2503108" y="2692132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591FF-4A52-BE1E-84BD-81653FBAE02A}"/>
              </a:ext>
            </a:extLst>
          </p:cNvPr>
          <p:cNvSpPr txBox="1"/>
          <p:nvPr/>
        </p:nvSpPr>
        <p:spPr>
          <a:xfrm>
            <a:off x="2681742" y="3075565"/>
            <a:ext cx="89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7D9B14-B792-677F-E713-045431E5B0C6}"/>
              </a:ext>
            </a:extLst>
          </p:cNvPr>
          <p:cNvCxnSpPr>
            <a:cxnSpLocks/>
          </p:cNvCxnSpPr>
          <p:nvPr/>
        </p:nvCxnSpPr>
        <p:spPr>
          <a:xfrm>
            <a:off x="769434" y="4302239"/>
            <a:ext cx="758283" cy="0"/>
          </a:xfrm>
          <a:prstGeom prst="line">
            <a:avLst/>
          </a:prstGeom>
          <a:ln w="73025">
            <a:solidFill>
              <a:srgbClr val="0A0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6462DB-92CF-DF61-D5EB-AE89749342BE}"/>
              </a:ext>
            </a:extLst>
          </p:cNvPr>
          <p:cNvCxnSpPr>
            <a:cxnSpLocks/>
          </p:cNvCxnSpPr>
          <p:nvPr/>
        </p:nvCxnSpPr>
        <p:spPr>
          <a:xfrm>
            <a:off x="2229898" y="3075565"/>
            <a:ext cx="758283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FB1766F5-3745-9134-FF45-99EEA84E4D33}"/>
              </a:ext>
            </a:extLst>
          </p:cNvPr>
          <p:cNvSpPr/>
          <p:nvPr/>
        </p:nvSpPr>
        <p:spPr>
          <a:xfrm>
            <a:off x="1817649" y="3142119"/>
            <a:ext cx="275794" cy="1128057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11F607-F119-FDB4-E9F0-E97772C45A7D}"/>
              </a:ext>
            </a:extLst>
          </p:cNvPr>
          <p:cNvSpPr txBox="1"/>
          <p:nvPr/>
        </p:nvSpPr>
        <p:spPr>
          <a:xfrm>
            <a:off x="1924577" y="3374407"/>
            <a:ext cx="65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9.25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D06B08-1001-207F-06EA-E5C8228012E3}"/>
              </a:ext>
            </a:extLst>
          </p:cNvPr>
          <p:cNvSpPr txBox="1"/>
          <p:nvPr/>
        </p:nvSpPr>
        <p:spPr>
          <a:xfrm>
            <a:off x="4442148" y="4302239"/>
            <a:ext cx="41665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Hypothesis:</a:t>
            </a:r>
          </a:p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tested for Drug A recovered 9.25 hours faster than those tested for Drug B</a:t>
            </a:r>
          </a:p>
        </p:txBody>
      </p:sp>
    </p:spTree>
    <p:extLst>
      <p:ext uri="{BB962C8B-B14F-4D97-AF65-F5344CB8AC3E}">
        <p14:creationId xmlns:p14="http://schemas.microsoft.com/office/powerpoint/2010/main" val="203038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2A5998-D933-30B3-263E-FA7D7C14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92643"/>
            <a:ext cx="85206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Hypothesis (Testing)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5F756-5387-FF6F-DB43-A9D5DF56B1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F189DC-9684-293E-BCDF-8B3B53F9C7EB}"/>
              </a:ext>
            </a:extLst>
          </p:cNvPr>
          <p:cNvSpPr txBox="1"/>
          <p:nvPr/>
        </p:nvSpPr>
        <p:spPr>
          <a:xfrm>
            <a:off x="434898" y="1696327"/>
            <a:ext cx="241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Preliminary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215F74-BA16-3671-90AE-832770B87D0C}"/>
              </a:ext>
            </a:extLst>
          </p:cNvPr>
          <p:cNvCxnSpPr/>
          <p:nvPr/>
        </p:nvCxnSpPr>
        <p:spPr>
          <a:xfrm>
            <a:off x="613317" y="2604341"/>
            <a:ext cx="0" cy="27147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89125C-CA50-7F0D-257B-4748DDCA395F}"/>
              </a:ext>
            </a:extLst>
          </p:cNvPr>
          <p:cNvSpPr/>
          <p:nvPr/>
        </p:nvSpPr>
        <p:spPr>
          <a:xfrm>
            <a:off x="1070517" y="4414313"/>
            <a:ext cx="223009" cy="211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788BA8-06EB-ED3D-1727-41434702BEE8}"/>
              </a:ext>
            </a:extLst>
          </p:cNvPr>
          <p:cNvSpPr/>
          <p:nvPr/>
        </p:nvSpPr>
        <p:spPr>
          <a:xfrm>
            <a:off x="1070517" y="3960146"/>
            <a:ext cx="211864" cy="206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02A294-7E4B-F6B4-54D6-AABA4A625F45}"/>
              </a:ext>
            </a:extLst>
          </p:cNvPr>
          <p:cNvSpPr/>
          <p:nvPr/>
        </p:nvSpPr>
        <p:spPr>
          <a:xfrm>
            <a:off x="1059368" y="4632541"/>
            <a:ext cx="223010" cy="211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7013-B01A-1112-E092-F1C6015FDC0C}"/>
              </a:ext>
            </a:extLst>
          </p:cNvPr>
          <p:cNvSpPr txBox="1"/>
          <p:nvPr/>
        </p:nvSpPr>
        <p:spPr>
          <a:xfrm rot="16200000">
            <a:off x="-974921" y="384578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 to Recover (hours)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8D46CC-B36F-7F5D-01C6-7BE7E7487D93}"/>
              </a:ext>
            </a:extLst>
          </p:cNvPr>
          <p:cNvCxnSpPr>
            <a:cxnSpLocks/>
          </p:cNvCxnSpPr>
          <p:nvPr/>
        </p:nvCxnSpPr>
        <p:spPr>
          <a:xfrm>
            <a:off x="613317" y="5319132"/>
            <a:ext cx="7616283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D1DE2D5-2929-9E38-07E3-FA6AC3667387}"/>
              </a:ext>
            </a:extLst>
          </p:cNvPr>
          <p:cNvSpPr/>
          <p:nvPr/>
        </p:nvSpPr>
        <p:spPr>
          <a:xfrm>
            <a:off x="1076089" y="3480372"/>
            <a:ext cx="211864" cy="206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909F8F-1A12-C8F7-35E2-8FC70DE2F73C}"/>
              </a:ext>
            </a:extLst>
          </p:cNvPr>
          <p:cNvSpPr txBox="1"/>
          <p:nvPr/>
        </p:nvSpPr>
        <p:spPr>
          <a:xfrm>
            <a:off x="1260357" y="3402545"/>
            <a:ext cx="89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4DB20B-F70C-078A-3F03-A4BC414D49A3}"/>
              </a:ext>
            </a:extLst>
          </p:cNvPr>
          <p:cNvSpPr txBox="1"/>
          <p:nvPr/>
        </p:nvSpPr>
        <p:spPr>
          <a:xfrm>
            <a:off x="1267191" y="3900844"/>
            <a:ext cx="89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03E39D-F0BB-1D59-386F-4A25980EAAD4}"/>
              </a:ext>
            </a:extLst>
          </p:cNvPr>
          <p:cNvSpPr txBox="1"/>
          <p:nvPr/>
        </p:nvSpPr>
        <p:spPr>
          <a:xfrm>
            <a:off x="1282376" y="4587435"/>
            <a:ext cx="81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B37582-72D5-A792-716F-F878AC3A67AC}"/>
              </a:ext>
            </a:extLst>
          </p:cNvPr>
          <p:cNvSpPr/>
          <p:nvPr/>
        </p:nvSpPr>
        <p:spPr>
          <a:xfrm>
            <a:off x="2503108" y="3142119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156529-1F69-716A-EE0C-EE931E1D3680}"/>
              </a:ext>
            </a:extLst>
          </p:cNvPr>
          <p:cNvSpPr/>
          <p:nvPr/>
        </p:nvSpPr>
        <p:spPr>
          <a:xfrm>
            <a:off x="2503108" y="2515584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286A987-721F-0589-6713-81C4D6F7B85E}"/>
              </a:ext>
            </a:extLst>
          </p:cNvPr>
          <p:cNvSpPr/>
          <p:nvPr/>
        </p:nvSpPr>
        <p:spPr>
          <a:xfrm>
            <a:off x="2503108" y="3678653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76F754-9399-4DAE-1348-12A7A3D55776}"/>
              </a:ext>
            </a:extLst>
          </p:cNvPr>
          <p:cNvSpPr/>
          <p:nvPr/>
        </p:nvSpPr>
        <p:spPr>
          <a:xfrm>
            <a:off x="2503108" y="2692132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591FF-4A52-BE1E-84BD-81653FBAE02A}"/>
              </a:ext>
            </a:extLst>
          </p:cNvPr>
          <p:cNvSpPr txBox="1"/>
          <p:nvPr/>
        </p:nvSpPr>
        <p:spPr>
          <a:xfrm>
            <a:off x="2681742" y="3075565"/>
            <a:ext cx="46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7D9B14-B792-677F-E713-045431E5B0C6}"/>
              </a:ext>
            </a:extLst>
          </p:cNvPr>
          <p:cNvCxnSpPr>
            <a:cxnSpLocks/>
          </p:cNvCxnSpPr>
          <p:nvPr/>
        </p:nvCxnSpPr>
        <p:spPr>
          <a:xfrm>
            <a:off x="769434" y="4302239"/>
            <a:ext cx="758283" cy="0"/>
          </a:xfrm>
          <a:prstGeom prst="line">
            <a:avLst/>
          </a:prstGeom>
          <a:ln w="73025">
            <a:solidFill>
              <a:srgbClr val="0A0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6462DB-92CF-DF61-D5EB-AE89749342BE}"/>
              </a:ext>
            </a:extLst>
          </p:cNvPr>
          <p:cNvCxnSpPr>
            <a:cxnSpLocks/>
          </p:cNvCxnSpPr>
          <p:nvPr/>
        </p:nvCxnSpPr>
        <p:spPr>
          <a:xfrm>
            <a:off x="2229898" y="3075565"/>
            <a:ext cx="758283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FB1766F5-3745-9134-FF45-99EEA84E4D33}"/>
              </a:ext>
            </a:extLst>
          </p:cNvPr>
          <p:cNvSpPr/>
          <p:nvPr/>
        </p:nvSpPr>
        <p:spPr>
          <a:xfrm>
            <a:off x="1817649" y="3142119"/>
            <a:ext cx="275794" cy="1128057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11F607-F119-FDB4-E9F0-E97772C45A7D}"/>
              </a:ext>
            </a:extLst>
          </p:cNvPr>
          <p:cNvSpPr txBox="1"/>
          <p:nvPr/>
        </p:nvSpPr>
        <p:spPr>
          <a:xfrm>
            <a:off x="1924577" y="3374407"/>
            <a:ext cx="65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9.25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15B53-1134-E338-3A8D-569011AFB4E5}"/>
              </a:ext>
            </a:extLst>
          </p:cNvPr>
          <p:cNvSpPr txBox="1"/>
          <p:nvPr/>
        </p:nvSpPr>
        <p:spPr>
          <a:xfrm>
            <a:off x="3130381" y="1698615"/>
            <a:ext cx="22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Experiment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1A181-1E3F-470B-8EC8-9DC92F69E42B}"/>
              </a:ext>
            </a:extLst>
          </p:cNvPr>
          <p:cNvSpPr txBox="1"/>
          <p:nvPr/>
        </p:nvSpPr>
        <p:spPr>
          <a:xfrm>
            <a:off x="4925638" y="1698616"/>
            <a:ext cx="22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- - - - -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D4B4F-E722-B553-01BE-0DDF20878EA8}"/>
              </a:ext>
            </a:extLst>
          </p:cNvPr>
          <p:cNvSpPr txBox="1"/>
          <p:nvPr/>
        </p:nvSpPr>
        <p:spPr>
          <a:xfrm>
            <a:off x="6720895" y="1703703"/>
            <a:ext cx="228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Experiment 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163F82-4D8B-288E-078D-50A2A0021CBF}"/>
              </a:ext>
            </a:extLst>
          </p:cNvPr>
          <p:cNvSpPr/>
          <p:nvPr/>
        </p:nvSpPr>
        <p:spPr>
          <a:xfrm>
            <a:off x="3755424" y="3485724"/>
            <a:ext cx="223009" cy="211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04E8E6-C001-BE1E-113E-EC877D9307F3}"/>
              </a:ext>
            </a:extLst>
          </p:cNvPr>
          <p:cNvSpPr/>
          <p:nvPr/>
        </p:nvSpPr>
        <p:spPr>
          <a:xfrm>
            <a:off x="3755424" y="3031557"/>
            <a:ext cx="211864" cy="206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9F2121-0644-9780-28D0-2874DFA3061F}"/>
              </a:ext>
            </a:extLst>
          </p:cNvPr>
          <p:cNvSpPr/>
          <p:nvPr/>
        </p:nvSpPr>
        <p:spPr>
          <a:xfrm>
            <a:off x="3744275" y="3703952"/>
            <a:ext cx="223010" cy="211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265F5D-799C-2327-67DC-E811E65ACF04}"/>
              </a:ext>
            </a:extLst>
          </p:cNvPr>
          <p:cNvSpPr/>
          <p:nvPr/>
        </p:nvSpPr>
        <p:spPr>
          <a:xfrm>
            <a:off x="3760996" y="2551783"/>
            <a:ext cx="211864" cy="206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319C988-3B44-E375-2F45-2921EF9C4308}"/>
              </a:ext>
            </a:extLst>
          </p:cNvPr>
          <p:cNvSpPr/>
          <p:nvPr/>
        </p:nvSpPr>
        <p:spPr>
          <a:xfrm>
            <a:off x="4551673" y="3829121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C82593-B936-C571-D7F6-1FBE585CCC2E}"/>
              </a:ext>
            </a:extLst>
          </p:cNvPr>
          <p:cNvSpPr/>
          <p:nvPr/>
        </p:nvSpPr>
        <p:spPr>
          <a:xfrm>
            <a:off x="4551673" y="3202586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5728B5-CF6E-F39D-F09B-0AEF06B51D0B}"/>
              </a:ext>
            </a:extLst>
          </p:cNvPr>
          <p:cNvSpPr/>
          <p:nvPr/>
        </p:nvSpPr>
        <p:spPr>
          <a:xfrm>
            <a:off x="4551673" y="4365655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23A13F3-55EC-05AA-3142-42BBEFEB2AC4}"/>
              </a:ext>
            </a:extLst>
          </p:cNvPr>
          <p:cNvSpPr/>
          <p:nvPr/>
        </p:nvSpPr>
        <p:spPr>
          <a:xfrm>
            <a:off x="4551673" y="3379134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97BDF1-560F-6871-3FFE-6521A33578F9}"/>
              </a:ext>
            </a:extLst>
          </p:cNvPr>
          <p:cNvCxnSpPr>
            <a:cxnSpLocks/>
          </p:cNvCxnSpPr>
          <p:nvPr/>
        </p:nvCxnSpPr>
        <p:spPr>
          <a:xfrm>
            <a:off x="3454341" y="3373650"/>
            <a:ext cx="758283" cy="0"/>
          </a:xfrm>
          <a:prstGeom prst="line">
            <a:avLst/>
          </a:prstGeom>
          <a:ln w="73025">
            <a:solidFill>
              <a:srgbClr val="0A0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936EBC-7D8C-F10B-0FDC-466F5F64004E}"/>
              </a:ext>
            </a:extLst>
          </p:cNvPr>
          <p:cNvCxnSpPr>
            <a:cxnSpLocks/>
          </p:cNvCxnSpPr>
          <p:nvPr/>
        </p:nvCxnSpPr>
        <p:spPr>
          <a:xfrm>
            <a:off x="4278463" y="3762567"/>
            <a:ext cx="758283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037ADC4-CF66-8F31-2422-FF86BE88FF7D}"/>
              </a:ext>
            </a:extLst>
          </p:cNvPr>
          <p:cNvSpPr/>
          <p:nvPr/>
        </p:nvSpPr>
        <p:spPr>
          <a:xfrm>
            <a:off x="7862252" y="3894330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D7F0EA0-3A2A-1C05-0E1F-CF2A5BF750D4}"/>
              </a:ext>
            </a:extLst>
          </p:cNvPr>
          <p:cNvSpPr/>
          <p:nvPr/>
        </p:nvSpPr>
        <p:spPr>
          <a:xfrm>
            <a:off x="7862252" y="3267795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F9F7B3E-E0EC-FEEB-255F-E7F3AC6E269D}"/>
              </a:ext>
            </a:extLst>
          </p:cNvPr>
          <p:cNvSpPr/>
          <p:nvPr/>
        </p:nvSpPr>
        <p:spPr>
          <a:xfrm>
            <a:off x="7862252" y="4430864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D5EBEC-6345-FAE7-5C07-22593D5E033F}"/>
              </a:ext>
            </a:extLst>
          </p:cNvPr>
          <p:cNvSpPr/>
          <p:nvPr/>
        </p:nvSpPr>
        <p:spPr>
          <a:xfrm>
            <a:off x="7862252" y="3444343"/>
            <a:ext cx="211864" cy="20688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FAC2923-DE05-E1D8-1B90-9567FD27B6EE}"/>
              </a:ext>
            </a:extLst>
          </p:cNvPr>
          <p:cNvCxnSpPr>
            <a:cxnSpLocks/>
          </p:cNvCxnSpPr>
          <p:nvPr/>
        </p:nvCxnSpPr>
        <p:spPr>
          <a:xfrm>
            <a:off x="7589042" y="3827776"/>
            <a:ext cx="758283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69E7FE3-9162-0492-6C86-0068E7604BDD}"/>
              </a:ext>
            </a:extLst>
          </p:cNvPr>
          <p:cNvSpPr/>
          <p:nvPr/>
        </p:nvSpPr>
        <p:spPr>
          <a:xfrm>
            <a:off x="6987919" y="3419188"/>
            <a:ext cx="223009" cy="211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D667C4B-5504-82B9-09F8-2E7189EC2E1B}"/>
              </a:ext>
            </a:extLst>
          </p:cNvPr>
          <p:cNvSpPr/>
          <p:nvPr/>
        </p:nvSpPr>
        <p:spPr>
          <a:xfrm>
            <a:off x="6987919" y="2965021"/>
            <a:ext cx="211864" cy="206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2F5837-5761-F998-1B08-D4E0BBE900B2}"/>
              </a:ext>
            </a:extLst>
          </p:cNvPr>
          <p:cNvSpPr/>
          <p:nvPr/>
        </p:nvSpPr>
        <p:spPr>
          <a:xfrm>
            <a:off x="6976770" y="3637416"/>
            <a:ext cx="223010" cy="211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F2A6E5-199C-46B9-DD4E-FAFCAECFC628}"/>
              </a:ext>
            </a:extLst>
          </p:cNvPr>
          <p:cNvSpPr/>
          <p:nvPr/>
        </p:nvSpPr>
        <p:spPr>
          <a:xfrm>
            <a:off x="6993491" y="2485247"/>
            <a:ext cx="211864" cy="206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8EA830-112E-79B6-1348-F48FCECF229B}"/>
              </a:ext>
            </a:extLst>
          </p:cNvPr>
          <p:cNvCxnSpPr>
            <a:cxnSpLocks/>
          </p:cNvCxnSpPr>
          <p:nvPr/>
        </p:nvCxnSpPr>
        <p:spPr>
          <a:xfrm>
            <a:off x="6708954" y="3325338"/>
            <a:ext cx="758283" cy="0"/>
          </a:xfrm>
          <a:prstGeom prst="line">
            <a:avLst/>
          </a:prstGeom>
          <a:ln w="73025">
            <a:solidFill>
              <a:srgbClr val="0A0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08985CE0-136D-D491-4F2E-9DE85B46E6F3}"/>
              </a:ext>
            </a:extLst>
          </p:cNvPr>
          <p:cNvSpPr/>
          <p:nvPr/>
        </p:nvSpPr>
        <p:spPr>
          <a:xfrm>
            <a:off x="4278682" y="3376972"/>
            <a:ext cx="226136" cy="326980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6E3567D2-0478-C74C-6D82-41A0FFD270FD}"/>
              </a:ext>
            </a:extLst>
          </p:cNvPr>
          <p:cNvSpPr/>
          <p:nvPr/>
        </p:nvSpPr>
        <p:spPr>
          <a:xfrm>
            <a:off x="7462840" y="3349004"/>
            <a:ext cx="171922" cy="4228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3FD3EF-6757-3D43-AA47-FA353FB0C12B}"/>
              </a:ext>
            </a:extLst>
          </p:cNvPr>
          <p:cNvSpPr txBox="1"/>
          <p:nvPr/>
        </p:nvSpPr>
        <p:spPr>
          <a:xfrm>
            <a:off x="3218120" y="4689811"/>
            <a:ext cx="22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Drug B is</a:t>
            </a:r>
          </a:p>
          <a:p>
            <a:pPr algn="ctr"/>
            <a:r>
              <a:rPr lang="en-US" sz="1800" b="1" dirty="0">
                <a:solidFill>
                  <a:srgbClr val="0A0EB8"/>
                </a:solidFill>
              </a:rPr>
              <a:t>5 </a:t>
            </a:r>
            <a:r>
              <a:rPr lang="en-US" sz="1800" b="1" dirty="0" err="1">
                <a:solidFill>
                  <a:srgbClr val="0A0EB8"/>
                </a:solidFill>
              </a:rPr>
              <a:t>hrs</a:t>
            </a:r>
            <a:r>
              <a:rPr lang="en-US" sz="1800" b="1" dirty="0">
                <a:solidFill>
                  <a:srgbClr val="0A0EB8"/>
                </a:solidFill>
              </a:rPr>
              <a:t> </a:t>
            </a:r>
            <a:r>
              <a:rPr lang="en-US" sz="1800" dirty="0"/>
              <a:t>faster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DCD92F-963B-A7AF-5C25-E595D364B466}"/>
              </a:ext>
            </a:extLst>
          </p:cNvPr>
          <p:cNvSpPr txBox="1"/>
          <p:nvPr/>
        </p:nvSpPr>
        <p:spPr>
          <a:xfrm>
            <a:off x="6318288" y="4712798"/>
            <a:ext cx="22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Drug B works </a:t>
            </a:r>
          </a:p>
          <a:p>
            <a:pPr algn="ctr"/>
            <a:r>
              <a:rPr lang="en-US" sz="1800" b="1" dirty="0">
                <a:solidFill>
                  <a:srgbClr val="0A0EB8"/>
                </a:solidFill>
              </a:rPr>
              <a:t>8 </a:t>
            </a:r>
            <a:r>
              <a:rPr lang="en-US" sz="1800" b="1" dirty="0" err="1">
                <a:solidFill>
                  <a:srgbClr val="0A0EB8"/>
                </a:solidFill>
              </a:rPr>
              <a:t>hrs</a:t>
            </a:r>
            <a:r>
              <a:rPr lang="en-US" sz="1800" b="1" dirty="0">
                <a:solidFill>
                  <a:srgbClr val="0A0EB8"/>
                </a:solidFill>
              </a:rPr>
              <a:t> </a:t>
            </a:r>
            <a:r>
              <a:rPr lang="en-US" sz="1800" dirty="0"/>
              <a:t>faster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061E74-69CC-98B1-0F97-09A60766ADA1}"/>
              </a:ext>
            </a:extLst>
          </p:cNvPr>
          <p:cNvSpPr txBox="1"/>
          <p:nvPr/>
        </p:nvSpPr>
        <p:spPr>
          <a:xfrm>
            <a:off x="311700" y="5653668"/>
            <a:ext cx="829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 Hypothesis</a:t>
            </a:r>
          </a:p>
        </p:txBody>
      </p:sp>
    </p:spTree>
    <p:extLst>
      <p:ext uri="{BB962C8B-B14F-4D97-AF65-F5344CB8AC3E}">
        <p14:creationId xmlns:p14="http://schemas.microsoft.com/office/powerpoint/2010/main" val="156816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5C20-928C-FD07-27C8-11FA1BFD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Hypothesis Testing in Two-Steps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805E7-2179-CF98-9406-846562604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7475B-FEC1-92AB-E1E5-B84BE4AE3B7A}"/>
              </a:ext>
            </a:extLst>
          </p:cNvPr>
          <p:cNvSpPr txBox="1"/>
          <p:nvPr/>
        </p:nvSpPr>
        <p:spPr>
          <a:xfrm>
            <a:off x="311700" y="1471287"/>
            <a:ext cx="7984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distribution (H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showing what the statistic look like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no effect!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statistic you observed is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unlikely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come from the null distribution! (H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64741-3808-E51F-1F87-4C13C1F2E7FB}"/>
              </a:ext>
            </a:extLst>
          </p:cNvPr>
          <p:cNvSpPr txBox="1"/>
          <p:nvPr/>
        </p:nvSpPr>
        <p:spPr>
          <a:xfrm>
            <a:off x="713679" y="3064030"/>
            <a:ext cx="723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dirty="0"/>
              <a:t>: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recovered 15 hours sooner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Drug A than Drug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3DC9B-CE9D-9369-6E7C-3C39A4F28488}"/>
              </a:ext>
            </a:extLst>
          </p:cNvPr>
          <p:cNvSpPr/>
          <p:nvPr/>
        </p:nvSpPr>
        <p:spPr>
          <a:xfrm>
            <a:off x="535256" y="4463199"/>
            <a:ext cx="3412275" cy="139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experiments showed that Drug B is better than Drug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4B462-8E6A-767E-F31D-CF1C372965F1}"/>
              </a:ext>
            </a:extLst>
          </p:cNvPr>
          <p:cNvSpPr/>
          <p:nvPr/>
        </p:nvSpPr>
        <p:spPr>
          <a:xfrm>
            <a:off x="4572000" y="4463198"/>
            <a:ext cx="3624148" cy="139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A and Drug B on same sample showed no difference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D27D2-0CAC-CA48-1B52-654B2845A3C5}"/>
              </a:ext>
            </a:extLst>
          </p:cNvPr>
          <p:cNvSpPr txBox="1"/>
          <p:nvPr/>
        </p:nvSpPr>
        <p:spPr>
          <a:xfrm>
            <a:off x="591014" y="5976702"/>
            <a:ext cx="7482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Factors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may affect outcome: Patient immunity, eating habits, stress, exercise, family history, genetics, etc.</a:t>
            </a:r>
          </a:p>
        </p:txBody>
      </p:sp>
    </p:spTree>
    <p:extLst>
      <p:ext uri="{BB962C8B-B14F-4D97-AF65-F5344CB8AC3E}">
        <p14:creationId xmlns:p14="http://schemas.microsoft.com/office/powerpoint/2010/main" val="136101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904D-1984-4930-8465-74C74CFE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91" y="79408"/>
            <a:ext cx="7026192" cy="763500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Recipe for Null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D90D7-E14E-41E5-BFB5-912B4FB55D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DC17F35-3FF4-8F30-C241-C825AC684669}"/>
                  </a:ext>
                </a:extLst>
              </p14:cNvPr>
              <p14:cNvContentPartPr/>
              <p14:nvPr/>
            </p14:nvContentPartPr>
            <p14:xfrm>
              <a:off x="3581240" y="5976000"/>
              <a:ext cx="17280" cy="10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DC17F35-3FF4-8F30-C241-C825AC6846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2240" y="5967360"/>
                <a:ext cx="3492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B928D6-6BBD-70CE-C4DF-6329445D0C2F}"/>
              </a:ext>
            </a:extLst>
          </p:cNvPr>
          <p:cNvSpPr txBox="1"/>
          <p:nvPr/>
        </p:nvSpPr>
        <p:spPr>
          <a:xfrm>
            <a:off x="257985" y="1211133"/>
            <a:ext cx="4659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</a:rPr>
              <a:t>Hypothesis (H</a:t>
            </a:r>
            <a:r>
              <a:rPr lang="en-US" sz="1800" b="1" baseline="-25000" dirty="0">
                <a:solidFill>
                  <a:schemeClr val="accent5"/>
                </a:solidFill>
              </a:rPr>
              <a:t>1</a:t>
            </a:r>
            <a:r>
              <a:rPr lang="en-US" sz="1800" b="1" dirty="0">
                <a:solidFill>
                  <a:schemeClr val="accent5"/>
                </a:solidFill>
              </a:rPr>
              <a:t>) </a:t>
            </a:r>
            <a:r>
              <a:rPr lang="en-US" sz="1800" dirty="0"/>
              <a:t>Application of bio-fertilizer ‘x’ increases plant growth.  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00B0F0"/>
                </a:solidFill>
              </a:rPr>
              <a:t>Null Hypothesis (H</a:t>
            </a:r>
            <a:r>
              <a:rPr lang="en-US" sz="1800" b="1" baseline="-25000" dirty="0">
                <a:solidFill>
                  <a:srgbClr val="00B0F0"/>
                </a:solidFill>
              </a:rPr>
              <a:t>0</a:t>
            </a:r>
            <a:r>
              <a:rPr lang="en-US" sz="1800" b="1" dirty="0">
                <a:solidFill>
                  <a:srgbClr val="00B0F0"/>
                </a:solidFill>
              </a:rPr>
              <a:t>) </a:t>
            </a:r>
            <a:r>
              <a:rPr lang="en-US" sz="1800" dirty="0"/>
              <a:t>Application of bio-fertilizer ‘x’ does not increase plant growth.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C0517-76D7-E35F-B425-696F99F083D3}"/>
              </a:ext>
            </a:extLst>
          </p:cNvPr>
          <p:cNvSpPr txBox="1"/>
          <p:nvPr/>
        </p:nvSpPr>
        <p:spPr>
          <a:xfrm>
            <a:off x="5200055" y="1105258"/>
            <a:ext cx="354503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p-value is a measure of probability that an observed difference could have occurred just by random chance.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the p-value, greater the statistical significance of the observed difference.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8F225-1B95-CF0B-62AD-4CF1DF3F6EA0}"/>
              </a:ext>
            </a:extLst>
          </p:cNvPr>
          <p:cNvSpPr/>
          <p:nvPr/>
        </p:nvSpPr>
        <p:spPr>
          <a:xfrm>
            <a:off x="5415482" y="3932644"/>
            <a:ext cx="3488530" cy="25473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p-value &lt;= 0.05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 statistically significant. 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Accept Null Hypothesis</a:t>
            </a:r>
          </a:p>
          <a:p>
            <a:pPr algn="ctr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p-value &gt; 0.05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Statistical significance. 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Reject Null Hypothesis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8BD03A-F0BD-E7B2-CF1C-5847F47D7B83}"/>
              </a:ext>
            </a:extLst>
          </p:cNvPr>
          <p:cNvSpPr txBox="1"/>
          <p:nvPr/>
        </p:nvSpPr>
        <p:spPr>
          <a:xfrm>
            <a:off x="375132" y="4278630"/>
            <a:ext cx="4873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experiment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experiment contradict with the null hypothesis?  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Hypothesis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 to reject the hypothesis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C2944-B9F6-B1A4-186C-248C6457B3BC}"/>
              </a:ext>
            </a:extLst>
          </p:cNvPr>
          <p:cNvSpPr txBox="1"/>
          <p:nvPr/>
        </p:nvSpPr>
        <p:spPr>
          <a:xfrm>
            <a:off x="257985" y="3874805"/>
            <a:ext cx="317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8966F-59AB-6040-D8D5-8C9505D9471A}"/>
              </a:ext>
            </a:extLst>
          </p:cNvPr>
          <p:cNvSpPr txBox="1"/>
          <p:nvPr/>
        </p:nvSpPr>
        <p:spPr>
          <a:xfrm>
            <a:off x="546410" y="2877015"/>
            <a:ext cx="4371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Radom Factors: seed quality, wind, sun light, environment, etc. </a:t>
            </a:r>
          </a:p>
        </p:txBody>
      </p:sp>
    </p:spTree>
    <p:extLst>
      <p:ext uri="{BB962C8B-B14F-4D97-AF65-F5344CB8AC3E}">
        <p14:creationId xmlns:p14="http://schemas.microsoft.com/office/powerpoint/2010/main" val="81571823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526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Proxima Nova</vt:lpstr>
      <vt:lpstr>Arial Black</vt:lpstr>
      <vt:lpstr>Calibri</vt:lpstr>
      <vt:lpstr>Spearmint</vt:lpstr>
      <vt:lpstr>PowerPoint Presentation</vt:lpstr>
      <vt:lpstr>Null Hypothesis: The Big Picture</vt:lpstr>
      <vt:lpstr>Hypothesis: What is it? </vt:lpstr>
      <vt:lpstr>PowerPoint Presentation</vt:lpstr>
      <vt:lpstr>Hypothesis</vt:lpstr>
      <vt:lpstr>Hypothesis (Testing)</vt:lpstr>
      <vt:lpstr>Hypothesis Testing in Two-Steps</vt:lpstr>
      <vt:lpstr>Recipe for Null Hypothesis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Vadapalli</dc:creator>
  <cp:lastModifiedBy>Ravi Vadapalli</cp:lastModifiedBy>
  <cp:revision>15</cp:revision>
  <dcterms:modified xsi:type="dcterms:W3CDTF">2024-02-19T13:58:45Z</dcterms:modified>
</cp:coreProperties>
</file>