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338" r:id="rId2"/>
    <p:sldId id="341" r:id="rId3"/>
    <p:sldId id="342" r:id="rId4"/>
    <p:sldId id="349" r:id="rId5"/>
    <p:sldId id="344" r:id="rId6"/>
    <p:sldId id="350" r:id="rId7"/>
    <p:sldId id="345" r:id="rId8"/>
    <p:sldId id="346" r:id="rId9"/>
    <p:sldId id="347" r:id="rId10"/>
  </p:sldIdLst>
  <p:sldSz cx="9144000" cy="6858000" type="screen4x3"/>
  <p:notesSz cx="7010400" cy="92964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67335-5315-42C8-8138-1E002A26A83D}" v="1" dt="2024-06-05T06:47:56.686"/>
  </p1510:revLst>
</p1510:revInfo>
</file>

<file path=ppt/tableStyles.xml><?xml version="1.0" encoding="utf-8"?>
<a:tblStyleLst xmlns:a="http://schemas.openxmlformats.org/drawingml/2006/main" def="{EC6C0369-3B40-4E8D-8C29-FBD0ABEFDE5A}">
  <a:tblStyle styleId="{EC6C0369-3B40-4E8D-8C29-FBD0ABEFD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 autoAdjust="0"/>
    <p:restoredTop sz="86395" autoAdjust="0"/>
  </p:normalViewPr>
  <p:slideViewPr>
    <p:cSldViewPr snapToGrid="0">
      <p:cViewPr varScale="1">
        <p:scale>
          <a:sx n="68" d="100"/>
          <a:sy n="68" d="100"/>
        </p:scale>
        <p:origin x="130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5765f644-99fa-418e-a482-30b4202ea96e" providerId="ADAL" clId="{61D67335-5315-42C8-8138-1E002A26A83D}"/>
    <pc:docChg chg="custSel delSld modSld">
      <pc:chgData name="Vadapalli, Ravi" userId="5765f644-99fa-418e-a482-30b4202ea96e" providerId="ADAL" clId="{61D67335-5315-42C8-8138-1E002A26A83D}" dt="2024-06-05T06:48:07.488" v="153" actId="121"/>
      <pc:docMkLst>
        <pc:docMk/>
      </pc:docMkLst>
      <pc:sldChg chg="modSp mod">
        <pc:chgData name="Vadapalli, Ravi" userId="5765f644-99fa-418e-a482-30b4202ea96e" providerId="ADAL" clId="{61D67335-5315-42C8-8138-1E002A26A83D}" dt="2024-06-05T04:50:04.412" v="54" actId="20577"/>
        <pc:sldMkLst>
          <pc:docMk/>
          <pc:sldMk cId="3392887441" sldId="342"/>
        </pc:sldMkLst>
        <pc:spChg chg="mod">
          <ac:chgData name="Vadapalli, Ravi" userId="5765f644-99fa-418e-a482-30b4202ea96e" providerId="ADAL" clId="{61D67335-5315-42C8-8138-1E002A26A83D}" dt="2024-06-05T04:50:04.412" v="54" actId="20577"/>
          <ac:spMkLst>
            <pc:docMk/>
            <pc:sldMk cId="3392887441" sldId="342"/>
            <ac:spMk id="3" creationId="{2D12B8CE-C397-A6A8-1D9B-98862E22A794}"/>
          </ac:spMkLst>
        </pc:spChg>
      </pc:sldChg>
      <pc:sldChg chg="addSp modSp mod">
        <pc:chgData name="Vadapalli, Ravi" userId="5765f644-99fa-418e-a482-30b4202ea96e" providerId="ADAL" clId="{61D67335-5315-42C8-8138-1E002A26A83D}" dt="2024-06-05T06:48:07.488" v="153" actId="121"/>
        <pc:sldMkLst>
          <pc:docMk/>
          <pc:sldMk cId="3802409745" sldId="347"/>
        </pc:sldMkLst>
        <pc:spChg chg="add mod">
          <ac:chgData name="Vadapalli, Ravi" userId="5765f644-99fa-418e-a482-30b4202ea96e" providerId="ADAL" clId="{61D67335-5315-42C8-8138-1E002A26A83D}" dt="2024-06-05T06:48:07.488" v="153" actId="121"/>
          <ac:spMkLst>
            <pc:docMk/>
            <pc:sldMk cId="3802409745" sldId="347"/>
            <ac:spMk id="3" creationId="{AAB890DC-9289-AACF-6882-4C507610A255}"/>
          </ac:spMkLst>
        </pc:spChg>
      </pc:sldChg>
      <pc:sldChg chg="modSp mod">
        <pc:chgData name="Vadapalli, Ravi" userId="5765f644-99fa-418e-a482-30b4202ea96e" providerId="ADAL" clId="{61D67335-5315-42C8-8138-1E002A26A83D}" dt="2024-06-05T04:51:33.044" v="149" actId="255"/>
        <pc:sldMkLst>
          <pc:docMk/>
          <pc:sldMk cId="131682774" sldId="349"/>
        </pc:sldMkLst>
        <pc:spChg chg="mod">
          <ac:chgData name="Vadapalli, Ravi" userId="5765f644-99fa-418e-a482-30b4202ea96e" providerId="ADAL" clId="{61D67335-5315-42C8-8138-1E002A26A83D}" dt="2024-06-05T04:51:33.044" v="149" actId="255"/>
          <ac:spMkLst>
            <pc:docMk/>
            <pc:sldMk cId="131682774" sldId="349"/>
            <ac:spMk id="3" creationId="{00068946-3101-5BBA-7C11-3DD8B37503AF}"/>
          </ac:spMkLst>
        </pc:spChg>
      </pc:sldChg>
      <pc:sldChg chg="del">
        <pc:chgData name="Vadapalli, Ravi" userId="5765f644-99fa-418e-a482-30b4202ea96e" providerId="ADAL" clId="{61D67335-5315-42C8-8138-1E002A26A83D}" dt="2024-06-05T04:42:25.104" v="0" actId="2696"/>
        <pc:sldMkLst>
          <pc:docMk/>
          <pc:sldMk cId="1329080008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" userDrawn="1">
  <p:cSld name="4_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736728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701421"/>
            <a:ext cx="8229600" cy="4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">
  <p:cSld name="6_Conte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gradFill>
            <a:gsLst>
              <a:gs pos="0">
                <a:srgbClr val="A30042"/>
              </a:gs>
              <a:gs pos="26000">
                <a:srgbClr val="A30042"/>
              </a:gs>
              <a:gs pos="90000">
                <a:schemeClr val="dk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457200" y="158167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457200" y="47399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">
  <p:cSld name="12_Conten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-8099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0" y="266221"/>
            <a:ext cx="9144000" cy="640200"/>
          </a:xfrm>
          <a:prstGeom prst="rect">
            <a:avLst/>
          </a:prstGeom>
          <a:gradFill>
            <a:gsLst>
              <a:gs pos="0">
                <a:srgbClr val="A30042"/>
              </a:gs>
              <a:gs pos="36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457200" y="215289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457200" y="10527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2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body" idx="4"/>
          </p:nvPr>
        </p:nvSpPr>
        <p:spPr>
          <a:xfrm>
            <a:off x="457201" y="318888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">
  <p:cSld name="5_Conte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/>
          <p:nvPr/>
        </p:nvSpPr>
        <p:spPr>
          <a:xfrm>
            <a:off x="0" y="-8099"/>
            <a:ext cx="9144000" cy="914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-8099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1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body" idx="2"/>
          </p:nvPr>
        </p:nvSpPr>
        <p:spPr>
          <a:xfrm>
            <a:off x="457200" y="2264588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457200" y="91672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9" name="Google Shape;329;p29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3312" y="81988"/>
            <a:ext cx="572100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">
  <p:cSld name="13_Conte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0" y="0"/>
            <a:ext cx="9144000" cy="1280100"/>
          </a:xfrm>
          <a:prstGeom prst="rect">
            <a:avLst/>
          </a:prstGeom>
          <a:gradFill>
            <a:gsLst>
              <a:gs pos="0">
                <a:srgbClr val="A30042"/>
              </a:gs>
              <a:gs pos="57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body" idx="1"/>
          </p:nvPr>
        </p:nvSpPr>
        <p:spPr>
          <a:xfrm>
            <a:off x="1186407" y="1354804"/>
            <a:ext cx="73152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163261" y="18273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0"/>
          <p:cNvSpPr/>
          <p:nvPr/>
        </p:nvSpPr>
        <p:spPr>
          <a:xfrm rot="5400000">
            <a:off x="-2880423" y="2880300"/>
            <a:ext cx="6858000" cy="1097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30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776" y="228452"/>
            <a:ext cx="643800" cy="8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body" idx="1"/>
          </p:nvPr>
        </p:nvSpPr>
        <p:spPr>
          <a:xfrm>
            <a:off x="610845" y="2912970"/>
            <a:ext cx="79725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4" name="Google Shape;344;p31" descr="bgrdTop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610846" y="1769970"/>
            <a:ext cx="7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533400" y="6411503"/>
            <a:ext cx="4610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Image">
  <p:cSld name="Chapter and Imag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2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7000"/>
            <a:ext cx="9144000" cy="19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722313" y="3321284"/>
            <a:ext cx="7772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722313" y="2826668"/>
            <a:ext cx="777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ftr" idx="11"/>
          </p:nvPr>
        </p:nvSpPr>
        <p:spPr>
          <a:xfrm>
            <a:off x="761999" y="5072529"/>
            <a:ext cx="773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2"/>
          </p:nvPr>
        </p:nvSpPr>
        <p:spPr>
          <a:xfrm>
            <a:off x="722313" y="3984112"/>
            <a:ext cx="7772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Text only">
  <p:cSld name="Chapter and Text 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459350"/>
            <a:ext cx="8074200" cy="5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>
            <a:spLocks noGrp="1"/>
          </p:cNvSpPr>
          <p:nvPr>
            <p:ph type="body" idx="1"/>
          </p:nvPr>
        </p:nvSpPr>
        <p:spPr>
          <a:xfrm>
            <a:off x="1239343" y="2335052"/>
            <a:ext cx="664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1239343" y="2973056"/>
            <a:ext cx="6647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body" idx="2"/>
          </p:nvPr>
        </p:nvSpPr>
        <p:spPr>
          <a:xfrm>
            <a:off x="1239343" y="3676852"/>
            <a:ext cx="6647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ftr" idx="11"/>
          </p:nvPr>
        </p:nvSpPr>
        <p:spPr>
          <a:xfrm>
            <a:off x="1270072" y="5267127"/>
            <a:ext cx="66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3"/>
          </p:nvPr>
        </p:nvSpPr>
        <p:spPr>
          <a:xfrm>
            <a:off x="533400" y="6411503"/>
            <a:ext cx="4618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4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 descr="LUC_vertical_reverse_color_forPPT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1753" y="3810000"/>
            <a:ext cx="3620400" cy="2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asses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vgP05YpKd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7E3B-5AB8-CB7A-2D78-469019A1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0" y="232636"/>
            <a:ext cx="8229600" cy="914400"/>
          </a:xfrm>
        </p:spPr>
        <p:txBody>
          <a:bodyPr/>
          <a:lstStyle/>
          <a:p>
            <a:r>
              <a:rPr lang="en-US" sz="3600" b="1" dirty="0"/>
              <a:t>Scikit-Learn Library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1A35-2946-5E52-B243-775146B8A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5" y="1158208"/>
            <a:ext cx="8229600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several estimators: machine learning algorithms, models, and metrics.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NumPy, SciPy, and Matplotlib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python library, tools for data mining and data analysis 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classification, regression and clustering algorithms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(SVM), Random Forest, gradient boosting, k-means, etc.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for heatmap analytics </a:t>
            </a:r>
          </a:p>
        </p:txBody>
      </p:sp>
    </p:spTree>
    <p:extLst>
      <p:ext uri="{BB962C8B-B14F-4D97-AF65-F5344CB8AC3E}">
        <p14:creationId xmlns:p14="http://schemas.microsoft.com/office/powerpoint/2010/main" val="237119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AE33-14A6-6CE7-DE10-1AC03A7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96" y="0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US" sz="3600" b="1" dirty="0"/>
              <a:t> Capabilities </a:t>
            </a:r>
          </a:p>
        </p:txBody>
      </p:sp>
      <p:pic>
        <p:nvPicPr>
          <p:cNvPr id="1026" name="Picture 2" descr="An overview of the Scikit-learn Library — Episode 1 Preprocessing | by  Angelica Lo Duca | Towards Data Science">
            <a:extLst>
              <a:ext uri="{FF2B5EF4-FFF2-40B4-BE49-F238E27FC236}">
                <a16:creationId xmlns:a16="http://schemas.microsoft.com/office/drawing/2014/main" id="{BCE967D2-4B68-1103-F67E-5F37B6987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7" y="1155648"/>
            <a:ext cx="8658485" cy="487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DD158-A359-CEA2-3452-C4C9E07C461B}"/>
              </a:ext>
            </a:extLst>
          </p:cNvPr>
          <p:cNvSpPr txBox="1"/>
          <p:nvPr/>
        </p:nvSpPr>
        <p:spPr>
          <a:xfrm>
            <a:off x="5724577" y="6327255"/>
            <a:ext cx="323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Towards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0504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0DA7-6A90-AF8B-3D9F-C0C59C3F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Using scikit-learn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B8CE-C397-A6A8-1D9B-98862E22A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features, libraries, methods available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API Reference — scikit-learn 1.5.0 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Modules that We Use?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Accuracy, Area Under Curve (AUC)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and Regressor: K-Nearest Neighbor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 Logistic Regression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 Gradient Boosting (time permits)</a:t>
            </a:r>
          </a:p>
        </p:txBody>
      </p:sp>
    </p:spTree>
    <p:extLst>
      <p:ext uri="{BB962C8B-B14F-4D97-AF65-F5344CB8AC3E}">
        <p14:creationId xmlns:p14="http://schemas.microsoft.com/office/powerpoint/2010/main" val="339288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A5BD-A7F6-9AEF-F960-D84145ED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220913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8946-3101-5BBA-7C11-3DD8B375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7" y="1338005"/>
            <a:ext cx="8399955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multivariate analytics, we want to know which variables (or features) play more significant role over others?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issue?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intensive. Data represented by multiple features is a non-linear problem.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Interdependence of data is often hard to assess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Lesser the number of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better would be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 interpretation, and 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underlying physical processes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select significant features (instead of all features)? </a:t>
            </a:r>
          </a:p>
        </p:txBody>
      </p:sp>
    </p:spTree>
    <p:extLst>
      <p:ext uri="{BB962C8B-B14F-4D97-AF65-F5344CB8AC3E}">
        <p14:creationId xmlns:p14="http://schemas.microsoft.com/office/powerpoint/2010/main" val="13168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A5BD-A7F6-9AEF-F960-D84145ED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220913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8946-3101-5BBA-7C11-3DD8B375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042715"/>
            <a:ext cx="8229600" cy="434700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PCA, we list parameters by the variation in descending order. This process helps with selecting top performers.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Transform data into [0,1] interval. Note, if the distribution is skewed, standardization is not accurate.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Reduce number of features (from original list). This involves dropping no/low-variance features without compromising for prediction accuracy.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(detection). Unusual variations that are present in low-variance components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 and repetitive parts of the signal (data) that doesn’t exhibit a pattern.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Decorrelation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Transform highly correlated components (aka features or their combination) into uncorrelated components.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Text representing the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64384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A5BD-A7F6-9AEF-F960-D84145ED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8" y="220913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Terminology (Contd.)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8946-3101-5BBA-7C11-3DD8B375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08" y="1135313"/>
            <a:ext cx="8628184" cy="5010844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Matrix.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of a system of linear equations. Also represents a linear transformation.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square matrix that captures the magnitude of the variance and its direction of a variable (feature) in multivariate analytics.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that has both direction and magnitude (or length)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Transformation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When multiplied by a matrix, if length of the vector changes, it’s called linear transformation.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Transformation.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by a matrix, the  length of the vector and/or its direction change, then the transformation is called non-linear.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whose direction remains unchanged when multiplied by a matrix.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magnitude (or length) of the eigenvector. Represents variance in the direction of largest spread of the data. </a:t>
            </a:r>
          </a:p>
        </p:txBody>
      </p:sp>
    </p:spTree>
    <p:extLst>
      <p:ext uri="{BB962C8B-B14F-4D97-AF65-F5344CB8AC3E}">
        <p14:creationId xmlns:p14="http://schemas.microsoft.com/office/powerpoint/2010/main" val="264568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08C5-38AD-9C41-CADC-071D45C0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352379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Do We go about PCA?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5467-A861-A062-C30F-0A6FCFD5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6779"/>
            <a:ext cx="8229600" cy="4347000"/>
          </a:xfrm>
        </p:spPr>
        <p:txBody>
          <a:bodyPr/>
          <a:lstStyle/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and foremost, make sure the data is not skewed. </a:t>
            </a:r>
            <a:r>
              <a:rPr lang="en-US" sz="2000" b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 the range of continuous initial variables (to eliminate technical bias)</a:t>
            </a:r>
            <a:endParaRPr lang="en-US" sz="2000" dirty="0">
              <a:solidFill>
                <a:srgbClr val="3A3B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covariance matrix to identify correlations among features </a:t>
            </a:r>
          </a:p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eigenvectors and eigenvalues of the covariance matrix to identify the principal components</a:t>
            </a:r>
          </a:p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A3B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eigenvectors as those that do not change over a transformation. </a:t>
            </a:r>
          </a:p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feature vector to decide which principal components to keep</a:t>
            </a:r>
          </a:p>
          <a:p>
            <a:pPr marL="5715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Recast the data along the principal component’s axes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5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D44A-BBAC-6BBF-00CB-C2D9AD8C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" y="47579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Algorithm for 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4470-A4C9-1E40-8C12-D555993A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177" y="880956"/>
            <a:ext cx="8229600" cy="434700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Setup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dataset (X,Y) with X and Y representing features and Target of  the sample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Standardize dataset by subtracting the mean and dividing by the std. deviation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Calculate the covariance matrix of features (X)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Use Covariance matrix to find eigenvalues and eigenvectors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Pick the top contributor eigenvalues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components. 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Pick the set of eigenvalues together describe data to the max (&gt;85% is a good estimate). For this rank order percent eigenvalues.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Pick top contributing eigenvalues (Dimensionality reduction) 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% variance (information) accounted for by each eigenvalue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%ev1 = ev1/(sum of eigenvalues) * 100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%ev2 = ev2/(sum of eigenvalues) * 100, so on.</a:t>
            </a:r>
          </a:p>
          <a:p>
            <a:pPr marL="22860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Merge the eigenvectors into a matrix and apply* it to the data. Principal components are now aligned with the axes of our features. Keep reduced # of features that explain the most variation in the data!</a:t>
            </a:r>
          </a:p>
          <a:p>
            <a:pPr marL="22860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Applying eigenvectors and eigenvalues will scale and rotate data</a:t>
            </a:r>
          </a:p>
        </p:txBody>
      </p:sp>
    </p:spTree>
    <p:extLst>
      <p:ext uri="{BB962C8B-B14F-4D97-AF65-F5344CB8AC3E}">
        <p14:creationId xmlns:p14="http://schemas.microsoft.com/office/powerpoint/2010/main" val="138935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1878-00A4-01A2-D441-992797E7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2971800"/>
            <a:ext cx="8631450" cy="9144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and follow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diabetes-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pca.ipynb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890DC-9289-AACF-6882-4C507610A255}"/>
              </a:ext>
            </a:extLst>
          </p:cNvPr>
          <p:cNvSpPr txBox="1"/>
          <p:nvPr/>
        </p:nvSpPr>
        <p:spPr>
          <a:xfrm>
            <a:off x="388372" y="6423378"/>
            <a:ext cx="863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2"/>
              </a:rPr>
              <a:t>Principal Component Analysis (PCA) - easy and practical explanation (youtube.com)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09745"/>
      </p:ext>
    </p:extLst>
  </p:cSld>
  <p:clrMapOvr>
    <a:masterClrMapping/>
  </p:clrMapOvr>
</p:sld>
</file>

<file path=ppt/theme/theme1.xml><?xml version="1.0" encoding="utf-8"?>
<a:theme xmlns:a="http://schemas.openxmlformats.org/drawingml/2006/main" name="_powerPointMaster_university_myriadMin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801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Times New Roman</vt:lpstr>
      <vt:lpstr>Helvetica Neue</vt:lpstr>
      <vt:lpstr>Arial</vt:lpstr>
      <vt:lpstr>Calibri</vt:lpstr>
      <vt:lpstr>_powerPointMaster_university_myriadMinion</vt:lpstr>
      <vt:lpstr>Scikit-Learn Library </vt:lpstr>
      <vt:lpstr>Scikit-Learn Capabilities </vt:lpstr>
      <vt:lpstr>Using scikit-learn</vt:lpstr>
      <vt:lpstr>Principal Component Analysis</vt:lpstr>
      <vt:lpstr>Terminology</vt:lpstr>
      <vt:lpstr>Terminology (Contd.)</vt:lpstr>
      <vt:lpstr>How Do We go about PCA? </vt:lpstr>
      <vt:lpstr>Algorithm for PCA</vt:lpstr>
      <vt:lpstr>Review and follow diabetes-pca.ipynb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Vadapalli, Ravi</cp:lastModifiedBy>
  <cp:revision>18</cp:revision>
  <dcterms:modified xsi:type="dcterms:W3CDTF">2024-06-05T06:48:15Z</dcterms:modified>
</cp:coreProperties>
</file>