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78" r:id="rId2"/>
    <p:sldId id="272" r:id="rId3"/>
    <p:sldId id="275" r:id="rId4"/>
    <p:sldId id="273" r:id="rId5"/>
    <p:sldId id="274" r:id="rId6"/>
    <p:sldId id="276" r:id="rId7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2F99E-0EDA-41E1-BA2E-E155D51923E4}" v="12" dt="2022-07-27T00:55:52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5" autoAdjust="0"/>
    <p:restoredTop sz="86382" autoAdjust="0"/>
  </p:normalViewPr>
  <p:slideViewPr>
    <p:cSldViewPr snapToGrid="0">
      <p:cViewPr varScale="1">
        <p:scale>
          <a:sx n="69" d="100"/>
          <a:sy n="69" d="100"/>
        </p:scale>
        <p:origin x="1277" y="77"/>
      </p:cViewPr>
      <p:guideLst/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apalli, Ravi" userId="4abbd681-7ecb-46e1-b02d-5a8b62196975" providerId="ADAL" clId="{1A82F99E-0EDA-41E1-BA2E-E155D51923E4}"/>
    <pc:docChg chg="delSld modSld sldOrd">
      <pc:chgData name="Vadapalli, Ravi" userId="4abbd681-7ecb-46e1-b02d-5a8b62196975" providerId="ADAL" clId="{1A82F99E-0EDA-41E1-BA2E-E155D51923E4}" dt="2022-08-14T22:03:33.831" v="16" actId="2696"/>
      <pc:docMkLst>
        <pc:docMk/>
      </pc:docMkLst>
      <pc:sldChg chg="del">
        <pc:chgData name="Vadapalli, Ravi" userId="4abbd681-7ecb-46e1-b02d-5a8b62196975" providerId="ADAL" clId="{1A82F99E-0EDA-41E1-BA2E-E155D51923E4}" dt="2022-06-26T01:23:41.781" v="0" actId="47"/>
        <pc:sldMkLst>
          <pc:docMk/>
          <pc:sldMk cId="0" sldId="256"/>
        </pc:sldMkLst>
      </pc:sldChg>
      <pc:sldChg chg="del">
        <pc:chgData name="Vadapalli, Ravi" userId="4abbd681-7ecb-46e1-b02d-5a8b62196975" providerId="ADAL" clId="{1A82F99E-0EDA-41E1-BA2E-E155D51923E4}" dt="2022-06-26T01:23:41.781" v="0" actId="47"/>
        <pc:sldMkLst>
          <pc:docMk/>
          <pc:sldMk cId="0" sldId="257"/>
        </pc:sldMkLst>
      </pc:sldChg>
      <pc:sldChg chg="del">
        <pc:chgData name="Vadapalli, Ravi" userId="4abbd681-7ecb-46e1-b02d-5a8b62196975" providerId="ADAL" clId="{1A82F99E-0EDA-41E1-BA2E-E155D51923E4}" dt="2022-06-26T01:23:41.781" v="0" actId="47"/>
        <pc:sldMkLst>
          <pc:docMk/>
          <pc:sldMk cId="0" sldId="261"/>
        </pc:sldMkLst>
      </pc:sldChg>
      <pc:sldChg chg="del">
        <pc:chgData name="Vadapalli, Ravi" userId="4abbd681-7ecb-46e1-b02d-5a8b62196975" providerId="ADAL" clId="{1A82F99E-0EDA-41E1-BA2E-E155D51923E4}" dt="2022-06-26T01:23:41.781" v="0" actId="47"/>
        <pc:sldMkLst>
          <pc:docMk/>
          <pc:sldMk cId="282086989" sldId="262"/>
        </pc:sldMkLst>
      </pc:sldChg>
      <pc:sldChg chg="del">
        <pc:chgData name="Vadapalli, Ravi" userId="4abbd681-7ecb-46e1-b02d-5a8b62196975" providerId="ADAL" clId="{1A82F99E-0EDA-41E1-BA2E-E155D51923E4}" dt="2022-06-26T01:23:41.781" v="0" actId="47"/>
        <pc:sldMkLst>
          <pc:docMk/>
          <pc:sldMk cId="2445684585" sldId="264"/>
        </pc:sldMkLst>
      </pc:sldChg>
      <pc:sldChg chg="ord">
        <pc:chgData name="Vadapalli, Ravi" userId="4abbd681-7ecb-46e1-b02d-5a8b62196975" providerId="ADAL" clId="{1A82F99E-0EDA-41E1-BA2E-E155D51923E4}" dt="2022-06-26T01:23:52.080" v="2"/>
        <pc:sldMkLst>
          <pc:docMk/>
          <pc:sldMk cId="0" sldId="272"/>
        </pc:sldMkLst>
      </pc:sldChg>
      <pc:sldChg chg="delSp modSp">
        <pc:chgData name="Vadapalli, Ravi" userId="4abbd681-7ecb-46e1-b02d-5a8b62196975" providerId="ADAL" clId="{1A82F99E-0EDA-41E1-BA2E-E155D51923E4}" dt="2022-07-27T00:54:16.650" v="9" actId="13244"/>
        <pc:sldMkLst>
          <pc:docMk/>
          <pc:sldMk cId="1293777394" sldId="273"/>
        </pc:sldMkLst>
        <pc:spChg chg="del">
          <ac:chgData name="Vadapalli, Ravi" userId="4abbd681-7ecb-46e1-b02d-5a8b62196975" providerId="ADAL" clId="{1A82F99E-0EDA-41E1-BA2E-E155D51923E4}" dt="2022-07-27T00:54:01.004" v="7" actId="478"/>
          <ac:spMkLst>
            <pc:docMk/>
            <pc:sldMk cId="1293777394" sldId="273"/>
            <ac:spMk id="5" creationId="{727DCE06-2ADA-44C5-9B13-162A096C7CE1}"/>
          </ac:spMkLst>
        </pc:spChg>
        <pc:spChg chg="mod">
          <ac:chgData name="Vadapalli, Ravi" userId="4abbd681-7ecb-46e1-b02d-5a8b62196975" providerId="ADAL" clId="{1A82F99E-0EDA-41E1-BA2E-E155D51923E4}" dt="2022-07-27T00:54:16.650" v="9" actId="13244"/>
          <ac:spMkLst>
            <pc:docMk/>
            <pc:sldMk cId="1293777394" sldId="273"/>
            <ac:spMk id="10" creationId="{BEEE5456-B1DD-466F-B25C-C0E9CB6D4EB5}"/>
          </ac:spMkLst>
        </pc:spChg>
      </pc:sldChg>
      <pc:sldChg chg="delSp">
        <pc:chgData name="Vadapalli, Ravi" userId="4abbd681-7ecb-46e1-b02d-5a8b62196975" providerId="ADAL" clId="{1A82F99E-0EDA-41E1-BA2E-E155D51923E4}" dt="2022-07-27T00:54:38.480" v="10" actId="478"/>
        <pc:sldMkLst>
          <pc:docMk/>
          <pc:sldMk cId="1370982936" sldId="274"/>
        </pc:sldMkLst>
        <pc:spChg chg="del">
          <ac:chgData name="Vadapalli, Ravi" userId="4abbd681-7ecb-46e1-b02d-5a8b62196975" providerId="ADAL" clId="{1A82F99E-0EDA-41E1-BA2E-E155D51923E4}" dt="2022-07-27T00:54:38.480" v="10" actId="478"/>
          <ac:spMkLst>
            <pc:docMk/>
            <pc:sldMk cId="1370982936" sldId="274"/>
            <ac:spMk id="5" creationId="{FFD90A90-1EA5-4E01-B9CE-619DC32A4B0A}"/>
          </ac:spMkLst>
        </pc:spChg>
      </pc:sldChg>
      <pc:sldChg chg="delSp">
        <pc:chgData name="Vadapalli, Ravi" userId="4abbd681-7ecb-46e1-b02d-5a8b62196975" providerId="ADAL" clId="{1A82F99E-0EDA-41E1-BA2E-E155D51923E4}" dt="2022-07-27T00:54:56.552" v="11" actId="478"/>
        <pc:sldMkLst>
          <pc:docMk/>
          <pc:sldMk cId="1813311914" sldId="276"/>
        </pc:sldMkLst>
        <pc:spChg chg="del">
          <ac:chgData name="Vadapalli, Ravi" userId="4abbd681-7ecb-46e1-b02d-5a8b62196975" providerId="ADAL" clId="{1A82F99E-0EDA-41E1-BA2E-E155D51923E4}" dt="2022-07-27T00:54:56.552" v="11" actId="478"/>
          <ac:spMkLst>
            <pc:docMk/>
            <pc:sldMk cId="1813311914" sldId="276"/>
            <ac:spMk id="4" creationId="{52008D64-AD73-43A3-B84B-596F1A3B8655}"/>
          </ac:spMkLst>
        </pc:spChg>
      </pc:sldChg>
      <pc:sldChg chg="delSp modSp del">
        <pc:chgData name="Vadapalli, Ravi" userId="4abbd681-7ecb-46e1-b02d-5a8b62196975" providerId="ADAL" clId="{1A82F99E-0EDA-41E1-BA2E-E155D51923E4}" dt="2022-08-14T22:03:33.831" v="16" actId="2696"/>
        <pc:sldMkLst>
          <pc:docMk/>
          <pc:sldMk cId="815718234" sldId="277"/>
        </pc:sldMkLst>
        <pc:spChg chg="del">
          <ac:chgData name="Vadapalli, Ravi" userId="4abbd681-7ecb-46e1-b02d-5a8b62196975" providerId="ADAL" clId="{1A82F99E-0EDA-41E1-BA2E-E155D51923E4}" dt="2022-07-27T00:55:23.245" v="12" actId="478"/>
          <ac:spMkLst>
            <pc:docMk/>
            <pc:sldMk cId="815718234" sldId="277"/>
            <ac:spMk id="3" creationId="{855D90D7-E14E-41E5-BFB5-912B4FB55D63}"/>
          </ac:spMkLst>
        </pc:spChg>
        <pc:spChg chg="mod">
          <ac:chgData name="Vadapalli, Ravi" userId="4abbd681-7ecb-46e1-b02d-5a8b62196975" providerId="ADAL" clId="{1A82F99E-0EDA-41E1-BA2E-E155D51923E4}" dt="2022-07-27T00:55:33.933" v="13" actId="13244"/>
          <ac:spMkLst>
            <pc:docMk/>
            <pc:sldMk cId="815718234" sldId="277"/>
            <ac:spMk id="4" creationId="{1C68CD3E-8F4F-4F94-B6BE-0634BED29AD7}"/>
          </ac:spMkLst>
        </pc:spChg>
        <pc:spChg chg="mod">
          <ac:chgData name="Vadapalli, Ravi" userId="4abbd681-7ecb-46e1-b02d-5a8b62196975" providerId="ADAL" clId="{1A82F99E-0EDA-41E1-BA2E-E155D51923E4}" dt="2022-07-27T00:55:52.554" v="15" actId="13244"/>
          <ac:spMkLst>
            <pc:docMk/>
            <pc:sldMk cId="815718234" sldId="277"/>
            <ac:spMk id="9" creationId="{B26CD5C5-9A09-4014-A39F-129A0832235B}"/>
          </ac:spMkLst>
        </pc:spChg>
        <pc:picChg chg="mod">
          <ac:chgData name="Vadapalli, Ravi" userId="4abbd681-7ecb-46e1-b02d-5a8b62196975" providerId="ADAL" clId="{1A82F99E-0EDA-41E1-BA2E-E155D51923E4}" dt="2022-07-27T00:55:40.527" v="14" actId="13244"/>
          <ac:picMkLst>
            <pc:docMk/>
            <pc:sldMk cId="815718234" sldId="277"/>
            <ac:picMk id="1028" creationId="{55CD9674-25A5-410F-8130-75B06DA87FCE}"/>
          </ac:picMkLst>
        </pc:picChg>
      </pc:sldChg>
      <pc:sldChg chg="modSp mod">
        <pc:chgData name="Vadapalli, Ravi" userId="4abbd681-7ecb-46e1-b02d-5a8b62196975" providerId="ADAL" clId="{1A82F99E-0EDA-41E1-BA2E-E155D51923E4}" dt="2022-07-27T00:53:38.051" v="6" actId="122"/>
        <pc:sldMkLst>
          <pc:docMk/>
          <pc:sldMk cId="153759408" sldId="278"/>
        </pc:sldMkLst>
        <pc:spChg chg="mod">
          <ac:chgData name="Vadapalli, Ravi" userId="4abbd681-7ecb-46e1-b02d-5a8b62196975" providerId="ADAL" clId="{1A82F99E-0EDA-41E1-BA2E-E155D51923E4}" dt="2022-07-27T00:53:38.051" v="6" actId="122"/>
          <ac:spMkLst>
            <pc:docMk/>
            <pc:sldMk cId="153759408" sldId="278"/>
            <ac:spMk id="2" creationId="{8AD41040-1A0B-109A-A854-E13F1EB7E7BA}"/>
          </ac:spMkLst>
        </pc:spChg>
      </pc:sldChg>
      <pc:sldMasterChg chg="delSldLayout">
        <pc:chgData name="Vadapalli, Ravi" userId="4abbd681-7ecb-46e1-b02d-5a8b62196975" providerId="ADAL" clId="{1A82F99E-0EDA-41E1-BA2E-E155D51923E4}" dt="2022-08-14T22:03:33.831" v="16" actId="2696"/>
        <pc:sldMasterMkLst>
          <pc:docMk/>
          <pc:sldMasterMk cId="0" sldId="2147483661"/>
        </pc:sldMasterMkLst>
        <pc:sldLayoutChg chg="del">
          <pc:chgData name="Vadapalli, Ravi" userId="4abbd681-7ecb-46e1-b02d-5a8b62196975" providerId="ADAL" clId="{1A82F99E-0EDA-41E1-BA2E-E155D51923E4}" dt="2022-06-26T01:23:41.781" v="0" actId="47"/>
          <pc:sldLayoutMkLst>
            <pc:docMk/>
            <pc:sldMasterMk cId="0" sldId="2147483661"/>
            <pc:sldLayoutMk cId="0" sldId="2147483648"/>
          </pc:sldLayoutMkLst>
        </pc:sldLayoutChg>
        <pc:sldLayoutChg chg="del">
          <pc:chgData name="Vadapalli, Ravi" userId="4abbd681-7ecb-46e1-b02d-5a8b62196975" providerId="ADAL" clId="{1A82F99E-0EDA-41E1-BA2E-E155D51923E4}" dt="2022-06-26T01:23:41.781" v="0" actId="47"/>
          <pc:sldLayoutMkLst>
            <pc:docMk/>
            <pc:sldMasterMk cId="0" sldId="2147483661"/>
            <pc:sldLayoutMk cId="0" sldId="2147483649"/>
          </pc:sldLayoutMkLst>
        </pc:sldLayoutChg>
        <pc:sldLayoutChg chg="del">
          <pc:chgData name="Vadapalli, Ravi" userId="4abbd681-7ecb-46e1-b02d-5a8b62196975" providerId="ADAL" clId="{1A82F99E-0EDA-41E1-BA2E-E155D51923E4}" dt="2022-08-14T22:03:33.831" v="16" actId="2696"/>
          <pc:sldLayoutMkLst>
            <pc:docMk/>
            <pc:sldMasterMk cId="0" sldId="2147483661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fd2f772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afd2f772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litedatascience.com/learn-statistics-for-data-scienc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v0xcdeXaG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D41040-1A0B-109A-A854-E13F1EB7E7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66850" y="2524125"/>
            <a:ext cx="5999163" cy="79851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Proxima Nova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Statistics &amp; Terminologies for Data Science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C6955D-2DC6-9D36-384F-7C5B6A8BE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30829" y="9647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What is Data Science?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311700" y="884308"/>
            <a:ext cx="8520600" cy="5275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0000FF"/>
                </a:solidFill>
                <a:latin typeface="+mj-lt"/>
              </a:rPr>
              <a:t>Source: </a:t>
            </a:r>
            <a:r>
              <a:rPr lang="en" sz="2400">
                <a:latin typeface="+mj-lt"/>
              </a:rPr>
              <a:t>Large and diverse or disparate datasets </a:t>
            </a:r>
            <a:endParaRPr sz="2400">
              <a:latin typeface="+mj-lt"/>
            </a:endParaRPr>
          </a:p>
          <a:p>
            <a:pPr>
              <a:buClr>
                <a:srgbClr val="298B47"/>
              </a:buClr>
            </a:pPr>
            <a:r>
              <a:rPr lang="en" sz="2400">
                <a:solidFill>
                  <a:srgbClr val="298B47"/>
                </a:solidFill>
                <a:latin typeface="+mj-lt"/>
              </a:rPr>
              <a:t>Exploration, prediction, and inference</a:t>
            </a:r>
            <a:endParaRPr sz="2400">
              <a:solidFill>
                <a:srgbClr val="298B47"/>
              </a:solidFill>
              <a:latin typeface="+mj-lt"/>
            </a:endParaRPr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400">
                <a:latin typeface="+mj-lt"/>
              </a:rPr>
              <a:t>Exploration: “</a:t>
            </a:r>
            <a:r>
              <a:rPr lang="en" sz="2400" b="1">
                <a:latin typeface="+mj-lt"/>
              </a:rPr>
              <a:t>story</a:t>
            </a:r>
            <a:r>
              <a:rPr lang="en" sz="2400">
                <a:latin typeface="+mj-lt"/>
              </a:rPr>
              <a:t>” of this data? Data patterns? 	</a:t>
            </a:r>
            <a:endParaRPr sz="2400">
              <a:latin typeface="+mj-lt"/>
            </a:endParaRPr>
          </a:p>
          <a:p>
            <a:pPr lvl="2" indent="-330200">
              <a:spcBef>
                <a:spcPts val="0"/>
              </a:spcBef>
              <a:buClr>
                <a:srgbClr val="0000FF"/>
              </a:buClr>
              <a:buSzPts val="1600"/>
            </a:pPr>
            <a:r>
              <a:rPr lang="en" sz="2400">
                <a:solidFill>
                  <a:srgbClr val="0000FF"/>
                </a:solidFill>
                <a:latin typeface="+mj-lt"/>
              </a:rPr>
              <a:t>Visualization and descriptive statistics</a:t>
            </a:r>
            <a:endParaRPr sz="2400">
              <a:solidFill>
                <a:srgbClr val="0000FF"/>
              </a:solidFill>
              <a:latin typeface="+mj-lt"/>
            </a:endParaRPr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400">
                <a:latin typeface="+mj-lt"/>
              </a:rPr>
              <a:t>Prediction involves “</a:t>
            </a:r>
            <a:r>
              <a:rPr lang="en" sz="2400" b="1">
                <a:latin typeface="+mj-lt"/>
              </a:rPr>
              <a:t>guessing</a:t>
            </a:r>
            <a:r>
              <a:rPr lang="en" sz="2400">
                <a:latin typeface="+mj-lt"/>
              </a:rPr>
              <a:t>” what it means to us! What we wish we knew! </a:t>
            </a:r>
            <a:endParaRPr sz="2400">
              <a:latin typeface="+mj-lt"/>
            </a:endParaRPr>
          </a:p>
          <a:p>
            <a:pPr lvl="2" indent="-330200">
              <a:spcBef>
                <a:spcPts val="0"/>
              </a:spcBef>
              <a:buSzPts val="1600"/>
            </a:pPr>
            <a:r>
              <a:rPr lang="en" sz="2400">
                <a:solidFill>
                  <a:srgbClr val="0000FF"/>
                </a:solidFill>
                <a:latin typeface="+mj-lt"/>
              </a:rPr>
              <a:t>Machine Learning and optimization	</a:t>
            </a:r>
            <a:r>
              <a:rPr lang="en" sz="2400">
                <a:latin typeface="+mj-lt"/>
              </a:rPr>
              <a:t>	</a:t>
            </a:r>
            <a:endParaRPr sz="2400">
              <a:latin typeface="+mj-lt"/>
            </a:endParaRPr>
          </a:p>
          <a:p>
            <a:pPr lvl="1" indent="-330200">
              <a:spcBef>
                <a:spcPts val="0"/>
              </a:spcBef>
              <a:buSzPts val="1600"/>
            </a:pPr>
            <a:r>
              <a:rPr lang="en" sz="2400">
                <a:latin typeface="+mj-lt"/>
              </a:rPr>
              <a:t>Inference involves establishing a degree of “</a:t>
            </a:r>
            <a:r>
              <a:rPr lang="en" sz="2400" b="1">
                <a:latin typeface="+mj-lt"/>
              </a:rPr>
              <a:t>certainty</a:t>
            </a:r>
            <a:r>
              <a:rPr lang="en" sz="2400">
                <a:latin typeface="+mj-lt"/>
              </a:rPr>
              <a:t>” of our guess work!. Is this information new! Can we quantify? </a:t>
            </a:r>
            <a:endParaRPr sz="2400">
              <a:latin typeface="+mj-lt"/>
            </a:endParaRPr>
          </a:p>
          <a:p>
            <a:pPr lvl="2" indent="-330200">
              <a:spcBef>
                <a:spcPts val="0"/>
              </a:spcBef>
              <a:buClr>
                <a:srgbClr val="0000FF"/>
              </a:buClr>
              <a:buSzPts val="1600"/>
            </a:pPr>
            <a:r>
              <a:rPr lang="en" sz="2400">
                <a:solidFill>
                  <a:srgbClr val="0000FF"/>
                </a:solidFill>
                <a:latin typeface="+mj-lt"/>
              </a:rPr>
              <a:t>Statistical tests and models</a:t>
            </a:r>
            <a:endParaRPr sz="240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9F80-FA5B-486A-A86B-516E9408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59263"/>
            <a:ext cx="8520600" cy="763500"/>
          </a:xfrm>
        </p:spPr>
        <p:txBody>
          <a:bodyPr/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Intro to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5136A-A406-4B1F-8D58-56A08B7B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48149"/>
            <a:ext cx="8520600" cy="4555200"/>
          </a:xfrm>
        </p:spPr>
        <p:txBody>
          <a:bodyPr/>
          <a:lstStyle/>
          <a:p>
            <a:r>
              <a:rPr lang="en-US" sz="2000" b="1">
                <a:solidFill>
                  <a:schemeClr val="tx1"/>
                </a:solidFill>
              </a:rPr>
              <a:t>Population:</a:t>
            </a:r>
            <a:r>
              <a:rPr lang="en-US" sz="2000">
                <a:solidFill>
                  <a:schemeClr val="tx1"/>
                </a:solidFill>
              </a:rPr>
              <a:t> Set of data sources (from which data is to be collected).</a:t>
            </a:r>
          </a:p>
          <a:p>
            <a:r>
              <a:rPr lang="en-US" sz="2000" b="1">
                <a:solidFill>
                  <a:schemeClr val="tx1"/>
                </a:solidFill>
              </a:rPr>
              <a:t>Sample</a:t>
            </a:r>
            <a:r>
              <a:rPr lang="en-US" sz="2000">
                <a:solidFill>
                  <a:schemeClr val="tx1"/>
                </a:solidFill>
              </a:rPr>
              <a:t> is a subset of population</a:t>
            </a:r>
          </a:p>
          <a:p>
            <a:r>
              <a:rPr lang="en-US" sz="2000" b="1">
                <a:solidFill>
                  <a:schemeClr val="tx1"/>
                </a:solidFill>
              </a:rPr>
              <a:t>Variable</a:t>
            </a:r>
            <a:r>
              <a:rPr lang="en-US" sz="2000">
                <a:solidFill>
                  <a:schemeClr val="tx1"/>
                </a:solidFill>
              </a:rPr>
              <a:t> is a data item in the sample. Variable represents any characteristics, value, or a number that can be measured or counted.</a:t>
            </a:r>
          </a:p>
          <a:p>
            <a:r>
              <a:rPr lang="en-US" sz="2000" b="1">
                <a:solidFill>
                  <a:schemeClr val="tx1"/>
                </a:solidFill>
              </a:rPr>
              <a:t>Statistical model</a:t>
            </a:r>
            <a:r>
              <a:rPr lang="en-US" sz="2000">
                <a:solidFill>
                  <a:schemeClr val="tx1"/>
                </a:solidFill>
              </a:rPr>
              <a:t> provides inference on a family of probability distributions such as mean, median, mode of a population. </a:t>
            </a:r>
          </a:p>
          <a:p>
            <a:r>
              <a:rPr lang="en-US" sz="2000" b="1">
                <a:solidFill>
                  <a:schemeClr val="tx1"/>
                </a:solidFill>
              </a:rPr>
              <a:t>Categories in statistics</a:t>
            </a:r>
          </a:p>
          <a:p>
            <a:pPr lvl="1"/>
            <a:r>
              <a:rPr lang="en-US" sz="1800">
                <a:solidFill>
                  <a:srgbClr val="0A0EB8"/>
                </a:solidFill>
              </a:rPr>
              <a:t>Descriptive Statistics: </a:t>
            </a:r>
            <a:r>
              <a:rPr lang="en-US" sz="1800">
                <a:solidFill>
                  <a:schemeClr val="tx1"/>
                </a:solidFill>
              </a:rPr>
              <a:t>Helps organize data and focuses on visualizations </a:t>
            </a:r>
          </a:p>
          <a:p>
            <a:pPr lvl="1"/>
            <a:r>
              <a:rPr lang="en-US" sz="1800">
                <a:solidFill>
                  <a:srgbClr val="0A0EB8"/>
                </a:solidFill>
              </a:rPr>
              <a:t>Inferential Statistics:</a:t>
            </a:r>
            <a:r>
              <a:rPr lang="en-US" sz="1800">
                <a:solidFill>
                  <a:schemeClr val="tx1"/>
                </a:solidFill>
              </a:rPr>
              <a:t> allows you to conclude or predict about the population based on the sample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69E79-7225-498A-BAB2-DC9C92DE35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5F289-0375-4BE9-8B89-D38AA550EE69}"/>
              </a:ext>
            </a:extLst>
          </p:cNvPr>
          <p:cNvSpPr txBox="1"/>
          <p:nvPr/>
        </p:nvSpPr>
        <p:spPr>
          <a:xfrm>
            <a:off x="311700" y="5028781"/>
            <a:ext cx="4394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Mean: Average of all values</a:t>
            </a:r>
          </a:p>
          <a:p>
            <a:r>
              <a:rPr lang="en-US" sz="1800"/>
              <a:t> </a:t>
            </a:r>
          </a:p>
          <a:p>
            <a:r>
              <a:rPr lang="en-US" sz="1800"/>
              <a:t>Median: Middle value of an ordered value of the sample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29BDC-E606-4032-B076-1EA70AFA6967}"/>
              </a:ext>
            </a:extLst>
          </p:cNvPr>
          <p:cNvSpPr txBox="1"/>
          <p:nvPr/>
        </p:nvSpPr>
        <p:spPr>
          <a:xfrm>
            <a:off x="4706112" y="4961306"/>
            <a:ext cx="4394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Range: largest – smallest</a:t>
            </a:r>
          </a:p>
          <a:p>
            <a:endParaRPr lang="en-US" sz="1800"/>
          </a:p>
          <a:p>
            <a:r>
              <a:rPr lang="en-US" sz="1800"/>
              <a:t>Mode: The value most recurrent in the sample. </a:t>
            </a:r>
          </a:p>
          <a:p>
            <a:r>
              <a:rPr lang="en-US" sz="18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7023-BBC8-4078-95C2-BA7031A0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9"/>
            <a:ext cx="8520600" cy="763500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Intro to Statistics for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E5456-B1DD-466F-B25C-C0E9CB6D4EB5}"/>
              </a:ext>
            </a:extLst>
          </p:cNvPr>
          <p:cNvSpPr txBox="1"/>
          <p:nvPr/>
        </p:nvSpPr>
        <p:spPr>
          <a:xfrm>
            <a:off x="111512" y="499789"/>
            <a:ext cx="763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Model sampling process on data not yet collected? Or already collected?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93B7D-2FA5-44AA-A0AF-B71381C41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1014458"/>
            <a:ext cx="4614016" cy="2984518"/>
          </a:xfrm>
        </p:spPr>
        <p:txBody>
          <a:bodyPr/>
          <a:lstStyle/>
          <a:p>
            <a:r>
              <a:rPr lang="en-US" sz="1800" b="1" dirty="0">
                <a:solidFill>
                  <a:srgbClr val="0A0EB8"/>
                </a:solidFill>
              </a:rPr>
              <a:t>Exploration, Prediction, Inference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Descriptive Statistics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Distributions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Hypothesis Testing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Regression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7B30B-9421-41F4-9E38-FC46298D07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46908" y="1010298"/>
            <a:ext cx="3999900" cy="4555200"/>
          </a:xfrm>
        </p:spPr>
        <p:txBody>
          <a:bodyPr/>
          <a:lstStyle/>
          <a:p>
            <a:r>
              <a:rPr lang="en-US" sz="2000" b="1" dirty="0">
                <a:solidFill>
                  <a:srgbClr val="0A0EB8"/>
                </a:solidFill>
              </a:rPr>
              <a:t>Data Modeling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Bayesian Thinking vs frequentists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Conditional Probability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Prior and Posteriors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P-value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A2936-6E31-48F3-957E-A627FD3E877D}"/>
              </a:ext>
            </a:extLst>
          </p:cNvPr>
          <p:cNvSpPr txBox="1"/>
          <p:nvPr/>
        </p:nvSpPr>
        <p:spPr>
          <a:xfrm>
            <a:off x="226208" y="4457285"/>
            <a:ext cx="5620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Company is rolling out a new product? How many stores? Where? </a:t>
            </a:r>
          </a:p>
          <a:p>
            <a:endParaRPr lang="en-US" sz="2000"/>
          </a:p>
          <a:p>
            <a:r>
              <a:rPr lang="en-US" sz="2000"/>
              <a:t>Predict individual product stockings</a:t>
            </a:r>
          </a:p>
          <a:p>
            <a:endParaRPr lang="en-US" sz="2000"/>
          </a:p>
          <a:p>
            <a:r>
              <a:rPr lang="en-US" sz="2000"/>
              <a:t>You are testing multiple ML models? </a:t>
            </a:r>
          </a:p>
          <a:p>
            <a:r>
              <a:rPr lang="en-US" sz="2000"/>
              <a:t>Can you relax your assumptions on input data?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A1E42-112D-4060-974D-7F93E36CAD23}"/>
              </a:ext>
            </a:extLst>
          </p:cNvPr>
          <p:cNvSpPr txBox="1"/>
          <p:nvPr/>
        </p:nvSpPr>
        <p:spPr>
          <a:xfrm>
            <a:off x="5865020" y="4450080"/>
            <a:ext cx="249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A0EB8"/>
                </a:solidFill>
              </a:rPr>
              <a:t>Experimental design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CBA42-DACC-45AA-9BA0-174BC2E81795}"/>
              </a:ext>
            </a:extLst>
          </p:cNvPr>
          <p:cNvSpPr txBox="1"/>
          <p:nvPr/>
        </p:nvSpPr>
        <p:spPr>
          <a:xfrm>
            <a:off x="5846720" y="5291395"/>
            <a:ext cx="2492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A0EB8"/>
                </a:solidFill>
              </a:rPr>
              <a:t>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5BCE3-019B-424F-AFC8-5BFD61F54062}"/>
              </a:ext>
            </a:extLst>
          </p:cNvPr>
          <p:cNvSpPr txBox="1"/>
          <p:nvPr/>
        </p:nvSpPr>
        <p:spPr>
          <a:xfrm>
            <a:off x="5865020" y="6076007"/>
            <a:ext cx="276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A0EB8"/>
                </a:solidFill>
              </a:rPr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29377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67B723-1DBB-4306-B236-DAB82366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28489"/>
            <a:ext cx="8520600" cy="763500"/>
          </a:xfrm>
        </p:spPr>
        <p:txBody>
          <a:bodyPr/>
          <a:lstStyle/>
          <a:p>
            <a:r>
              <a:rPr lang="en-US" dirty="0"/>
              <a:t>Data Models 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939A03C-5603-4C48-AC14-9A12F61F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0524"/>
            <a:ext cx="8521700" cy="4554538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  <a:latin typeface="+mj-lt"/>
              </a:rPr>
              <a:t>Bayesian Thinking vs frequentists</a:t>
            </a:r>
          </a:p>
          <a:p>
            <a:pPr lvl="1"/>
            <a:r>
              <a:rPr lang="en-US" sz="1800" b="1">
                <a:solidFill>
                  <a:schemeClr val="tx1"/>
                </a:solidFill>
                <a:latin typeface="+mj-lt"/>
              </a:rPr>
              <a:t>Frequentists</a:t>
            </a:r>
            <a:r>
              <a:rPr lang="en-US" sz="1800">
                <a:solidFill>
                  <a:schemeClr val="tx1"/>
                </a:solidFill>
                <a:latin typeface="+mj-lt"/>
              </a:rPr>
              <a:t>: Assign probabilities for data already collected! </a:t>
            </a:r>
          </a:p>
          <a:p>
            <a:pPr lvl="1"/>
            <a:r>
              <a:rPr lang="en-US" sz="1800" b="1">
                <a:solidFill>
                  <a:schemeClr val="tx1"/>
                </a:solidFill>
                <a:latin typeface="+mj-lt"/>
              </a:rPr>
              <a:t>Bayesians</a:t>
            </a:r>
            <a:r>
              <a:rPr lang="en-US" sz="1800">
                <a:solidFill>
                  <a:schemeClr val="tx1"/>
                </a:solidFill>
                <a:latin typeface="+mj-lt"/>
              </a:rPr>
              <a:t>: use probability to quantify uncertainty before collecting data</a:t>
            </a:r>
          </a:p>
          <a:p>
            <a:pPr lvl="2"/>
            <a:r>
              <a:rPr lang="en-US" sz="1800">
                <a:solidFill>
                  <a:schemeClr val="tx1"/>
                </a:solidFill>
                <a:latin typeface="+mj-lt"/>
              </a:rPr>
              <a:t>Predict likelihood of certain events occurring in the future. </a:t>
            </a:r>
          </a:p>
          <a:p>
            <a:pPr lvl="2"/>
            <a:r>
              <a:rPr lang="en-US" sz="1800">
                <a:solidFill>
                  <a:schemeClr val="tx1"/>
                </a:solidFill>
                <a:latin typeface="+mj-lt"/>
              </a:rPr>
              <a:t>Probabilistic models based on conditional dependencies between variables. </a:t>
            </a:r>
          </a:p>
          <a:p>
            <a:pPr lvl="1"/>
            <a:r>
              <a:rPr lang="en-US" sz="1800" b="1">
                <a:solidFill>
                  <a:schemeClr val="tx1"/>
                </a:solidFill>
                <a:latin typeface="+mj-lt"/>
              </a:rPr>
              <a:t>Prior probability</a:t>
            </a:r>
            <a:r>
              <a:rPr lang="en-US" sz="1800">
                <a:solidFill>
                  <a:schemeClr val="tx1"/>
                </a:solidFill>
                <a:latin typeface="+mj-lt"/>
              </a:rPr>
              <a:t>: is the level of uncertainty before collecting the data </a:t>
            </a:r>
          </a:p>
          <a:p>
            <a:pPr lvl="1"/>
            <a:r>
              <a:rPr lang="en-US" sz="1800" b="1">
                <a:solidFill>
                  <a:schemeClr val="tx1"/>
                </a:solidFill>
                <a:latin typeface="+mj-lt"/>
              </a:rPr>
              <a:t>Posterior probability </a:t>
            </a:r>
            <a:r>
              <a:rPr lang="en-US" sz="1800">
                <a:solidFill>
                  <a:schemeClr val="tx1"/>
                </a:solidFill>
                <a:latin typeface="+mj-lt"/>
              </a:rPr>
              <a:t>is the level of uncertainty after data is collected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E8D8E-C95B-4158-8B8C-FF89C01745B7}"/>
              </a:ext>
            </a:extLst>
          </p:cNvPr>
          <p:cNvSpPr txBox="1"/>
          <p:nvPr/>
        </p:nvSpPr>
        <p:spPr>
          <a:xfrm>
            <a:off x="3645408" y="6089758"/>
            <a:ext cx="549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How to Learn Statistics for Data Science, The Self-Starter Way (elitedatascience.com)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6B7C-0055-47EF-BF19-2082EE63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328489"/>
            <a:ext cx="8520600" cy="763500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Collection &amp; Modeling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B0239-BF23-4712-8ACC-18E898CB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1989"/>
            <a:ext cx="8520600" cy="45552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Lab experiments </a:t>
            </a:r>
          </a:p>
          <a:p>
            <a:r>
              <a:rPr lang="en-US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Random sample	</a:t>
            </a:r>
            <a:r>
              <a:rPr lang="en-US">
                <a:solidFill>
                  <a:srgbClr val="0A0EB8"/>
                </a:solidFill>
                <a:latin typeface="+mn-lt"/>
                <a:cs typeface="Arial" panose="020B0604020202020204" pitchFamily="34" charset="0"/>
              </a:rPr>
              <a:t>Why random</a:t>
            </a:r>
            <a:r>
              <a:rPr lang="en-US">
                <a:solidFill>
                  <a:srgbClr val="0A0EB8"/>
                </a:solidFill>
                <a:latin typeface="+mn-lt"/>
              </a:rPr>
              <a:t>?</a:t>
            </a:r>
          </a:p>
          <a:p>
            <a:r>
              <a:rPr lang="en-US">
                <a:solidFill>
                  <a:schemeClr val="tx1"/>
                </a:solidFill>
                <a:latin typeface="+mn-lt"/>
              </a:rPr>
              <a:t>External sources</a:t>
            </a:r>
          </a:p>
          <a:p>
            <a:pPr marL="11430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F13AA-54B9-4BA6-B4BD-8DC536A5921C}"/>
              </a:ext>
            </a:extLst>
          </p:cNvPr>
          <p:cNvSpPr txBox="1"/>
          <p:nvPr/>
        </p:nvSpPr>
        <p:spPr>
          <a:xfrm>
            <a:off x="683288" y="2736711"/>
            <a:ext cx="425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/>
          </a:p>
          <a:p>
            <a:r>
              <a:rPr lang="en-US" sz="1800"/>
              <a:t>To avoid bias and </a:t>
            </a:r>
          </a:p>
          <a:p>
            <a:r>
              <a:rPr lang="en-US" sz="1800"/>
              <a:t>To generalize the underlying concept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FD5F3-C20C-49E9-A0A5-E3E8D7EB9DFA}"/>
              </a:ext>
            </a:extLst>
          </p:cNvPr>
          <p:cNvSpPr txBox="1"/>
          <p:nvPr/>
        </p:nvSpPr>
        <p:spPr>
          <a:xfrm>
            <a:off x="683288" y="2242008"/>
            <a:ext cx="347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A0EB8"/>
                </a:solidFill>
              </a:rPr>
              <a:t>How do you know soup is ready to serve?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79544-0BBC-4030-9AF5-10CFCF84A0E5}"/>
              </a:ext>
            </a:extLst>
          </p:cNvPr>
          <p:cNvSpPr txBox="1"/>
          <p:nvPr/>
        </p:nvSpPr>
        <p:spPr>
          <a:xfrm>
            <a:off x="4783016" y="1329716"/>
            <a:ext cx="377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What is the good first step on data?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7F5DD-6895-4284-A23B-A68E42E08139}"/>
              </a:ext>
            </a:extLst>
          </p:cNvPr>
          <p:cNvSpPr txBox="1"/>
          <p:nvPr/>
        </p:nvSpPr>
        <p:spPr>
          <a:xfrm>
            <a:off x="4783016" y="2090838"/>
            <a:ext cx="404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Best plot option for categorical data!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A6BBA-01F8-49B0-893E-08639ACF6B5C}"/>
              </a:ext>
            </a:extLst>
          </p:cNvPr>
          <p:cNvSpPr txBox="1"/>
          <p:nvPr/>
        </p:nvSpPr>
        <p:spPr>
          <a:xfrm>
            <a:off x="4783016" y="2822566"/>
            <a:ext cx="404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Quantitative data with 2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5CC87-B4D2-4172-9703-29D84F2B1C18}"/>
              </a:ext>
            </a:extLst>
          </p:cNvPr>
          <p:cNvSpPr txBox="1"/>
          <p:nvPr/>
        </p:nvSpPr>
        <p:spPr>
          <a:xfrm>
            <a:off x="423754" y="4054209"/>
            <a:ext cx="812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0A0EB8"/>
                </a:solidFill>
              </a:rPr>
              <a:t>Statistical inference: </a:t>
            </a:r>
            <a:r>
              <a:rPr lang="en-US" sz="1800"/>
              <a:t>Make judgement about the population parameters!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E8967-A6D6-4229-940D-FC3B634E2542}"/>
              </a:ext>
            </a:extLst>
          </p:cNvPr>
          <p:cNvSpPr txBox="1"/>
          <p:nvPr/>
        </p:nvSpPr>
        <p:spPr>
          <a:xfrm>
            <a:off x="4761033" y="5986897"/>
            <a:ext cx="3788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Statistics For Data Science | Data Science Tutorial | </a:t>
            </a:r>
            <a:r>
              <a:rPr lang="en-US" err="1">
                <a:hlinkClick r:id="rId2"/>
              </a:rPr>
              <a:t>Simplilearn</a:t>
            </a:r>
            <a:r>
              <a:rPr lang="en-US">
                <a:hlinkClick r:id="rId2"/>
              </a:rPr>
              <a:t> - YouTube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470</Words>
  <Application>Microsoft Office PowerPoint</Application>
  <PresentationFormat>On-screen Show (4:3)</PresentationFormat>
  <Paragraphs>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Proxima Nova</vt:lpstr>
      <vt:lpstr>Calibri</vt:lpstr>
      <vt:lpstr>Arial</vt:lpstr>
      <vt:lpstr>Spearmint</vt:lpstr>
      <vt:lpstr>Statistics &amp; Terminologies for Data Science </vt:lpstr>
      <vt:lpstr>What is Data Science?</vt:lpstr>
      <vt:lpstr>Intro to Statistics</vt:lpstr>
      <vt:lpstr>Intro to Statistics for Data Science</vt:lpstr>
      <vt:lpstr>Data Models </vt:lpstr>
      <vt:lpstr>Data Collection &amp; Modeling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Vadapalli</dc:creator>
  <cp:lastModifiedBy>Vadapalli, Ravi</cp:lastModifiedBy>
  <cp:revision>3</cp:revision>
  <dcterms:modified xsi:type="dcterms:W3CDTF">2022-08-14T22:03:38Z</dcterms:modified>
</cp:coreProperties>
</file>