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58" r:id="rId4"/>
    <p:sldId id="269" r:id="rId5"/>
    <p:sldId id="270" r:id="rId6"/>
    <p:sldId id="259" r:id="rId7"/>
    <p:sldId id="272" r:id="rId8"/>
    <p:sldId id="260" r:id="rId9"/>
    <p:sldId id="273" r:id="rId10"/>
    <p:sldId id="274" r:id="rId11"/>
    <p:sldId id="275" r:id="rId12"/>
    <p:sldId id="276" r:id="rId13"/>
    <p:sldId id="261" r:id="rId14"/>
    <p:sldId id="277" r:id="rId15"/>
    <p:sldId id="278" r:id="rId16"/>
    <p:sldId id="279" r:id="rId17"/>
    <p:sldId id="280" r:id="rId18"/>
    <p:sldId id="281" r:id="rId19"/>
    <p:sldId id="282" r:id="rId20"/>
    <p:sldId id="284" r:id="rId21"/>
    <p:sldId id="285" r:id="rId22"/>
    <p:sldId id="283" r:id="rId23"/>
    <p:sldId id="286" r:id="rId24"/>
    <p:sldId id="287" r:id="rId25"/>
    <p:sldId id="288" r:id="rId26"/>
    <p:sldId id="290" r:id="rId27"/>
    <p:sldId id="263" r:id="rId28"/>
    <p:sldId id="291" r:id="rId29"/>
    <p:sldId id="292" r:id="rId30"/>
    <p:sldId id="293" r:id="rId31"/>
    <p:sldId id="294" r:id="rId32"/>
    <p:sldId id="265" r:id="rId33"/>
    <p:sldId id="266" r:id="rId34"/>
    <p:sldId id="268" r:id="rId35"/>
    <p:sldId id="267" r:id="rId3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704"/>
  </p:normalViewPr>
  <p:slideViewPr>
    <p:cSldViewPr snapToGrid="0" snapToObjects="1">
      <p:cViewPr varScale="1">
        <p:scale>
          <a:sx n="105" d="100"/>
          <a:sy n="105" d="100"/>
        </p:scale>
        <p:origin x="18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102240" y="2386744"/>
            <a:ext cx="6939520" cy="1645920"/>
          </a:xfrm>
          <a:solidFill>
            <a:srgbClr val="FFFFFF"/>
          </a:solidFill>
          <a:ln w="38100">
            <a:solidFill>
              <a:srgbClr val="404040"/>
            </a:solidFill>
          </a:ln>
        </p:spPr>
        <p:txBody>
          <a:bodyPr lIns="274320" rIns="274320" anchor="ctr" anchorCtr="1">
            <a:normAutofit/>
          </a:bodyPr>
          <a:lstStyle>
            <a:lvl1pPr algn="ctr">
              <a:defRPr sz="35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021396" y="4352544"/>
            <a:ext cx="5101209" cy="1239894"/>
          </a:xfrm>
          <a:noFill/>
        </p:spPr>
        <p:txBody>
          <a:bodyPr>
            <a:normAutofit/>
          </a:bodyPr>
          <a:lstStyle>
            <a:lvl1pPr marL="0" indent="0" algn="ctr">
              <a:buNone/>
              <a:defRPr sz="1900">
                <a:solidFill>
                  <a:schemeClr val="tx1">
                    <a:lumMod val="75000"/>
                    <a:lumOff val="25000"/>
                  </a:schemeClr>
                </a:solidFill>
              </a:defRPr>
            </a:lvl1pPr>
            <a:lvl2pPr marL="457200" indent="0" algn="ctr">
              <a:buNone/>
              <a:defRPr sz="19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9192075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375479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489834" y="937260"/>
            <a:ext cx="1053966"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606046" y="937260"/>
            <a:ext cx="4716174"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7/26/24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324228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02395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106424" y="2386744"/>
            <a:ext cx="6940296" cy="1645920"/>
          </a:xfrm>
          <a:solidFill>
            <a:srgbClr val="FFFFFF"/>
          </a:solidFill>
          <a:ln w="38100">
            <a:solidFill>
              <a:srgbClr val="404040"/>
            </a:solidFill>
          </a:ln>
        </p:spPr>
        <p:txBody>
          <a:bodyPr lIns="274320" rIns="274320" anchor="ctr" anchorCtr="1">
            <a:normAutofit/>
          </a:bodyPr>
          <a:lstStyle>
            <a:lvl1pPr>
              <a:defRPr sz="35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021396" y="4352465"/>
            <a:ext cx="5101209" cy="1265082"/>
          </a:xfrm>
        </p:spPr>
        <p:txBody>
          <a:bodyPr anchor="t" anchorCtr="1">
            <a:normAutofit/>
          </a:bodyPr>
          <a:lstStyle>
            <a:lvl1pPr marL="0" indent="0">
              <a:buNone/>
              <a:defRPr sz="1900">
                <a:solidFill>
                  <a:schemeClr val="tx1"/>
                </a:solidFill>
              </a:defRPr>
            </a:lvl1pPr>
            <a:lvl2pPr marL="457200" indent="0">
              <a:buNone/>
              <a:defRPr sz="19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5BCAD085-E8A6-8845-BD4E-CB4CCA059FC4}" type="datetimeFigureOut">
              <a:rPr lang="en-US" smtClean="0"/>
              <a:t>7/26/24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67076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2239" y="2638044"/>
            <a:ext cx="3288023"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53737" y="2638044"/>
            <a:ext cx="3290516"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5BCAD085-E8A6-8845-BD4E-CB4CCA059FC4}" type="datetimeFigureOut">
              <a:rPr lang="en-US" smtClean="0"/>
              <a:t>7/26/24</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25983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02239" y="2313434"/>
            <a:ext cx="3288024"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2239" y="3143250"/>
            <a:ext cx="3288024"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4753737" y="3143250"/>
            <a:ext cx="3290516"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4753737" y="2313434"/>
            <a:ext cx="3290516"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5BCAD085-E8A6-8845-BD4E-CB4CCA059FC4}" type="datetimeFigureOut">
              <a:rPr lang="en-US" smtClean="0"/>
              <a:t>7/26/24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850936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7/26/24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9252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7/26/24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1164180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457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703" y="2243829"/>
            <a:ext cx="3290594" cy="1141497"/>
          </a:xfrm>
          <a:solidFill>
            <a:srgbClr val="FFFFFF"/>
          </a:solidFill>
          <a:ln>
            <a:solidFill>
              <a:srgbClr val="404040"/>
            </a:solidFill>
          </a:ln>
        </p:spPr>
        <p:txBody>
          <a:bodyPr anchor="ctr" anchorCtr="1">
            <a:normAutofit/>
          </a:bodyPr>
          <a:lstStyle>
            <a:lvl1pPr>
              <a:defRPr sz="21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5052060" y="804672"/>
            <a:ext cx="361188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2965" y="3549918"/>
            <a:ext cx="284607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5BCAD085-E8A6-8845-BD4E-CB4CCA059FC4}" type="datetimeFigureOut">
              <a:rPr lang="en-US" smtClean="0"/>
              <a:t>7/26/24</a:t>
            </a:fld>
            <a:endParaRPr lang="en-US"/>
          </a:p>
        </p:txBody>
      </p:sp>
      <p:sp>
        <p:nvSpPr>
          <p:cNvPr id="10" name="Footer Placeholder 9"/>
          <p:cNvSpPr>
            <a:spLocks noGrp="1"/>
          </p:cNvSpPr>
          <p:nvPr>
            <p:ph type="ftr" sz="quarter" idx="11"/>
          </p:nvPr>
        </p:nvSpPr>
        <p:spPr>
          <a:xfrm>
            <a:off x="640703" y="6236208"/>
            <a:ext cx="3806398" cy="320040"/>
          </a:xfrm>
        </p:spPr>
        <p:txBody>
          <a:bodyPr>
            <a:normAutofit/>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45983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1" y="0"/>
            <a:ext cx="4571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640080" y="2243828"/>
            <a:ext cx="3291840" cy="1143000"/>
          </a:xfrm>
          <a:solidFill>
            <a:srgbClr val="FFFFFF"/>
          </a:solidFill>
          <a:ln>
            <a:solidFill>
              <a:srgbClr val="262626"/>
            </a:solidFill>
          </a:ln>
        </p:spPr>
        <p:txBody>
          <a:bodyPr anchor="ctr" anchorCtr="1">
            <a:noAutofit/>
          </a:bodyPr>
          <a:lstStyle>
            <a:lvl1pPr>
              <a:defRPr sz="21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572000" y="-42172"/>
            <a:ext cx="4576573"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2965" y="3549919"/>
            <a:ext cx="284607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5BCAD085-E8A6-8845-BD4E-CB4CCA059FC4}" type="datetimeFigureOut">
              <a:rPr lang="en-US" smtClean="0"/>
              <a:t>7/26/24</a:t>
            </a:fld>
            <a:endParaRPr lang="en-US"/>
          </a:p>
        </p:txBody>
      </p:sp>
      <p:sp>
        <p:nvSpPr>
          <p:cNvPr id="9" name="Footer Placeholder 8"/>
          <p:cNvSpPr>
            <a:spLocks noGrp="1"/>
          </p:cNvSpPr>
          <p:nvPr>
            <p:ph type="ftr" sz="quarter" idx="11"/>
          </p:nvPr>
        </p:nvSpPr>
        <p:spPr>
          <a:xfrm>
            <a:off x="640080" y="6236208"/>
            <a:ext cx="3803904" cy="320040"/>
          </a:xfrm>
        </p:spPr>
        <p:txBody>
          <a:bodyPr>
            <a:normAutofit/>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41484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1606045" y="964692"/>
            <a:ext cx="5937755"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606045" y="2638045"/>
            <a:ext cx="5937755"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978943" y="6238816"/>
            <a:ext cx="2065310" cy="323968"/>
          </a:xfrm>
          <a:prstGeom prst="rect">
            <a:avLst/>
          </a:prstGeom>
        </p:spPr>
        <p:txBody>
          <a:bodyPr vert="horz" lIns="91440" tIns="45720" rIns="91440" bIns="45720" rtlCol="0" anchor="ctr"/>
          <a:lstStyle>
            <a:lvl1pPr algn="r">
              <a:defRPr sz="1000">
                <a:solidFill>
                  <a:schemeClr val="tx1">
                    <a:alpha val="70000"/>
                  </a:schemeClr>
                </a:solidFill>
              </a:defRPr>
            </a:lvl1pPr>
          </a:lstStyle>
          <a:p>
            <a:fld id="{5BCAD085-E8A6-8845-BD4E-CB4CCA059FC4}" type="datetimeFigureOut">
              <a:rPr lang="en-US" smtClean="0"/>
              <a:t>7/26/24</a:t>
            </a:fld>
            <a:endParaRPr lang="en-US"/>
          </a:p>
        </p:txBody>
      </p:sp>
      <p:sp>
        <p:nvSpPr>
          <p:cNvPr id="5" name="Footer Placeholder 4"/>
          <p:cNvSpPr>
            <a:spLocks noGrp="1"/>
          </p:cNvSpPr>
          <p:nvPr>
            <p:ph type="ftr" sz="quarter" idx="3"/>
          </p:nvPr>
        </p:nvSpPr>
        <p:spPr>
          <a:xfrm>
            <a:off x="1102239" y="6236208"/>
            <a:ext cx="4556664" cy="320040"/>
          </a:xfrm>
          <a:prstGeom prst="rect">
            <a:avLst/>
          </a:prstGeom>
        </p:spPr>
        <p:txBody>
          <a:bodyPr vert="horz" lIns="91440" tIns="45720" rIns="91440" bIns="45720" rtlCol="0" anchor="ctr"/>
          <a:lstStyle>
            <a:lvl1pPr algn="l">
              <a:defRPr sz="100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8240112" y="6217920"/>
            <a:ext cx="365760" cy="365760"/>
          </a:xfrm>
          <a:prstGeom prst="ellipse">
            <a:avLst/>
          </a:prstGeom>
          <a:solidFill>
            <a:srgbClr val="1D1D1D">
              <a:alpha val="69804"/>
            </a:srgbClr>
          </a:solidFill>
        </p:spPr>
        <p:txBody>
          <a:bodyPr vert="horz" lIns="18288" tIns="45720" rIns="18288" bIns="45720" rtlCol="0" anchor="ctr">
            <a:noAutofit/>
          </a:bodyPr>
          <a:lstStyle>
            <a:lvl1pPr algn="ctr">
              <a:defRPr sz="1100" spc="0" baseline="0">
                <a:solidFill>
                  <a:srgbClr val="FF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19075446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914400" rtl="0" eaLnBrk="1" latinLnBrk="0" hangingPunct="1">
        <a:lnSpc>
          <a:spcPct val="90000"/>
        </a:lnSpc>
        <a:spcBef>
          <a:spcPct val="0"/>
        </a:spcBef>
        <a:buNone/>
        <a:defRPr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02240" y="324853"/>
            <a:ext cx="6939520" cy="3707811"/>
          </a:xfrm>
        </p:spPr>
        <p:txBody>
          <a:bodyPr>
            <a:normAutofit/>
          </a:bodyPr>
          <a:lstStyle/>
          <a:p>
            <a:r>
              <a:rPr dirty="0"/>
              <a:t>Predictors of Movie Box Office Success: An Empirical Analysis of Factors Influencing Film Revenue</a:t>
            </a:r>
          </a:p>
        </p:txBody>
      </p:sp>
      <p:sp>
        <p:nvSpPr>
          <p:cNvPr id="3" name="Subtitle 2"/>
          <p:cNvSpPr>
            <a:spLocks noGrp="1"/>
          </p:cNvSpPr>
          <p:nvPr>
            <p:ph type="subTitle" idx="1"/>
          </p:nvPr>
        </p:nvSpPr>
        <p:spPr>
          <a:xfrm>
            <a:off x="2021394" y="4724961"/>
            <a:ext cx="5101209" cy="1239894"/>
          </a:xfrm>
        </p:spPr>
        <p:txBody>
          <a:bodyPr>
            <a:normAutofit fontScale="77500" lnSpcReduction="20000"/>
          </a:bodyPr>
          <a:lstStyle/>
          <a:p>
            <a:r>
              <a:rPr dirty="0"/>
              <a:t>Team Members:</a:t>
            </a:r>
          </a:p>
          <a:p>
            <a:r>
              <a:rPr dirty="0"/>
              <a:t>Uday Bhaskar Valapadasu – 11696364</a:t>
            </a:r>
          </a:p>
          <a:p>
            <a:r>
              <a:rPr dirty="0"/>
              <a:t>Rohit </a:t>
            </a:r>
            <a:r>
              <a:rPr dirty="0" err="1"/>
              <a:t>Suddala</a:t>
            </a:r>
            <a:r>
              <a:rPr dirty="0"/>
              <a:t> - 11652459</a:t>
            </a:r>
          </a:p>
          <a:p>
            <a:r>
              <a:rPr dirty="0" err="1"/>
              <a:t>Sapthagiri</a:t>
            </a:r>
            <a:r>
              <a:rPr dirty="0"/>
              <a:t> Naik </a:t>
            </a:r>
            <a:r>
              <a:rPr dirty="0" err="1"/>
              <a:t>Bhukya</a:t>
            </a:r>
            <a:r>
              <a:rPr dirty="0"/>
              <a:t> – 11699072</a:t>
            </a:r>
          </a:p>
        </p:txBody>
      </p:sp>
      <p:sp>
        <p:nvSpPr>
          <p:cNvPr id="4" name="Subtitle 2">
            <a:extLst>
              <a:ext uri="{FF2B5EF4-FFF2-40B4-BE49-F238E27FC236}">
                <a16:creationId xmlns:a16="http://schemas.microsoft.com/office/drawing/2014/main" id="{C024DAC2-9960-FAC0-FF0F-86F5EDEC00FE}"/>
              </a:ext>
            </a:extLst>
          </p:cNvPr>
          <p:cNvSpPr txBox="1">
            <a:spLocks/>
          </p:cNvSpPr>
          <p:nvPr/>
        </p:nvSpPr>
        <p:spPr>
          <a:xfrm>
            <a:off x="2021394" y="4202550"/>
            <a:ext cx="5101209" cy="1239894"/>
          </a:xfrm>
          <a:prstGeom prst="rect">
            <a:avLst/>
          </a:prstGeom>
          <a:noFill/>
        </p:spPr>
        <p:txBody>
          <a:bodyPr vert="horz" lIns="91440" tIns="45720" rIns="91440" bIns="45720" rtlCol="0">
            <a:normAutofit/>
          </a:bodyPr>
          <a:lstStyle>
            <a:lvl1pPr marL="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75000"/>
                    <a:lumOff val="25000"/>
                  </a:schemeClr>
                </a:solidFill>
                <a:latin typeface="+mn-lt"/>
                <a:ea typeface="+mn-ea"/>
                <a:cs typeface="+mn-cs"/>
              </a:defRPr>
            </a:lvl1pPr>
            <a:lvl2pPr marL="457200" indent="0" algn="ctr" defTabSz="914400" rtl="0" eaLnBrk="1" latinLnBrk="0" hangingPunct="1">
              <a:lnSpc>
                <a:spcPct val="100000"/>
              </a:lnSpc>
              <a:spcBef>
                <a:spcPts val="1000"/>
              </a:spcBef>
              <a:buClr>
                <a:schemeClr val="accent2"/>
              </a:buClr>
              <a:buFont typeface="Arial" panose="020B0604020202020204" pitchFamily="34" charset="0"/>
              <a:buNone/>
              <a:defRPr sz="1900" kern="1200">
                <a:solidFill>
                  <a:schemeClr val="tx1">
                    <a:lumMod val="85000"/>
                    <a:lumOff val="15000"/>
                  </a:schemeClr>
                </a:solidFill>
                <a:latin typeface="+mn-lt"/>
                <a:ea typeface="+mn-ea"/>
                <a:cs typeface="+mn-cs"/>
              </a:defRPr>
            </a:lvl2pPr>
            <a:lvl3pPr marL="914400" indent="0" algn="ctr" defTabSz="914400" rtl="0" eaLnBrk="1" latinLnBrk="0" hangingPunct="1">
              <a:lnSpc>
                <a:spcPct val="100000"/>
              </a:lnSpc>
              <a:spcBef>
                <a:spcPts val="1000"/>
              </a:spcBef>
              <a:buClr>
                <a:schemeClr val="accent2"/>
              </a:buClr>
              <a:buFont typeface="Arial" panose="020B0604020202020204" pitchFamily="34" charset="0"/>
              <a:buNone/>
              <a:defRPr sz="1800" kern="1200">
                <a:solidFill>
                  <a:schemeClr val="tx1">
                    <a:lumMod val="85000"/>
                    <a:lumOff val="15000"/>
                  </a:schemeClr>
                </a:solidFill>
                <a:latin typeface="+mn-lt"/>
                <a:ea typeface="+mn-ea"/>
                <a:cs typeface="+mn-cs"/>
              </a:defRPr>
            </a:lvl3pPr>
            <a:lvl4pPr marL="13716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4pPr>
            <a:lvl5pPr marL="18288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lumMod val="85000"/>
                    <a:lumOff val="15000"/>
                  </a:schemeClr>
                </a:solidFill>
                <a:latin typeface="+mn-lt"/>
                <a:ea typeface="+mn-ea"/>
                <a:cs typeface="+mn-cs"/>
              </a:defRPr>
            </a:lvl5pPr>
            <a:lvl6pPr marL="22860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100000"/>
              </a:lnSpc>
              <a:spcBef>
                <a:spcPts val="1000"/>
              </a:spcBef>
              <a:buClr>
                <a:schemeClr val="accent2"/>
              </a:buClr>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8pPr>
            <a:lvl9pPr marL="3657600" indent="0" algn="ctr" defTabSz="914400" rtl="0" eaLnBrk="1" latinLnBrk="0" hangingPunct="1">
              <a:lnSpc>
                <a:spcPct val="100000"/>
              </a:lnSpc>
              <a:spcBef>
                <a:spcPts val="1000"/>
              </a:spcBef>
              <a:buClr>
                <a:schemeClr val="accent2"/>
              </a:buClr>
              <a:buFont typeface="Arial" panose="020B0604020202020204" pitchFamily="34" charset="0"/>
              <a:buNone/>
              <a:defRPr sz="1600" kern="1200" baseline="0">
                <a:solidFill>
                  <a:schemeClr val="tx1"/>
                </a:solidFill>
                <a:latin typeface="+mn-lt"/>
                <a:ea typeface="+mn-ea"/>
                <a:cs typeface="+mn-cs"/>
              </a:defRPr>
            </a:lvl9pPr>
          </a:lstStyle>
          <a:p>
            <a:r>
              <a:rPr lang="en-US" dirty="0"/>
              <a:t>GROUP: ASSIGNMENT - 4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diagram of a scatter plot&#10;&#10;Description automatically generated">
            <a:extLst>
              <a:ext uri="{FF2B5EF4-FFF2-40B4-BE49-F238E27FC236}">
                <a16:creationId xmlns:a16="http://schemas.microsoft.com/office/drawing/2014/main" id="{4F57F4C2-1995-1D76-1C24-C16201E8ED5D}"/>
              </a:ext>
            </a:extLst>
          </p:cNvPr>
          <p:cNvPicPr>
            <a:picLocks noChangeAspect="1"/>
          </p:cNvPicPr>
          <p:nvPr/>
        </p:nvPicPr>
        <p:blipFill>
          <a:blip r:embed="rId2"/>
          <a:srcRect t="50" r="2" b="2"/>
          <a:stretch/>
        </p:blipFill>
        <p:spPr>
          <a:xfrm>
            <a:off x="2" y="10"/>
            <a:ext cx="4574286" cy="3428990"/>
          </a:xfrm>
          <a:prstGeom prst="rect">
            <a:avLst/>
          </a:prstGeom>
        </p:spPr>
      </p:pic>
      <p:pic>
        <p:nvPicPr>
          <p:cNvPr id="5" name="Content Placeholder 4" descr="A diagram of a box plot&#10;&#10;Description automatically generated">
            <a:extLst>
              <a:ext uri="{FF2B5EF4-FFF2-40B4-BE49-F238E27FC236}">
                <a16:creationId xmlns:a16="http://schemas.microsoft.com/office/drawing/2014/main" id="{139AF553-197C-9C84-49F5-E9FA264E1349}"/>
              </a:ext>
            </a:extLst>
          </p:cNvPr>
          <p:cNvPicPr>
            <a:picLocks noGrp="1" noChangeAspect="1"/>
          </p:cNvPicPr>
          <p:nvPr>
            <p:ph idx="1"/>
          </p:nvPr>
        </p:nvPicPr>
        <p:blipFill>
          <a:blip r:embed="rId3"/>
          <a:srcRect t="118"/>
          <a:stretch/>
        </p:blipFill>
        <p:spPr>
          <a:xfrm>
            <a:off x="4571996" y="4049"/>
            <a:ext cx="4571992" cy="3424951"/>
          </a:xfrm>
          <a:prstGeom prst="rect">
            <a:avLst/>
          </a:prstGeom>
        </p:spPr>
      </p:pic>
      <p:pic>
        <p:nvPicPr>
          <p:cNvPr id="9" name="Picture 8" descr="A graph with a red line&#10;&#10;Description automatically generated">
            <a:extLst>
              <a:ext uri="{FF2B5EF4-FFF2-40B4-BE49-F238E27FC236}">
                <a16:creationId xmlns:a16="http://schemas.microsoft.com/office/drawing/2014/main" id="{BAF451FD-C8B7-C419-793F-0CC818ECAB60}"/>
              </a:ext>
            </a:extLst>
          </p:cNvPr>
          <p:cNvPicPr>
            <a:picLocks noChangeAspect="1"/>
          </p:cNvPicPr>
          <p:nvPr/>
        </p:nvPicPr>
        <p:blipFill>
          <a:blip r:embed="rId4"/>
          <a:srcRect l="1"/>
          <a:stretch/>
        </p:blipFill>
        <p:spPr>
          <a:xfrm>
            <a:off x="20" y="3429000"/>
            <a:ext cx="4571976" cy="3429000"/>
          </a:xfrm>
          <a:prstGeom prst="rect">
            <a:avLst/>
          </a:prstGeom>
        </p:spPr>
      </p:pic>
      <p:pic>
        <p:nvPicPr>
          <p:cNvPr id="7" name="Picture 6" descr="A graph of a graph&#10;&#10;Description automatically generated">
            <a:extLst>
              <a:ext uri="{FF2B5EF4-FFF2-40B4-BE49-F238E27FC236}">
                <a16:creationId xmlns:a16="http://schemas.microsoft.com/office/drawing/2014/main" id="{445A1C18-394C-5C5B-2516-A1E2DFFA6701}"/>
              </a:ext>
            </a:extLst>
          </p:cNvPr>
          <p:cNvPicPr>
            <a:picLocks noChangeAspect="1"/>
          </p:cNvPicPr>
          <p:nvPr/>
        </p:nvPicPr>
        <p:blipFill>
          <a:blip r:embed="rId5"/>
          <a:srcRect/>
          <a:stretch/>
        </p:blipFill>
        <p:spPr>
          <a:xfrm>
            <a:off x="4572007" y="3429000"/>
            <a:ext cx="4571993" cy="3429000"/>
          </a:xfrm>
          <a:prstGeom prst="rect">
            <a:avLst/>
          </a:prstGeom>
        </p:spPr>
      </p:pic>
    </p:spTree>
    <p:extLst>
      <p:ext uri="{BB962C8B-B14F-4D97-AF65-F5344CB8AC3E}">
        <p14:creationId xmlns:p14="http://schemas.microsoft.com/office/powerpoint/2010/main" val="926785700"/>
      </p:ext>
    </p:extLst>
  </p:cSld>
  <p:clrMapOvr>
    <a:overrideClrMapping bg1="dk1" tx1="lt1" bg2="dk2" tx2="lt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3CA68-42CA-CB5D-B5DB-04DF11608C27}"/>
              </a:ext>
            </a:extLst>
          </p:cNvPr>
          <p:cNvSpPr>
            <a:spLocks noGrp="1"/>
          </p:cNvSpPr>
          <p:nvPr>
            <p:ph type="title"/>
          </p:nvPr>
        </p:nvSpPr>
        <p:spPr>
          <a:xfrm>
            <a:off x="1603122" y="765425"/>
            <a:ext cx="5937755" cy="1188720"/>
          </a:xfrm>
        </p:spPr>
        <p:txBody>
          <a:bodyPr/>
          <a:lstStyle/>
          <a:p>
            <a:r>
              <a:rPr lang="en-US" dirty="0"/>
              <a:t>Statistical summary</a:t>
            </a:r>
          </a:p>
        </p:txBody>
      </p:sp>
      <p:sp>
        <p:nvSpPr>
          <p:cNvPr id="3" name="Content Placeholder 2">
            <a:extLst>
              <a:ext uri="{FF2B5EF4-FFF2-40B4-BE49-F238E27FC236}">
                <a16:creationId xmlns:a16="http://schemas.microsoft.com/office/drawing/2014/main" id="{BF32ED66-5B63-DB50-B41F-FEB6C3DD45A8}"/>
              </a:ext>
            </a:extLst>
          </p:cNvPr>
          <p:cNvSpPr>
            <a:spLocks noGrp="1"/>
          </p:cNvSpPr>
          <p:nvPr>
            <p:ph idx="1"/>
          </p:nvPr>
        </p:nvSpPr>
        <p:spPr>
          <a:xfrm>
            <a:off x="1603122" y="2329820"/>
            <a:ext cx="5937756" cy="3762755"/>
          </a:xfrm>
        </p:spPr>
        <p:txBody>
          <a:bodyPr>
            <a:noAutofit/>
          </a:bodyPr>
          <a:lstStyle/>
          <a:p>
            <a:r>
              <a:rPr lang="en-US" dirty="0"/>
              <a:t>This statistical summary provides key insights about the 'gross' variable, likely representing movie gross revenue:</a:t>
            </a:r>
          </a:p>
          <a:p>
            <a:pPr>
              <a:buFont typeface="+mj-lt"/>
              <a:buAutoNum type="arabicPeriod"/>
            </a:pPr>
            <a:r>
              <a:rPr lang="en-US" dirty="0"/>
              <a:t>Parameter Estimation: </a:t>
            </a:r>
          </a:p>
          <a:p>
            <a:pPr marL="742950" lvl="1" indent="-285750">
              <a:buFont typeface="+mj-lt"/>
              <a:buAutoNum type="arabicPeriod"/>
            </a:pPr>
            <a:r>
              <a:rPr lang="en-US" sz="1800" dirty="0"/>
              <a:t>Mean: About $51 million</a:t>
            </a:r>
          </a:p>
          <a:p>
            <a:pPr marL="742950" lvl="1" indent="-285750">
              <a:buFont typeface="+mj-lt"/>
              <a:buAutoNum type="arabicPeriod"/>
            </a:pPr>
            <a:r>
              <a:rPr lang="en-US" sz="1800" dirty="0"/>
              <a:t>Standard Deviation: Approximately $70 million</a:t>
            </a:r>
          </a:p>
          <a:p>
            <a:pPr marL="742950" lvl="1" indent="-285750">
              <a:buFont typeface="+mj-lt"/>
              <a:buAutoNum type="arabicPeriod"/>
            </a:pPr>
            <a:r>
              <a:rPr lang="en-US" sz="1800" dirty="0"/>
              <a:t>Proportion: 1.0 (suggesting no missing values)</a:t>
            </a:r>
          </a:p>
          <a:p>
            <a:pPr>
              <a:buFont typeface="+mj-lt"/>
              <a:buAutoNum type="arabicPeriod"/>
            </a:pPr>
            <a:r>
              <a:rPr lang="en-US" dirty="0"/>
              <a:t>Normality Assessment: </a:t>
            </a:r>
          </a:p>
          <a:p>
            <a:pPr marL="742950" lvl="1" indent="-285750">
              <a:buFont typeface="+mj-lt"/>
              <a:buAutoNum type="arabicPeriod"/>
            </a:pPr>
            <a:r>
              <a:rPr lang="en-US" sz="1800" dirty="0"/>
              <a:t>Shapiro-Wilk Test: Statistic ≈ 0.689, p-value = 0.0</a:t>
            </a:r>
          </a:p>
          <a:p>
            <a:pPr marL="742950" lvl="1" indent="-285750">
              <a:buFont typeface="+mj-lt"/>
              <a:buAutoNum type="arabicPeriod"/>
            </a:pPr>
            <a:r>
              <a:rPr lang="en-US" sz="1800" dirty="0"/>
              <a:t>D'Agostino's K-squared Test: Statistic ≈ 2618.698, p-value = 0.0</a:t>
            </a:r>
          </a:p>
          <a:p>
            <a:endParaRPr lang="en-US" dirty="0"/>
          </a:p>
        </p:txBody>
      </p:sp>
    </p:spTree>
    <p:extLst>
      <p:ext uri="{BB962C8B-B14F-4D97-AF65-F5344CB8AC3E}">
        <p14:creationId xmlns:p14="http://schemas.microsoft.com/office/powerpoint/2010/main" val="33413365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030A43A-FB68-CBCA-713F-9B4B3B068018}"/>
              </a:ext>
            </a:extLst>
          </p:cNvPr>
          <p:cNvSpPr>
            <a:spLocks noGrp="1"/>
          </p:cNvSpPr>
          <p:nvPr>
            <p:ph idx="1"/>
          </p:nvPr>
        </p:nvSpPr>
        <p:spPr>
          <a:xfrm>
            <a:off x="1603122" y="1878008"/>
            <a:ext cx="5937755" cy="3101983"/>
          </a:xfrm>
        </p:spPr>
        <p:txBody>
          <a:bodyPr/>
          <a:lstStyle/>
          <a:p>
            <a:pPr marL="0" indent="0">
              <a:buNone/>
            </a:pPr>
            <a:r>
              <a:rPr lang="en-US" dirty="0"/>
              <a:t>Conclusion: The data does not follow a normal distribution.</a:t>
            </a:r>
          </a:p>
          <a:p>
            <a:r>
              <a:rPr lang="en-US" dirty="0"/>
              <a:t>The high standard deviation relative to the mean indicates significant variability in gross revenue. The normality tests' extremely low p-values (0.0) strongly reject the null hypothesis of normality, confirming that the gross revenue data is not normally distributed. This suggests a skewed or irregular distribution of movie earnings.</a:t>
            </a:r>
          </a:p>
          <a:p>
            <a:endParaRPr lang="en-US" dirty="0"/>
          </a:p>
        </p:txBody>
      </p:sp>
    </p:spTree>
    <p:extLst>
      <p:ext uri="{BB962C8B-B14F-4D97-AF65-F5344CB8AC3E}">
        <p14:creationId xmlns:p14="http://schemas.microsoft.com/office/powerpoint/2010/main" val="11233707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INDEPENDENT VARIABLES</a:t>
            </a:r>
            <a:endParaRPr dirty="0"/>
          </a:p>
        </p:txBody>
      </p:sp>
      <p:sp>
        <p:nvSpPr>
          <p:cNvPr id="3" name="Content Placeholder 2"/>
          <p:cNvSpPr>
            <a:spLocks noGrp="1"/>
          </p:cNvSpPr>
          <p:nvPr>
            <p:ph idx="1"/>
          </p:nvPr>
        </p:nvSpPr>
        <p:spPr>
          <a:xfrm>
            <a:off x="1606045" y="2450758"/>
            <a:ext cx="5937755" cy="3101983"/>
          </a:xfrm>
        </p:spPr>
        <p:txBody>
          <a:bodyPr>
            <a:noAutofit/>
          </a:bodyPr>
          <a:lstStyle/>
          <a:p>
            <a:pPr algn="just"/>
            <a:r>
              <a:rPr lang="en-US" dirty="0"/>
              <a:t>Most of the 12 movie-related variables show right-skewed distributions with significant outliers. </a:t>
            </a:r>
          </a:p>
          <a:p>
            <a:pPr algn="just"/>
            <a:r>
              <a:rPr lang="en-US" dirty="0"/>
              <a:t>Variables like budget, Facebook likes, and critic reviews exhibit high variability and deviate from normal distribution. </a:t>
            </a:r>
          </a:p>
          <a:p>
            <a:pPr algn="just"/>
            <a:r>
              <a:rPr lang="en-US" dirty="0"/>
              <a:t>IMDB scores are the exception, approaching a normal distribution with ratings clustered around the middle range. </a:t>
            </a:r>
          </a:p>
          <a:p>
            <a:pPr algn="just"/>
            <a:r>
              <a:rPr lang="en-US" dirty="0"/>
              <a:t>The release year variable indicates an increasing trend towards recent decades. </a:t>
            </a:r>
          </a:p>
          <a:p>
            <a:pPr algn="just"/>
            <a:r>
              <a:rPr lang="en-US" dirty="0"/>
              <a:t>These findings suggest the need for non-parametric methods or data transformations in further statistical analysis.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4" name="Title 1">
            <a:extLst>
              <a:ext uri="{FF2B5EF4-FFF2-40B4-BE49-F238E27FC236}">
                <a16:creationId xmlns:a16="http://schemas.microsoft.com/office/drawing/2014/main" id="{30B32FC8-D86C-DC93-32E8-710158B76B52}"/>
              </a:ext>
            </a:extLst>
          </p:cNvPr>
          <p:cNvSpPr>
            <a:spLocks noGrp="1"/>
          </p:cNvSpPr>
          <p:nvPr>
            <p:ph type="title"/>
          </p:nvPr>
        </p:nvSpPr>
        <p:spPr>
          <a:xfrm>
            <a:off x="482601" y="820010"/>
            <a:ext cx="2561466" cy="3212654"/>
          </a:xfrm>
          <a:noFill/>
          <a:ln>
            <a:solidFill>
              <a:schemeClr val="bg1"/>
            </a:solidFill>
          </a:ln>
        </p:spPr>
        <p:txBody>
          <a:bodyPr vert="horz" lIns="274320" tIns="182880" rIns="274320" bIns="182880" rtlCol="0" anchor="ctr" anchorCtr="1">
            <a:normAutofit/>
          </a:bodyPr>
          <a:lstStyle/>
          <a:p>
            <a:r>
              <a:rPr lang="en-US" sz="3800">
                <a:solidFill>
                  <a:schemeClr val="bg1"/>
                </a:solidFill>
              </a:rPr>
              <a:t>QQ-PLOTS</a:t>
            </a:r>
          </a:p>
        </p:txBody>
      </p:sp>
      <p:pic>
        <p:nvPicPr>
          <p:cNvPr id="5" name="Content Placeholder 4" descr="A collage of graphs&#10;&#10;Description automatically generated">
            <a:extLst>
              <a:ext uri="{FF2B5EF4-FFF2-40B4-BE49-F238E27FC236}">
                <a16:creationId xmlns:a16="http://schemas.microsoft.com/office/drawing/2014/main" id="{34B34DE7-66B6-03B5-5688-394CC97DFFAD}"/>
              </a:ext>
            </a:extLst>
          </p:cNvPr>
          <p:cNvPicPr>
            <a:picLocks noGrp="1" noChangeAspect="1"/>
          </p:cNvPicPr>
          <p:nvPr>
            <p:ph idx="1"/>
          </p:nvPr>
        </p:nvPicPr>
        <p:blipFill>
          <a:blip r:embed="rId2"/>
          <a:stretch>
            <a:fillRect/>
          </a:stretch>
        </p:blipFill>
        <p:spPr>
          <a:xfrm>
            <a:off x="4288536" y="643467"/>
            <a:ext cx="4057648" cy="5410199"/>
          </a:xfrm>
          <a:prstGeom prst="rect">
            <a:avLst/>
          </a:prstGeom>
        </p:spPr>
      </p:pic>
    </p:spTree>
    <p:extLst>
      <p:ext uri="{BB962C8B-B14F-4D97-AF65-F5344CB8AC3E}">
        <p14:creationId xmlns:p14="http://schemas.microsoft.com/office/powerpoint/2010/main" val="16766752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B361D09A-5798-018A-7038-14746DD5A801}"/>
              </a:ext>
            </a:extLst>
          </p:cNvPr>
          <p:cNvSpPr>
            <a:spLocks noGrp="1"/>
          </p:cNvSpPr>
          <p:nvPr>
            <p:ph type="title"/>
          </p:nvPr>
        </p:nvSpPr>
        <p:spPr>
          <a:xfrm>
            <a:off x="482601" y="820010"/>
            <a:ext cx="2561466" cy="3212654"/>
          </a:xfrm>
          <a:noFill/>
          <a:ln>
            <a:solidFill>
              <a:schemeClr val="bg1"/>
            </a:solidFill>
          </a:ln>
        </p:spPr>
        <p:txBody>
          <a:bodyPr vert="horz" lIns="274320" tIns="182880" rIns="274320" bIns="182880" rtlCol="0" anchor="ctr" anchorCtr="1">
            <a:normAutofit/>
          </a:bodyPr>
          <a:lstStyle/>
          <a:p>
            <a:r>
              <a:rPr lang="en-US" sz="3500">
                <a:solidFill>
                  <a:schemeClr val="bg1"/>
                </a:solidFill>
              </a:rPr>
              <a:t>SCATTER PLOT</a:t>
            </a:r>
          </a:p>
        </p:txBody>
      </p:sp>
      <p:pic>
        <p:nvPicPr>
          <p:cNvPr id="4" name="Content Placeholder 3" descr="A screenshot of a graph&#10;&#10;Description automatically generated">
            <a:extLst>
              <a:ext uri="{FF2B5EF4-FFF2-40B4-BE49-F238E27FC236}">
                <a16:creationId xmlns:a16="http://schemas.microsoft.com/office/drawing/2014/main" id="{7C88A5CB-B2BE-6AA8-2321-73913BBE8198}"/>
              </a:ext>
            </a:extLst>
          </p:cNvPr>
          <p:cNvPicPr>
            <a:picLocks noGrp="1" noChangeAspect="1"/>
          </p:cNvPicPr>
          <p:nvPr>
            <p:ph idx="1"/>
          </p:nvPr>
        </p:nvPicPr>
        <p:blipFill>
          <a:blip r:embed="rId2"/>
          <a:stretch>
            <a:fillRect/>
          </a:stretch>
        </p:blipFill>
        <p:spPr>
          <a:xfrm>
            <a:off x="4288536" y="643467"/>
            <a:ext cx="4057648" cy="5410199"/>
          </a:xfrm>
          <a:prstGeom prst="rect">
            <a:avLst/>
          </a:prstGeom>
        </p:spPr>
      </p:pic>
    </p:spTree>
    <p:extLst>
      <p:ext uri="{BB962C8B-B14F-4D97-AF65-F5344CB8AC3E}">
        <p14:creationId xmlns:p14="http://schemas.microsoft.com/office/powerpoint/2010/main" val="2262423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74CFC5A4-B6E2-D860-2E68-A406597AA92C}"/>
              </a:ext>
            </a:extLst>
          </p:cNvPr>
          <p:cNvSpPr>
            <a:spLocks noGrp="1"/>
          </p:cNvSpPr>
          <p:nvPr>
            <p:ph type="title"/>
          </p:nvPr>
        </p:nvSpPr>
        <p:spPr>
          <a:xfrm>
            <a:off x="482601" y="820010"/>
            <a:ext cx="2561466" cy="3212654"/>
          </a:xfrm>
          <a:noFill/>
          <a:ln>
            <a:solidFill>
              <a:schemeClr val="bg1"/>
            </a:solidFill>
          </a:ln>
        </p:spPr>
        <p:txBody>
          <a:bodyPr vert="horz" lIns="274320" tIns="182880" rIns="274320" bIns="182880" rtlCol="0" anchor="ctr" anchorCtr="1">
            <a:normAutofit/>
          </a:bodyPr>
          <a:lstStyle/>
          <a:p>
            <a:r>
              <a:rPr lang="en-US" sz="3800">
                <a:solidFill>
                  <a:schemeClr val="bg1"/>
                </a:solidFill>
              </a:rPr>
              <a:t>BOX PLOT</a:t>
            </a:r>
          </a:p>
        </p:txBody>
      </p:sp>
      <p:pic>
        <p:nvPicPr>
          <p:cNvPr id="4" name="Content Placeholder 3" descr="A graph with numbers and lines&#10;&#10;Description automatically generated">
            <a:extLst>
              <a:ext uri="{FF2B5EF4-FFF2-40B4-BE49-F238E27FC236}">
                <a16:creationId xmlns:a16="http://schemas.microsoft.com/office/drawing/2014/main" id="{4B77BFF6-4062-7A36-566B-C815D527F9AB}"/>
              </a:ext>
            </a:extLst>
          </p:cNvPr>
          <p:cNvPicPr>
            <a:picLocks noGrp="1" noChangeAspect="1"/>
          </p:cNvPicPr>
          <p:nvPr>
            <p:ph idx="1"/>
          </p:nvPr>
        </p:nvPicPr>
        <p:blipFill>
          <a:blip r:embed="rId2"/>
          <a:stretch>
            <a:fillRect/>
          </a:stretch>
        </p:blipFill>
        <p:spPr>
          <a:xfrm>
            <a:off x="3973322" y="2569174"/>
            <a:ext cx="4688077" cy="1558785"/>
          </a:xfrm>
          <a:prstGeom prst="rect">
            <a:avLst/>
          </a:prstGeom>
        </p:spPr>
      </p:pic>
    </p:spTree>
    <p:extLst>
      <p:ext uri="{BB962C8B-B14F-4D97-AF65-F5344CB8AC3E}">
        <p14:creationId xmlns:p14="http://schemas.microsoft.com/office/powerpoint/2010/main" val="7421064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3F47E20B-1205-4238-A82B-90EF577F32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13567AC-EB9A-47A9-B6EC-B5BDB73B11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490722"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FF8353E7-E2BB-35A8-CA14-43BADEB651DA}"/>
              </a:ext>
            </a:extLst>
          </p:cNvPr>
          <p:cNvSpPr>
            <a:spLocks noGrp="1"/>
          </p:cNvSpPr>
          <p:nvPr>
            <p:ph type="title"/>
          </p:nvPr>
        </p:nvSpPr>
        <p:spPr>
          <a:xfrm>
            <a:off x="482601" y="820010"/>
            <a:ext cx="2561466" cy="3212654"/>
          </a:xfrm>
          <a:noFill/>
          <a:ln>
            <a:solidFill>
              <a:schemeClr val="bg1"/>
            </a:solidFill>
          </a:ln>
        </p:spPr>
        <p:txBody>
          <a:bodyPr vert="horz" lIns="274320" tIns="182880" rIns="274320" bIns="182880" rtlCol="0" anchor="ctr" anchorCtr="1">
            <a:normAutofit/>
          </a:bodyPr>
          <a:lstStyle/>
          <a:p>
            <a:r>
              <a:rPr lang="en-US" sz="1800">
                <a:solidFill>
                  <a:schemeClr val="bg1"/>
                </a:solidFill>
              </a:rPr>
              <a:t>histrograms</a:t>
            </a:r>
          </a:p>
        </p:txBody>
      </p:sp>
      <p:pic>
        <p:nvPicPr>
          <p:cNvPr id="4" name="Content Placeholder 3" descr="A group of blue and white graphs&#10;&#10;Description automatically generated">
            <a:extLst>
              <a:ext uri="{FF2B5EF4-FFF2-40B4-BE49-F238E27FC236}">
                <a16:creationId xmlns:a16="http://schemas.microsoft.com/office/drawing/2014/main" id="{C6E98844-C437-15C7-3264-024DF9B2AA93}"/>
              </a:ext>
            </a:extLst>
          </p:cNvPr>
          <p:cNvPicPr>
            <a:picLocks noGrp="1" noChangeAspect="1"/>
          </p:cNvPicPr>
          <p:nvPr>
            <p:ph idx="1"/>
          </p:nvPr>
        </p:nvPicPr>
        <p:blipFill>
          <a:blip r:embed="rId2"/>
          <a:stretch>
            <a:fillRect/>
          </a:stretch>
        </p:blipFill>
        <p:spPr>
          <a:xfrm>
            <a:off x="4288536" y="643467"/>
            <a:ext cx="4057648" cy="5410199"/>
          </a:xfrm>
          <a:prstGeom prst="rect">
            <a:avLst/>
          </a:prstGeom>
        </p:spPr>
      </p:pic>
    </p:spTree>
    <p:extLst>
      <p:ext uri="{BB962C8B-B14F-4D97-AF65-F5344CB8AC3E}">
        <p14:creationId xmlns:p14="http://schemas.microsoft.com/office/powerpoint/2010/main" val="803564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EB18D-2EB9-14B1-9978-BA4C7928B19E}"/>
              </a:ext>
            </a:extLst>
          </p:cNvPr>
          <p:cNvSpPr>
            <a:spLocks noGrp="1"/>
          </p:cNvSpPr>
          <p:nvPr>
            <p:ph type="title"/>
          </p:nvPr>
        </p:nvSpPr>
        <p:spPr/>
        <p:txBody>
          <a:bodyPr/>
          <a:lstStyle/>
          <a:p>
            <a:r>
              <a:rPr lang="en-US" dirty="0"/>
              <a:t>Statistical analysis</a:t>
            </a:r>
          </a:p>
        </p:txBody>
      </p:sp>
      <p:sp>
        <p:nvSpPr>
          <p:cNvPr id="3" name="Content Placeholder 2">
            <a:extLst>
              <a:ext uri="{FF2B5EF4-FFF2-40B4-BE49-F238E27FC236}">
                <a16:creationId xmlns:a16="http://schemas.microsoft.com/office/drawing/2014/main" id="{CDA5B898-F8F5-8892-292B-4AC88CAC62DC}"/>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6770805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5" name="Picture 4" descr="Programming data on computer monitor">
            <a:extLst>
              <a:ext uri="{FF2B5EF4-FFF2-40B4-BE49-F238E27FC236}">
                <a16:creationId xmlns:a16="http://schemas.microsoft.com/office/drawing/2014/main" id="{7F4A1FF7-762E-452C-0DA7-DDAEA804645A}"/>
              </a:ext>
            </a:extLst>
          </p:cNvPr>
          <p:cNvPicPr>
            <a:picLocks noChangeAspect="1"/>
          </p:cNvPicPr>
          <p:nvPr/>
        </p:nvPicPr>
        <p:blipFill>
          <a:blip r:embed="rId2"/>
          <a:srcRect l="32722" r="22777" b="-1"/>
          <a:stretch/>
        </p:blipFill>
        <p:spPr>
          <a:xfrm>
            <a:off x="481" y="10"/>
            <a:ext cx="4572000" cy="6857990"/>
          </a:xfrm>
          <a:prstGeom prst="rect">
            <a:avLst/>
          </a:prstGeom>
        </p:spPr>
      </p:pic>
      <p:sp>
        <p:nvSpPr>
          <p:cNvPr id="2" name="Title 1">
            <a:extLst>
              <a:ext uri="{FF2B5EF4-FFF2-40B4-BE49-F238E27FC236}">
                <a16:creationId xmlns:a16="http://schemas.microsoft.com/office/drawing/2014/main" id="{CD972226-8399-EC17-4BCC-EFF27F4B447B}"/>
              </a:ext>
            </a:extLst>
          </p:cNvPr>
          <p:cNvSpPr>
            <a:spLocks noGrp="1"/>
          </p:cNvSpPr>
          <p:nvPr>
            <p:ph type="title"/>
          </p:nvPr>
        </p:nvSpPr>
        <p:spPr>
          <a:xfrm>
            <a:off x="603504" y="2841505"/>
            <a:ext cx="3365473" cy="1174991"/>
          </a:xfrm>
          <a:solidFill>
            <a:schemeClr val="tx1">
              <a:alpha val="60000"/>
            </a:schemeClr>
          </a:solidFill>
          <a:ln>
            <a:solidFill>
              <a:schemeClr val="bg1"/>
            </a:solidFill>
          </a:ln>
        </p:spPr>
        <p:txBody>
          <a:bodyPr>
            <a:normAutofit/>
          </a:bodyPr>
          <a:lstStyle/>
          <a:p>
            <a:r>
              <a:rPr lang="en-US" sz="2100" b="1" kern="0">
                <a:solidFill>
                  <a:schemeClr val="bg1"/>
                </a:solidFill>
                <a:effectLst/>
                <a:latin typeface="Garamond" panose="02020404030301010803" pitchFamily="18" charset="0"/>
                <a:ea typeface="Times New Roman" panose="02020603050405020304" pitchFamily="18" charset="0"/>
                <a:cs typeface="Times New Roman" panose="02020603050405020304" pitchFamily="18" charset="0"/>
              </a:rPr>
              <a:t>Correlation Analysis</a:t>
            </a:r>
            <a:r>
              <a:rPr lang="en-US" sz="2100">
                <a:solidFill>
                  <a:schemeClr val="bg1"/>
                </a:solidFill>
                <a:effectLst/>
              </a:rPr>
              <a:t> </a:t>
            </a:r>
            <a:endParaRPr lang="en-US" sz="2100">
              <a:solidFill>
                <a:schemeClr val="bg1"/>
              </a:solidFill>
            </a:endParaRPr>
          </a:p>
        </p:txBody>
      </p:sp>
      <p:sp>
        <p:nvSpPr>
          <p:cNvPr id="3" name="Content Placeholder 2">
            <a:extLst>
              <a:ext uri="{FF2B5EF4-FFF2-40B4-BE49-F238E27FC236}">
                <a16:creationId xmlns:a16="http://schemas.microsoft.com/office/drawing/2014/main" id="{379F2A58-2976-FD08-3190-730E0E15CD5E}"/>
              </a:ext>
            </a:extLst>
          </p:cNvPr>
          <p:cNvSpPr>
            <a:spLocks noGrp="1"/>
          </p:cNvSpPr>
          <p:nvPr>
            <p:ph idx="1"/>
          </p:nvPr>
        </p:nvSpPr>
        <p:spPr>
          <a:xfrm>
            <a:off x="5057955" y="976129"/>
            <a:ext cx="3603699" cy="4919815"/>
          </a:xfrm>
        </p:spPr>
        <p:txBody>
          <a:bodyPr anchor="ctr">
            <a:normAutofit/>
          </a:bodyPr>
          <a:lstStyle/>
          <a:p>
            <a:pPr>
              <a:lnSpc>
                <a:spcPct val="90000"/>
              </a:lnSpc>
            </a:pPr>
            <a:endParaRPr lang="en-US" sz="1000"/>
          </a:p>
          <a:p>
            <a:pPr>
              <a:lnSpc>
                <a:spcPct val="90000"/>
              </a:lnSpc>
            </a:pPr>
            <a:r>
              <a:rPr lang="en-US" sz="1000"/>
              <a:t>1. Key Predictors: The correlation matrix identified important factors for box office success, including budget, number of critic reviews, movie duration, combined actor Facebook likes, and IMDb score.</a:t>
            </a:r>
          </a:p>
          <a:p>
            <a:pPr>
              <a:lnSpc>
                <a:spcPct val="90000"/>
              </a:lnSpc>
            </a:pPr>
            <a:endParaRPr lang="en-US" sz="1000"/>
          </a:p>
          <a:p>
            <a:pPr>
              <a:lnSpc>
                <a:spcPct val="90000"/>
              </a:lnSpc>
            </a:pPr>
            <a:r>
              <a:rPr lang="en-US" sz="1000"/>
              <a:t>2. Multicollinearity Addressed: Highly correlated variables, such as individual actor Facebook likes, were combined into a single feature (</a:t>
            </a:r>
            <a:r>
              <a:rPr lang="en-US" sz="1000" err="1"/>
              <a:t>combined_actor_facebook_likes</a:t>
            </a:r>
            <a:r>
              <a:rPr lang="en-US" sz="1000"/>
              <a:t>) to reduce multicollinearity.</a:t>
            </a:r>
          </a:p>
          <a:p>
            <a:pPr>
              <a:lnSpc>
                <a:spcPct val="90000"/>
              </a:lnSpc>
            </a:pPr>
            <a:endParaRPr lang="en-US" sz="1000"/>
          </a:p>
          <a:p>
            <a:pPr>
              <a:lnSpc>
                <a:spcPct val="90000"/>
              </a:lnSpc>
            </a:pPr>
            <a:r>
              <a:rPr lang="en-US" sz="1000"/>
              <a:t>3. Model Enhancement: The correlation analysis guided the selection of significant variables, improving the accuracy and interpretability of the linear regression model.</a:t>
            </a:r>
          </a:p>
          <a:p>
            <a:pPr>
              <a:lnSpc>
                <a:spcPct val="90000"/>
              </a:lnSpc>
            </a:pPr>
            <a:endParaRPr lang="en-US" sz="1000"/>
          </a:p>
          <a:p>
            <a:pPr>
              <a:lnSpc>
                <a:spcPct val="90000"/>
              </a:lnSpc>
            </a:pPr>
            <a:r>
              <a:rPr lang="en-US" sz="1000"/>
              <a:t>4. Visual Insights: A heatmap visualization of the correlation matrix provided clear insights into relationships between variables, supporting a data-driven approach to model development.</a:t>
            </a:r>
          </a:p>
          <a:p>
            <a:pPr>
              <a:lnSpc>
                <a:spcPct val="90000"/>
              </a:lnSpc>
            </a:pPr>
            <a:endParaRPr lang="en-US" sz="1000"/>
          </a:p>
          <a:p>
            <a:pPr>
              <a:lnSpc>
                <a:spcPct val="90000"/>
              </a:lnSpc>
            </a:pPr>
            <a:r>
              <a:rPr lang="en-US" sz="1000"/>
              <a:t>5. Regression Findings: The linear regression model quantified the impact of each predictor on gross revenue, with all selected variables showing positive coefficients. The model's performance is indicated by a mean squared error of approximately 399,444,151,463,804.</a:t>
            </a:r>
          </a:p>
        </p:txBody>
      </p:sp>
    </p:spTree>
    <p:extLst>
      <p:ext uri="{BB962C8B-B14F-4D97-AF65-F5344CB8AC3E}">
        <p14:creationId xmlns:p14="http://schemas.microsoft.com/office/powerpoint/2010/main" val="4264563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a:t>
            </a:r>
          </a:p>
        </p:txBody>
      </p:sp>
      <p:sp>
        <p:nvSpPr>
          <p:cNvPr id="3" name="Content Placeholder 2"/>
          <p:cNvSpPr>
            <a:spLocks noGrp="1"/>
          </p:cNvSpPr>
          <p:nvPr>
            <p:ph idx="1"/>
          </p:nvPr>
        </p:nvSpPr>
        <p:spPr/>
        <p:txBody>
          <a:bodyPr/>
          <a:lstStyle/>
          <a:p>
            <a:r>
              <a:rPr lang="en-US" dirty="0"/>
              <a:t>Examine key factors impacting movie box office success</a:t>
            </a:r>
          </a:p>
          <a:p>
            <a:r>
              <a:rPr lang="en-US" dirty="0"/>
              <a:t>Create predictive models for estimating box office revenue</a:t>
            </a:r>
          </a:p>
          <a:p>
            <a:r>
              <a:rPr lang="en-US" dirty="0"/>
              <a:t>Offer practical recommendations for the film industry based on findings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computer screen&#10;&#10;Description automatically generated">
            <a:extLst>
              <a:ext uri="{FF2B5EF4-FFF2-40B4-BE49-F238E27FC236}">
                <a16:creationId xmlns:a16="http://schemas.microsoft.com/office/drawing/2014/main" id="{D1CD9695-AE1A-6417-195A-FF989810D4BE}"/>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r="1271"/>
          <a:stretch/>
        </p:blipFill>
        <p:spPr bwMode="auto">
          <a:xfrm>
            <a:off x="2014809" y="12165"/>
            <a:ext cx="7129191" cy="6845835"/>
          </a:xfrm>
          <a:prstGeom prst="rect">
            <a:avLst/>
          </a:prstGeom>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BD33117F-52DA-F2A7-0B06-E181C6873B7A}"/>
              </a:ext>
            </a:extLst>
          </p:cNvPr>
          <p:cNvSpPr>
            <a:spLocks noGrp="1"/>
          </p:cNvSpPr>
          <p:nvPr>
            <p:ph type="title"/>
          </p:nvPr>
        </p:nvSpPr>
        <p:spPr>
          <a:xfrm>
            <a:off x="99152" y="2617222"/>
            <a:ext cx="1915657" cy="1188720"/>
          </a:xfrm>
        </p:spPr>
        <p:txBody>
          <a:bodyPr>
            <a:normAutofit/>
          </a:bodyPr>
          <a:lstStyle/>
          <a:p>
            <a:r>
              <a:rPr lang="en-US" sz="1400" dirty="0"/>
              <a:t>Applied correlation analysis</a:t>
            </a:r>
            <a:endParaRPr sz="1400" dirty="0"/>
          </a:p>
        </p:txBody>
      </p:sp>
    </p:spTree>
    <p:extLst>
      <p:ext uri="{BB962C8B-B14F-4D97-AF65-F5344CB8AC3E}">
        <p14:creationId xmlns:p14="http://schemas.microsoft.com/office/powerpoint/2010/main" val="1360725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5507221D-39ED-EAFF-9278-3EA5C0B75193}"/>
              </a:ext>
            </a:extLst>
          </p:cNvPr>
          <p:cNvSpPr txBox="1"/>
          <p:nvPr/>
        </p:nvSpPr>
        <p:spPr>
          <a:xfrm>
            <a:off x="418641" y="1178805"/>
            <a:ext cx="7722824" cy="4801314"/>
          </a:xfrm>
          <a:prstGeom prst="rect">
            <a:avLst/>
          </a:prstGeom>
          <a:noFill/>
        </p:spPr>
        <p:txBody>
          <a:bodyPr wrap="square" rtlCol="0">
            <a:spAutoFit/>
          </a:bodyPr>
          <a:lstStyle/>
          <a:p>
            <a:pPr algn="l"/>
            <a:endParaRPr lang="en-US" i="0" dirty="0">
              <a:effectLst/>
            </a:endParaRPr>
          </a:p>
          <a:p>
            <a:pPr algn="l"/>
            <a:r>
              <a:rPr lang="en-US" i="0" dirty="0">
                <a:effectLst/>
              </a:rPr>
              <a:t>1. Missing Value Treatment: Numerical columns were filled with mean values, while categorical columns were filled with mode values.</a:t>
            </a:r>
          </a:p>
          <a:p>
            <a:pPr algn="l"/>
            <a:endParaRPr lang="en-US" i="0" dirty="0">
              <a:effectLst/>
            </a:endParaRPr>
          </a:p>
          <a:p>
            <a:pPr algn="l"/>
            <a:r>
              <a:rPr lang="en-US" i="0" dirty="0">
                <a:effectLst/>
              </a:rPr>
              <a:t>2. Feature Combination: Actor Facebook likes were consolidated into a single feature (</a:t>
            </a:r>
            <a:r>
              <a:rPr lang="en-US" i="0" dirty="0" err="1">
                <a:effectLst/>
              </a:rPr>
              <a:t>combined_actor_facebook_likes</a:t>
            </a:r>
            <a:r>
              <a:rPr lang="en-US" i="0" dirty="0">
                <a:effectLst/>
              </a:rPr>
              <a:t>) to address multicollinearity.</a:t>
            </a:r>
          </a:p>
          <a:p>
            <a:pPr algn="l"/>
            <a:endParaRPr lang="en-US" i="0" dirty="0">
              <a:effectLst/>
            </a:endParaRPr>
          </a:p>
          <a:p>
            <a:pPr algn="l"/>
            <a:r>
              <a:rPr lang="en-US" i="0" dirty="0">
                <a:effectLst/>
              </a:rPr>
              <a:t>3. Variable Selection: Key predictors were chosen based on their significant correlation with gross revenue, as revealed by the correlation matrix.</a:t>
            </a:r>
          </a:p>
          <a:p>
            <a:pPr algn="l"/>
            <a:endParaRPr lang="en-US" i="0" dirty="0">
              <a:effectLst/>
            </a:endParaRPr>
          </a:p>
          <a:p>
            <a:pPr algn="l"/>
            <a:r>
              <a:rPr lang="en-US" i="0" dirty="0">
                <a:effectLst/>
              </a:rPr>
              <a:t>4. Model Creation: A linear regression model was developed using selected features: budget, </a:t>
            </a:r>
            <a:r>
              <a:rPr lang="en-US" i="0" dirty="0" err="1">
                <a:effectLst/>
              </a:rPr>
              <a:t>num_critic_for_reviews</a:t>
            </a:r>
            <a:r>
              <a:rPr lang="en-US" i="0" dirty="0">
                <a:effectLst/>
              </a:rPr>
              <a:t>, duration, </a:t>
            </a:r>
            <a:r>
              <a:rPr lang="en-US" i="0" dirty="0" err="1">
                <a:effectLst/>
              </a:rPr>
              <a:t>combined_actor_facebook_likes</a:t>
            </a:r>
            <a:r>
              <a:rPr lang="en-US" i="0" dirty="0">
                <a:effectLst/>
              </a:rPr>
              <a:t>, and </a:t>
            </a:r>
            <a:r>
              <a:rPr lang="en-US" i="0" dirty="0" err="1">
                <a:effectLst/>
              </a:rPr>
              <a:t>imdb_score</a:t>
            </a:r>
            <a:r>
              <a:rPr lang="en-US" i="0" dirty="0">
                <a:effectLst/>
              </a:rPr>
              <a:t>.</a:t>
            </a:r>
          </a:p>
          <a:p>
            <a:pPr algn="l"/>
            <a:endParaRPr lang="en-US" i="0" dirty="0">
              <a:effectLst/>
            </a:endParaRPr>
          </a:p>
          <a:p>
            <a:pPr algn="l"/>
            <a:r>
              <a:rPr lang="en-US" i="0" dirty="0">
                <a:effectLst/>
              </a:rPr>
              <a:t>5. Evaluation and Interpretation: The model's performance was assessed using Mean Squared Error (MSE), and feature coefficients were analyzed to understand their impact on gross revenue prediction.</a:t>
            </a:r>
            <a:endParaRPr lang="en-US" dirty="0"/>
          </a:p>
        </p:txBody>
      </p:sp>
      <p:sp>
        <p:nvSpPr>
          <p:cNvPr id="8" name="TextBox 7">
            <a:extLst>
              <a:ext uri="{FF2B5EF4-FFF2-40B4-BE49-F238E27FC236}">
                <a16:creationId xmlns:a16="http://schemas.microsoft.com/office/drawing/2014/main" id="{E62D3C57-2CE4-DA84-1026-143A152E0197}"/>
              </a:ext>
            </a:extLst>
          </p:cNvPr>
          <p:cNvSpPr txBox="1"/>
          <p:nvPr/>
        </p:nvSpPr>
        <p:spPr>
          <a:xfrm>
            <a:off x="616944" y="624493"/>
            <a:ext cx="7171981" cy="369332"/>
          </a:xfrm>
          <a:prstGeom prst="rect">
            <a:avLst/>
          </a:prstGeom>
          <a:noFill/>
        </p:spPr>
        <p:txBody>
          <a:bodyPr wrap="square" rtlCol="0">
            <a:spAutoFit/>
          </a:bodyPr>
          <a:lstStyle/>
          <a:p>
            <a:r>
              <a:rPr lang="en-US" dirty="0"/>
              <a:t>AFTER MODIFICATION, THE ISSUES USING CORRELATION ANALYSIS</a:t>
            </a:r>
          </a:p>
        </p:txBody>
      </p:sp>
    </p:spTree>
    <p:extLst>
      <p:ext uri="{BB962C8B-B14F-4D97-AF65-F5344CB8AC3E}">
        <p14:creationId xmlns:p14="http://schemas.microsoft.com/office/powerpoint/2010/main" val="2421109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graph&#10;&#10;Description automatically generated">
            <a:extLst>
              <a:ext uri="{FF2B5EF4-FFF2-40B4-BE49-F238E27FC236}">
                <a16:creationId xmlns:a16="http://schemas.microsoft.com/office/drawing/2014/main" id="{BF6BE7E0-134B-5D2B-127B-B18FE8CBEB66}"/>
              </a:ext>
            </a:extLst>
          </p:cNvPr>
          <p:cNvPicPr>
            <a:picLocks noChangeAspect="1"/>
          </p:cNvPicPr>
          <p:nvPr/>
        </p:nvPicPr>
        <p:blipFill rotWithShape="1">
          <a:blip r:embed="rId2"/>
          <a:srcRect/>
          <a:stretch/>
        </p:blipFill>
        <p:spPr bwMode="auto">
          <a:xfrm>
            <a:off x="2533880" y="-4792"/>
            <a:ext cx="6610120" cy="6851806"/>
          </a:xfrm>
          <a:prstGeom prst="rect">
            <a:avLst/>
          </a:prstGeom>
          <a:ln>
            <a:noFill/>
          </a:ln>
          <a:extLst>
            <a:ext uri="{53640926-AAD7-44D8-BBD7-CCE9431645EC}">
              <a14:shadowObscured xmlns:a14="http://schemas.microsoft.com/office/drawing/2010/main"/>
            </a:ext>
          </a:extLst>
        </p:spPr>
      </p:pic>
      <p:sp>
        <p:nvSpPr>
          <p:cNvPr id="7" name="Title 1">
            <a:extLst>
              <a:ext uri="{FF2B5EF4-FFF2-40B4-BE49-F238E27FC236}">
                <a16:creationId xmlns:a16="http://schemas.microsoft.com/office/drawing/2014/main" id="{2FAB0AFD-B9A4-9623-1D28-FA98C028A9F6}"/>
              </a:ext>
            </a:extLst>
          </p:cNvPr>
          <p:cNvSpPr>
            <a:spLocks noGrp="1"/>
          </p:cNvSpPr>
          <p:nvPr>
            <p:ph type="title"/>
          </p:nvPr>
        </p:nvSpPr>
        <p:spPr>
          <a:xfrm>
            <a:off x="176269" y="2661290"/>
            <a:ext cx="2148289" cy="1188720"/>
          </a:xfrm>
        </p:spPr>
        <p:txBody>
          <a:bodyPr>
            <a:normAutofit/>
          </a:bodyPr>
          <a:lstStyle/>
          <a:p>
            <a:r>
              <a:rPr lang="en-US" sz="1400" dirty="0"/>
              <a:t>After modification</a:t>
            </a:r>
            <a:endParaRPr sz="1400" dirty="0"/>
          </a:p>
        </p:txBody>
      </p:sp>
    </p:spTree>
    <p:extLst>
      <p:ext uri="{BB962C8B-B14F-4D97-AF65-F5344CB8AC3E}">
        <p14:creationId xmlns:p14="http://schemas.microsoft.com/office/powerpoint/2010/main" val="145890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F289D-A9E6-8F9B-2485-57B714132C14}"/>
              </a:ext>
            </a:extLst>
          </p:cNvPr>
          <p:cNvSpPr>
            <a:spLocks noGrp="1"/>
          </p:cNvSpPr>
          <p:nvPr>
            <p:ph type="title"/>
          </p:nvPr>
        </p:nvSpPr>
        <p:spPr>
          <a:xfrm>
            <a:off x="1606045" y="854524"/>
            <a:ext cx="5937755" cy="1188720"/>
          </a:xfrm>
        </p:spPr>
        <p:txBody>
          <a:bodyPr/>
          <a:lstStyle/>
          <a:p>
            <a:r>
              <a:rPr lang="en-US" sz="1800" b="1" kern="0" dirty="0">
                <a:effectLst/>
                <a:latin typeface="Garamond" panose="02020404030301010803" pitchFamily="18" charset="0"/>
                <a:ea typeface="Times New Roman" panose="02020603050405020304" pitchFamily="18" charset="0"/>
              </a:rPr>
              <a:t>Hypothesis Testing and Box Plot Analysis</a:t>
            </a:r>
            <a:r>
              <a:rPr lang="en-US" dirty="0">
                <a:effectLst/>
              </a:rPr>
              <a:t> </a:t>
            </a:r>
            <a:endParaRPr lang="en-US" dirty="0"/>
          </a:p>
        </p:txBody>
      </p:sp>
      <p:sp>
        <p:nvSpPr>
          <p:cNvPr id="5" name="Content Placeholder 2">
            <a:extLst>
              <a:ext uri="{FF2B5EF4-FFF2-40B4-BE49-F238E27FC236}">
                <a16:creationId xmlns:a16="http://schemas.microsoft.com/office/drawing/2014/main" id="{75A64118-E4B7-B238-488C-D98AF4A15EAE}"/>
              </a:ext>
            </a:extLst>
          </p:cNvPr>
          <p:cNvSpPr txBox="1">
            <a:spLocks/>
          </p:cNvSpPr>
          <p:nvPr/>
        </p:nvSpPr>
        <p:spPr>
          <a:xfrm>
            <a:off x="1094969" y="1602770"/>
            <a:ext cx="6954062" cy="3652459"/>
          </a:xfrm>
          <a:prstGeom prst="rect">
            <a:avLst/>
          </a:prstGeom>
        </p:spPr>
        <p:txBody>
          <a:bodyPr vert="horz" lIns="91440" tIns="45720" rIns="91440" bIns="45720" rtlCol="0">
            <a:norm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endParaRPr lang="en-US" dirty="0"/>
          </a:p>
        </p:txBody>
      </p:sp>
      <p:sp>
        <p:nvSpPr>
          <p:cNvPr id="7" name="Content Placeholder 6">
            <a:extLst>
              <a:ext uri="{FF2B5EF4-FFF2-40B4-BE49-F238E27FC236}">
                <a16:creationId xmlns:a16="http://schemas.microsoft.com/office/drawing/2014/main" id="{99CB6FDD-7B56-B91E-1858-4D4659EC5503}"/>
              </a:ext>
            </a:extLst>
          </p:cNvPr>
          <p:cNvSpPr>
            <a:spLocks noGrp="1"/>
          </p:cNvSpPr>
          <p:nvPr>
            <p:ph idx="1"/>
          </p:nvPr>
        </p:nvSpPr>
        <p:spPr/>
        <p:txBody>
          <a:bodyPr>
            <a:normAutofit fontScale="70000" lnSpcReduction="20000"/>
          </a:bodyPr>
          <a:lstStyle/>
          <a:p>
            <a:pPr marL="0"/>
            <a:r>
              <a:rPr lang="en-US" b="1" dirty="0">
                <a:ea typeface="Times New Roman" panose="02020603050405020304" pitchFamily="18" charset="0"/>
              </a:rPr>
              <a:t>Hypothesis Testing Results</a:t>
            </a:r>
            <a:r>
              <a:rPr lang="en-US" dirty="0">
                <a:ea typeface="Times New Roman" panose="02020603050405020304" pitchFamily="18" charset="0"/>
              </a:rPr>
              <a:t>:</a:t>
            </a:r>
          </a:p>
          <a:p>
            <a:pPr marL="342900" indent="-342900">
              <a:tabLst>
                <a:tab pos="457200" algn="l"/>
              </a:tabLst>
            </a:pPr>
            <a:r>
              <a:rPr lang="en-US" b="1" dirty="0">
                <a:ea typeface="Times New Roman" panose="02020603050405020304" pitchFamily="18" charset="0"/>
              </a:rPr>
              <a:t>Correlation between Budget and Gross</a:t>
            </a:r>
            <a:r>
              <a:rPr lang="en-US" dirty="0">
                <a:ea typeface="Times New Roman" panose="02020603050405020304" pitchFamily="18" charset="0"/>
              </a:rPr>
              <a:t>:</a:t>
            </a:r>
          </a:p>
          <a:p>
            <a:pPr marL="742950" lvl="1" indent="-285750">
              <a:spcBef>
                <a:spcPts val="0"/>
              </a:spcBef>
              <a:buSzPts val="1000"/>
              <a:buFont typeface="Courier New" panose="02070309020205020404" pitchFamily="49" charset="0"/>
              <a:buChar char="o"/>
              <a:tabLst>
                <a:tab pos="914400" algn="l"/>
              </a:tabLst>
            </a:pPr>
            <a:r>
              <a:rPr lang="en-US" sz="1800" b="1" dirty="0">
                <a:ea typeface="Times New Roman" panose="02020603050405020304" pitchFamily="18" charset="0"/>
                <a:cs typeface="Times New Roman" panose="02020603050405020304" pitchFamily="18" charset="0"/>
              </a:rPr>
              <a:t>Correlation</a:t>
            </a:r>
            <a:r>
              <a:rPr lang="en-US" sz="1800" dirty="0">
                <a:ea typeface="Times New Roman" panose="02020603050405020304" pitchFamily="18" charset="0"/>
                <a:cs typeface="Times New Roman" panose="02020603050405020304" pitchFamily="18" charset="0"/>
              </a:rPr>
              <a:t>: 0.10, </a:t>
            </a:r>
            <a:r>
              <a:rPr lang="en-US" sz="1800" b="1" dirty="0">
                <a:ea typeface="Times New Roman" panose="02020603050405020304" pitchFamily="18" charset="0"/>
                <a:cs typeface="Times New Roman" panose="02020603050405020304" pitchFamily="18" charset="0"/>
              </a:rPr>
              <a:t>p-value</a:t>
            </a:r>
            <a:r>
              <a:rPr lang="en-US" sz="1800" dirty="0">
                <a:ea typeface="Times New Roman" panose="02020603050405020304" pitchFamily="18" charset="0"/>
                <a:cs typeface="Times New Roman" panose="02020603050405020304" pitchFamily="18" charset="0"/>
              </a:rPr>
              <a:t>: 1.68e-10</a:t>
            </a:r>
          </a:p>
          <a:p>
            <a:pPr marL="742950" lvl="1" indent="-285750">
              <a:spcBef>
                <a:spcPts val="0"/>
              </a:spcBef>
              <a:buSzPts val="1000"/>
              <a:buFont typeface="Courier New" panose="02070309020205020404" pitchFamily="49" charset="0"/>
              <a:buChar char="o"/>
              <a:tabLst>
                <a:tab pos="914400" algn="l"/>
              </a:tabLst>
            </a:pPr>
            <a:r>
              <a:rPr lang="en-US" sz="1800" b="1" dirty="0">
                <a:ea typeface="Times New Roman" panose="02020603050405020304" pitchFamily="18" charset="0"/>
                <a:cs typeface="Times New Roman" panose="02020603050405020304" pitchFamily="18" charset="0"/>
              </a:rPr>
              <a:t>Interpretation</a:t>
            </a:r>
            <a:r>
              <a:rPr lang="en-US" sz="1800" dirty="0">
                <a:ea typeface="Times New Roman" panose="02020603050405020304" pitchFamily="18" charset="0"/>
                <a:cs typeface="Times New Roman" panose="02020603050405020304" pitchFamily="18" charset="0"/>
              </a:rPr>
              <a:t>: Weak but statistically significant positive correlation indicating higher budgets are generally associated with higher gross revenue.</a:t>
            </a:r>
          </a:p>
          <a:p>
            <a:pPr marL="342900" indent="-342900">
              <a:tabLst>
                <a:tab pos="457200" algn="l"/>
              </a:tabLst>
            </a:pPr>
            <a:r>
              <a:rPr lang="en-US" b="1" dirty="0">
                <a:ea typeface="Times New Roman" panose="02020603050405020304" pitchFamily="18" charset="0"/>
              </a:rPr>
              <a:t>ANOVA for Content Rating on Gross</a:t>
            </a:r>
            <a:r>
              <a:rPr lang="en-US" dirty="0">
                <a:ea typeface="Times New Roman" panose="02020603050405020304" pitchFamily="18" charset="0"/>
              </a:rPr>
              <a:t>:</a:t>
            </a:r>
          </a:p>
          <a:p>
            <a:pPr marL="742950" lvl="1" indent="-285750">
              <a:spcBef>
                <a:spcPts val="0"/>
              </a:spcBef>
              <a:buSzPts val="1000"/>
              <a:buFont typeface="Courier New" panose="02070309020205020404" pitchFamily="49" charset="0"/>
              <a:buChar char="o"/>
              <a:tabLst>
                <a:tab pos="914400" algn="l"/>
              </a:tabLst>
            </a:pPr>
            <a:r>
              <a:rPr lang="en-US" sz="1800" b="1" dirty="0">
                <a:ea typeface="Times New Roman" panose="02020603050405020304" pitchFamily="18" charset="0"/>
                <a:cs typeface="Times New Roman" panose="02020603050405020304" pitchFamily="18" charset="0"/>
              </a:rPr>
              <a:t>F-statistic</a:t>
            </a:r>
            <a:r>
              <a:rPr lang="en-US" sz="1800" dirty="0">
                <a:ea typeface="Times New Roman" panose="02020603050405020304" pitchFamily="18" charset="0"/>
                <a:cs typeface="Times New Roman" panose="02020603050405020304" pitchFamily="18" charset="0"/>
              </a:rPr>
              <a:t>: 36.43, </a:t>
            </a:r>
            <a:r>
              <a:rPr lang="en-US" sz="1800" b="1" dirty="0">
                <a:ea typeface="Times New Roman" panose="02020603050405020304" pitchFamily="18" charset="0"/>
                <a:cs typeface="Times New Roman" panose="02020603050405020304" pitchFamily="18" charset="0"/>
              </a:rPr>
              <a:t>p-value</a:t>
            </a:r>
            <a:r>
              <a:rPr lang="en-US" sz="1800" dirty="0">
                <a:ea typeface="Times New Roman" panose="02020603050405020304" pitchFamily="18" charset="0"/>
                <a:cs typeface="Times New Roman" panose="02020603050405020304" pitchFamily="18" charset="0"/>
              </a:rPr>
              <a:t>: 4.44e-75</a:t>
            </a:r>
          </a:p>
          <a:p>
            <a:pPr marL="742950" lvl="1" indent="-285750">
              <a:spcBef>
                <a:spcPts val="0"/>
              </a:spcBef>
              <a:buSzPts val="1000"/>
              <a:buFont typeface="Courier New" panose="02070309020205020404" pitchFamily="49" charset="0"/>
              <a:buChar char="o"/>
              <a:tabLst>
                <a:tab pos="914400" algn="l"/>
              </a:tabLst>
            </a:pPr>
            <a:r>
              <a:rPr lang="en-US" sz="1800" b="1" dirty="0">
                <a:ea typeface="Times New Roman" panose="02020603050405020304" pitchFamily="18" charset="0"/>
                <a:cs typeface="Times New Roman" panose="02020603050405020304" pitchFamily="18" charset="0"/>
              </a:rPr>
              <a:t>Interpretation</a:t>
            </a:r>
            <a:r>
              <a:rPr lang="en-US" sz="1800" dirty="0">
                <a:ea typeface="Times New Roman" panose="02020603050405020304" pitchFamily="18" charset="0"/>
                <a:cs typeface="Times New Roman" panose="02020603050405020304" pitchFamily="18" charset="0"/>
              </a:rPr>
              <a:t>: Significant differences in gross revenue across content rating categories, confirming the visual insights from the box plot.</a:t>
            </a:r>
          </a:p>
          <a:p>
            <a:pPr marL="342900" indent="-342900">
              <a:tabLst>
                <a:tab pos="457200" algn="l"/>
              </a:tabLst>
            </a:pPr>
            <a:r>
              <a:rPr lang="en-US" b="1" dirty="0">
                <a:ea typeface="Times New Roman" panose="02020603050405020304" pitchFamily="18" charset="0"/>
              </a:rPr>
              <a:t>Correlation between Budget and IMDB Score</a:t>
            </a:r>
            <a:r>
              <a:rPr lang="en-US" dirty="0">
                <a:ea typeface="Times New Roman" panose="02020603050405020304" pitchFamily="18" charset="0"/>
              </a:rPr>
              <a:t>:</a:t>
            </a:r>
          </a:p>
          <a:p>
            <a:pPr marL="742950" lvl="1" indent="-285750">
              <a:spcBef>
                <a:spcPts val="0"/>
              </a:spcBef>
              <a:buSzPts val="1000"/>
              <a:buFont typeface="Courier New" panose="02070309020205020404" pitchFamily="49" charset="0"/>
              <a:buChar char="o"/>
              <a:tabLst>
                <a:tab pos="914400" algn="l"/>
              </a:tabLst>
            </a:pPr>
            <a:r>
              <a:rPr lang="en-US" sz="1800" b="1" dirty="0">
                <a:ea typeface="Times New Roman" panose="02020603050405020304" pitchFamily="18" charset="0"/>
                <a:cs typeface="Times New Roman" panose="02020603050405020304" pitchFamily="18" charset="0"/>
              </a:rPr>
              <a:t>Correlation</a:t>
            </a:r>
            <a:r>
              <a:rPr lang="en-US" sz="1800" dirty="0">
                <a:ea typeface="Times New Roman" panose="02020603050405020304" pitchFamily="18" charset="0"/>
                <a:cs typeface="Times New Roman" panose="02020603050405020304" pitchFamily="18" charset="0"/>
              </a:rPr>
              <a:t>: 0.03, </a:t>
            </a:r>
            <a:r>
              <a:rPr lang="en-US" sz="1800" b="1" dirty="0">
                <a:ea typeface="Times New Roman" panose="02020603050405020304" pitchFamily="18" charset="0"/>
                <a:cs typeface="Times New Roman" panose="02020603050405020304" pitchFamily="18" charset="0"/>
              </a:rPr>
              <a:t>p-value</a:t>
            </a:r>
            <a:r>
              <a:rPr lang="en-US" sz="1800" dirty="0">
                <a:ea typeface="Times New Roman" panose="02020603050405020304" pitchFamily="18" charset="0"/>
                <a:cs typeface="Times New Roman" panose="02020603050405020304" pitchFamily="18" charset="0"/>
              </a:rPr>
              <a:t>: 6.92e-02</a:t>
            </a:r>
          </a:p>
          <a:p>
            <a:pPr marL="742950" lvl="1" indent="-285750">
              <a:spcBef>
                <a:spcPts val="0"/>
              </a:spcBef>
              <a:buSzPts val="1000"/>
              <a:buFont typeface="Courier New" panose="02070309020205020404" pitchFamily="49" charset="0"/>
              <a:buChar char="o"/>
              <a:tabLst>
                <a:tab pos="914400" algn="l"/>
              </a:tabLst>
            </a:pPr>
            <a:r>
              <a:rPr lang="en-US" sz="1800" b="1" dirty="0">
                <a:ea typeface="Times New Roman" panose="02020603050405020304" pitchFamily="18" charset="0"/>
                <a:cs typeface="Times New Roman" panose="02020603050405020304" pitchFamily="18" charset="0"/>
              </a:rPr>
              <a:t>Interpretation</a:t>
            </a:r>
            <a:r>
              <a:rPr lang="en-US" sz="1800" dirty="0">
                <a:ea typeface="Times New Roman" panose="02020603050405020304" pitchFamily="18" charset="0"/>
                <a:cs typeface="Times New Roman" panose="02020603050405020304" pitchFamily="18" charset="0"/>
              </a:rPr>
              <a:t>: Very weak and not statistically significant correlation indicating that budget does not have a significant impact on IMDB score.</a:t>
            </a:r>
          </a:p>
          <a:p>
            <a:endParaRPr lang="en-US" dirty="0"/>
          </a:p>
          <a:p>
            <a:endParaRPr lang="en-US" dirty="0"/>
          </a:p>
        </p:txBody>
      </p:sp>
    </p:spTree>
    <p:extLst>
      <p:ext uri="{BB962C8B-B14F-4D97-AF65-F5344CB8AC3E}">
        <p14:creationId xmlns:p14="http://schemas.microsoft.com/office/powerpoint/2010/main" val="4100815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3" descr="A graph of a box with different colored boxes&#10;&#10;Description automatically generated with medium confidence">
            <a:extLst>
              <a:ext uri="{FF2B5EF4-FFF2-40B4-BE49-F238E27FC236}">
                <a16:creationId xmlns:a16="http://schemas.microsoft.com/office/drawing/2014/main" id="{0A54DFA6-AE74-CFDF-2EB6-12A7D6548F4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a:stretch/>
        </p:blipFill>
        <p:spPr bwMode="auto">
          <a:xfrm>
            <a:off x="0" y="221418"/>
            <a:ext cx="9144000" cy="641516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091891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247F59-5DAC-8509-D00A-AFDA014CF595}"/>
              </a:ext>
            </a:extLst>
          </p:cNvPr>
          <p:cNvSpPr>
            <a:spLocks noGrp="1"/>
          </p:cNvSpPr>
          <p:nvPr>
            <p:ph type="title"/>
          </p:nvPr>
        </p:nvSpPr>
        <p:spPr>
          <a:xfrm>
            <a:off x="427240" y="215545"/>
            <a:ext cx="3318495" cy="1188720"/>
          </a:xfrm>
        </p:spPr>
        <p:txBody>
          <a:bodyPr/>
          <a:lstStyle/>
          <a:p>
            <a:r>
              <a:rPr lang="en-US" sz="1800" b="1" kern="0" dirty="0">
                <a:effectLst/>
                <a:latin typeface="Garamond" panose="02020404030301010803" pitchFamily="18" charset="0"/>
                <a:ea typeface="Times New Roman" panose="02020603050405020304" pitchFamily="18" charset="0"/>
              </a:rPr>
              <a:t>TIME SERIES ANALYSIS</a:t>
            </a:r>
            <a:r>
              <a:rPr lang="en-US" dirty="0">
                <a:effectLst/>
              </a:rPr>
              <a:t> </a:t>
            </a:r>
            <a:endParaRPr lang="en-US" dirty="0"/>
          </a:p>
        </p:txBody>
      </p:sp>
      <p:sp>
        <p:nvSpPr>
          <p:cNvPr id="3" name="Content Placeholder 2">
            <a:extLst>
              <a:ext uri="{FF2B5EF4-FFF2-40B4-BE49-F238E27FC236}">
                <a16:creationId xmlns:a16="http://schemas.microsoft.com/office/drawing/2014/main" id="{71E0CDEC-4893-A0C5-18BA-872D909980FF}"/>
              </a:ext>
            </a:extLst>
          </p:cNvPr>
          <p:cNvSpPr>
            <a:spLocks noGrp="1"/>
          </p:cNvSpPr>
          <p:nvPr>
            <p:ph idx="1"/>
          </p:nvPr>
        </p:nvSpPr>
        <p:spPr>
          <a:xfrm>
            <a:off x="427240" y="1624493"/>
            <a:ext cx="3417646" cy="3101983"/>
          </a:xfrm>
        </p:spPr>
        <p:txBody>
          <a:bodyPr>
            <a:noAutofit/>
          </a:bodyPr>
          <a:lstStyle/>
          <a:p>
            <a:r>
              <a:rPr lang="en-US" sz="1600" dirty="0"/>
              <a:t>Revenue Trend: Box office gross shows significant growth from 1920 to 2020, peaking in early 2000s. Production Increase: </a:t>
            </a:r>
          </a:p>
          <a:p>
            <a:r>
              <a:rPr lang="en-US" sz="1600" dirty="0"/>
              <a:t>Number of movies released per year rose substantially, especially from 1980s onward. </a:t>
            </a:r>
          </a:p>
          <a:p>
            <a:r>
              <a:rPr lang="en-US" sz="1600" dirty="0"/>
              <a:t>Industry Expansion: Both trends reflect overall growth in the film industry and audience demand. </a:t>
            </a:r>
          </a:p>
          <a:p>
            <a:r>
              <a:rPr lang="en-US" sz="1600" dirty="0"/>
              <a:t>Strategic Value: Data aids in identifying long-term patterns for informed decision-making. </a:t>
            </a:r>
          </a:p>
          <a:p>
            <a:r>
              <a:rPr lang="en-US" sz="1600" dirty="0"/>
              <a:t>Historical Context: Visualizations provide century-long perspective on film industry evolution.</a:t>
            </a:r>
          </a:p>
        </p:txBody>
      </p:sp>
      <p:pic>
        <p:nvPicPr>
          <p:cNvPr id="4" name="Picture 3" descr="A graph of a number of movies released over the years&#10;&#10;Description automatically generated">
            <a:extLst>
              <a:ext uri="{FF2B5EF4-FFF2-40B4-BE49-F238E27FC236}">
                <a16:creationId xmlns:a16="http://schemas.microsoft.com/office/drawing/2014/main" id="{2B1B7683-DED6-B62E-B2E8-DA231845EB4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49757" y="0"/>
            <a:ext cx="4894243" cy="6862622"/>
          </a:xfrm>
          <a:prstGeom prst="rect">
            <a:avLst/>
          </a:prstGeom>
        </p:spPr>
      </p:pic>
    </p:spTree>
    <p:extLst>
      <p:ext uri="{BB962C8B-B14F-4D97-AF65-F5344CB8AC3E}">
        <p14:creationId xmlns:p14="http://schemas.microsoft.com/office/powerpoint/2010/main" val="7271661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6AD83C-8CF7-A3E6-2C67-C88FDB68590B}"/>
              </a:ext>
            </a:extLst>
          </p:cNvPr>
          <p:cNvSpPr>
            <a:spLocks noGrp="1"/>
          </p:cNvSpPr>
          <p:nvPr>
            <p:ph type="title"/>
          </p:nvPr>
        </p:nvSpPr>
        <p:spPr/>
        <p:txBody>
          <a:bodyPr/>
          <a:lstStyle/>
          <a:p>
            <a:r>
              <a:rPr lang="en-US" sz="1800" b="1" kern="0" dirty="0">
                <a:effectLst/>
                <a:latin typeface="Garamond" panose="02020404030301010803" pitchFamily="18" charset="0"/>
                <a:ea typeface="Times New Roman" panose="02020603050405020304" pitchFamily="18" charset="0"/>
              </a:rPr>
              <a:t>MODEL DEVELOPMENT AND EVALUATION</a:t>
            </a:r>
            <a:r>
              <a:rPr lang="en-US" dirty="0">
                <a:effectLst/>
              </a:rPr>
              <a:t> </a:t>
            </a:r>
            <a:endParaRPr lang="en-US" dirty="0"/>
          </a:p>
        </p:txBody>
      </p:sp>
      <p:sp>
        <p:nvSpPr>
          <p:cNvPr id="4" name="Rectangle 1">
            <a:extLst>
              <a:ext uri="{FF2B5EF4-FFF2-40B4-BE49-F238E27FC236}">
                <a16:creationId xmlns:a16="http://schemas.microsoft.com/office/drawing/2014/main" id="{D1E02367-FB2F-FAFC-CFE5-C8E9643A90D1}"/>
              </a:ext>
            </a:extLst>
          </p:cNvPr>
          <p:cNvSpPr>
            <a:spLocks noGrp="1" noChangeArrowheads="1"/>
          </p:cNvSpPr>
          <p:nvPr>
            <p:ph idx="1"/>
          </p:nvPr>
        </p:nvSpPr>
        <p:spPr bwMode="auto">
          <a:xfrm>
            <a:off x="1606045" y="2344746"/>
            <a:ext cx="3119315" cy="2492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Linear Regression</a:t>
            </a: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Performance</a:t>
            </a: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a:t>
            </a:r>
            <a:endParaRPr kumimoji="0" lang="en-US" altLang="en-US" sz="12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2" charset="2"/>
              <a:buChar char=""/>
              <a:tabLst/>
            </a:pP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MSE: 399,444,151,464,304.00</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2" charset="2"/>
              <a:buChar char=""/>
              <a:tabLst/>
            </a:pP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RMSE: 632,01615.10</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2" charset="2"/>
              <a:buChar char=""/>
              <a:tabLst/>
            </a:pP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MAE: 41483921.47</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2" charset="2"/>
              <a:buChar char=""/>
              <a:tabLst/>
            </a:pP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R-squared: 0.26</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Coefficients</a:t>
            </a: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a:t>
            </a:r>
            <a:endParaRPr kumimoji="0" lang="en-US" altLang="en-US" sz="12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2" charset="2"/>
              <a:buChar char=""/>
              <a:tabLst/>
            </a:pP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cs typeface="Courier New" panose="02070309020205020404" pitchFamily="49" charset="0"/>
              </a:rPr>
              <a:t>budget</a:t>
            </a: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 0.0002</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2" charset="2"/>
              <a:buChar char=""/>
              <a:tabLst/>
            </a:pPr>
            <a:r>
              <a:rPr kumimoji="0" lang="en-US" altLang="en-US" sz="1200" b="0" i="0" u="none" strike="noStrike" cap="none" normalizeH="0" baseline="0" dirty="0" err="1">
                <a:ln>
                  <a:noFill/>
                </a:ln>
                <a:solidFill>
                  <a:schemeClr val="tx1"/>
                </a:solidFill>
                <a:effectLst/>
                <a:latin typeface="Garamond" panose="02020404030301010803" pitchFamily="18" charset="0"/>
                <a:ea typeface="Times New Roman" panose="02020603050405020304" pitchFamily="18" charset="0"/>
                <a:cs typeface="Courier New" panose="02070309020205020404" pitchFamily="49" charset="0"/>
              </a:rPr>
              <a:t>num_critic_for_reviews</a:t>
            </a: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 224737.05</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2" charset="2"/>
              <a:buChar char=""/>
              <a:tabLst/>
            </a:pP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cs typeface="Courier New" panose="02070309020205020404" pitchFamily="49" charset="0"/>
              </a:rPr>
              <a:t>duration</a:t>
            </a: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 416543.05</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2" charset="2"/>
              <a:buChar char=""/>
              <a:tabLst/>
            </a:pPr>
            <a:r>
              <a:rPr kumimoji="0" lang="en-US" altLang="en-US" sz="1200" b="0" i="0" u="none" strike="noStrike" cap="none" normalizeH="0" baseline="0" dirty="0" err="1">
                <a:ln>
                  <a:noFill/>
                </a:ln>
                <a:solidFill>
                  <a:schemeClr val="tx1"/>
                </a:solidFill>
                <a:effectLst/>
                <a:latin typeface="Garamond" panose="02020404030301010803" pitchFamily="18" charset="0"/>
                <a:ea typeface="Times New Roman" panose="02020603050405020304" pitchFamily="18" charset="0"/>
                <a:cs typeface="Courier New" panose="02070309020205020404" pitchFamily="49" charset="0"/>
              </a:rPr>
              <a:t>combined_actor_facebook_likes</a:t>
            </a: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 378.71</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2" charset="2"/>
              <a:buChar char=""/>
              <a:tabLst/>
            </a:pPr>
            <a:r>
              <a:rPr kumimoji="0" lang="en-US" altLang="en-US" sz="1200" b="0" i="0" u="none" strike="noStrike" cap="none" normalizeH="0" baseline="0" dirty="0" err="1">
                <a:ln>
                  <a:noFill/>
                </a:ln>
                <a:solidFill>
                  <a:schemeClr val="tx1"/>
                </a:solidFill>
                <a:effectLst/>
                <a:latin typeface="Garamond" panose="02020404030301010803" pitchFamily="18" charset="0"/>
                <a:ea typeface="Times New Roman" panose="02020603050405020304" pitchFamily="18" charset="0"/>
                <a:cs typeface="Courier New" panose="02070309020205020404" pitchFamily="49" charset="0"/>
              </a:rPr>
              <a:t>imdb_score</a:t>
            </a: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 1,873,176.00</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6" name="Rectangle 1">
            <a:extLst>
              <a:ext uri="{FF2B5EF4-FFF2-40B4-BE49-F238E27FC236}">
                <a16:creationId xmlns:a16="http://schemas.microsoft.com/office/drawing/2014/main" id="{AD186D71-95D6-BB65-3778-D0104F503717}"/>
              </a:ext>
            </a:extLst>
          </p:cNvPr>
          <p:cNvSpPr txBox="1">
            <a:spLocks noChangeArrowheads="1"/>
          </p:cNvSpPr>
          <p:nvPr/>
        </p:nvSpPr>
        <p:spPr bwMode="auto">
          <a:xfrm>
            <a:off x="3939783" y="3314242"/>
            <a:ext cx="336439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a:lstStyle>
          <a:p>
            <a:pPr marL="0" indent="0" eaLnBrk="0" fontAlgn="base" hangingPunct="0">
              <a:spcBef>
                <a:spcPct val="0"/>
              </a:spcBef>
              <a:spcAft>
                <a:spcPct val="0"/>
              </a:spcAft>
              <a:buClrTx/>
              <a:buFontTx/>
              <a:buNone/>
            </a:pPr>
            <a:r>
              <a:rPr lang="en-US" altLang="en-US" sz="1200" b="1" dirty="0">
                <a:solidFill>
                  <a:schemeClr val="tx1"/>
                </a:solidFill>
                <a:latin typeface="Garamond" panose="02020404030301010803" pitchFamily="18" charset="0"/>
                <a:ea typeface="Times New Roman" panose="02020603050405020304" pitchFamily="18" charset="0"/>
              </a:rPr>
              <a:t> </a:t>
            </a:r>
            <a:endParaRPr lang="en-US" altLang="en-US" sz="1200" dirty="0">
              <a:solidFill>
                <a:schemeClr val="tx1"/>
              </a:solidFill>
              <a:latin typeface="Arial" panose="020B0604020202020204" pitchFamily="34" charset="0"/>
            </a:endParaRPr>
          </a:p>
        </p:txBody>
      </p:sp>
      <p:sp>
        <p:nvSpPr>
          <p:cNvPr id="11" name="Rectangle 6">
            <a:extLst>
              <a:ext uri="{FF2B5EF4-FFF2-40B4-BE49-F238E27FC236}">
                <a16:creationId xmlns:a16="http://schemas.microsoft.com/office/drawing/2014/main" id="{0AFE0D04-A832-6F3E-8DCD-E556C42150B8}"/>
              </a:ext>
            </a:extLst>
          </p:cNvPr>
          <p:cNvSpPr>
            <a:spLocks noChangeArrowheads="1"/>
          </p:cNvSpPr>
          <p:nvPr/>
        </p:nvSpPr>
        <p:spPr bwMode="auto">
          <a:xfrm>
            <a:off x="4725360" y="2252413"/>
            <a:ext cx="294150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Random Forest</a:t>
            </a: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Performance</a:t>
            </a: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a:t>
            </a:r>
            <a:endParaRPr kumimoji="0" lang="en-US" altLang="en-US" sz="12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2" charset="2"/>
              <a:buChar char=""/>
              <a:tabLst/>
            </a:pP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MSE: 258,321,442,478,832.50</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2" charset="2"/>
              <a:buChar char=""/>
              <a:tabLst/>
            </a:pP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RMSE: 508,16476.12</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2" charset="2"/>
              <a:buChar char=""/>
              <a:tabLst/>
            </a:pP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MAE: 32679727.97</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2" charset="2"/>
              <a:buChar char=""/>
              <a:tabLst/>
            </a:pP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R-squared: 0.52</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Feature Importance</a:t>
            </a: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a:t>
            </a:r>
            <a:endParaRPr kumimoji="0" lang="en-US" altLang="en-US" sz="12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2" charset="2"/>
              <a:buChar char=""/>
              <a:tabLst/>
            </a:pP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cs typeface="Courier New" panose="02070309020205020404" pitchFamily="49" charset="0"/>
              </a:rPr>
              <a:t>budget</a:t>
            </a: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 0.433372</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2" charset="2"/>
              <a:buChar char=""/>
              <a:tabLst/>
            </a:pPr>
            <a:r>
              <a:rPr kumimoji="0" lang="en-US" altLang="en-US" sz="1200" b="0" i="0" u="none" strike="noStrike" cap="none" normalizeH="0" baseline="0" dirty="0" err="1">
                <a:ln>
                  <a:noFill/>
                </a:ln>
                <a:solidFill>
                  <a:schemeClr val="tx1"/>
                </a:solidFill>
                <a:effectLst/>
                <a:latin typeface="Garamond" panose="02020404030301010803" pitchFamily="18" charset="0"/>
                <a:ea typeface="Times New Roman" panose="02020603050405020304" pitchFamily="18" charset="0"/>
                <a:cs typeface="Courier New" panose="02070309020205020404" pitchFamily="49" charset="0"/>
              </a:rPr>
              <a:t>num_critic_for_reviews</a:t>
            </a: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 0.211933</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2" charset="2"/>
              <a:buChar char=""/>
              <a:tabLst/>
            </a:pPr>
            <a:r>
              <a:rPr kumimoji="0" lang="en-US" altLang="en-US" sz="1200" b="0" i="0" u="none" strike="noStrike" cap="none" normalizeH="0" baseline="0" dirty="0" err="1">
                <a:ln>
                  <a:noFill/>
                </a:ln>
                <a:solidFill>
                  <a:schemeClr val="tx1"/>
                </a:solidFill>
                <a:effectLst/>
                <a:latin typeface="Garamond" panose="02020404030301010803" pitchFamily="18" charset="0"/>
                <a:ea typeface="Times New Roman" panose="02020603050405020304" pitchFamily="18" charset="0"/>
                <a:cs typeface="Courier New" panose="02070309020205020404" pitchFamily="49" charset="0"/>
              </a:rPr>
              <a:t>imdb_score</a:t>
            </a: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 0.140132</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2" charset="2"/>
              <a:buChar char=""/>
              <a:tabLst/>
            </a:pPr>
            <a:r>
              <a:rPr kumimoji="0" lang="en-US" altLang="en-US" sz="1200" b="0" i="0" u="none" strike="noStrike" cap="none" normalizeH="0" baseline="0" dirty="0" err="1">
                <a:ln>
                  <a:noFill/>
                </a:ln>
                <a:solidFill>
                  <a:schemeClr val="tx1"/>
                </a:solidFill>
                <a:effectLst/>
                <a:latin typeface="Garamond" panose="02020404030301010803" pitchFamily="18" charset="0"/>
                <a:ea typeface="Times New Roman" panose="02020603050405020304" pitchFamily="18" charset="0"/>
                <a:cs typeface="Courier New" panose="02070309020205020404" pitchFamily="49" charset="0"/>
              </a:rPr>
              <a:t>combined_actor_facebook_likes</a:t>
            </a: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 0.107609</a:t>
            </a:r>
            <a:endParaRPr kumimoji="0" lang="en-US" altLang="en-US" sz="1200" b="0" i="0" u="none" strike="noStrike" cap="none" normalizeH="0" baseline="0" dirty="0">
              <a:ln>
                <a:noFill/>
              </a:ln>
              <a:solidFill>
                <a:schemeClr val="tx1"/>
              </a:solidFill>
              <a:effectLst/>
              <a:ea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Pct val="100000"/>
              <a:buFont typeface="Symbol" pitchFamily="2" charset="2"/>
              <a:buChar char=""/>
              <a:tabLst/>
            </a:pP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cs typeface="Courier New" panose="02070309020205020404" pitchFamily="49" charset="0"/>
              </a:rPr>
              <a:t>duration</a:t>
            </a:r>
            <a:r>
              <a:rPr kumimoji="0" lang="en-US" altLang="en-US" sz="1200" b="0" i="0" u="none" strike="noStrike" cap="none" normalizeH="0" baseline="0" dirty="0">
                <a:ln>
                  <a:noFill/>
                </a:ln>
                <a:solidFill>
                  <a:schemeClr val="tx1"/>
                </a:solidFill>
                <a:effectLst/>
                <a:latin typeface="Garamond" panose="02020404030301010803" pitchFamily="18" charset="0"/>
                <a:ea typeface="Times New Roman" panose="02020603050405020304" pitchFamily="18" charset="0"/>
              </a:rPr>
              <a:t>: 0.106954</a:t>
            </a:r>
            <a:endParaRPr kumimoji="0" lang="en-US" altLang="en-US" sz="1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
        <p:nvSpPr>
          <p:cNvPr id="13" name="TextBox 12">
            <a:extLst>
              <a:ext uri="{FF2B5EF4-FFF2-40B4-BE49-F238E27FC236}">
                <a16:creationId xmlns:a16="http://schemas.microsoft.com/office/drawing/2014/main" id="{A5983BB0-CD0F-D5D3-26FE-F29B28579310}"/>
              </a:ext>
            </a:extLst>
          </p:cNvPr>
          <p:cNvSpPr txBox="1"/>
          <p:nvPr/>
        </p:nvSpPr>
        <p:spPr>
          <a:xfrm>
            <a:off x="2971800" y="5224442"/>
            <a:ext cx="4572000" cy="1200329"/>
          </a:xfrm>
          <a:prstGeom prst="rect">
            <a:avLst/>
          </a:prstGeom>
          <a:noFill/>
        </p:spPr>
        <p:txBody>
          <a:bodyPr wrap="square">
            <a:spAutoFit/>
          </a:bodyPr>
          <a:lstStyle/>
          <a:p>
            <a:pPr marL="0" marR="0"/>
            <a:r>
              <a:rPr lang="en-US" sz="1200" b="1" dirty="0">
                <a:effectLst/>
                <a:latin typeface="Garamond" panose="02020404030301010803" pitchFamily="18" charset="0"/>
                <a:ea typeface="Times New Roman" panose="02020603050405020304" pitchFamily="18" charset="0"/>
              </a:rPr>
              <a:t>Gradient Boosting</a:t>
            </a:r>
            <a:r>
              <a:rPr lang="en-US" sz="1200" dirty="0">
                <a:effectLst/>
                <a:latin typeface="Garamond" panose="02020404030301010803"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200" b="1" dirty="0">
                <a:effectLst/>
                <a:latin typeface="Garamond" panose="02020404030301010803" pitchFamily="18" charset="0"/>
                <a:ea typeface="Times New Roman" panose="02020603050405020304" pitchFamily="18" charset="0"/>
              </a:rPr>
              <a:t>Performance</a:t>
            </a:r>
            <a:r>
              <a:rPr lang="en-US" sz="1200" dirty="0">
                <a:effectLst/>
                <a:latin typeface="Garamond" panose="02020404030301010803" pitchFamily="18" charset="0"/>
                <a:ea typeface="Times New Roman" panose="02020603050405020304" pitchFamily="18" charset="0"/>
              </a:rPr>
              <a:t>:</a:t>
            </a:r>
            <a:endParaRPr lang="en-US" sz="1200" dirty="0">
              <a:effectLst/>
              <a:latin typeface="Times New Roman" panose="02020603050405020304" pitchFamily="18" charset="0"/>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dirty="0">
                <a:effectLst/>
                <a:latin typeface="Garamond" panose="02020404030301010803" pitchFamily="18" charset="0"/>
                <a:ea typeface="Times New Roman" panose="02020603050405020304" pitchFamily="18" charset="0"/>
                <a:cs typeface="Times New Roman" panose="02020603050405020304" pitchFamily="18" charset="0"/>
              </a:rPr>
              <a:t>MSE: 249,147,531,584,819.00</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dirty="0">
                <a:effectLst/>
                <a:latin typeface="Garamond" panose="02020404030301010803" pitchFamily="18" charset="0"/>
                <a:ea typeface="Times New Roman" panose="02020603050405020304" pitchFamily="18" charset="0"/>
                <a:cs typeface="Times New Roman" panose="02020603050405020304" pitchFamily="18" charset="0"/>
              </a:rPr>
              <a:t>RMSE: 499,14642.46</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dirty="0">
                <a:effectLst/>
                <a:latin typeface="Garamond" panose="02020404030301010803" pitchFamily="18" charset="0"/>
                <a:ea typeface="Times New Roman" panose="02020603050405020304" pitchFamily="18" charset="0"/>
                <a:cs typeface="Times New Roman" panose="02020603050405020304" pitchFamily="18" charset="0"/>
              </a:rPr>
              <a:t>MAE: 324,54856.61</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dirty="0">
                <a:effectLst/>
                <a:latin typeface="Garamond" panose="02020404030301010803" pitchFamily="18" charset="0"/>
                <a:ea typeface="Times New Roman" panose="02020603050405020304" pitchFamily="18" charset="0"/>
                <a:cs typeface="Times New Roman" panose="02020603050405020304" pitchFamily="18" charset="0"/>
              </a:rPr>
              <a:t>R-squared: 0.54</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46188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Sampling and Analysis</a:t>
            </a:r>
          </a:p>
        </p:txBody>
      </p:sp>
      <p:sp>
        <p:nvSpPr>
          <p:cNvPr id="3" name="Content Placeholder 2"/>
          <p:cNvSpPr>
            <a:spLocks noGrp="1"/>
          </p:cNvSpPr>
          <p:nvPr>
            <p:ph idx="1"/>
          </p:nvPr>
        </p:nvSpPr>
        <p:spPr/>
        <p:txBody>
          <a:bodyPr/>
          <a:lstStyle/>
          <a:p>
            <a:r>
              <a:rPr lang="en-US" dirty="0"/>
              <a:t>Random Sampling: Validated budget-related claims</a:t>
            </a:r>
          </a:p>
          <a:p>
            <a:r>
              <a:rPr lang="en-US" dirty="0"/>
              <a:t>Comparison of Critic vs User Reviews </a:t>
            </a:r>
          </a:p>
          <a:p>
            <a:r>
              <a:rPr lang="en-US" dirty="0"/>
              <a:t>Correlation Analysis: Reviews vs IMDB Scores </a:t>
            </a:r>
          </a:p>
          <a:p>
            <a:r>
              <a:rPr lang="en-US" dirty="0"/>
              <a:t>Multi-Regression Models: Improved predictive power</a:t>
            </a:r>
            <a:endParaRPr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screenshot of a graph&#10;&#10;Description automatically generated">
            <a:extLst>
              <a:ext uri="{FF2B5EF4-FFF2-40B4-BE49-F238E27FC236}">
                <a16:creationId xmlns:a16="http://schemas.microsoft.com/office/drawing/2014/main" id="{2F1D1B6C-1409-04C7-F8A1-DBA8703E3E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613533" y="-1"/>
            <a:ext cx="5530467" cy="6853829"/>
          </a:xfrm>
          <a:prstGeom prst="rect">
            <a:avLst/>
          </a:prstGeom>
        </p:spPr>
      </p:pic>
      <p:sp>
        <p:nvSpPr>
          <p:cNvPr id="5" name="Title 1">
            <a:extLst>
              <a:ext uri="{FF2B5EF4-FFF2-40B4-BE49-F238E27FC236}">
                <a16:creationId xmlns:a16="http://schemas.microsoft.com/office/drawing/2014/main" id="{8F227C0F-03DD-F639-BC86-9F41D4D28E8D}"/>
              </a:ext>
            </a:extLst>
          </p:cNvPr>
          <p:cNvSpPr>
            <a:spLocks noGrp="1"/>
          </p:cNvSpPr>
          <p:nvPr>
            <p:ph type="title"/>
          </p:nvPr>
        </p:nvSpPr>
        <p:spPr>
          <a:xfrm>
            <a:off x="441012" y="1625703"/>
            <a:ext cx="2797948" cy="2659857"/>
          </a:xfrm>
        </p:spPr>
        <p:txBody>
          <a:bodyPr>
            <a:normAutofit/>
          </a:bodyPr>
          <a:lstStyle/>
          <a:p>
            <a:r>
              <a:rPr lang="en-US" sz="1800" b="1" kern="0" dirty="0">
                <a:effectLst/>
                <a:latin typeface="Garamond" panose="02020404030301010803" pitchFamily="18" charset="0"/>
                <a:ea typeface="Times New Roman" panose="02020603050405020304" pitchFamily="18" charset="0"/>
                <a:cs typeface="Times New Roman" panose="02020603050405020304" pitchFamily="18" charset="0"/>
              </a:rPr>
              <a:t>Hypothesis Testing with Random Sampling</a:t>
            </a:r>
            <a:r>
              <a:rPr lang="en-US" dirty="0">
                <a:effectLst/>
              </a:rPr>
              <a:t> </a:t>
            </a:r>
            <a:endParaRPr dirty="0"/>
          </a:p>
        </p:txBody>
      </p:sp>
    </p:spTree>
    <p:extLst>
      <p:ext uri="{BB962C8B-B14F-4D97-AF65-F5344CB8AC3E}">
        <p14:creationId xmlns:p14="http://schemas.microsoft.com/office/powerpoint/2010/main" val="42929204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 shot of a graph&#10;&#10;Description automatically generated">
            <a:extLst>
              <a:ext uri="{FF2B5EF4-FFF2-40B4-BE49-F238E27FC236}">
                <a16:creationId xmlns:a16="http://schemas.microsoft.com/office/drawing/2014/main" id="{2EE8B04E-20D1-BD47-E214-314B0E9E4749}"/>
              </a:ext>
            </a:extLst>
          </p:cNvPr>
          <p:cNvPicPr>
            <a:picLocks noGrp="1" noChangeAspect="1"/>
          </p:cNvPicPr>
          <p:nvPr>
            <p:ph idx="1"/>
          </p:nvPr>
        </p:nvPicPr>
        <p:blipFill rotWithShape="1">
          <a:blip r:embed="rId2" cstate="print">
            <a:extLst>
              <a:ext uri="{28A0092B-C50C-407E-A947-70E740481C1C}">
                <a14:useLocalDpi xmlns:a14="http://schemas.microsoft.com/office/drawing/2010/main" val="0"/>
              </a:ext>
            </a:extLst>
          </a:blip>
          <a:srcRect l="1405" t="7365" r="22951" b="22144"/>
          <a:stretch/>
        </p:blipFill>
        <p:spPr bwMode="auto">
          <a:xfrm>
            <a:off x="15804" y="1195330"/>
            <a:ext cx="9128196" cy="5662670"/>
          </a:xfrm>
          <a:prstGeom prst="rect">
            <a:avLst/>
          </a:prstGeom>
          <a:ln>
            <a:noFill/>
          </a:ln>
          <a:extLst>
            <a:ext uri="{53640926-AAD7-44D8-BBD7-CCE9431645EC}">
              <a14:shadowObscured xmlns:a14="http://schemas.microsoft.com/office/drawing/2010/main"/>
            </a:ext>
          </a:extLst>
        </p:spPr>
      </p:pic>
      <p:sp>
        <p:nvSpPr>
          <p:cNvPr id="5" name="Title 1">
            <a:extLst>
              <a:ext uri="{FF2B5EF4-FFF2-40B4-BE49-F238E27FC236}">
                <a16:creationId xmlns:a16="http://schemas.microsoft.com/office/drawing/2014/main" id="{3078CA83-D10C-A4A7-976D-D652C14FA6BD}"/>
              </a:ext>
            </a:extLst>
          </p:cNvPr>
          <p:cNvSpPr>
            <a:spLocks noGrp="1"/>
          </p:cNvSpPr>
          <p:nvPr>
            <p:ph type="title"/>
          </p:nvPr>
        </p:nvSpPr>
        <p:spPr>
          <a:xfrm>
            <a:off x="1908480" y="215931"/>
            <a:ext cx="5142316" cy="786604"/>
          </a:xfrm>
        </p:spPr>
        <p:txBody>
          <a:bodyPr>
            <a:normAutofit fontScale="90000"/>
          </a:bodyPr>
          <a:lstStyle/>
          <a:p>
            <a:r>
              <a:rPr lang="en-US" sz="1800" b="1" kern="0" dirty="0">
                <a:effectLst/>
                <a:latin typeface="Garamond" panose="02020404030301010803" pitchFamily="18" charset="0"/>
                <a:ea typeface="Times New Roman" panose="02020603050405020304" pitchFamily="18" charset="0"/>
                <a:cs typeface="Times New Roman" panose="02020603050405020304" pitchFamily="18" charset="0"/>
              </a:rPr>
              <a:t>Compare Two Sample Means and SD - Interpretation of Results</a:t>
            </a:r>
            <a:r>
              <a:rPr lang="en-US" dirty="0">
                <a:effectLst/>
              </a:rPr>
              <a:t> </a:t>
            </a:r>
            <a:endParaRPr dirty="0"/>
          </a:p>
        </p:txBody>
      </p:sp>
    </p:spTree>
    <p:extLst>
      <p:ext uri="{BB962C8B-B14F-4D97-AF65-F5344CB8AC3E}">
        <p14:creationId xmlns:p14="http://schemas.microsoft.com/office/powerpoint/2010/main" val="20296211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rPr lang="en-US" dirty="0"/>
              <a:t>Identify key predictors of movie box office success</a:t>
            </a:r>
          </a:p>
          <a:p>
            <a:r>
              <a:rPr lang="en-US" dirty="0"/>
              <a:t> Analyze 12 independent numerical variables </a:t>
            </a:r>
          </a:p>
          <a:p>
            <a:r>
              <a:rPr lang="en-US" dirty="0"/>
              <a:t>Develop and compare multiple predictive models </a:t>
            </a:r>
          </a:p>
          <a:p>
            <a:r>
              <a:rPr lang="en-US" dirty="0"/>
              <a:t>Explore changing dynamics of success factors over time</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 screenshot of a graph&#10;&#10;Description automatically generated">
            <a:extLst>
              <a:ext uri="{FF2B5EF4-FFF2-40B4-BE49-F238E27FC236}">
                <a16:creationId xmlns:a16="http://schemas.microsoft.com/office/drawing/2014/main" id="{76AC325A-3336-80F1-BEB7-24E1B7CE273A}"/>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0" y="1335087"/>
            <a:ext cx="9144000" cy="5529771"/>
          </a:xfrm>
          <a:prstGeom prst="rect">
            <a:avLst/>
          </a:prstGeom>
        </p:spPr>
      </p:pic>
      <p:sp>
        <p:nvSpPr>
          <p:cNvPr id="5" name="Title 1">
            <a:extLst>
              <a:ext uri="{FF2B5EF4-FFF2-40B4-BE49-F238E27FC236}">
                <a16:creationId xmlns:a16="http://schemas.microsoft.com/office/drawing/2014/main" id="{9C4F586C-4C85-3BFF-C844-7442C25EC557}"/>
              </a:ext>
            </a:extLst>
          </p:cNvPr>
          <p:cNvSpPr>
            <a:spLocks noGrp="1"/>
          </p:cNvSpPr>
          <p:nvPr>
            <p:ph type="title"/>
          </p:nvPr>
        </p:nvSpPr>
        <p:spPr>
          <a:xfrm>
            <a:off x="1963840" y="143220"/>
            <a:ext cx="5216319" cy="1090670"/>
          </a:xfrm>
        </p:spPr>
        <p:txBody>
          <a:bodyPr>
            <a:normAutofit fontScale="90000"/>
          </a:bodyPr>
          <a:lstStyle/>
          <a:p>
            <a:r>
              <a:rPr lang="en-US" sz="1800" b="1" kern="0" dirty="0">
                <a:effectLst/>
                <a:latin typeface="Garamond" panose="02020404030301010803" pitchFamily="18" charset="0"/>
                <a:ea typeface="Times New Roman" panose="02020603050405020304" pitchFamily="18" charset="0"/>
                <a:cs typeface="Times New Roman" panose="02020603050405020304" pitchFamily="18" charset="0"/>
              </a:rPr>
              <a:t>Correlation and Hypothesis Test - Interpretation of Results</a:t>
            </a:r>
            <a:r>
              <a:rPr lang="en-US" sz="1200" dirty="0">
                <a:effectLst/>
              </a:rPr>
              <a:t> </a:t>
            </a:r>
            <a:endParaRPr dirty="0"/>
          </a:p>
        </p:txBody>
      </p:sp>
    </p:spTree>
    <p:extLst>
      <p:ext uri="{BB962C8B-B14F-4D97-AF65-F5344CB8AC3E}">
        <p14:creationId xmlns:p14="http://schemas.microsoft.com/office/powerpoint/2010/main" val="18210666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C7FC1-304D-5BE2-4AE9-01AFD9D72646}"/>
              </a:ext>
            </a:extLst>
          </p:cNvPr>
          <p:cNvSpPr>
            <a:spLocks noGrp="1"/>
          </p:cNvSpPr>
          <p:nvPr>
            <p:ph type="title"/>
          </p:nvPr>
        </p:nvSpPr>
        <p:spPr/>
        <p:txBody>
          <a:bodyPr/>
          <a:lstStyle/>
          <a:p>
            <a:r>
              <a:rPr lang="en-US" sz="1800" b="1" kern="0" dirty="0">
                <a:solidFill>
                  <a:srgbClr val="000000"/>
                </a:solidFill>
                <a:effectLst/>
                <a:latin typeface="Garamond" panose="02020404030301010803" pitchFamily="18" charset="0"/>
                <a:ea typeface="Times New Roman" panose="02020603050405020304" pitchFamily="18" charset="0"/>
                <a:cs typeface="Times New Roman" panose="02020603050405020304" pitchFamily="18" charset="0"/>
              </a:rPr>
              <a:t>PERFORMANCE AND ACCURACY OF THE MODELS</a:t>
            </a:r>
            <a:r>
              <a:rPr lang="en-US" dirty="0">
                <a:effectLst/>
              </a:rPr>
              <a:t> </a:t>
            </a:r>
            <a:endParaRPr lang="en-US" dirty="0"/>
          </a:p>
        </p:txBody>
      </p:sp>
      <p:sp>
        <p:nvSpPr>
          <p:cNvPr id="3" name="Content Placeholder 2">
            <a:extLst>
              <a:ext uri="{FF2B5EF4-FFF2-40B4-BE49-F238E27FC236}">
                <a16:creationId xmlns:a16="http://schemas.microsoft.com/office/drawing/2014/main" id="{69C35B0B-8BA8-2238-FD72-B4E958688D86}"/>
              </a:ext>
            </a:extLst>
          </p:cNvPr>
          <p:cNvSpPr>
            <a:spLocks noGrp="1"/>
          </p:cNvSpPr>
          <p:nvPr>
            <p:ph idx="1"/>
          </p:nvPr>
        </p:nvSpPr>
        <p:spPr/>
        <p:txBody>
          <a:bodyPr>
            <a:normAutofit fontScale="85000" lnSpcReduction="20000"/>
          </a:bodyPr>
          <a:lstStyle/>
          <a:p>
            <a:pPr marL="0" marR="0">
              <a:spcBef>
                <a:spcPts val="400"/>
              </a:spcBef>
              <a:spcAft>
                <a:spcPts val="200"/>
              </a:spcAft>
            </a:pPr>
            <a:r>
              <a:rPr lang="en-US" sz="1200" b="1" i="0" dirty="0">
                <a:solidFill>
                  <a:srgbClr val="000000"/>
                </a:solidFill>
                <a:effectLst/>
                <a:ea typeface="Times New Roman" panose="02020603050405020304" pitchFamily="18" charset="0"/>
                <a:cs typeface="Times New Roman" panose="02020603050405020304" pitchFamily="18" charset="0"/>
              </a:rPr>
              <a:t>Baseline Model: Multiple Linear Regression</a:t>
            </a:r>
            <a:endParaRPr lang="en-US" sz="1200" b="1" i="1" dirty="0">
              <a:solidFill>
                <a:srgbClr val="0F4761"/>
              </a:solidFill>
              <a:effectLst/>
              <a:ea typeface="Times New Roman" panose="02020603050405020304" pitchFamily="18"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1200" b="1" dirty="0">
                <a:solidFill>
                  <a:srgbClr val="000000"/>
                </a:solidFill>
                <a:effectLst/>
                <a:ea typeface="Times New Roman" panose="02020603050405020304" pitchFamily="18" charset="0"/>
              </a:rPr>
              <a:t>R-squared</a:t>
            </a:r>
            <a:r>
              <a:rPr lang="en-US" sz="1200" dirty="0">
                <a:solidFill>
                  <a:srgbClr val="000000"/>
                </a:solidFill>
                <a:effectLst/>
                <a:ea typeface="Times New Roman" panose="02020603050405020304" pitchFamily="18" charset="0"/>
              </a:rPr>
              <a:t>: 0.26, indicating that the model explains 26% of the variance in box office revenue.</a:t>
            </a:r>
          </a:p>
          <a:p>
            <a:pPr marL="342900" marR="0" lvl="0" indent="-342900">
              <a:spcBef>
                <a:spcPts val="0"/>
              </a:spcBef>
              <a:spcAft>
                <a:spcPts val="0"/>
              </a:spcAft>
              <a:buSzPts val="1000"/>
              <a:buFont typeface="Symbol" pitchFamily="2" charset="2"/>
              <a:buChar char=""/>
              <a:tabLst>
                <a:tab pos="457200" algn="l"/>
              </a:tabLst>
            </a:pPr>
            <a:r>
              <a:rPr lang="en-US" sz="1200" b="1" dirty="0">
                <a:solidFill>
                  <a:srgbClr val="000000"/>
                </a:solidFill>
                <a:effectLst/>
                <a:ea typeface="Times New Roman" panose="02020603050405020304" pitchFamily="18" charset="0"/>
              </a:rPr>
              <a:t>RMSE</a:t>
            </a:r>
            <a:r>
              <a:rPr lang="en-US" sz="1200" dirty="0">
                <a:solidFill>
                  <a:srgbClr val="000000"/>
                </a:solidFill>
                <a:effectLst/>
                <a:ea typeface="Times New Roman" panose="02020603050405020304" pitchFamily="18" charset="0"/>
              </a:rPr>
              <a:t>: 63,201,615.10</a:t>
            </a:r>
          </a:p>
          <a:p>
            <a:pPr marL="342900" marR="0" lvl="0" indent="-342900">
              <a:spcBef>
                <a:spcPts val="0"/>
              </a:spcBef>
              <a:spcAft>
                <a:spcPts val="0"/>
              </a:spcAft>
              <a:buSzPts val="1000"/>
              <a:buFont typeface="Symbol" pitchFamily="2" charset="2"/>
              <a:buChar char=""/>
              <a:tabLst>
                <a:tab pos="457200" algn="l"/>
              </a:tabLst>
            </a:pPr>
            <a:r>
              <a:rPr lang="en-US" sz="1200" b="1" dirty="0">
                <a:solidFill>
                  <a:srgbClr val="000000"/>
                </a:solidFill>
                <a:effectLst/>
                <a:ea typeface="Times New Roman" panose="02020603050405020304" pitchFamily="18" charset="0"/>
              </a:rPr>
              <a:t>MAE</a:t>
            </a:r>
            <a:r>
              <a:rPr lang="en-US" sz="1200" dirty="0">
                <a:solidFill>
                  <a:srgbClr val="000000"/>
                </a:solidFill>
                <a:effectLst/>
                <a:ea typeface="Times New Roman" panose="02020603050405020304" pitchFamily="18" charset="0"/>
              </a:rPr>
              <a:t>: 41,483,921.47</a:t>
            </a:r>
          </a:p>
          <a:p>
            <a:pPr marL="0" marR="0">
              <a:spcBef>
                <a:spcPts val="400"/>
              </a:spcBef>
              <a:spcAft>
                <a:spcPts val="200"/>
              </a:spcAft>
            </a:pPr>
            <a:r>
              <a:rPr lang="en-US" sz="1200" b="1" i="0" dirty="0">
                <a:solidFill>
                  <a:srgbClr val="000000"/>
                </a:solidFill>
                <a:effectLst/>
                <a:ea typeface="Times New Roman" panose="02020603050405020304" pitchFamily="18" charset="0"/>
                <a:cs typeface="Times New Roman" panose="02020603050405020304" pitchFamily="18" charset="0"/>
              </a:rPr>
              <a:t>Advanced Models: Random Forests and Gradient Boosting</a:t>
            </a:r>
            <a:endParaRPr lang="en-US" sz="1200" b="1" i="1" dirty="0">
              <a:solidFill>
                <a:srgbClr val="0F4761"/>
              </a:solidFill>
              <a:effectLst/>
              <a:ea typeface="Times New Roman" panose="02020603050405020304" pitchFamily="18" charset="0"/>
              <a:cs typeface="Times New Roman" panose="02020603050405020304" pitchFamily="18" charset="0"/>
            </a:endParaRPr>
          </a:p>
          <a:p>
            <a:pPr marL="342900" marR="0" lvl="0" indent="-342900">
              <a:buSzPts val="1000"/>
              <a:buFont typeface="Symbol" pitchFamily="2" charset="2"/>
              <a:buChar char=""/>
              <a:tabLst>
                <a:tab pos="457200" algn="l"/>
              </a:tabLst>
            </a:pPr>
            <a:r>
              <a:rPr lang="en-US" sz="1200" b="1" dirty="0">
                <a:solidFill>
                  <a:srgbClr val="000000"/>
                </a:solidFill>
                <a:effectLst/>
                <a:ea typeface="Times New Roman" panose="02020603050405020304" pitchFamily="18" charset="0"/>
              </a:rPr>
              <a:t>Random Forests</a:t>
            </a:r>
            <a:r>
              <a:rPr lang="en-US" sz="1200" dirty="0">
                <a:solidFill>
                  <a:srgbClr val="000000"/>
                </a:solidFill>
                <a:effectLst/>
                <a:ea typeface="Times New Roman" panose="02020603050405020304" pitchFamily="18" charset="0"/>
              </a:rPr>
              <a:t>:</a:t>
            </a:r>
            <a:endParaRPr lang="en-US" sz="1200" dirty="0">
              <a:effectLst/>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b="1" dirty="0">
                <a:solidFill>
                  <a:srgbClr val="000000"/>
                </a:solidFill>
                <a:effectLst/>
                <a:ea typeface="Times New Roman" panose="02020603050405020304" pitchFamily="18" charset="0"/>
                <a:cs typeface="Times New Roman" panose="02020603050405020304" pitchFamily="18" charset="0"/>
              </a:rPr>
              <a:t>R-squared</a:t>
            </a:r>
            <a:r>
              <a:rPr lang="en-US" sz="1200" dirty="0">
                <a:solidFill>
                  <a:srgbClr val="000000"/>
                </a:solidFill>
                <a:effectLst/>
                <a:ea typeface="Times New Roman" panose="02020603050405020304" pitchFamily="18" charset="0"/>
                <a:cs typeface="Times New Roman" panose="02020603050405020304" pitchFamily="18" charset="0"/>
              </a:rPr>
              <a:t>: 0.52, showing improved explanatory power.</a:t>
            </a: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b="1" dirty="0">
                <a:solidFill>
                  <a:srgbClr val="000000"/>
                </a:solidFill>
                <a:effectLst/>
                <a:ea typeface="Times New Roman" panose="02020603050405020304" pitchFamily="18" charset="0"/>
                <a:cs typeface="Times New Roman" panose="02020603050405020304" pitchFamily="18" charset="0"/>
              </a:rPr>
              <a:t>RMSE</a:t>
            </a:r>
            <a:r>
              <a:rPr lang="en-US" sz="1200" dirty="0">
                <a:solidFill>
                  <a:srgbClr val="000000"/>
                </a:solidFill>
                <a:effectLst/>
                <a:ea typeface="Times New Roman" panose="02020603050405020304" pitchFamily="18" charset="0"/>
                <a:cs typeface="Times New Roman" panose="02020603050405020304" pitchFamily="18" charset="0"/>
              </a:rPr>
              <a:t>: 50,816,476.12</a:t>
            </a: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b="1" dirty="0">
                <a:solidFill>
                  <a:srgbClr val="000000"/>
                </a:solidFill>
                <a:effectLst/>
                <a:ea typeface="Times New Roman" panose="02020603050405020304" pitchFamily="18" charset="0"/>
                <a:cs typeface="Times New Roman" panose="02020603050405020304" pitchFamily="18" charset="0"/>
              </a:rPr>
              <a:t>MAE</a:t>
            </a:r>
            <a:r>
              <a:rPr lang="en-US" sz="1200" dirty="0">
                <a:solidFill>
                  <a:srgbClr val="000000"/>
                </a:solidFill>
                <a:effectLst/>
                <a:ea typeface="Times New Roman" panose="02020603050405020304" pitchFamily="18" charset="0"/>
                <a:cs typeface="Times New Roman" panose="02020603050405020304" pitchFamily="18" charset="0"/>
              </a:rPr>
              <a:t>: 32,679,727.97</a:t>
            </a: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b="1" dirty="0">
                <a:solidFill>
                  <a:srgbClr val="000000"/>
                </a:solidFill>
                <a:effectLst/>
                <a:ea typeface="Times New Roman" panose="02020603050405020304" pitchFamily="18" charset="0"/>
                <a:cs typeface="Times New Roman" panose="02020603050405020304" pitchFamily="18" charset="0"/>
              </a:rPr>
              <a:t>Feature Importance</a:t>
            </a:r>
            <a:r>
              <a:rPr lang="en-US" sz="1200" dirty="0">
                <a:solidFill>
                  <a:srgbClr val="000000"/>
                </a:solidFill>
                <a:effectLst/>
                <a:ea typeface="Times New Roman" panose="02020603050405020304" pitchFamily="18" charset="0"/>
                <a:cs typeface="Times New Roman" panose="02020603050405020304" pitchFamily="18" charset="0"/>
              </a:rPr>
              <a:t>:</a:t>
            </a:r>
          </a:p>
          <a:p>
            <a:pPr marL="1143000" marR="0" lvl="2" indent="-228600">
              <a:spcBef>
                <a:spcPts val="0"/>
              </a:spcBef>
              <a:spcAft>
                <a:spcPts val="0"/>
              </a:spcAft>
              <a:buSzPts val="1000"/>
              <a:buFont typeface="Wingdings" pitchFamily="2" charset="2"/>
              <a:buChar char=""/>
              <a:tabLst>
                <a:tab pos="1371600" algn="l"/>
              </a:tabLst>
            </a:pPr>
            <a:r>
              <a:rPr lang="en-US" sz="1200" dirty="0">
                <a:solidFill>
                  <a:srgbClr val="000000"/>
                </a:solidFill>
                <a:effectLst/>
                <a:ea typeface="Times New Roman" panose="02020603050405020304" pitchFamily="18" charset="0"/>
              </a:rPr>
              <a:t>Budget: 43.34%</a:t>
            </a:r>
          </a:p>
          <a:p>
            <a:pPr marL="1143000" marR="0" lvl="2" indent="-228600">
              <a:spcBef>
                <a:spcPts val="0"/>
              </a:spcBef>
              <a:spcAft>
                <a:spcPts val="0"/>
              </a:spcAft>
              <a:buSzPts val="1000"/>
              <a:buFont typeface="Wingdings" pitchFamily="2" charset="2"/>
              <a:buChar char=""/>
              <a:tabLst>
                <a:tab pos="1371600" algn="l"/>
              </a:tabLst>
            </a:pPr>
            <a:r>
              <a:rPr lang="en-US" sz="1200" dirty="0">
                <a:solidFill>
                  <a:srgbClr val="000000"/>
                </a:solidFill>
                <a:effectLst/>
                <a:ea typeface="Times New Roman" panose="02020603050405020304" pitchFamily="18" charset="0"/>
              </a:rPr>
              <a:t>Num Critic for Reviews: 21.19%</a:t>
            </a:r>
          </a:p>
          <a:p>
            <a:pPr marL="1143000" marR="0" lvl="2" indent="-228600">
              <a:spcBef>
                <a:spcPts val="0"/>
              </a:spcBef>
              <a:spcAft>
                <a:spcPts val="0"/>
              </a:spcAft>
              <a:buSzPts val="1000"/>
              <a:buFont typeface="Wingdings" pitchFamily="2" charset="2"/>
              <a:buChar char=""/>
              <a:tabLst>
                <a:tab pos="1371600" algn="l"/>
              </a:tabLst>
            </a:pPr>
            <a:r>
              <a:rPr lang="en-US" sz="1200" dirty="0">
                <a:solidFill>
                  <a:srgbClr val="000000"/>
                </a:solidFill>
                <a:effectLst/>
                <a:ea typeface="Times New Roman" panose="02020603050405020304" pitchFamily="18" charset="0"/>
              </a:rPr>
              <a:t>IMDb Score: 14.01%</a:t>
            </a:r>
          </a:p>
          <a:p>
            <a:pPr marL="1143000" marR="0" lvl="2" indent="-228600">
              <a:spcBef>
                <a:spcPts val="0"/>
              </a:spcBef>
              <a:spcAft>
                <a:spcPts val="0"/>
              </a:spcAft>
              <a:buSzPts val="1000"/>
              <a:buFont typeface="Wingdings" pitchFamily="2" charset="2"/>
              <a:buChar char=""/>
              <a:tabLst>
                <a:tab pos="1371600" algn="l"/>
              </a:tabLst>
            </a:pPr>
            <a:r>
              <a:rPr lang="en-US" sz="1200" dirty="0">
                <a:solidFill>
                  <a:srgbClr val="000000"/>
                </a:solidFill>
                <a:effectLst/>
                <a:ea typeface="Times New Roman" panose="02020603050405020304" pitchFamily="18" charset="0"/>
              </a:rPr>
              <a:t>Combined Actor Facebook Likes: 10.76%</a:t>
            </a:r>
          </a:p>
          <a:p>
            <a:pPr marL="1143000" marR="0" lvl="2" indent="-228600">
              <a:spcBef>
                <a:spcPts val="0"/>
              </a:spcBef>
              <a:spcAft>
                <a:spcPts val="0"/>
              </a:spcAft>
              <a:buSzPts val="1000"/>
              <a:buFont typeface="Wingdings" pitchFamily="2" charset="2"/>
              <a:buChar char=""/>
              <a:tabLst>
                <a:tab pos="1371600" algn="l"/>
              </a:tabLst>
            </a:pPr>
            <a:r>
              <a:rPr lang="en-US" sz="1200" dirty="0">
                <a:solidFill>
                  <a:srgbClr val="000000"/>
                </a:solidFill>
                <a:effectLst/>
                <a:ea typeface="Times New Roman" panose="02020603050405020304" pitchFamily="18" charset="0"/>
              </a:rPr>
              <a:t>Duration: 10.70%</a:t>
            </a:r>
          </a:p>
          <a:p>
            <a:pPr marL="342900" marR="0" lvl="0" indent="-342900">
              <a:buSzPts val="1000"/>
              <a:buFont typeface="Symbol" pitchFamily="2" charset="2"/>
              <a:buChar char=""/>
              <a:tabLst>
                <a:tab pos="457200" algn="l"/>
              </a:tabLst>
            </a:pPr>
            <a:r>
              <a:rPr lang="en-US" sz="1200" b="1" dirty="0">
                <a:solidFill>
                  <a:srgbClr val="000000"/>
                </a:solidFill>
                <a:effectLst/>
                <a:ea typeface="Times New Roman" panose="02020603050405020304" pitchFamily="18" charset="0"/>
              </a:rPr>
              <a:t>Gradient Boosting</a:t>
            </a:r>
            <a:r>
              <a:rPr lang="en-US" sz="1200" dirty="0">
                <a:solidFill>
                  <a:srgbClr val="000000"/>
                </a:solidFill>
                <a:effectLst/>
                <a:ea typeface="Times New Roman" panose="02020603050405020304" pitchFamily="18" charset="0"/>
              </a:rPr>
              <a:t>:</a:t>
            </a:r>
            <a:endParaRPr lang="en-US" sz="1200" dirty="0">
              <a:effectLst/>
              <a:ea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b="1" dirty="0">
                <a:solidFill>
                  <a:srgbClr val="000000"/>
                </a:solidFill>
                <a:effectLst/>
                <a:ea typeface="Times New Roman" panose="02020603050405020304" pitchFamily="18" charset="0"/>
                <a:cs typeface="Times New Roman" panose="02020603050405020304" pitchFamily="18" charset="0"/>
              </a:rPr>
              <a:t>R-squared</a:t>
            </a:r>
            <a:r>
              <a:rPr lang="en-US" sz="1200" dirty="0">
                <a:solidFill>
                  <a:srgbClr val="000000"/>
                </a:solidFill>
                <a:effectLst/>
                <a:ea typeface="Times New Roman" panose="02020603050405020304" pitchFamily="18" charset="0"/>
                <a:cs typeface="Times New Roman" panose="02020603050405020304" pitchFamily="18" charset="0"/>
              </a:rPr>
              <a:t>: 0.54, indicating the best performance among the models.</a:t>
            </a: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b="1" dirty="0">
                <a:solidFill>
                  <a:srgbClr val="000000"/>
                </a:solidFill>
                <a:effectLst/>
                <a:ea typeface="Times New Roman" panose="02020603050405020304" pitchFamily="18" charset="0"/>
                <a:cs typeface="Times New Roman" panose="02020603050405020304" pitchFamily="18" charset="0"/>
              </a:rPr>
              <a:t>RMSE</a:t>
            </a:r>
            <a:r>
              <a:rPr lang="en-US" sz="1200" dirty="0">
                <a:solidFill>
                  <a:srgbClr val="000000"/>
                </a:solidFill>
                <a:effectLst/>
                <a:ea typeface="Times New Roman" panose="02020603050405020304" pitchFamily="18" charset="0"/>
                <a:cs typeface="Times New Roman" panose="02020603050405020304" pitchFamily="18" charset="0"/>
              </a:rPr>
              <a:t>: 49,914,642.46</a:t>
            </a: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b="1" dirty="0">
                <a:solidFill>
                  <a:srgbClr val="000000"/>
                </a:solidFill>
                <a:effectLst/>
                <a:ea typeface="Times New Roman" panose="02020603050405020304" pitchFamily="18" charset="0"/>
                <a:cs typeface="Times New Roman" panose="02020603050405020304" pitchFamily="18" charset="0"/>
              </a:rPr>
              <a:t>MAE</a:t>
            </a:r>
            <a:r>
              <a:rPr lang="en-US" sz="1200" dirty="0">
                <a:solidFill>
                  <a:srgbClr val="000000"/>
                </a:solidFill>
                <a:effectLst/>
                <a:ea typeface="Times New Roman" panose="02020603050405020304" pitchFamily="18" charset="0"/>
                <a:cs typeface="Times New Roman" panose="02020603050405020304" pitchFamily="18" charset="0"/>
              </a:rPr>
              <a:t>: 32,454,856.61</a:t>
            </a:r>
          </a:p>
          <a:p>
            <a:pPr marL="742950" marR="0" lvl="1" indent="-285750">
              <a:spcBef>
                <a:spcPts val="0"/>
              </a:spcBef>
              <a:spcAft>
                <a:spcPts val="0"/>
              </a:spcAft>
              <a:buSzPts val="1000"/>
              <a:buFont typeface="Courier New" panose="02070309020205020404" pitchFamily="49" charset="0"/>
              <a:buChar char="o"/>
              <a:tabLst>
                <a:tab pos="914400" algn="l"/>
              </a:tabLst>
            </a:pPr>
            <a:r>
              <a:rPr lang="en-US" sz="1200" b="1" dirty="0">
                <a:solidFill>
                  <a:srgbClr val="000000"/>
                </a:solidFill>
                <a:effectLst/>
                <a:ea typeface="Times New Roman" panose="02020603050405020304" pitchFamily="18" charset="0"/>
                <a:cs typeface="Times New Roman" panose="02020603050405020304" pitchFamily="18" charset="0"/>
              </a:rPr>
              <a:t>Feature Importance</a:t>
            </a:r>
            <a:r>
              <a:rPr lang="en-US" sz="1200" dirty="0">
                <a:solidFill>
                  <a:srgbClr val="000000"/>
                </a:solidFill>
                <a:effectLst/>
                <a:ea typeface="Times New Roman" panose="02020603050405020304" pitchFamily="18" charset="0"/>
                <a:cs typeface="Times New Roman" panose="02020603050405020304" pitchFamily="18" charset="0"/>
              </a:rPr>
              <a:t> (similar to Random Forests but slightly different weights)</a:t>
            </a:r>
          </a:p>
          <a:p>
            <a:endParaRPr lang="en-US" dirty="0"/>
          </a:p>
        </p:txBody>
      </p:sp>
    </p:spTree>
    <p:extLst>
      <p:ext uri="{BB962C8B-B14F-4D97-AF65-F5344CB8AC3E}">
        <p14:creationId xmlns:p14="http://schemas.microsoft.com/office/powerpoint/2010/main" val="42644857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Responsibilities of Each Group Member</a:t>
            </a:r>
          </a:p>
        </p:txBody>
      </p:sp>
      <p:sp>
        <p:nvSpPr>
          <p:cNvPr id="3" name="Content Placeholder 2"/>
          <p:cNvSpPr>
            <a:spLocks noGrp="1"/>
          </p:cNvSpPr>
          <p:nvPr>
            <p:ph idx="1"/>
          </p:nvPr>
        </p:nvSpPr>
        <p:spPr/>
        <p:txBody>
          <a:bodyPr>
            <a:normAutofit/>
          </a:bodyPr>
          <a:lstStyle/>
          <a:p>
            <a:pPr>
              <a:buFont typeface="Arial" panose="020B0604020202020204" pitchFamily="34" charset="0"/>
              <a:buChar char="•"/>
            </a:pPr>
            <a:r>
              <a:rPr lang="en-US" dirty="0"/>
              <a:t>Uday Bhaskar Valapadasu: Data Collection, EDA, ANOVA, Time Series Analysis</a:t>
            </a:r>
          </a:p>
          <a:p>
            <a:pPr>
              <a:buFont typeface="Arial" panose="020B0604020202020204" pitchFamily="34" charset="0"/>
              <a:buChar char="•"/>
            </a:pPr>
            <a:r>
              <a:rPr lang="en-US" dirty="0"/>
              <a:t>Rohit </a:t>
            </a:r>
            <a:r>
              <a:rPr lang="en-US" dirty="0" err="1"/>
              <a:t>Suddala</a:t>
            </a:r>
            <a:r>
              <a:rPr lang="en-US" dirty="0"/>
              <a:t>: EDA, Correlation Analysis, ANOVA, Time Series Analysis</a:t>
            </a:r>
          </a:p>
          <a:p>
            <a:pPr>
              <a:buFont typeface="Arial" panose="020B0604020202020204" pitchFamily="34" charset="0"/>
              <a:buChar char="•"/>
            </a:pPr>
            <a:r>
              <a:rPr lang="en-US" dirty="0" err="1"/>
              <a:t>Sapthagiri</a:t>
            </a:r>
            <a:r>
              <a:rPr lang="en-US" dirty="0"/>
              <a:t> Naik </a:t>
            </a:r>
            <a:r>
              <a:rPr lang="en-US" dirty="0" err="1"/>
              <a:t>Bhukya</a:t>
            </a:r>
            <a:r>
              <a:rPr lang="en-US" dirty="0"/>
              <a:t>: EDA, ANOVA, Time Series Analysis, Final Report Compilation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Our Achievements from this Project</a:t>
            </a:r>
          </a:p>
        </p:txBody>
      </p:sp>
      <p:sp>
        <p:nvSpPr>
          <p:cNvPr id="3" name="Content Placeholder 2"/>
          <p:cNvSpPr>
            <a:spLocks noGrp="1"/>
          </p:cNvSpPr>
          <p:nvPr>
            <p:ph idx="1"/>
          </p:nvPr>
        </p:nvSpPr>
        <p:spPr/>
        <p:txBody>
          <a:bodyPr/>
          <a:lstStyle/>
          <a:p>
            <a:r>
              <a:rPr lang="en-US" dirty="0"/>
              <a:t>Developed robust predictive models for box office revenue</a:t>
            </a:r>
          </a:p>
          <a:p>
            <a:r>
              <a:rPr lang="en-US" dirty="0"/>
              <a:t>Identified key factors influencing movie success </a:t>
            </a:r>
          </a:p>
          <a:p>
            <a:r>
              <a:rPr lang="en-US" dirty="0"/>
              <a:t>Gained insights into changing dynamics of the film industry</a:t>
            </a:r>
          </a:p>
          <a:p>
            <a:r>
              <a:rPr lang="en-US" dirty="0"/>
              <a:t>Enhanced skills in data analysis and machine learning</a:t>
            </a: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B209D-DC77-5131-321E-8B69851D57A0}"/>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C1489352-1E09-9E59-7014-095F1B2D5E1F}"/>
              </a:ext>
            </a:extLst>
          </p:cNvPr>
          <p:cNvSpPr>
            <a:spLocks noGrp="1"/>
          </p:cNvSpPr>
          <p:nvPr>
            <p:ph idx="1"/>
          </p:nvPr>
        </p:nvSpPr>
        <p:spPr/>
        <p:txBody>
          <a:bodyPr/>
          <a:lstStyle/>
          <a:p>
            <a:r>
              <a:rPr lang="en-US" dirty="0"/>
              <a:t>Budget and critic reviews are strongest predictors of box office success Social media metrics (Facebook likes) show significant impact Advanced models (Gradient Boosting) outperform traditional linear regression Findings provide actionable insights for filmmakers and investors</a:t>
            </a:r>
          </a:p>
        </p:txBody>
      </p:sp>
    </p:spTree>
    <p:extLst>
      <p:ext uri="{BB962C8B-B14F-4D97-AF65-F5344CB8AC3E}">
        <p14:creationId xmlns:p14="http://schemas.microsoft.com/office/powerpoint/2010/main" val="37678714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Thank You</a:t>
            </a:r>
          </a:p>
        </p:txBody>
      </p:sp>
      <p:sp>
        <p:nvSpPr>
          <p:cNvPr id="3" name="Content Placeholder 2"/>
          <p:cNvSpPr>
            <a:spLocks noGrp="1"/>
          </p:cNvSpPr>
          <p:nvPr>
            <p:ph idx="1"/>
          </p:nvPr>
        </p:nvSpPr>
        <p:spPr/>
        <p:txBody>
          <a:bodyPr/>
          <a:lstStyle/>
          <a:p>
            <a:r>
              <a:rPr dirty="0"/>
              <a:t>Contact Information:</a:t>
            </a:r>
          </a:p>
          <a:p>
            <a:r>
              <a:rPr dirty="0"/>
              <a:t>Uday Bhaskar Valapadasu</a:t>
            </a:r>
          </a:p>
          <a:p>
            <a:r>
              <a:rPr dirty="0"/>
              <a:t>Rohit </a:t>
            </a:r>
            <a:r>
              <a:rPr dirty="0" err="1"/>
              <a:t>Suddala</a:t>
            </a:r>
            <a:endParaRPr dirty="0"/>
          </a:p>
          <a:p>
            <a:r>
              <a:rPr dirty="0" err="1"/>
              <a:t>Sapthagiri</a:t>
            </a:r>
            <a:r>
              <a:rPr dirty="0"/>
              <a:t> Naik </a:t>
            </a:r>
            <a:r>
              <a:rPr dirty="0" err="1"/>
              <a:t>Bhukya</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5C05D-DC2D-99EC-FB1C-8759D43994D2}"/>
              </a:ext>
            </a:extLst>
          </p:cNvPr>
          <p:cNvSpPr>
            <a:spLocks noGrp="1"/>
          </p:cNvSpPr>
          <p:nvPr>
            <p:ph type="title"/>
          </p:nvPr>
        </p:nvSpPr>
        <p:spPr/>
        <p:txBody>
          <a:bodyPr/>
          <a:lstStyle/>
          <a:p>
            <a:r>
              <a:rPr lang="en-US" sz="1800" b="1" dirty="0">
                <a:effectLst/>
                <a:latin typeface="Garamond" panose="02020404030301010803" pitchFamily="18" charset="0"/>
                <a:ea typeface="Times New Roman" panose="02020603050405020304" pitchFamily="18" charset="0"/>
              </a:rPr>
              <a:t>Critics </a:t>
            </a:r>
            <a:endParaRPr lang="en-US" dirty="0"/>
          </a:p>
        </p:txBody>
      </p:sp>
      <p:sp>
        <p:nvSpPr>
          <p:cNvPr id="3" name="Content Placeholder 2">
            <a:extLst>
              <a:ext uri="{FF2B5EF4-FFF2-40B4-BE49-F238E27FC236}">
                <a16:creationId xmlns:a16="http://schemas.microsoft.com/office/drawing/2014/main" id="{6AE255F4-3A66-D047-2C60-4107EB6C975A}"/>
              </a:ext>
            </a:extLst>
          </p:cNvPr>
          <p:cNvSpPr>
            <a:spLocks noGrp="1"/>
          </p:cNvSpPr>
          <p:nvPr>
            <p:ph idx="1"/>
          </p:nvPr>
        </p:nvSpPr>
        <p:spPr/>
        <p:txBody>
          <a:bodyPr>
            <a:normAutofit lnSpcReduction="10000"/>
          </a:bodyPr>
          <a:lstStyle/>
          <a:p>
            <a:r>
              <a:rPr lang="en-US" dirty="0"/>
              <a:t>Assessing social media's impact on box office performance using current data. </a:t>
            </a:r>
          </a:p>
          <a:p>
            <a:r>
              <a:rPr lang="en-US" dirty="0"/>
              <a:t>Analyzing a comprehensive set of variables for a holistic view of success factors. </a:t>
            </a:r>
          </a:p>
          <a:p>
            <a:r>
              <a:rPr lang="en-US" dirty="0"/>
              <a:t>Examining how predictors of box office success have changed over time. </a:t>
            </a:r>
          </a:p>
          <a:p>
            <a:r>
              <a:rPr lang="en-US" dirty="0"/>
              <a:t>Comparing the influence of critical reviews versus audience reception. </a:t>
            </a:r>
          </a:p>
          <a:p>
            <a:r>
              <a:rPr lang="en-US" dirty="0"/>
              <a:t>Employing machine learning to uncover complex relationships between variables.</a:t>
            </a:r>
          </a:p>
        </p:txBody>
      </p:sp>
    </p:spTree>
    <p:extLst>
      <p:ext uri="{BB962C8B-B14F-4D97-AF65-F5344CB8AC3E}">
        <p14:creationId xmlns:p14="http://schemas.microsoft.com/office/powerpoint/2010/main" val="2231985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1C0CF-F335-CADB-F610-FCB4003175D5}"/>
              </a:ext>
            </a:extLst>
          </p:cNvPr>
          <p:cNvSpPr>
            <a:spLocks noGrp="1"/>
          </p:cNvSpPr>
          <p:nvPr>
            <p:ph type="title"/>
          </p:nvPr>
        </p:nvSpPr>
        <p:spPr/>
        <p:txBody>
          <a:bodyPr/>
          <a:lstStyle/>
          <a:p>
            <a:r>
              <a:rPr lang="en-US" dirty="0"/>
              <a:t>goals</a:t>
            </a:r>
          </a:p>
        </p:txBody>
      </p:sp>
      <p:sp>
        <p:nvSpPr>
          <p:cNvPr id="3" name="Content Placeholder 2">
            <a:extLst>
              <a:ext uri="{FF2B5EF4-FFF2-40B4-BE49-F238E27FC236}">
                <a16:creationId xmlns:a16="http://schemas.microsoft.com/office/drawing/2014/main" id="{9DFBEFC7-FEDD-7F14-7379-281C74165AE8}"/>
              </a:ext>
            </a:extLst>
          </p:cNvPr>
          <p:cNvSpPr>
            <a:spLocks noGrp="1"/>
          </p:cNvSpPr>
          <p:nvPr>
            <p:ph idx="1"/>
          </p:nvPr>
        </p:nvSpPr>
        <p:spPr/>
        <p:txBody>
          <a:bodyPr/>
          <a:lstStyle/>
          <a:p>
            <a:r>
              <a:rPr lang="en-US" dirty="0"/>
              <a:t>Develop a predictive model for box office revenue with R-squared ≥ 0.7. </a:t>
            </a:r>
          </a:p>
          <a:p>
            <a:r>
              <a:rPr lang="en-US" dirty="0"/>
              <a:t>Identify top 5 influential factors affecting box office success. </a:t>
            </a:r>
          </a:p>
          <a:p>
            <a:r>
              <a:rPr lang="en-US" dirty="0"/>
              <a:t>Perform statistical analyses including confidence intervals and hypothesis tests. </a:t>
            </a:r>
          </a:p>
          <a:p>
            <a:r>
              <a:rPr lang="en-US" dirty="0"/>
              <a:t>Complete the project within the course deadline, utilizing existing resources. </a:t>
            </a:r>
          </a:p>
          <a:p>
            <a:r>
              <a:rPr lang="en-US" dirty="0"/>
              <a:t>Ensure comprehensive analysis of all variables in the Kaggle dataset.</a:t>
            </a:r>
          </a:p>
        </p:txBody>
      </p:sp>
    </p:spTree>
    <p:extLst>
      <p:ext uri="{BB962C8B-B14F-4D97-AF65-F5344CB8AC3E}">
        <p14:creationId xmlns:p14="http://schemas.microsoft.com/office/powerpoint/2010/main" val="25546928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Specifications</a:t>
            </a:r>
          </a:p>
        </p:txBody>
      </p:sp>
      <p:graphicFrame>
        <p:nvGraphicFramePr>
          <p:cNvPr id="4" name="Table 3">
            <a:extLst>
              <a:ext uri="{FF2B5EF4-FFF2-40B4-BE49-F238E27FC236}">
                <a16:creationId xmlns:a16="http://schemas.microsoft.com/office/drawing/2014/main" id="{A9136F4C-7048-0F57-5B32-5EEBD6939F24}"/>
              </a:ext>
            </a:extLst>
          </p:cNvPr>
          <p:cNvGraphicFramePr>
            <a:graphicFrameLocks noGrp="1"/>
          </p:cNvGraphicFramePr>
          <p:nvPr>
            <p:extLst>
              <p:ext uri="{D42A27DB-BD31-4B8C-83A1-F6EECF244321}">
                <p14:modId xmlns:p14="http://schemas.microsoft.com/office/powerpoint/2010/main" val="2775748020"/>
              </p:ext>
            </p:extLst>
          </p:nvPr>
        </p:nvGraphicFramePr>
        <p:xfrm>
          <a:off x="1606045" y="2476925"/>
          <a:ext cx="5937754" cy="3807588"/>
        </p:xfrm>
        <a:graphic>
          <a:graphicData uri="http://schemas.openxmlformats.org/drawingml/2006/table">
            <a:tbl>
              <a:tblPr>
                <a:tableStyleId>{284E427A-3D55-4303-BF80-6455036E1DE7}</a:tableStyleId>
              </a:tblPr>
              <a:tblGrid>
                <a:gridCol w="1743083">
                  <a:extLst>
                    <a:ext uri="{9D8B030D-6E8A-4147-A177-3AD203B41FA5}">
                      <a16:colId xmlns:a16="http://schemas.microsoft.com/office/drawing/2014/main" val="3304080485"/>
                    </a:ext>
                  </a:extLst>
                </a:gridCol>
                <a:gridCol w="4194671">
                  <a:extLst>
                    <a:ext uri="{9D8B030D-6E8A-4147-A177-3AD203B41FA5}">
                      <a16:colId xmlns:a16="http://schemas.microsoft.com/office/drawing/2014/main" val="2461968851"/>
                    </a:ext>
                  </a:extLst>
                </a:gridCol>
              </a:tblGrid>
              <a:tr h="0">
                <a:tc>
                  <a:txBody>
                    <a:bodyPr/>
                    <a:lstStyle/>
                    <a:p>
                      <a:r>
                        <a:rPr lang="en-US" sz="1800" dirty="0"/>
                        <a:t>Resource Category</a:t>
                      </a:r>
                    </a:p>
                  </a:txBody>
                  <a:tcPr marL="62039" marR="62039" marT="31020" marB="31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Details</a:t>
                      </a:r>
                      <a:endParaRPr lang="en-US" sz="1800" dirty="0"/>
                    </a:p>
                  </a:txBody>
                  <a:tcPr marL="62039" marR="62039" marT="31020" marB="31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6222962"/>
                  </a:ext>
                </a:extLst>
              </a:tr>
              <a:tr h="620395">
                <a:tc>
                  <a:txBody>
                    <a:bodyPr/>
                    <a:lstStyle/>
                    <a:p>
                      <a:r>
                        <a:rPr lang="en-US" sz="1800"/>
                        <a:t>Computational Resources</a:t>
                      </a:r>
                      <a:endParaRPr lang="en-US" sz="1800" dirty="0"/>
                    </a:p>
                  </a:txBody>
                  <a:tcPr marL="62039" marR="62039" marT="31020" marB="31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a:t>Personal computers with sufficient RAM(8GB) and processing power</a:t>
                      </a:r>
                      <a:endParaRPr lang="en-US" sz="1800" dirty="0"/>
                    </a:p>
                  </a:txBody>
                  <a:tcPr marL="62039" marR="62039" marT="31020" marB="31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75128808"/>
                  </a:ext>
                </a:extLst>
              </a:tr>
              <a:tr h="806513">
                <a:tc>
                  <a:txBody>
                    <a:bodyPr/>
                    <a:lstStyle/>
                    <a:p>
                      <a:r>
                        <a:rPr lang="en-US" sz="1800"/>
                        <a:t>Software</a:t>
                      </a:r>
                    </a:p>
                  </a:txBody>
                  <a:tcPr marL="62039" marR="62039" marT="31020" marB="31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Python, </a:t>
                      </a:r>
                      <a:r>
                        <a:rPr lang="en-US" sz="1800" dirty="0" err="1"/>
                        <a:t>Jupyter</a:t>
                      </a:r>
                      <a:r>
                        <a:rPr lang="en-US" sz="1800" dirty="0"/>
                        <a:t> Notebooks, libraries (pandas, </a:t>
                      </a:r>
                      <a:r>
                        <a:rPr lang="en-US" sz="1800" dirty="0" err="1"/>
                        <a:t>numpy</a:t>
                      </a:r>
                      <a:r>
                        <a:rPr lang="en-US" sz="1800" dirty="0"/>
                        <a:t>, scikit-learn, matplotlib, seaborn)</a:t>
                      </a:r>
                    </a:p>
                  </a:txBody>
                  <a:tcPr marL="62039" marR="62039" marT="31020" marB="31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9975984"/>
                  </a:ext>
                </a:extLst>
              </a:tr>
              <a:tr h="806513">
                <a:tc>
                  <a:txBody>
                    <a:bodyPr/>
                    <a:lstStyle/>
                    <a:p>
                      <a:r>
                        <a:rPr lang="en-US" sz="1800"/>
                        <a:t>Dataset</a:t>
                      </a:r>
                    </a:p>
                  </a:txBody>
                  <a:tcPr marL="62039" marR="62039" marT="31020" marB="31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Kaggle Existing movie dataset with 12 independent numerical variables and 1 dependent variable</a:t>
                      </a:r>
                    </a:p>
                  </a:txBody>
                  <a:tcPr marL="62039" marR="62039" marT="31020" marB="31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14194450"/>
                  </a:ext>
                </a:extLst>
              </a:tr>
              <a:tr h="806513">
                <a:tc>
                  <a:txBody>
                    <a:bodyPr/>
                    <a:lstStyle/>
                    <a:p>
                      <a:r>
                        <a:rPr lang="en-US" sz="1800" dirty="0"/>
                        <a:t>OS &amp; Required Resource</a:t>
                      </a:r>
                    </a:p>
                  </a:txBody>
                  <a:tcPr marL="62039" marR="62039" marT="31020" marB="31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effectLst/>
                          <a:latin typeface="+mn-lt"/>
                          <a:ea typeface="+mn-ea"/>
                          <a:cs typeface="+mn-cs"/>
                        </a:rPr>
                        <a:t>Windows/MacOS &amp; 3 laptops/PCs </a:t>
                      </a:r>
                      <a:endParaRPr lang="en-US" sz="1800" dirty="0"/>
                    </a:p>
                    <a:p>
                      <a:endParaRPr lang="en-US" sz="1800" dirty="0"/>
                    </a:p>
                  </a:txBody>
                  <a:tcPr marL="62039" marR="62039" marT="31020" marB="3102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525241"/>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03AA-A166-454F-E8B4-B5389903CEBA}"/>
              </a:ext>
            </a:extLst>
          </p:cNvPr>
          <p:cNvSpPr>
            <a:spLocks noGrp="1"/>
          </p:cNvSpPr>
          <p:nvPr>
            <p:ph type="title"/>
          </p:nvPr>
        </p:nvSpPr>
        <p:spPr/>
        <p:txBody>
          <a:bodyPr/>
          <a:lstStyle/>
          <a:p>
            <a:r>
              <a:rPr lang="en-US" dirty="0"/>
              <a:t>Implementation plan executed</a:t>
            </a:r>
          </a:p>
        </p:txBody>
      </p:sp>
      <p:sp>
        <p:nvSpPr>
          <p:cNvPr id="3" name="Content Placeholder 2">
            <a:extLst>
              <a:ext uri="{FF2B5EF4-FFF2-40B4-BE49-F238E27FC236}">
                <a16:creationId xmlns:a16="http://schemas.microsoft.com/office/drawing/2014/main" id="{F54271A4-0E8A-BC63-62CD-46948C41EB36}"/>
              </a:ext>
            </a:extLst>
          </p:cNvPr>
          <p:cNvSpPr>
            <a:spLocks noGrp="1"/>
          </p:cNvSpPr>
          <p:nvPr>
            <p:ph idx="1"/>
          </p:nvPr>
        </p:nvSpPr>
        <p:spPr/>
        <p:txBody>
          <a:bodyPr>
            <a:noAutofit/>
          </a:bodyPr>
          <a:lstStyle/>
          <a:p>
            <a:r>
              <a:rPr lang="en-US" dirty="0"/>
              <a:t>Conduct EDA and hypothesis testing to inform model building. </a:t>
            </a:r>
          </a:p>
          <a:p>
            <a:r>
              <a:rPr lang="en-US" dirty="0"/>
              <a:t>Develop and compare multiple predictive models for box office revenue. </a:t>
            </a:r>
          </a:p>
          <a:p>
            <a:r>
              <a:rPr lang="en-US" dirty="0"/>
              <a:t>Use Python environment with necessary libraries for data analysis and modeling. </a:t>
            </a:r>
          </a:p>
          <a:p>
            <a:r>
              <a:rPr lang="en-US" dirty="0"/>
              <a:t>Follow a structured process: data preprocessing, EDA, feature engineering, model development, evaluation, and interpretation. </a:t>
            </a:r>
          </a:p>
          <a:p>
            <a:r>
              <a:rPr lang="en-US" dirty="0"/>
              <a:t>Complete the project within the course deadline using existing resources.</a:t>
            </a:r>
          </a:p>
        </p:txBody>
      </p:sp>
    </p:spTree>
    <p:extLst>
      <p:ext uri="{BB962C8B-B14F-4D97-AF65-F5344CB8AC3E}">
        <p14:creationId xmlns:p14="http://schemas.microsoft.com/office/powerpoint/2010/main" val="17789484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Exploratory Data Analysis</a:t>
            </a:r>
          </a:p>
        </p:txBody>
      </p:sp>
      <p:sp>
        <p:nvSpPr>
          <p:cNvPr id="3" name="Content Placeholder 2"/>
          <p:cNvSpPr>
            <a:spLocks noGrp="1"/>
          </p:cNvSpPr>
          <p:nvPr>
            <p:ph idx="1"/>
          </p:nvPr>
        </p:nvSpPr>
        <p:spPr/>
        <p:txBody>
          <a:bodyPr/>
          <a:lstStyle/>
          <a:p>
            <a:r>
              <a:rPr lang="en-US" dirty="0"/>
              <a:t>Analyzed distribution of key variables (e.g., gross revenue, budget, IMDB score) </a:t>
            </a:r>
          </a:p>
          <a:p>
            <a:r>
              <a:rPr lang="en-US" dirty="0"/>
              <a:t>Identified right-skewed distributions for most variables Discovered outliers in several variables </a:t>
            </a:r>
          </a:p>
          <a:p>
            <a:r>
              <a:rPr lang="en-US" dirty="0"/>
              <a:t>Visualized relationships between variables using scatter plots and heatmaps</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B205D-FFD0-DF3A-E626-22416C7BA511}"/>
              </a:ext>
            </a:extLst>
          </p:cNvPr>
          <p:cNvSpPr>
            <a:spLocks noGrp="1"/>
          </p:cNvSpPr>
          <p:nvPr>
            <p:ph type="title"/>
          </p:nvPr>
        </p:nvSpPr>
        <p:spPr/>
        <p:txBody>
          <a:bodyPr>
            <a:normAutofit fontScale="90000"/>
          </a:bodyPr>
          <a:lstStyle/>
          <a:p>
            <a:r>
              <a:rPr lang="en-US" sz="1800" b="1" dirty="0">
                <a:effectLst/>
                <a:latin typeface="Garamond" panose="02020404030301010803" pitchFamily="18" charset="0"/>
                <a:ea typeface="Times New Roman" panose="02020603050405020304" pitchFamily="18" charset="0"/>
              </a:rPr>
              <a:t>Dependent Variable: Gross Revenue</a:t>
            </a:r>
            <a:br>
              <a:rPr lang="en-US" sz="1800" dirty="0">
                <a:effectLst/>
                <a:latin typeface="Times New Roman" panose="02020603050405020304" pitchFamily="18" charset="0"/>
                <a:ea typeface="Times New Roman" panose="02020603050405020304" pitchFamily="18" charset="0"/>
              </a:rPr>
            </a:br>
            <a:endParaRPr lang="en-US" dirty="0"/>
          </a:p>
        </p:txBody>
      </p:sp>
      <p:sp>
        <p:nvSpPr>
          <p:cNvPr id="3" name="Content Placeholder 2">
            <a:extLst>
              <a:ext uri="{FF2B5EF4-FFF2-40B4-BE49-F238E27FC236}">
                <a16:creationId xmlns:a16="http://schemas.microsoft.com/office/drawing/2014/main" id="{6E4CF3E1-47CA-9268-0B2A-B7E1613E2D6F}"/>
              </a:ext>
            </a:extLst>
          </p:cNvPr>
          <p:cNvSpPr>
            <a:spLocks noGrp="1"/>
          </p:cNvSpPr>
          <p:nvPr>
            <p:ph idx="1"/>
          </p:nvPr>
        </p:nvSpPr>
        <p:spPr/>
        <p:txBody>
          <a:bodyPr>
            <a:noAutofit/>
          </a:bodyPr>
          <a:lstStyle/>
          <a:p>
            <a:pPr marL="0" indent="0" algn="just">
              <a:buNone/>
            </a:pPr>
            <a:r>
              <a:rPr lang="en-US" dirty="0"/>
              <a:t>The analysis of gross revenue in the movie dataset reveals a highly skewed distribution. Most films earn relatively low revenues, while a few blockbusters generate exceptionally high earnings. This is evident from the right-skewed histogram, scattered plot with outliers, and non-linear Q-Q plot. The box plot further emphasizes the presence of high-revenue outliers. With a mean of about $51 million and a standard deviation of nearly $70 million, the data shows high variability. All records have valid gross revenue values. This distribution highlights the significant disparity in movie earnings within the industry.</a:t>
            </a:r>
          </a:p>
        </p:txBody>
      </p:sp>
    </p:spTree>
    <p:extLst>
      <p:ext uri="{BB962C8B-B14F-4D97-AF65-F5344CB8AC3E}">
        <p14:creationId xmlns:p14="http://schemas.microsoft.com/office/powerpoint/2010/main" val="3671862403"/>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Parcel</Template>
  <TotalTime>70</TotalTime>
  <Words>1667</Words>
  <Application>Microsoft Macintosh PowerPoint</Application>
  <PresentationFormat>On-screen Show (4:3)</PresentationFormat>
  <Paragraphs>190</Paragraphs>
  <Slides>35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Arial</vt:lpstr>
      <vt:lpstr>Courier New</vt:lpstr>
      <vt:lpstr>Garamond</vt:lpstr>
      <vt:lpstr>Gill Sans MT</vt:lpstr>
      <vt:lpstr>Symbol</vt:lpstr>
      <vt:lpstr>Times New Roman</vt:lpstr>
      <vt:lpstr>Wingdings</vt:lpstr>
      <vt:lpstr>Parcel</vt:lpstr>
      <vt:lpstr>Predictors of Movie Box Office Success: An Empirical Analysis of Factors Influencing Film Revenue</vt:lpstr>
      <vt:lpstr>Objective</vt:lpstr>
      <vt:lpstr>Problem Statement</vt:lpstr>
      <vt:lpstr>Critics </vt:lpstr>
      <vt:lpstr>goals</vt:lpstr>
      <vt:lpstr>Specifications</vt:lpstr>
      <vt:lpstr>Implementation plan executed</vt:lpstr>
      <vt:lpstr>Exploratory Data Analysis</vt:lpstr>
      <vt:lpstr>Dependent Variable: Gross Revenue </vt:lpstr>
      <vt:lpstr>PowerPoint Presentation</vt:lpstr>
      <vt:lpstr>Statistical summary</vt:lpstr>
      <vt:lpstr>PowerPoint Presentation</vt:lpstr>
      <vt:lpstr>INDEPENDENT VARIABLES</vt:lpstr>
      <vt:lpstr>QQ-PLOTS</vt:lpstr>
      <vt:lpstr>SCATTER PLOT</vt:lpstr>
      <vt:lpstr>BOX PLOT</vt:lpstr>
      <vt:lpstr>histrograms</vt:lpstr>
      <vt:lpstr>Statistical analysis</vt:lpstr>
      <vt:lpstr>Correlation Analysis </vt:lpstr>
      <vt:lpstr>Applied correlation analysis</vt:lpstr>
      <vt:lpstr>PowerPoint Presentation</vt:lpstr>
      <vt:lpstr>After modification</vt:lpstr>
      <vt:lpstr>Hypothesis Testing and Box Plot Analysis </vt:lpstr>
      <vt:lpstr>PowerPoint Presentation</vt:lpstr>
      <vt:lpstr>TIME SERIES ANALYSIS </vt:lpstr>
      <vt:lpstr>MODEL DEVELOPMENT AND EVALUATION </vt:lpstr>
      <vt:lpstr>Sampling and Analysis</vt:lpstr>
      <vt:lpstr>Hypothesis Testing with Random Sampling </vt:lpstr>
      <vt:lpstr>Compare Two Sample Means and SD - Interpretation of Results </vt:lpstr>
      <vt:lpstr>Correlation and Hypothesis Test - Interpretation of Results </vt:lpstr>
      <vt:lpstr>PERFORMANCE AND ACCURACY OF THE MODELS </vt:lpstr>
      <vt:lpstr>Responsibilities of Each Group Member</vt:lpstr>
      <vt:lpstr>Our Achievements from this Project</vt:lpstr>
      <vt:lpstr>Conclusion</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Valapadasu, Uday Bhaskar</cp:lastModifiedBy>
  <cp:revision>7</cp:revision>
  <dcterms:created xsi:type="dcterms:W3CDTF">2013-01-27T09:14:16Z</dcterms:created>
  <dcterms:modified xsi:type="dcterms:W3CDTF">2024-07-26T03:59:19Z</dcterms:modified>
  <cp:category/>
</cp:coreProperties>
</file>